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60" r:id="rId3"/>
    <p:sldId id="311" r:id="rId4"/>
    <p:sldId id="312" r:id="rId5"/>
    <p:sldId id="313" r:id="rId6"/>
    <p:sldId id="314" r:id="rId7"/>
    <p:sldId id="315" r:id="rId8"/>
    <p:sldId id="316" r:id="rId9"/>
    <p:sldId id="317" r:id="rId10"/>
    <p:sldId id="318" r:id="rId11"/>
    <p:sldId id="319" r:id="rId12"/>
    <p:sldId id="320" r:id="rId13"/>
    <p:sldId id="321" r:id="rId14"/>
    <p:sldId id="323" r:id="rId15"/>
    <p:sldId id="322" r:id="rId16"/>
    <p:sldId id="272" r:id="rId17"/>
    <p:sldId id="271" r:id="rId18"/>
    <p:sldId id="273" r:id="rId19"/>
    <p:sldId id="274" r:id="rId20"/>
    <p:sldId id="324" r:id="rId21"/>
    <p:sldId id="325" r:id="rId22"/>
    <p:sldId id="329" r:id="rId23"/>
    <p:sldId id="330" r:id="rId24"/>
    <p:sldId id="332" r:id="rId25"/>
    <p:sldId id="326" r:id="rId26"/>
    <p:sldId id="327" r:id="rId27"/>
    <p:sldId id="333" r:id="rId28"/>
    <p:sldId id="328" r:id="rId29"/>
    <p:sldId id="331" r:id="rId30"/>
    <p:sldId id="334" r:id="rId31"/>
    <p:sldId id="335" r:id="rId32"/>
    <p:sldId id="341" r:id="rId33"/>
    <p:sldId id="336" r:id="rId34"/>
    <p:sldId id="337" r:id="rId35"/>
    <p:sldId id="338" r:id="rId36"/>
    <p:sldId id="339" r:id="rId37"/>
    <p:sldId id="340" r:id="rId38"/>
    <p:sldId id="342" r:id="rId39"/>
  </p:sldIdLst>
  <p:sldSz cx="12192000" cy="6858000"/>
  <p:notesSz cx="6784975"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114" d="100"/>
          <a:sy n="114" d="100"/>
        </p:scale>
        <p:origin x="46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l-PL"/>
              <a:t>Kliknij, aby edytować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86FBF34-8DBC-4E5A-B4B2-4F5929A24E70}" type="datetimeFigureOut">
              <a:rPr lang="pl-PL" smtClean="0"/>
              <a:t>20.10.2023</a:t>
            </a:fld>
            <a:endParaRPr lang="pl-PL"/>
          </a:p>
        </p:txBody>
      </p:sp>
      <p:sp>
        <p:nvSpPr>
          <p:cNvPr id="5" name="Footer Placeholder 4"/>
          <p:cNvSpPr>
            <a:spLocks noGrp="1"/>
          </p:cNvSpPr>
          <p:nvPr>
            <p:ph type="ftr" sz="quarter" idx="11"/>
          </p:nvPr>
        </p:nvSpPr>
        <p:spPr>
          <a:xfrm>
            <a:off x="2692397" y="5037663"/>
            <a:ext cx="5214635" cy="279400"/>
          </a:xfrm>
        </p:spPr>
        <p:txBody>
          <a:bodyPr/>
          <a:lstStyle/>
          <a:p>
            <a:endParaRPr lang="pl-PL"/>
          </a:p>
        </p:txBody>
      </p:sp>
      <p:sp>
        <p:nvSpPr>
          <p:cNvPr id="6" name="Slide Number Placeholder 5"/>
          <p:cNvSpPr>
            <a:spLocks noGrp="1"/>
          </p:cNvSpPr>
          <p:nvPr>
            <p:ph type="sldNum" sz="quarter" idx="12"/>
          </p:nvPr>
        </p:nvSpPr>
        <p:spPr>
          <a:xfrm>
            <a:off x="8956900" y="5037663"/>
            <a:ext cx="551167" cy="279400"/>
          </a:xfrm>
        </p:spPr>
        <p:txBody>
          <a:bodyPr/>
          <a:lstStyle/>
          <a:p>
            <a:fld id="{939064CA-B998-441E-818A-B9948BAB2AEA}" type="slidenum">
              <a:rPr lang="pl-PL" smtClean="0"/>
              <a:t>‹#›</a:t>
            </a:fld>
            <a:endParaRPr lang="pl-PL"/>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6737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86FBF34-8DBC-4E5A-B4B2-4F5929A24E70}" type="datetimeFigureOut">
              <a:rPr lang="pl-PL" smtClean="0"/>
              <a:t>20.10.2023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39064CA-B998-441E-818A-B9948BAB2AEA}" type="slidenum">
              <a:rPr lang="pl-PL" smtClean="0"/>
              <a:t>‹#›</a:t>
            </a:fld>
            <a:endParaRPr lang="pl-PL"/>
          </a:p>
        </p:txBody>
      </p:sp>
    </p:spTree>
    <p:extLst>
      <p:ext uri="{BB962C8B-B14F-4D97-AF65-F5344CB8AC3E}">
        <p14:creationId xmlns:p14="http://schemas.microsoft.com/office/powerpoint/2010/main" val="3991201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86FBF34-8DBC-4E5A-B4B2-4F5929A24E70}" type="datetimeFigureOut">
              <a:rPr lang="pl-PL" smtClean="0"/>
              <a:t>20.10.2023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39064CA-B998-441E-818A-B9948BAB2AEA}" type="slidenum">
              <a:rPr lang="pl-PL" smtClean="0"/>
              <a:t>‹#›</a:t>
            </a:fld>
            <a:endParaRPr lang="pl-PL"/>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3974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86FBF34-8DBC-4E5A-B4B2-4F5929A24E70}" type="datetimeFigureOut">
              <a:rPr lang="pl-PL" smtClean="0"/>
              <a:t>20.10.2023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39064CA-B998-441E-818A-B9948BAB2AEA}" type="slidenum">
              <a:rPr lang="pl-PL" smtClean="0"/>
              <a:t>‹#›</a:t>
            </a:fld>
            <a:endParaRPr lang="pl-P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2992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86FBF34-8DBC-4E5A-B4B2-4F5929A24E70}" type="datetimeFigureOut">
              <a:rPr lang="pl-PL" smtClean="0"/>
              <a:t>20.10.2023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39064CA-B998-441E-818A-B9948BAB2AEA}" type="slidenum">
              <a:rPr lang="pl-PL" smtClean="0"/>
              <a:t>‹#›</a:t>
            </a:fld>
            <a:endParaRPr lang="pl-PL"/>
          </a:p>
        </p:txBody>
      </p:sp>
    </p:spTree>
    <p:extLst>
      <p:ext uri="{BB962C8B-B14F-4D97-AF65-F5344CB8AC3E}">
        <p14:creationId xmlns:p14="http://schemas.microsoft.com/office/powerpoint/2010/main" val="1792740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86FBF34-8DBC-4E5A-B4B2-4F5929A24E70}" type="datetimeFigureOut">
              <a:rPr lang="pl-PL" smtClean="0"/>
              <a:t>20.10.2023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39064CA-B998-441E-818A-B9948BAB2AEA}" type="slidenum">
              <a:rPr lang="pl-PL" smtClean="0"/>
              <a:t>‹#›</a:t>
            </a:fld>
            <a:endParaRPr lang="pl-PL"/>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2025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86FBF34-8DBC-4E5A-B4B2-4F5929A24E70}" type="datetimeFigureOut">
              <a:rPr lang="pl-PL" smtClean="0"/>
              <a:t>20.10.2023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39064CA-B998-441E-818A-B9948BAB2AEA}" type="slidenum">
              <a:rPr lang="pl-PL" smtClean="0"/>
              <a:t>‹#›</a:t>
            </a:fld>
            <a:endParaRPr lang="pl-PL"/>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0551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86FBF34-8DBC-4E5A-B4B2-4F5929A24E70}" type="datetimeFigureOut">
              <a:rPr lang="pl-PL" smtClean="0"/>
              <a:t>20.10.2023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39064CA-B998-441E-818A-B9948BAB2AEA}" type="slidenum">
              <a:rPr lang="pl-PL" smtClean="0"/>
              <a:t>‹#›</a:t>
            </a:fld>
            <a:endParaRPr lang="pl-P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3717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86FBF34-8DBC-4E5A-B4B2-4F5929A24E70}" type="datetimeFigureOut">
              <a:rPr lang="pl-PL" smtClean="0"/>
              <a:t>20.10.2023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39064CA-B998-441E-818A-B9948BAB2AEA}" type="slidenum">
              <a:rPr lang="pl-PL" smtClean="0"/>
              <a:t>‹#›</a:t>
            </a:fld>
            <a:endParaRPr lang="pl-PL"/>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1888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86FBF34-8DBC-4E5A-B4B2-4F5929A24E70}" type="datetimeFigureOut">
              <a:rPr lang="pl-PL" smtClean="0"/>
              <a:t>20.10.2023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39064CA-B998-441E-818A-B9948BAB2AEA}" type="slidenum">
              <a:rPr lang="pl-PL" smtClean="0"/>
              <a:t>‹#›</a:t>
            </a:fld>
            <a:endParaRPr lang="pl-PL"/>
          </a:p>
        </p:txBody>
      </p:sp>
    </p:spTree>
    <p:extLst>
      <p:ext uri="{BB962C8B-B14F-4D97-AF65-F5344CB8AC3E}">
        <p14:creationId xmlns:p14="http://schemas.microsoft.com/office/powerpoint/2010/main" val="3049016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l-PL"/>
              <a:t>Kliknij, aby edytować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86FBF34-8DBC-4E5A-B4B2-4F5929A24E70}" type="datetimeFigureOut">
              <a:rPr lang="pl-PL" smtClean="0"/>
              <a:t>20.10.2023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39064CA-B998-441E-818A-B9948BAB2AEA}" type="slidenum">
              <a:rPr lang="pl-PL" smtClean="0"/>
              <a:t>‹#›</a:t>
            </a:fld>
            <a:endParaRPr lang="pl-PL"/>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0664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86FBF34-8DBC-4E5A-B4B2-4F5929A24E70}" type="datetimeFigureOut">
              <a:rPr lang="pl-PL" smtClean="0"/>
              <a:t>20.10.2023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39064CA-B998-441E-818A-B9948BAB2AEA}" type="slidenum">
              <a:rPr lang="pl-PL" smtClean="0"/>
              <a:t>‹#›</a:t>
            </a:fld>
            <a:endParaRPr lang="pl-PL"/>
          </a:p>
        </p:txBody>
      </p:sp>
    </p:spTree>
    <p:extLst>
      <p:ext uri="{BB962C8B-B14F-4D97-AF65-F5344CB8AC3E}">
        <p14:creationId xmlns:p14="http://schemas.microsoft.com/office/powerpoint/2010/main" val="3729700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86FBF34-8DBC-4E5A-B4B2-4F5929A24E70}" type="datetimeFigureOut">
              <a:rPr lang="pl-PL" smtClean="0"/>
              <a:t>20.10.2023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939064CA-B998-441E-818A-B9948BAB2AEA}" type="slidenum">
              <a:rPr lang="pl-PL" smtClean="0"/>
              <a:t>‹#›</a:t>
            </a:fld>
            <a:endParaRPr lang="pl-PL"/>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1925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86FBF34-8DBC-4E5A-B4B2-4F5929A24E70}" type="datetimeFigureOut">
              <a:rPr lang="pl-PL" smtClean="0"/>
              <a:t>20.10.2023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939064CA-B998-441E-818A-B9948BAB2AEA}" type="slidenum">
              <a:rPr lang="pl-PL" smtClean="0"/>
              <a:t>‹#›</a:t>
            </a:fld>
            <a:endParaRPr lang="pl-P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6153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FBF34-8DBC-4E5A-B4B2-4F5929A24E70}" type="datetimeFigureOut">
              <a:rPr lang="pl-PL" smtClean="0"/>
              <a:t>20.10.2023</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939064CA-B998-441E-818A-B9948BAB2AEA}" type="slidenum">
              <a:rPr lang="pl-PL" smtClean="0"/>
              <a:t>‹#›</a:t>
            </a:fld>
            <a:endParaRPr lang="pl-PL"/>
          </a:p>
        </p:txBody>
      </p:sp>
    </p:spTree>
    <p:extLst>
      <p:ext uri="{BB962C8B-B14F-4D97-AF65-F5344CB8AC3E}">
        <p14:creationId xmlns:p14="http://schemas.microsoft.com/office/powerpoint/2010/main" val="399655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l-PL"/>
              <a:t>Kliknij, aby edytować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86FBF34-8DBC-4E5A-B4B2-4F5929A24E70}" type="datetimeFigureOut">
              <a:rPr lang="pl-PL" smtClean="0"/>
              <a:t>20.10.2023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39064CA-B998-441E-818A-B9948BAB2AEA}" type="slidenum">
              <a:rPr lang="pl-PL" smtClean="0"/>
              <a:t>‹#›</a:t>
            </a:fld>
            <a:endParaRPr lang="pl-PL"/>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8057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l-PL"/>
              <a:t>Kliknij, aby edytować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86FBF34-8DBC-4E5A-B4B2-4F5929A24E70}" type="datetimeFigureOut">
              <a:rPr lang="pl-PL" smtClean="0"/>
              <a:t>20.10.2023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39064CA-B998-441E-818A-B9948BAB2AEA}" type="slidenum">
              <a:rPr lang="pl-PL" smtClean="0"/>
              <a:t>‹#›</a:t>
            </a:fld>
            <a:endParaRPr lang="pl-PL"/>
          </a:p>
        </p:txBody>
      </p:sp>
    </p:spTree>
    <p:extLst>
      <p:ext uri="{BB962C8B-B14F-4D97-AF65-F5344CB8AC3E}">
        <p14:creationId xmlns:p14="http://schemas.microsoft.com/office/powerpoint/2010/main" val="2843113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86FBF34-8DBC-4E5A-B4B2-4F5929A24E70}" type="datetimeFigureOut">
              <a:rPr lang="pl-PL" smtClean="0"/>
              <a:t>20.10.2023</a:t>
            </a:fld>
            <a:endParaRPr lang="pl-PL"/>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l-PL"/>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39064CA-B998-441E-818A-B9948BAB2AEA}" type="slidenum">
              <a:rPr lang="pl-PL" smtClean="0"/>
              <a:t>‹#›</a:t>
            </a:fld>
            <a:endParaRPr lang="pl-PL"/>
          </a:p>
        </p:txBody>
      </p:sp>
    </p:spTree>
    <p:extLst>
      <p:ext uri="{BB962C8B-B14F-4D97-AF65-F5344CB8AC3E}">
        <p14:creationId xmlns:p14="http://schemas.microsoft.com/office/powerpoint/2010/main" val="413268631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sip.legalis.pl/document-view.seam?documentId=mfrxilrtg4ytknjvguzdiltqmfyc4njwgeydinjzhe"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a:xfrm>
            <a:off x="477795" y="8238"/>
            <a:ext cx="10569616" cy="4576641"/>
          </a:xfrm>
        </p:spPr>
        <p:txBody>
          <a:bodyPr>
            <a:noAutofit/>
          </a:bodyPr>
          <a:lstStyle/>
          <a:p>
            <a:br>
              <a:rPr lang="pl-PL" sz="4400" b="1" dirty="0">
                <a:solidFill>
                  <a:schemeClr val="tx1"/>
                </a:solidFill>
                <a:latin typeface="Times New Roman" panose="02020603050405020304" pitchFamily="18" charset="0"/>
                <a:cs typeface="Times New Roman" panose="02020603050405020304" pitchFamily="18" charset="0"/>
              </a:rPr>
            </a:br>
            <a:br>
              <a:rPr lang="pl-PL" sz="4400" b="1" dirty="0">
                <a:solidFill>
                  <a:schemeClr val="tx1"/>
                </a:solidFill>
                <a:latin typeface="Times New Roman" panose="02020603050405020304" pitchFamily="18" charset="0"/>
                <a:cs typeface="Times New Roman" panose="02020603050405020304" pitchFamily="18" charset="0"/>
              </a:rPr>
            </a:br>
            <a:br>
              <a:rPr lang="pl-PL" sz="4400" b="1" dirty="0">
                <a:solidFill>
                  <a:schemeClr val="tx1"/>
                </a:solidFill>
                <a:latin typeface="Times New Roman" panose="02020603050405020304" pitchFamily="18" charset="0"/>
                <a:cs typeface="Times New Roman" panose="02020603050405020304" pitchFamily="18" charset="0"/>
              </a:rPr>
            </a:br>
            <a:br>
              <a:rPr lang="pl-PL" sz="4400" b="1" dirty="0">
                <a:solidFill>
                  <a:schemeClr val="tx1"/>
                </a:solidFill>
                <a:latin typeface="Times New Roman" panose="02020603050405020304" pitchFamily="18" charset="0"/>
                <a:cs typeface="Times New Roman" panose="02020603050405020304" pitchFamily="18" charset="0"/>
              </a:rPr>
            </a:br>
            <a:r>
              <a:rPr lang="pl-PL" sz="2800" b="1" dirty="0">
                <a:solidFill>
                  <a:schemeClr val="tx1"/>
                </a:solidFill>
                <a:latin typeface="Times New Roman" panose="02020603050405020304" pitchFamily="18" charset="0"/>
                <a:cs typeface="Times New Roman" panose="02020603050405020304" pitchFamily="18" charset="0"/>
              </a:rPr>
              <a:t>NARADA KADRY</a:t>
            </a:r>
            <a:br>
              <a:rPr lang="pl-PL" sz="2800" b="1" dirty="0">
                <a:solidFill>
                  <a:schemeClr val="tx1"/>
                </a:solidFill>
                <a:latin typeface="Times New Roman" panose="02020603050405020304" pitchFamily="18" charset="0"/>
                <a:cs typeface="Times New Roman" panose="02020603050405020304" pitchFamily="18" charset="0"/>
              </a:rPr>
            </a:br>
            <a:r>
              <a:rPr lang="pl-PL" sz="2800" b="1" dirty="0">
                <a:solidFill>
                  <a:schemeClr val="tx1"/>
                </a:solidFill>
                <a:latin typeface="Times New Roman" panose="02020603050405020304" pitchFamily="18" charset="0"/>
                <a:cs typeface="Times New Roman" panose="02020603050405020304" pitchFamily="18" charset="0"/>
              </a:rPr>
              <a:t>OŚRODKÓW POMOCY SPOŁECZNEJ/CENTRÓW USŁUG SPOŁECZNYCH , POWIATOWYCH CENTRÓW POMOCY RODZINIE</a:t>
            </a:r>
            <a:br>
              <a:rPr lang="pl-PL" sz="2800" b="1" dirty="0">
                <a:solidFill>
                  <a:schemeClr val="tx1"/>
                </a:solidFill>
                <a:latin typeface="Times New Roman" panose="02020603050405020304" pitchFamily="18" charset="0"/>
                <a:cs typeface="Times New Roman" panose="02020603050405020304" pitchFamily="18" charset="0"/>
              </a:rPr>
            </a:br>
            <a:r>
              <a:rPr lang="pl-PL" sz="2800" b="1" dirty="0">
                <a:solidFill>
                  <a:schemeClr val="tx1"/>
                </a:solidFill>
                <a:latin typeface="Times New Roman" panose="02020603050405020304" pitchFamily="18" charset="0"/>
                <a:cs typeface="Times New Roman" panose="02020603050405020304" pitchFamily="18" charset="0"/>
              </a:rPr>
              <a:t>PRZY WSPÓŁUDZIALE PRZEDSTAWICIELI </a:t>
            </a:r>
            <a:br>
              <a:rPr lang="pl-PL" sz="2800" b="1" dirty="0">
                <a:solidFill>
                  <a:schemeClr val="tx1"/>
                </a:solidFill>
                <a:latin typeface="Times New Roman" panose="02020603050405020304" pitchFamily="18" charset="0"/>
                <a:cs typeface="Times New Roman" panose="02020603050405020304" pitchFamily="18" charset="0"/>
              </a:rPr>
            </a:br>
            <a:r>
              <a:rPr lang="pl-PL" sz="2800" b="1" dirty="0">
                <a:solidFill>
                  <a:schemeClr val="tx1"/>
                </a:solidFill>
                <a:latin typeface="Times New Roman" panose="02020603050405020304" pitchFamily="18" charset="0"/>
                <a:cs typeface="Times New Roman" panose="02020603050405020304" pitchFamily="18" charset="0"/>
              </a:rPr>
              <a:t>JEDNOSTEK  SAMORZĄDU TERYTORIALNEGO</a:t>
            </a:r>
            <a:br>
              <a:rPr lang="pl-PL" sz="2800" b="1" dirty="0">
                <a:solidFill>
                  <a:schemeClr val="tx1"/>
                </a:solidFill>
                <a:latin typeface="Times New Roman" panose="02020603050405020304" pitchFamily="18" charset="0"/>
                <a:cs typeface="Times New Roman" panose="02020603050405020304" pitchFamily="18" charset="0"/>
              </a:rPr>
            </a:br>
            <a:endParaRPr lang="pl-PL" sz="2800" dirty="0">
              <a:solidFill>
                <a:schemeClr val="tx1"/>
              </a:solidFill>
            </a:endParaRPr>
          </a:p>
        </p:txBody>
      </p:sp>
      <p:sp>
        <p:nvSpPr>
          <p:cNvPr id="7" name="Symbol zastępczy tekstu 6"/>
          <p:cNvSpPr>
            <a:spLocks noGrp="1"/>
          </p:cNvSpPr>
          <p:nvPr>
            <p:ph type="body" idx="1"/>
          </p:nvPr>
        </p:nvSpPr>
        <p:spPr>
          <a:xfrm>
            <a:off x="1571223" y="4527448"/>
            <a:ext cx="7702780" cy="1280924"/>
          </a:xfrm>
        </p:spPr>
        <p:txBody>
          <a:bodyPr>
            <a:noAutofit/>
          </a:bodyPr>
          <a:lstStyle/>
          <a:p>
            <a:pPr algn="ctr"/>
            <a:endParaRPr lang="pl-PL" sz="2000" b="1" dirty="0">
              <a:solidFill>
                <a:schemeClr val="tx1"/>
              </a:solidFill>
              <a:latin typeface="Times New Roman" panose="02020603050405020304" pitchFamily="18" charset="0"/>
              <a:cs typeface="Times New Roman" panose="02020603050405020304" pitchFamily="18" charset="0"/>
            </a:endParaRPr>
          </a:p>
          <a:p>
            <a:pPr algn="ctr"/>
            <a:r>
              <a:rPr lang="pl-PL" sz="2000" b="1" dirty="0">
                <a:solidFill>
                  <a:schemeClr val="tx1"/>
                </a:solidFill>
                <a:latin typeface="Times New Roman" panose="02020603050405020304" pitchFamily="18" charset="0"/>
                <a:cs typeface="Times New Roman" panose="02020603050405020304" pitchFamily="18" charset="0"/>
              </a:rPr>
              <a:t>OLSZTYN, 18 PAŹDZIERNIKA 2023 r.</a:t>
            </a:r>
          </a:p>
          <a:p>
            <a:pPr algn="ctr"/>
            <a:endParaRPr lang="pl-PL" sz="2400" dirty="0"/>
          </a:p>
        </p:txBody>
      </p:sp>
      <p:pic>
        <p:nvPicPr>
          <p:cNvPr id="3" name="Obraz 4">
            <a:extLst>
              <a:ext uri="{FF2B5EF4-FFF2-40B4-BE49-F238E27FC236}">
                <a16:creationId xmlns:a16="http://schemas.microsoft.com/office/drawing/2014/main" id="{0106B144-FC5F-625B-3A4B-F6B700D95D53}"/>
              </a:ext>
            </a:extLst>
          </p:cNvPr>
          <p:cNvPicPr/>
          <p:nvPr/>
        </p:nvPicPr>
        <p:blipFill>
          <a:blip r:embed="rId2"/>
          <a:stretch/>
        </p:blipFill>
        <p:spPr>
          <a:xfrm>
            <a:off x="323528" y="157639"/>
            <a:ext cx="5328000" cy="1781640"/>
          </a:xfrm>
          <a:prstGeom prst="rect">
            <a:avLst/>
          </a:prstGeom>
          <a:ln>
            <a:noFill/>
          </a:ln>
        </p:spPr>
      </p:pic>
    </p:spTree>
    <p:extLst>
      <p:ext uri="{BB962C8B-B14F-4D97-AF65-F5344CB8AC3E}">
        <p14:creationId xmlns:p14="http://schemas.microsoft.com/office/powerpoint/2010/main" val="1633210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C8015F-FB4A-7760-0BD7-2B73F0330318}"/>
              </a:ext>
            </a:extLst>
          </p:cNvPr>
          <p:cNvSpPr>
            <a:spLocks noGrp="1"/>
          </p:cNvSpPr>
          <p:nvPr>
            <p:ph type="title"/>
          </p:nvPr>
        </p:nvSpPr>
        <p:spPr/>
        <p:txBody>
          <a:bodyPr>
            <a:normAutofit fontScale="90000"/>
          </a:bodyPr>
          <a:lstStyle/>
          <a:p>
            <a:r>
              <a:rPr lang="pl-PL" dirty="0"/>
              <a:t>Nowelizacja ustawy o pomocy społecznej – c.d.</a:t>
            </a:r>
          </a:p>
        </p:txBody>
      </p:sp>
      <p:sp>
        <p:nvSpPr>
          <p:cNvPr id="3" name="Symbol zastępczy zawartości 2">
            <a:extLst>
              <a:ext uri="{FF2B5EF4-FFF2-40B4-BE49-F238E27FC236}">
                <a16:creationId xmlns:a16="http://schemas.microsoft.com/office/drawing/2014/main" id="{D05AEF1D-1809-4DEA-D1D3-1476818EB2E1}"/>
              </a:ext>
            </a:extLst>
          </p:cNvPr>
          <p:cNvSpPr>
            <a:spLocks noGrp="1"/>
          </p:cNvSpPr>
          <p:nvPr>
            <p:ph idx="1"/>
          </p:nvPr>
        </p:nvSpPr>
        <p:spPr/>
        <p:txBody>
          <a:bodyPr>
            <a:normAutofit fontScale="85000" lnSpcReduction="20000"/>
          </a:bodyPr>
          <a:lstStyle/>
          <a:p>
            <a:r>
              <a:rPr lang="pl-PL"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Zmiany w dostępie do pomocy społecznej osób przebywających w zakładach karnych albo areszcie śledczym.</a:t>
            </a:r>
          </a:p>
          <a:p>
            <a:pPr marL="0" indent="0" algn="just">
              <a:buNone/>
            </a:pPr>
            <a:r>
              <a:rPr lang="pl-PL" sz="2100" b="1" dirty="0">
                <a:solidFill>
                  <a:srgbClr val="C00000"/>
                </a:solidFill>
                <a:latin typeface="Times New Roman" panose="02020603050405020304" pitchFamily="18" charset="0"/>
                <a:cs typeface="Times New Roman" panose="02020603050405020304" pitchFamily="18" charset="0"/>
              </a:rPr>
              <a:t>Osoby, które odbywają karę pozbawienia wolności </a:t>
            </a:r>
            <a:r>
              <a:rPr lang="pl-PL" sz="2100" dirty="0">
                <a:latin typeface="Times New Roman" panose="02020603050405020304" pitchFamily="18" charset="0"/>
                <a:cs typeface="Times New Roman" panose="02020603050405020304" pitchFamily="18" charset="0"/>
              </a:rPr>
              <a:t>oraz osoby tymczasowo aresztowane, będą mogły korzystać ze świadczenia pomocy społecznej, </a:t>
            </a:r>
            <a:r>
              <a:rPr lang="pl-PL" sz="2100" b="1" dirty="0">
                <a:solidFill>
                  <a:srgbClr val="C00000"/>
                </a:solidFill>
                <a:latin typeface="Times New Roman" panose="02020603050405020304" pitchFamily="18" charset="0"/>
                <a:cs typeface="Times New Roman" panose="02020603050405020304" pitchFamily="18" charset="0"/>
              </a:rPr>
              <a:t>jakim jest praca socjalna</a:t>
            </a:r>
            <a:r>
              <a:rPr lang="pl-PL" sz="2100" b="0" i="0" u="none" strike="noStrike" baseline="0" dirty="0">
                <a:solidFill>
                  <a:srgbClr val="000000"/>
                </a:solidFill>
                <a:latin typeface="Times New Roman" panose="02020603050405020304" pitchFamily="18" charset="0"/>
                <a:cs typeface="Times New Roman" panose="02020603050405020304" pitchFamily="18" charset="0"/>
              </a:rPr>
              <a:t>, którym pozostało nie więcej niż 3 miesiące do planowanego opuszczenia zakładu karnego albo aresztu śledczego. </a:t>
            </a:r>
          </a:p>
          <a:p>
            <a:pPr marL="0" indent="0" algn="just">
              <a:buNone/>
            </a:pPr>
            <a:r>
              <a:rPr lang="pl-PL" sz="2100" b="0" i="0" u="none" strike="noStrike" baseline="0" dirty="0">
                <a:solidFill>
                  <a:srgbClr val="000000"/>
                </a:solidFill>
                <a:latin typeface="Times New Roman" panose="02020603050405020304" pitchFamily="18" charset="0"/>
                <a:cs typeface="Times New Roman" panose="02020603050405020304" pitchFamily="18" charset="0"/>
              </a:rPr>
              <a:t>Praca socjalna na rzecz ww. osób, jest świadczona przez pracownika socjalnego zatrudnionego            w zakładzie karnym, w areszcie śledczym lub w gminie właściwej miejscowo ze względu na deklarowane przez tę osobę miejsce jej zamieszkania. W przypadku osoby bezdomnej stosuje się przepis art. 101 ust. 2. </a:t>
            </a:r>
          </a:p>
          <a:p>
            <a:pPr marL="0" indent="0" algn="just">
              <a:buNone/>
            </a:pPr>
            <a:r>
              <a:rPr lang="pl-PL" sz="2100" b="0" i="0" u="none" strike="noStrike" baseline="0" dirty="0">
                <a:solidFill>
                  <a:srgbClr val="000000"/>
                </a:solidFill>
                <a:latin typeface="Times New Roman" panose="02020603050405020304" pitchFamily="18" charset="0"/>
                <a:cs typeface="Times New Roman" panose="02020603050405020304" pitchFamily="18" charset="0"/>
              </a:rPr>
              <a:t>W szczególnie uzasadnionych przypadkach, na wniosek pracownika socjalnego gminy właściwej do świadczenia pracy socjalnej na rzecz ww. osoby, pracownik socjalny gminy właściwej ze względu na miejsce położenia zakładu karnego lub aresztu śledczego jest obowiązany </a:t>
            </a:r>
            <a:r>
              <a:rPr lang="pl-PL" sz="2100" b="0" i="0" u="none" strike="noStrike" baseline="0" dirty="0">
                <a:solidFill>
                  <a:srgbClr val="000000"/>
                </a:solidFill>
                <a:latin typeface="Times New Roman" panose="02020603050405020304" pitchFamily="18" charset="0"/>
              </a:rPr>
              <a:t>do udzielenia pomocy temu pracownikowi.</a:t>
            </a:r>
            <a:endParaRPr lang="pl-PL" sz="2100" b="1" dirty="0">
              <a:solidFill>
                <a:schemeClr val="tx1"/>
              </a:solidFill>
            </a:endParaRPr>
          </a:p>
        </p:txBody>
      </p:sp>
    </p:spTree>
    <p:extLst>
      <p:ext uri="{BB962C8B-B14F-4D97-AF65-F5344CB8AC3E}">
        <p14:creationId xmlns:p14="http://schemas.microsoft.com/office/powerpoint/2010/main" val="1855046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795110A-39F3-7965-224A-C47322CC9D19}"/>
              </a:ext>
            </a:extLst>
          </p:cNvPr>
          <p:cNvSpPr>
            <a:spLocks noGrp="1"/>
          </p:cNvSpPr>
          <p:nvPr>
            <p:ph type="title"/>
          </p:nvPr>
        </p:nvSpPr>
        <p:spPr/>
        <p:txBody>
          <a:bodyPr>
            <a:normAutofit fontScale="90000"/>
          </a:bodyPr>
          <a:lstStyle/>
          <a:p>
            <a:r>
              <a:rPr lang="pl-PL" dirty="0"/>
              <a:t>Nowelizacja ustawy o pomocy społecznej – c.d.</a:t>
            </a:r>
          </a:p>
        </p:txBody>
      </p:sp>
      <p:sp>
        <p:nvSpPr>
          <p:cNvPr id="3" name="Symbol zastępczy zawartości 2">
            <a:extLst>
              <a:ext uri="{FF2B5EF4-FFF2-40B4-BE49-F238E27FC236}">
                <a16:creationId xmlns:a16="http://schemas.microsoft.com/office/drawing/2014/main" id="{5CAF59CE-AB05-B6EA-9777-514FEB303055}"/>
              </a:ext>
            </a:extLst>
          </p:cNvPr>
          <p:cNvSpPr>
            <a:spLocks noGrp="1"/>
          </p:cNvSpPr>
          <p:nvPr>
            <p:ph idx="1"/>
          </p:nvPr>
        </p:nvSpPr>
        <p:spPr/>
        <p:txBody>
          <a:bodyPr/>
          <a:lstStyle/>
          <a:p>
            <a:r>
              <a:rPr lang="pl-PL" sz="1800" b="1" dirty="0">
                <a:solidFill>
                  <a:schemeClr val="tx1"/>
                </a:solidFill>
                <a:effectLst/>
                <a:latin typeface="Times New Roman" panose="02020603050405020304" pitchFamily="18" charset="0"/>
                <a:ea typeface="Calibri" panose="020F0502020204030204" pitchFamily="34" charset="0"/>
              </a:rPr>
              <a:t>Ochrona prawna dla pracowników socjalnych – nowe rozwiązanie w zakresie bezpieczeństwa osobistego dla pracowników socjalnych.</a:t>
            </a:r>
          </a:p>
          <a:p>
            <a:pPr marL="0" indent="0" algn="just">
              <a:buNone/>
            </a:pPr>
            <a:r>
              <a:rPr lang="pl-PL" dirty="0">
                <a:latin typeface="Times New Roman" panose="02020603050405020304" pitchFamily="18" charset="0"/>
                <a:cs typeface="Times New Roman" panose="02020603050405020304" pitchFamily="18" charset="0"/>
              </a:rPr>
              <a:t>Pracownik socjalny, który jest zatrudniony w samorządowych jednostkach organizacyjnych pomocy społecznej i został pokrzywdzony przestępstwem, </a:t>
            </a:r>
            <a:r>
              <a:rPr lang="pl-PL" b="1" dirty="0">
                <a:solidFill>
                  <a:srgbClr val="C00000"/>
                </a:solidFill>
                <a:latin typeface="Times New Roman" panose="02020603050405020304" pitchFamily="18" charset="0"/>
                <a:cs typeface="Times New Roman" panose="02020603050405020304" pitchFamily="18" charset="0"/>
              </a:rPr>
              <a:t>polegającym na naruszeniu nietykalności, czynnej napaści i znieważeniu funkcjonariusza publicznego </a:t>
            </a:r>
            <a:r>
              <a:rPr lang="pl-PL" dirty="0">
                <a:latin typeface="Times New Roman" panose="02020603050405020304" pitchFamily="18" charset="0"/>
                <a:cs typeface="Times New Roman" panose="02020603050405020304" pitchFamily="18" charset="0"/>
              </a:rPr>
              <a:t>– w związku z wykonywaniem czynności służbowych – </a:t>
            </a:r>
            <a:r>
              <a:rPr lang="pl-PL" b="1" dirty="0">
                <a:solidFill>
                  <a:srgbClr val="FF0000"/>
                </a:solidFill>
                <a:latin typeface="Times New Roman" panose="02020603050405020304" pitchFamily="18" charset="0"/>
                <a:cs typeface="Times New Roman" panose="02020603050405020304" pitchFamily="18" charset="0"/>
              </a:rPr>
              <a:t>na jego wniosek </a:t>
            </a:r>
            <a:r>
              <a:rPr lang="pl-PL" b="1" dirty="0">
                <a:solidFill>
                  <a:srgbClr val="C00000"/>
                </a:solidFill>
                <a:latin typeface="Times New Roman" panose="02020603050405020304" pitchFamily="18" charset="0"/>
                <a:cs typeface="Times New Roman" panose="02020603050405020304" pitchFamily="18" charset="0"/>
              </a:rPr>
              <a:t>będzie miał przyznaną bezpłatną ochronę prawną w postępowaniu karnym</a:t>
            </a:r>
            <a:r>
              <a:rPr lang="pl-PL" dirty="0">
                <a:latin typeface="Times New Roman" panose="02020603050405020304" pitchFamily="18" charset="0"/>
                <a:cs typeface="Times New Roman" panose="02020603050405020304" pitchFamily="18" charset="0"/>
              </a:rPr>
              <a:t>.</a:t>
            </a:r>
            <a:endParaRPr lang="pl-PL"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8325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D62C323-3AAA-C082-C1FF-CADB24F3915C}"/>
              </a:ext>
            </a:extLst>
          </p:cNvPr>
          <p:cNvSpPr>
            <a:spLocks noGrp="1"/>
          </p:cNvSpPr>
          <p:nvPr>
            <p:ph type="title"/>
          </p:nvPr>
        </p:nvSpPr>
        <p:spPr/>
        <p:txBody>
          <a:bodyPr>
            <a:normAutofit fontScale="90000"/>
          </a:bodyPr>
          <a:lstStyle/>
          <a:p>
            <a:r>
              <a:rPr lang="pl-PL" dirty="0"/>
              <a:t>Nowelizacja ustawy o pomocy społecznej – c.d.</a:t>
            </a:r>
          </a:p>
        </p:txBody>
      </p:sp>
      <p:sp>
        <p:nvSpPr>
          <p:cNvPr id="3" name="Symbol zastępczy zawartości 2">
            <a:extLst>
              <a:ext uri="{FF2B5EF4-FFF2-40B4-BE49-F238E27FC236}">
                <a16:creationId xmlns:a16="http://schemas.microsoft.com/office/drawing/2014/main" id="{5C169D9D-9D18-E5FA-B066-034D5AA0A3C3}"/>
              </a:ext>
            </a:extLst>
          </p:cNvPr>
          <p:cNvSpPr>
            <a:spLocks noGrp="1"/>
          </p:cNvSpPr>
          <p:nvPr>
            <p:ph idx="1"/>
          </p:nvPr>
        </p:nvSpPr>
        <p:spPr/>
        <p:txBody>
          <a:bodyPr>
            <a:normAutofit/>
          </a:bodyPr>
          <a:lstStyle/>
          <a:p>
            <a:pPr algn="just"/>
            <a:r>
              <a:rPr lang="pl-PL" b="0" i="0" u="none" strike="noStrike" baseline="0" dirty="0">
                <a:solidFill>
                  <a:srgbClr val="000000"/>
                </a:solidFill>
                <a:latin typeface="Times New Roman" panose="02020603050405020304" pitchFamily="18" charset="0"/>
              </a:rPr>
              <a:t>Art. 121 ust. 2d u.p.s. - Pracownikowi socjalnemu zatrudnionemu             w samorządowej jednostce organizacyjnej pomocy społecznej, pokrzywdzonemu przestępstwem, o którym mowa w art. 222, art. 223 lub art. 226 ustawy z dnia 6 czerwca 1997 r. – Kodeks karny, </a:t>
            </a:r>
            <a:r>
              <a:rPr lang="pl-PL" b="0" i="0" u="none" strike="noStrike" baseline="0" dirty="0">
                <a:solidFill>
                  <a:srgbClr val="C00000"/>
                </a:solidFill>
                <a:latin typeface="Times New Roman" panose="02020603050405020304" pitchFamily="18" charset="0"/>
              </a:rPr>
              <a:t>w związku z wykonywaniem czynności służbowych przysługuje, na jego wniosek, bezpłatna ochrona prawna w postępowaniu karnym</a:t>
            </a:r>
            <a:r>
              <a:rPr lang="pl-PL" b="0" i="0" u="none" strike="noStrike" baseline="0" dirty="0">
                <a:solidFill>
                  <a:srgbClr val="000000"/>
                </a:solidFill>
                <a:latin typeface="Times New Roman" panose="02020603050405020304" pitchFamily="18" charset="0"/>
              </a:rPr>
              <a:t>, w którym uczestniczy w charakterze pokrzywdzonego lub oskarżyciela posiłkowego. </a:t>
            </a:r>
            <a:endParaRPr lang="pl-PL" dirty="0"/>
          </a:p>
        </p:txBody>
      </p:sp>
    </p:spTree>
    <p:extLst>
      <p:ext uri="{BB962C8B-B14F-4D97-AF65-F5344CB8AC3E}">
        <p14:creationId xmlns:p14="http://schemas.microsoft.com/office/powerpoint/2010/main" val="3176103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2D375E7-58C7-3296-0908-E6356783C2B4}"/>
              </a:ext>
            </a:extLst>
          </p:cNvPr>
          <p:cNvSpPr>
            <a:spLocks noGrp="1"/>
          </p:cNvSpPr>
          <p:nvPr>
            <p:ph type="title"/>
          </p:nvPr>
        </p:nvSpPr>
        <p:spPr/>
        <p:txBody>
          <a:bodyPr>
            <a:normAutofit fontScale="90000"/>
          </a:bodyPr>
          <a:lstStyle/>
          <a:p>
            <a:r>
              <a:rPr lang="pl-PL" dirty="0"/>
              <a:t>Nowelizacja ustawy o pomocy społecznej – c.d.</a:t>
            </a:r>
          </a:p>
        </p:txBody>
      </p:sp>
      <p:sp>
        <p:nvSpPr>
          <p:cNvPr id="3" name="Symbol zastępczy zawartości 2">
            <a:extLst>
              <a:ext uri="{FF2B5EF4-FFF2-40B4-BE49-F238E27FC236}">
                <a16:creationId xmlns:a16="http://schemas.microsoft.com/office/drawing/2014/main" id="{66927BF0-932E-8F2C-A773-35207AABE4D5}"/>
              </a:ext>
            </a:extLst>
          </p:cNvPr>
          <p:cNvSpPr>
            <a:spLocks noGrp="1"/>
          </p:cNvSpPr>
          <p:nvPr>
            <p:ph idx="1"/>
          </p:nvPr>
        </p:nvSpPr>
        <p:spPr/>
        <p:txBody>
          <a:bodyPr>
            <a:normAutofit lnSpcReduction="10000"/>
          </a:bodyPr>
          <a:lstStyle/>
          <a:p>
            <a:pPr algn="just"/>
            <a:r>
              <a:rPr lang="pl-PL" sz="1800" b="0" i="0" u="none" strike="noStrike" baseline="0" dirty="0">
                <a:solidFill>
                  <a:srgbClr val="000000"/>
                </a:solidFill>
                <a:latin typeface="Times New Roman" panose="02020603050405020304" pitchFamily="18" charset="0"/>
              </a:rPr>
              <a:t>2e. Ochronę prawną, o której mowa w ust. 2d, zapewnia samorządowa jednostka organizacyjna pomocy społecznej, w której jest zatrudniony pracownik socjalny, a jeżeli jednostka ta nie ma zapewnionej obsługi prawnej realizowanej przez radców prawnych lub adwokatów, ochronę prawną zapewnia właściwy miejscowo urząd gminy, starostwo powiatowe lub urząd marszałkowski. </a:t>
            </a:r>
          </a:p>
          <a:p>
            <a:pPr algn="just"/>
            <a:r>
              <a:rPr lang="pl-PL" sz="1800" b="0" i="0" u="none" strike="noStrike" baseline="0" dirty="0">
                <a:solidFill>
                  <a:srgbClr val="000000"/>
                </a:solidFill>
                <a:latin typeface="Times New Roman" panose="02020603050405020304" pitchFamily="18" charset="0"/>
              </a:rPr>
              <a:t>2f. W przypadku braku możliwości zapewnienia ochrony prawnej przez podmioty, o których mowa w ust. 2e, pracownikowi socjalnemu przysługuje zwrot kosztów ochrony prawnej, o której mowa w ust. 2d, w wysokości 50% faktycznie poniesionych kosztów. </a:t>
            </a:r>
          </a:p>
          <a:p>
            <a:pPr algn="just"/>
            <a:r>
              <a:rPr lang="pl-PL" sz="1800" b="0" i="0" u="none" strike="noStrike" baseline="0" dirty="0">
                <a:solidFill>
                  <a:srgbClr val="000000"/>
                </a:solidFill>
                <a:latin typeface="Times New Roman" panose="02020603050405020304" pitchFamily="18" charset="0"/>
              </a:rPr>
              <a:t>2g. Podmiotem właściwym w sprawach zwrotu kosztów ochrony prawnej, o których mowa w ust. 2f, jest samorządowa jednostka organizacyjna pomocy społecznej, w której jest zatrudniony pracownik socjalny. </a:t>
            </a:r>
          </a:p>
        </p:txBody>
      </p:sp>
    </p:spTree>
    <p:extLst>
      <p:ext uri="{BB962C8B-B14F-4D97-AF65-F5344CB8AC3E}">
        <p14:creationId xmlns:p14="http://schemas.microsoft.com/office/powerpoint/2010/main" val="3596661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E7E094D-3BAA-9CF5-C214-433AFAE08859}"/>
              </a:ext>
            </a:extLst>
          </p:cNvPr>
          <p:cNvSpPr>
            <a:spLocks noGrp="1"/>
          </p:cNvSpPr>
          <p:nvPr>
            <p:ph type="title"/>
          </p:nvPr>
        </p:nvSpPr>
        <p:spPr/>
        <p:txBody>
          <a:bodyPr>
            <a:normAutofit fontScale="90000"/>
          </a:bodyPr>
          <a:lstStyle/>
          <a:p>
            <a:r>
              <a:rPr lang="pl-PL" dirty="0"/>
              <a:t>Nowelizacja ustawy o pomocy społecznej – c.d.</a:t>
            </a:r>
          </a:p>
        </p:txBody>
      </p:sp>
      <p:sp>
        <p:nvSpPr>
          <p:cNvPr id="3" name="Symbol zastępczy zawartości 2">
            <a:extLst>
              <a:ext uri="{FF2B5EF4-FFF2-40B4-BE49-F238E27FC236}">
                <a16:creationId xmlns:a16="http://schemas.microsoft.com/office/drawing/2014/main" id="{52D74AAE-C1CD-EDD5-7052-664CC16799F7}"/>
              </a:ext>
            </a:extLst>
          </p:cNvPr>
          <p:cNvSpPr>
            <a:spLocks noGrp="1"/>
          </p:cNvSpPr>
          <p:nvPr>
            <p:ph idx="1"/>
          </p:nvPr>
        </p:nvSpPr>
        <p:spPr/>
        <p:txBody>
          <a:bodyPr>
            <a:normAutofit fontScale="85000" lnSpcReduction="20000"/>
          </a:bodyPr>
          <a:lstStyle/>
          <a:p>
            <a:pPr algn="just"/>
            <a:r>
              <a:rPr lang="pl-PL" sz="2400" b="0" i="0" u="none" strike="noStrike" baseline="0" dirty="0">
                <a:solidFill>
                  <a:srgbClr val="000000"/>
                </a:solidFill>
                <a:latin typeface="Times New Roman" panose="02020603050405020304" pitchFamily="18" charset="0"/>
              </a:rPr>
              <a:t>2h. Zwrot kosztów ochrony prawnej, o których mowa w ust. 2f, następuje na wniosek pracownika socjalnego, który poniósł te koszty. </a:t>
            </a:r>
          </a:p>
          <a:p>
            <a:pPr algn="just"/>
            <a:r>
              <a:rPr lang="pl-PL" sz="2400" b="0" i="0" u="none" strike="noStrike" baseline="0" dirty="0">
                <a:solidFill>
                  <a:srgbClr val="000000"/>
                </a:solidFill>
                <a:latin typeface="Times New Roman" panose="02020603050405020304" pitchFamily="18" charset="0"/>
              </a:rPr>
              <a:t>2i. Koszty ochrony prawnej, o których mowa w ust. 2f, dokumentuje się za pomocą faktur, w tym elektronicznych, rachunków lub dokumentów sporządzonych na piśmie, potwierdzających datę ich poniesienia oraz ich wysokość, a także pozwalających na jednoznaczne ustalenie podmiotu świadczącego ochronę prawną na rzecz pracownika socjalnego. </a:t>
            </a:r>
          </a:p>
          <a:p>
            <a:pPr algn="just"/>
            <a:r>
              <a:rPr lang="pl-PL" sz="2400" b="0" i="0" u="none" strike="noStrike" baseline="0" dirty="0">
                <a:solidFill>
                  <a:srgbClr val="000000"/>
                </a:solidFill>
                <a:latin typeface="Times New Roman" panose="02020603050405020304" pitchFamily="18" charset="0"/>
              </a:rPr>
              <a:t>2j. Dokumenty, o których mowa w ust. 2i, dołącza się do wniosku o zwrot kosztów ochrony prawnej pracownika socjalnego. </a:t>
            </a:r>
          </a:p>
          <a:p>
            <a:pPr algn="just"/>
            <a:r>
              <a:rPr lang="pl-PL" sz="2400" b="0" i="0" u="none" strike="noStrike" baseline="0" dirty="0">
                <a:solidFill>
                  <a:srgbClr val="000000"/>
                </a:solidFill>
                <a:latin typeface="Times New Roman" panose="02020603050405020304" pitchFamily="18" charset="0"/>
              </a:rPr>
              <a:t>2k. Zwrot kosztów ochrony prawnej, o których mowa w ust. 2f, następuje w terminie 30 dni od dnia wpływu wniosku o zwrot tych kosztów.</a:t>
            </a:r>
            <a:endParaRPr lang="pl-PL" dirty="0"/>
          </a:p>
          <a:p>
            <a:endParaRPr lang="pl-PL" dirty="0"/>
          </a:p>
        </p:txBody>
      </p:sp>
    </p:spTree>
    <p:extLst>
      <p:ext uri="{BB962C8B-B14F-4D97-AF65-F5344CB8AC3E}">
        <p14:creationId xmlns:p14="http://schemas.microsoft.com/office/powerpoint/2010/main" val="3081583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038D0B5-0CE2-9262-0708-ED6AA5532315}"/>
              </a:ext>
            </a:extLst>
          </p:cNvPr>
          <p:cNvSpPr>
            <a:spLocks noGrp="1"/>
          </p:cNvSpPr>
          <p:nvPr>
            <p:ph type="title"/>
          </p:nvPr>
        </p:nvSpPr>
        <p:spPr/>
        <p:txBody>
          <a:bodyPr>
            <a:normAutofit fontScale="90000"/>
          </a:bodyPr>
          <a:lstStyle/>
          <a:p>
            <a:r>
              <a:rPr lang="pl-PL" dirty="0"/>
              <a:t>Nowelizacja ustawy o pomocy społecznej – c.d.</a:t>
            </a:r>
          </a:p>
        </p:txBody>
      </p:sp>
      <p:sp>
        <p:nvSpPr>
          <p:cNvPr id="3" name="Symbol zastępczy zawartości 2">
            <a:extLst>
              <a:ext uri="{FF2B5EF4-FFF2-40B4-BE49-F238E27FC236}">
                <a16:creationId xmlns:a16="http://schemas.microsoft.com/office/drawing/2014/main" id="{7E118CBE-523B-DCFD-3308-234D89170171}"/>
              </a:ext>
            </a:extLst>
          </p:cNvPr>
          <p:cNvSpPr>
            <a:spLocks noGrp="1"/>
          </p:cNvSpPr>
          <p:nvPr>
            <p:ph idx="1"/>
          </p:nvPr>
        </p:nvSpPr>
        <p:spPr/>
        <p:txBody>
          <a:bodyPr/>
          <a:lstStyle/>
          <a:p>
            <a:r>
              <a:rPr lang="pl-PL" sz="1800" b="1" i="0" u="none" strike="noStrike" baseline="0" dirty="0">
                <a:solidFill>
                  <a:srgbClr val="000000"/>
                </a:solidFill>
                <a:latin typeface="Times New Roman" panose="02020603050405020304" pitchFamily="18" charset="0"/>
              </a:rPr>
              <a:t>Od stycznia 2024 r. wejdzie w życie zmiana dot. wysokości</a:t>
            </a:r>
            <a:r>
              <a:rPr lang="pl-PL" sz="1800" b="1" dirty="0">
                <a:solidFill>
                  <a:srgbClr val="000000"/>
                </a:solidFill>
                <a:latin typeface="Times New Roman" panose="02020603050405020304" pitchFamily="18" charset="0"/>
              </a:rPr>
              <a:t> zasiłku stałego tj.:</a:t>
            </a:r>
            <a:endParaRPr lang="pl-PL" sz="1800" b="1" i="0" u="none" strike="noStrike" baseline="0" dirty="0">
              <a:solidFill>
                <a:srgbClr val="000000"/>
              </a:solidFill>
              <a:latin typeface="Times New Roman" panose="02020603050405020304" pitchFamily="18" charset="0"/>
            </a:endParaRPr>
          </a:p>
          <a:p>
            <a:pPr marL="0" indent="0" algn="just">
              <a:buNone/>
            </a:pPr>
            <a:r>
              <a:rPr lang="pl-PL" sz="1800" b="0" i="0" u="none" strike="noStrike" baseline="0" dirty="0">
                <a:solidFill>
                  <a:srgbClr val="000000"/>
                </a:solidFill>
                <a:latin typeface="Times New Roman" panose="02020603050405020304" pitchFamily="18" charset="0"/>
              </a:rPr>
              <a:t>Zasiłek stały ustala się w wysokości: </a:t>
            </a:r>
          </a:p>
          <a:p>
            <a:pPr marL="0" indent="0" algn="just">
              <a:buNone/>
            </a:pPr>
            <a:r>
              <a:rPr lang="pl-PL" sz="1800" b="0" i="0" u="none" strike="noStrike" baseline="0" dirty="0">
                <a:solidFill>
                  <a:srgbClr val="000000"/>
                </a:solidFill>
                <a:latin typeface="Times New Roman" panose="02020603050405020304" pitchFamily="18" charset="0"/>
              </a:rPr>
              <a:t>1) w przypadku osoby samotnie gospodarującej – </a:t>
            </a:r>
            <a:r>
              <a:rPr lang="pl-PL" sz="1800" b="1" i="0" u="none" strike="noStrike" baseline="0" dirty="0">
                <a:solidFill>
                  <a:srgbClr val="000000"/>
                </a:solidFill>
                <a:latin typeface="Times New Roman" panose="02020603050405020304" pitchFamily="18" charset="0"/>
              </a:rPr>
              <a:t>różnicy między kwotą stanowiącą 130% </a:t>
            </a:r>
            <a:r>
              <a:rPr lang="pl-PL" sz="1800" i="0" u="none" strike="noStrike" baseline="0" dirty="0">
                <a:solidFill>
                  <a:srgbClr val="000000"/>
                </a:solidFill>
                <a:latin typeface="Times New Roman" panose="02020603050405020304" pitchFamily="18" charset="0"/>
              </a:rPr>
              <a:t>kryterium dochodowego osoby samotnie gospodarującej a dochodem tej osoby</a:t>
            </a:r>
            <a:r>
              <a:rPr lang="pl-PL" sz="1800" b="0" i="0" u="none" strike="noStrike" baseline="0" dirty="0">
                <a:solidFill>
                  <a:srgbClr val="000000"/>
                </a:solidFill>
                <a:latin typeface="Times New Roman" panose="02020603050405020304" pitchFamily="18" charset="0"/>
              </a:rPr>
              <a:t>, </a:t>
            </a:r>
            <a:r>
              <a:rPr lang="pl-PL" sz="1800" b="1" i="0" u="none" strike="noStrike" baseline="0" dirty="0">
                <a:solidFill>
                  <a:srgbClr val="C00000"/>
                </a:solidFill>
                <a:latin typeface="Times New Roman" panose="02020603050405020304" pitchFamily="18" charset="0"/>
              </a:rPr>
              <a:t>z tym że kwota zasiłku nie może być wyższa niż 1000 zł miesięcznie,</a:t>
            </a:r>
          </a:p>
          <a:p>
            <a:pPr marL="0" indent="0" algn="just">
              <a:buNone/>
            </a:pPr>
            <a:r>
              <a:rPr lang="pl-PL" sz="1800" b="0" i="0" u="none" strike="noStrike" baseline="0" dirty="0">
                <a:solidFill>
                  <a:srgbClr val="000000"/>
                </a:solidFill>
                <a:latin typeface="Times New Roman" panose="02020603050405020304" pitchFamily="18" charset="0"/>
              </a:rPr>
              <a:t>2) w przypadku osoby w rodzinie – </a:t>
            </a:r>
            <a:r>
              <a:rPr lang="pl-PL" sz="1800" b="1" i="0" u="none" strike="noStrike" baseline="0" dirty="0">
                <a:solidFill>
                  <a:srgbClr val="000000"/>
                </a:solidFill>
                <a:latin typeface="Times New Roman" panose="02020603050405020304" pitchFamily="18" charset="0"/>
              </a:rPr>
              <a:t>różnicy między kwotą stanowiącą 130%</a:t>
            </a:r>
            <a:r>
              <a:rPr lang="pl-PL" sz="1800" b="0" i="0" u="none" strike="noStrike" baseline="0" dirty="0">
                <a:solidFill>
                  <a:srgbClr val="000000"/>
                </a:solidFill>
                <a:latin typeface="Times New Roman" panose="02020603050405020304" pitchFamily="18" charset="0"/>
              </a:rPr>
              <a:t> kryterium dochodowego na osobę w rodzinie a dochodem na osobę w rodzinie. </a:t>
            </a:r>
          </a:p>
          <a:p>
            <a:pPr marL="0" indent="0" algn="just">
              <a:buNone/>
            </a:pPr>
            <a:r>
              <a:rPr lang="pl-PL" sz="1800" b="0" i="0" u="none" strike="noStrike" baseline="0" dirty="0">
                <a:solidFill>
                  <a:srgbClr val="000000"/>
                </a:solidFill>
                <a:latin typeface="Times New Roman" panose="02020603050405020304" pitchFamily="18" charset="0"/>
              </a:rPr>
              <a:t>3. Kwota zasiłku stałego </a:t>
            </a:r>
            <a:r>
              <a:rPr lang="pl-PL" sz="1800" b="1" i="0" u="none" strike="noStrike" baseline="0" dirty="0">
                <a:solidFill>
                  <a:srgbClr val="C00000"/>
                </a:solidFill>
                <a:latin typeface="Times New Roman" panose="02020603050405020304" pitchFamily="18" charset="0"/>
              </a:rPr>
              <a:t>nie może być niższa niż 100 zł miesięcznie</a:t>
            </a:r>
            <a:r>
              <a:rPr lang="pl-PL" sz="1800" b="0" i="0" u="none" strike="noStrike" baseline="0" dirty="0">
                <a:solidFill>
                  <a:srgbClr val="000000"/>
                </a:solidFill>
                <a:latin typeface="Times New Roman" panose="02020603050405020304" pitchFamily="18" charset="0"/>
              </a:rPr>
              <a:t>.</a:t>
            </a:r>
            <a:endParaRPr lang="pl-PL" dirty="0"/>
          </a:p>
        </p:txBody>
      </p:sp>
    </p:spTree>
    <p:extLst>
      <p:ext uri="{BB962C8B-B14F-4D97-AF65-F5344CB8AC3E}">
        <p14:creationId xmlns:p14="http://schemas.microsoft.com/office/powerpoint/2010/main" val="2499386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1853968" y="1073792"/>
            <a:ext cx="8573548" cy="4949504"/>
          </a:xfrm>
        </p:spPr>
        <p:txBody>
          <a:bodyPr>
            <a:normAutofit/>
          </a:bodyPr>
          <a:lstStyle/>
          <a:p>
            <a:pPr marL="0" indent="0" algn="ctr">
              <a:buNone/>
            </a:pPr>
            <a:r>
              <a:rPr lang="pl-PL" altLang="pl-PL" sz="5400" b="1" dirty="0">
                <a:solidFill>
                  <a:schemeClr val="tx1"/>
                </a:solidFill>
                <a:latin typeface="Times New Roman" panose="02020603050405020304" pitchFamily="18" charset="0"/>
                <a:cs typeface="Times New Roman" panose="02020603050405020304" pitchFamily="18" charset="0"/>
              </a:rPr>
              <a:t>NIEPRAWIDŁOWOŚCI </a:t>
            </a:r>
            <a:br>
              <a:rPr lang="pl-PL" altLang="pl-PL" sz="5400" b="1" dirty="0">
                <a:solidFill>
                  <a:schemeClr val="tx1"/>
                </a:solidFill>
                <a:latin typeface="Times New Roman" panose="02020603050405020304" pitchFamily="18" charset="0"/>
                <a:cs typeface="Times New Roman" panose="02020603050405020304" pitchFamily="18" charset="0"/>
              </a:rPr>
            </a:br>
            <a:r>
              <a:rPr lang="pl-PL" altLang="pl-PL" sz="5400" b="1" dirty="0">
                <a:solidFill>
                  <a:schemeClr val="tx1"/>
                </a:solidFill>
                <a:latin typeface="Times New Roman" panose="02020603050405020304" pitchFamily="18" charset="0"/>
                <a:cs typeface="Times New Roman" panose="02020603050405020304" pitchFamily="18" charset="0"/>
              </a:rPr>
              <a:t>I UCHYBIENIA STWIERDZONE W TOKU KONTROLI</a:t>
            </a:r>
            <a:endParaRPr lang="pl-PL"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7181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br>
              <a:rPr lang="pl-PL" altLang="pl-PL" b="1" dirty="0">
                <a:latin typeface="Garamond" pitchFamily="18" charset="0"/>
              </a:rPr>
            </a:br>
            <a:endParaRPr lang="pl-PL" dirty="0"/>
          </a:p>
        </p:txBody>
      </p:sp>
      <p:sp>
        <p:nvSpPr>
          <p:cNvPr id="3" name="Symbol zastępczy zawartości 2"/>
          <p:cNvSpPr>
            <a:spLocks noGrp="1"/>
          </p:cNvSpPr>
          <p:nvPr>
            <p:ph idx="1"/>
          </p:nvPr>
        </p:nvSpPr>
        <p:spPr>
          <a:xfrm>
            <a:off x="1166070" y="1157681"/>
            <a:ext cx="9999676" cy="4718187"/>
          </a:xfrm>
        </p:spPr>
        <p:txBody>
          <a:bodyPr>
            <a:normAutofit/>
          </a:bodyPr>
          <a:lstStyle/>
          <a:p>
            <a:pPr algn="just"/>
            <a:r>
              <a:rPr lang="pl-PL" sz="2400" b="1" dirty="0">
                <a:latin typeface="Times New Roman" panose="02020603050405020304" pitchFamily="18" charset="0"/>
                <a:cs typeface="Times New Roman" panose="02020603050405020304" pitchFamily="18" charset="0"/>
              </a:rPr>
              <a:t>brak spełnienia wskaźnika zatrudnienia pracowników socjalnych (art. 110 ust. 11 i 12 ustawy o pomocy społecznej).</a:t>
            </a:r>
          </a:p>
          <a:p>
            <a:pPr marL="0" indent="0" algn="just">
              <a:buNone/>
            </a:pPr>
            <a:r>
              <a:rPr lang="pl-PL" sz="2200" dirty="0">
                <a:latin typeface="Times New Roman" panose="02020603050405020304" pitchFamily="18" charset="0"/>
                <a:cs typeface="Times New Roman" panose="02020603050405020304" pitchFamily="18" charset="0"/>
              </a:rPr>
              <a:t>Ośrodek pomocy społecznej/centrum usług społecznych zatrudnia pracowników socjalnych proporcjonalnie do liczby ludności gminy w stosunku </a:t>
            </a:r>
            <a:r>
              <a:rPr lang="pl-PL" sz="2200" u="sng" dirty="0">
                <a:solidFill>
                  <a:srgbClr val="C00000"/>
                </a:solidFill>
                <a:latin typeface="Times New Roman" panose="02020603050405020304" pitchFamily="18" charset="0"/>
                <a:cs typeface="Times New Roman" panose="02020603050405020304" pitchFamily="18" charset="0"/>
              </a:rPr>
              <a:t>jeden pracownik socjalny zatrudniony w pełnym wymiarze czasu pracy na 2000 mieszkańców</a:t>
            </a:r>
            <a:r>
              <a:rPr lang="pl-PL" sz="2200" dirty="0">
                <a:solidFill>
                  <a:srgbClr val="C00000"/>
                </a:solidFill>
                <a:latin typeface="Times New Roman" panose="02020603050405020304" pitchFamily="18" charset="0"/>
                <a:cs typeface="Times New Roman" panose="02020603050405020304" pitchFamily="18" charset="0"/>
              </a:rPr>
              <a:t> </a:t>
            </a:r>
            <a:r>
              <a:rPr lang="pl-PL" sz="2200" dirty="0">
                <a:latin typeface="Times New Roman" panose="02020603050405020304" pitchFamily="18" charset="0"/>
                <a:cs typeface="Times New Roman" panose="02020603050405020304" pitchFamily="18" charset="0"/>
              </a:rPr>
              <a:t>lub proporcjonalnie do liczby rodzin i osób samotnie gospodarujących, objętych pracą socjalną w stosunku </a:t>
            </a:r>
            <a:r>
              <a:rPr lang="pl-PL" sz="2200" u="sng" dirty="0">
                <a:solidFill>
                  <a:srgbClr val="C00000"/>
                </a:solidFill>
                <a:latin typeface="Times New Roman" panose="02020603050405020304" pitchFamily="18" charset="0"/>
                <a:cs typeface="Times New Roman" panose="02020603050405020304" pitchFamily="18" charset="0"/>
              </a:rPr>
              <a:t>jeden pracownik socjalny zatrudniony w pełnym wymiarze czasu pracy na nie więcej niż 50 rodzin i osób samotnie gospodarujących.</a:t>
            </a:r>
          </a:p>
          <a:p>
            <a:pPr marL="0" indent="0" algn="just">
              <a:buNone/>
            </a:pPr>
            <a:r>
              <a:rPr lang="pl-PL" sz="2400" dirty="0">
                <a:latin typeface="Times New Roman" panose="02020603050405020304" pitchFamily="18" charset="0"/>
                <a:cs typeface="Times New Roman" panose="02020603050405020304" pitchFamily="18" charset="0"/>
              </a:rPr>
              <a:t>Ośrodek pomocy społecznej zatrudnia w pełnym wymiarze czasu pracy nie mniej niż 3 pracowników socjalnych.</a:t>
            </a:r>
          </a:p>
          <a:p>
            <a:endParaRPr lang="pl-PL" sz="2400" dirty="0">
              <a:latin typeface="Times New Roman" panose="02020603050405020304" pitchFamily="18" charset="0"/>
              <a:cs typeface="Times New Roman" panose="02020603050405020304" pitchFamily="18" charset="0"/>
            </a:endParaRPr>
          </a:p>
          <a:p>
            <a:endParaRPr lang="pl-PL"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0692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0" y="982663"/>
            <a:ext cx="9601200" cy="1303337"/>
          </a:xfrm>
        </p:spPr>
        <p:txBody>
          <a:bodyPr>
            <a:noAutofit/>
          </a:bodyPr>
          <a:lstStyle/>
          <a:p>
            <a:br>
              <a:rPr lang="pl-PL" altLang="pl-PL" b="1" dirty="0">
                <a:latin typeface="Garamond" pitchFamily="18" charset="0"/>
              </a:rPr>
            </a:br>
            <a:endParaRPr lang="pl-PL" dirty="0"/>
          </a:p>
        </p:txBody>
      </p:sp>
      <p:sp>
        <p:nvSpPr>
          <p:cNvPr id="3" name="Symbol zastępczy zawartości 2"/>
          <p:cNvSpPr>
            <a:spLocks noGrp="1"/>
          </p:cNvSpPr>
          <p:nvPr>
            <p:ph idx="4294967295"/>
          </p:nvPr>
        </p:nvSpPr>
        <p:spPr>
          <a:xfrm>
            <a:off x="1249959" y="897621"/>
            <a:ext cx="9731229" cy="4977716"/>
          </a:xfrm>
        </p:spPr>
        <p:txBody>
          <a:bodyPr>
            <a:normAutofit fontScale="85000" lnSpcReduction="20000"/>
          </a:bodyPr>
          <a:lstStyle/>
          <a:p>
            <a:pPr algn="just">
              <a:buFont typeface="Arial" panose="020B0604020202020204" pitchFamily="34" charset="0"/>
              <a:buChar char="•"/>
            </a:pPr>
            <a:r>
              <a:rPr lang="pl-PL" b="1" dirty="0">
                <a:effectLst/>
                <a:latin typeface="Times New Roman" panose="02020603050405020304" pitchFamily="18" charset="0"/>
                <a:ea typeface="Calibri" panose="020F0502020204030204" pitchFamily="34" charset="0"/>
                <a:cs typeface="Times New Roman" panose="02020603050405020304" pitchFamily="18" charset="0"/>
              </a:rPr>
              <a:t>Brak kwalifikacji pracownika zatrudnionego na stanowisku pedagoga.</a:t>
            </a:r>
          </a:p>
          <a:p>
            <a:pPr algn="just">
              <a:buFont typeface="Arial" panose="020B0604020202020204" pitchFamily="34" charset="0"/>
              <a:buChar char="•"/>
            </a:pPr>
            <a:r>
              <a:rPr lang="pl-PL" sz="2400" b="1" dirty="0">
                <a:latin typeface="Times New Roman" panose="02020603050405020304" pitchFamily="18" charset="0"/>
                <a:cs typeface="Times New Roman" panose="02020603050405020304" pitchFamily="18" charset="0"/>
              </a:rPr>
              <a:t>Brak realizacji zadania gminy w formie udzielania schronienia w noclegowni                 i ogrzewalni.</a:t>
            </a:r>
          </a:p>
          <a:p>
            <a:pPr algn="just">
              <a:buFont typeface="Arial" panose="020B0604020202020204" pitchFamily="34" charset="0"/>
              <a:buChar char="•"/>
            </a:pPr>
            <a:r>
              <a:rPr lang="pl-PL" sz="2400" b="1" dirty="0">
                <a:latin typeface="Times New Roman" panose="02020603050405020304" pitchFamily="18" charset="0"/>
                <a:cs typeface="Times New Roman" panose="02020603050405020304" pitchFamily="18" charset="0"/>
              </a:rPr>
              <a:t>Umowy na realizację zadania w formie udzielania schronienia dla osób bezdomnych w postaci całodobowego, tymczasowego schronienia zawierane były przez GOPS. </a:t>
            </a:r>
          </a:p>
          <a:p>
            <a:pPr algn="just">
              <a:buClrTx/>
              <a:buFont typeface="Arial" panose="020B0604020202020204" pitchFamily="34" charset="0"/>
              <a:buChar char="•"/>
            </a:pPr>
            <a:r>
              <a:rPr lang="pl-PL" sz="2400" b="1" dirty="0">
                <a:latin typeface="Times New Roman" panose="02020603050405020304" pitchFamily="18" charset="0"/>
                <a:cs typeface="Times New Roman" panose="02020603050405020304" pitchFamily="18" charset="0"/>
              </a:rPr>
              <a:t>Brak gminnej i powiatowej strategii  rozwiązywania problemów społecznych</a:t>
            </a:r>
            <a:r>
              <a:rPr lang="pl-PL" b="1" dirty="0">
                <a:latin typeface="Times New Roman" panose="02020603050405020304" pitchFamily="18" charset="0"/>
                <a:cs typeface="Times New Roman" panose="02020603050405020304" pitchFamily="18" charset="0"/>
              </a:rPr>
              <a:t>,</a:t>
            </a:r>
            <a:r>
              <a:rPr lang="pl-PL" kern="100" dirty="0">
                <a:effectLst/>
                <a:latin typeface="Times New Roman" panose="02020603050405020304" pitchFamily="18" charset="0"/>
                <a:ea typeface="Arial" panose="020B0604020202020204" pitchFamily="34" charset="0"/>
                <a:cs typeface="Times New Roman" panose="02020603050405020304" pitchFamily="18" charset="0"/>
              </a:rPr>
              <a:t> o której mowa w art. 17 ust. 1 pkt 1 oraz art. </a:t>
            </a:r>
            <a:r>
              <a:rPr lang="pl-PL" kern="100" dirty="0">
                <a:latin typeface="Times New Roman" panose="02020603050405020304" pitchFamily="18" charset="0"/>
                <a:ea typeface="Arial" panose="020B0604020202020204" pitchFamily="34" charset="0"/>
                <a:cs typeface="Times New Roman" panose="02020603050405020304" pitchFamily="18" charset="0"/>
              </a:rPr>
              <a:t>19 pkt 1 ustawy o pomocy społecznej.</a:t>
            </a:r>
            <a:endParaRPr lang="pl-PL" b="1" dirty="0">
              <a:latin typeface="Times New Roman" panose="02020603050405020304" pitchFamily="18" charset="0"/>
              <a:cs typeface="Times New Roman" panose="02020603050405020304" pitchFamily="18" charset="0"/>
            </a:endParaRPr>
          </a:p>
          <a:p>
            <a:pPr algn="just">
              <a:buClrTx/>
              <a:buFont typeface="Arial" panose="020B0604020202020204" pitchFamily="34" charset="0"/>
              <a:buChar char="•"/>
            </a:pPr>
            <a:r>
              <a:rPr lang="pl-PL" b="1" dirty="0">
                <a:latin typeface="Times New Roman" panose="02020603050405020304" pitchFamily="18" charset="0"/>
                <a:cs typeface="Times New Roman" panose="02020603050405020304" pitchFamily="18" charset="0"/>
              </a:rPr>
              <a:t>Ustalanie dochodu niezgodnie z art. 8 ust. 3 i 4 ustawy o pomocy społecznej oraz brak udokumentowania </a:t>
            </a:r>
            <a:r>
              <a:rPr lang="pl-PL" b="1" dirty="0">
                <a:solidFill>
                  <a:srgbClr val="C00000"/>
                </a:solidFill>
                <a:latin typeface="Times New Roman" panose="02020603050405020304" pitchFamily="18" charset="0"/>
                <a:cs typeface="Times New Roman" panose="02020603050405020304" pitchFamily="18" charset="0"/>
              </a:rPr>
              <a:t>dochodu </a:t>
            </a:r>
            <a:r>
              <a:rPr lang="pl-PL" dirty="0">
                <a:solidFill>
                  <a:srgbClr val="C00000"/>
                </a:solidFill>
                <a:latin typeface="Times New Roman" panose="02020603050405020304" pitchFamily="18" charset="0"/>
                <a:cs typeface="Times New Roman" panose="02020603050405020304" pitchFamily="18" charset="0"/>
              </a:rPr>
              <a:t>(brak zaświadczenia albo oświadczenia o zobowiązaniu do opłacania składki na ubezpieczenie społeczne rolników oraz dowodu opłacenia składki na ubezpieczenie społeczne rolników, brak zaświadczenia lub oświadczenia o kontynuowaniu nauki, brak potwierdzenia statusu osoby bezrobotnej) – art. 107 ust. 5b ustawy o pomocy społecznej.</a:t>
            </a:r>
          </a:p>
          <a:p>
            <a:pPr algn="just">
              <a:buClrTx/>
              <a:buFont typeface="Arial" panose="020B0604020202020204" pitchFamily="34" charset="0"/>
              <a:buChar char="•"/>
            </a:pPr>
            <a:r>
              <a:rPr lang="pl-PL" sz="2400" b="1" dirty="0">
                <a:latin typeface="Times New Roman" panose="02020603050405020304" pitchFamily="18" charset="0"/>
                <a:cs typeface="Times New Roman" panose="02020603050405020304" pitchFamily="18" charset="0"/>
              </a:rPr>
              <a:t>Przyznanie świadczenia niepieniężnego z mocą wstecz (np. usług opiekuńczych – poza art. 50a ustawy) lub uchylenie decyzji z mocą wstecz (np. za usługi świadczone w </a:t>
            </a:r>
            <a:r>
              <a:rPr lang="pl-PL" sz="2400" b="1" dirty="0" err="1">
                <a:latin typeface="Times New Roman" panose="02020603050405020304" pitchFamily="18" charset="0"/>
                <a:cs typeface="Times New Roman" panose="02020603050405020304" pitchFamily="18" charset="0"/>
              </a:rPr>
              <a:t>śds</a:t>
            </a:r>
            <a:r>
              <a:rPr lang="pl-PL" sz="2400" b="1" dirty="0">
                <a:latin typeface="Times New Roman" panose="02020603050405020304" pitchFamily="18" charset="0"/>
                <a:cs typeface="Times New Roman" panose="02020603050405020304" pitchFamily="18" charset="0"/>
              </a:rPr>
              <a:t>).</a:t>
            </a:r>
          </a:p>
          <a:p>
            <a:pPr algn="just">
              <a:buClrTx/>
              <a:buFont typeface="Arial" panose="020B0604020202020204" pitchFamily="34" charset="0"/>
              <a:buChar char="•"/>
            </a:pPr>
            <a:r>
              <a:rPr lang="pl-PL" b="1" dirty="0">
                <a:effectLst/>
                <a:latin typeface="Times New Roman" panose="02020603050405020304" pitchFamily="18" charset="0"/>
                <a:ea typeface="Calibri" panose="020F0502020204030204" pitchFamily="34" charset="0"/>
                <a:cs typeface="Times New Roman" panose="02020603050405020304" pitchFamily="18" charset="0"/>
              </a:rPr>
              <a:t>Świadczenie przyznano od miesiąca następującego po miesiącu złożenia wniosku.</a:t>
            </a:r>
          </a:p>
          <a:p>
            <a:pPr>
              <a:buFont typeface="Arial" panose="020B0604020202020204" pitchFamily="34" charset="0"/>
              <a:buChar char="•"/>
            </a:pPr>
            <a:endParaRPr lang="pl-PL" sz="2400" b="1" dirty="0">
              <a:latin typeface="Times New Roman" panose="02020603050405020304" pitchFamily="18" charset="0"/>
              <a:cs typeface="Times New Roman" panose="02020603050405020304" pitchFamily="18" charset="0"/>
            </a:endParaRPr>
          </a:p>
          <a:p>
            <a:endParaRPr lang="pl-PL"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2118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1241570" y="1107347"/>
            <a:ext cx="9664117" cy="4975953"/>
          </a:xfrm>
        </p:spPr>
        <p:txBody>
          <a:bodyPr>
            <a:noAutofit/>
          </a:bodyPr>
          <a:lstStyle/>
          <a:p>
            <a:pPr algn="just"/>
            <a:r>
              <a:rPr lang="pl-PL" sz="2200" b="1" dirty="0">
                <a:latin typeface="Times New Roman" panose="02020603050405020304" pitchFamily="18" charset="0"/>
                <a:cs typeface="Times New Roman" panose="02020603050405020304" pitchFamily="18" charset="0"/>
              </a:rPr>
              <a:t>Brak realizacji zadania własnego gminy, w zakresie prowadzenia </a:t>
            </a:r>
            <a:br>
              <a:rPr lang="pl-PL" sz="2200" b="1" dirty="0">
                <a:latin typeface="Times New Roman" panose="02020603050405020304" pitchFamily="18" charset="0"/>
                <a:cs typeface="Times New Roman" panose="02020603050405020304" pitchFamily="18" charset="0"/>
              </a:rPr>
            </a:br>
            <a:r>
              <a:rPr lang="pl-PL" sz="2200" b="1" dirty="0">
                <a:latin typeface="Times New Roman" panose="02020603050405020304" pitchFamily="18" charset="0"/>
                <a:cs typeface="Times New Roman" panose="02020603050405020304" pitchFamily="18" charset="0"/>
              </a:rPr>
              <a:t>i zapewnienia miejsc w mieszkaniach chronionych</a:t>
            </a:r>
          </a:p>
          <a:p>
            <a:pPr marL="0" indent="0" algn="just">
              <a:buNone/>
            </a:pPr>
            <a:r>
              <a:rPr lang="pl-PL" sz="2200" dirty="0">
                <a:latin typeface="Times New Roman" panose="02020603050405020304" pitchFamily="18" charset="0"/>
                <a:cs typeface="Times New Roman" panose="02020603050405020304" pitchFamily="18" charset="0"/>
              </a:rPr>
              <a:t>Zgodnie z art. 17 ust 1 pkt 12, do </a:t>
            </a:r>
            <a:r>
              <a:rPr lang="pl-PL" sz="2200" u="sng" dirty="0">
                <a:latin typeface="Times New Roman" panose="02020603050405020304" pitchFamily="18" charset="0"/>
                <a:cs typeface="Times New Roman" panose="02020603050405020304" pitchFamily="18" charset="0"/>
              </a:rPr>
              <a:t>zadań własnych gminy o charakterze obowiązkowym</a:t>
            </a:r>
            <a:r>
              <a:rPr lang="pl-PL" sz="2200" dirty="0">
                <a:latin typeface="Times New Roman" panose="02020603050405020304" pitchFamily="18" charset="0"/>
                <a:cs typeface="Times New Roman" panose="02020603050405020304" pitchFamily="18" charset="0"/>
              </a:rPr>
              <a:t> należy m.in. prowadzenie i zapewnienie miejsc w mieszkaniach chronionych </a:t>
            </a:r>
            <a:r>
              <a:rPr lang="pl-PL" sz="2200" dirty="0">
                <a:solidFill>
                  <a:srgbClr val="C00000"/>
                </a:solidFill>
                <a:latin typeface="Times New Roman" panose="02020603050405020304" pitchFamily="18" charset="0"/>
                <a:cs typeface="Times New Roman" panose="02020603050405020304" pitchFamily="18" charset="0"/>
              </a:rPr>
              <a:t>(od 1.11.2023r. - mieszkaniach treningowych lub wspomaganych).</a:t>
            </a:r>
          </a:p>
          <a:p>
            <a:pPr algn="just">
              <a:buFont typeface="Arial" panose="020B0604020202020204" pitchFamily="34" charset="0"/>
              <a:buChar char="•"/>
            </a:pPr>
            <a:r>
              <a:rPr lang="pl-PL" sz="2200" b="1" dirty="0">
                <a:latin typeface="Times New Roman" panose="02020603050405020304" pitchFamily="18" charset="0"/>
                <a:cs typeface="Times New Roman" panose="02020603050405020304" pitchFamily="18" charset="0"/>
              </a:rPr>
              <a:t>Mieszkanie chronione, w tym utworzone z Programu „Za Życiem”, na które gmina zawarła porozumienie, nie było dostosowane do potrzeb osób niepełnosprawnych.</a:t>
            </a:r>
          </a:p>
          <a:p>
            <a:pPr algn="just">
              <a:buFont typeface="Arial" panose="020B0604020202020204" pitchFamily="34" charset="0"/>
              <a:buChar char="•"/>
            </a:pPr>
            <a:r>
              <a:rPr lang="pl-PL" sz="2200" b="1" dirty="0">
                <a:effectLst/>
                <a:latin typeface="Times New Roman" panose="02020603050405020304" pitchFamily="18" charset="0"/>
                <a:ea typeface="Calibri" panose="020F0502020204030204" pitchFamily="34" charset="0"/>
                <a:cs typeface="Times New Roman" panose="02020603050405020304" pitchFamily="18" charset="0"/>
              </a:rPr>
              <a:t>Brak w uzgodnieniach, o których</a:t>
            </a:r>
            <a:r>
              <a:rPr lang="pl-PL" sz="2200" b="1" kern="100" dirty="0">
                <a:effectLst/>
                <a:latin typeface="Times New Roman" panose="02020603050405020304" pitchFamily="18" charset="0"/>
                <a:ea typeface="Lucida Sans Unicode" panose="020B0602030504020204" pitchFamily="34" charset="0"/>
                <a:cs typeface="Times New Roman" panose="02020603050405020304" pitchFamily="18" charset="0"/>
              </a:rPr>
              <a:t> mowa w art. 53 ust. 9 ustawy o pomocy społecznej</a:t>
            </a:r>
            <a:r>
              <a:rPr lang="pl-PL" sz="2200" b="1" dirty="0">
                <a:effectLst/>
                <a:latin typeface="Times New Roman" panose="02020603050405020304" pitchFamily="18" charset="0"/>
                <a:ea typeface="Calibri" panose="020F0502020204030204" pitchFamily="34" charset="0"/>
                <a:cs typeface="Times New Roman" panose="02020603050405020304" pitchFamily="18" charset="0"/>
              </a:rPr>
              <a:t> określenia</a:t>
            </a:r>
            <a:r>
              <a:rPr lang="pl-PL" sz="2200" b="1" kern="150" dirty="0">
                <a:effectLst/>
                <a:latin typeface="Times New Roman" panose="02020603050405020304" pitchFamily="18" charset="0"/>
                <a:ea typeface="Lucida Sans Unicode" panose="020B0602030504020204" pitchFamily="34" charset="0"/>
                <a:cs typeface="Times New Roman" panose="02020603050405020304" pitchFamily="18" charset="0"/>
              </a:rPr>
              <a:t> zasad i sposobu realizacji programu usamodzielniania osoby korzystającej ze wsparcia w mieszkaniu chronionym, zgodnie z art. 53 ust. 10 pkt 6 ustawy o pomocy społecznej.</a:t>
            </a:r>
            <a:endParaRPr lang="pl-PL" sz="22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buFont typeface="Arial" panose="020B0604020202020204" pitchFamily="34" charset="0"/>
              <a:buChar char="•"/>
            </a:pPr>
            <a:endParaRPr lang="pl-PL" sz="1200" b="1"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endParaRPr lang="pl-PL" sz="2400" b="1" dirty="0">
              <a:latin typeface="Times New Roman" panose="02020603050405020304" pitchFamily="18" charset="0"/>
              <a:cs typeface="Times New Roman" panose="02020603050405020304" pitchFamily="18" charset="0"/>
            </a:endParaRPr>
          </a:p>
          <a:p>
            <a:pPr marL="0" indent="0">
              <a:buNone/>
            </a:pPr>
            <a:endParaRPr lang="pl-PL"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8986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749644" y="1326524"/>
            <a:ext cx="9759518" cy="1754326"/>
          </a:xfrm>
          <a:prstGeom prst="rect">
            <a:avLst/>
          </a:prstGeom>
        </p:spPr>
        <p:txBody>
          <a:bodyPr wrap="square">
            <a:spAutoFit/>
          </a:bodyPr>
          <a:lstStyle/>
          <a:p>
            <a:pPr algn="ctr"/>
            <a:r>
              <a:rPr lang="pl-PL" sz="3600" b="1" dirty="0"/>
              <a:t>Nowelizacja ustawy o pomocy społecznej             z 28 lipca 2023 r. (Dz.U. poz. 1693) – kluczowe zmiany</a:t>
            </a:r>
          </a:p>
        </p:txBody>
      </p:sp>
      <p:sp>
        <p:nvSpPr>
          <p:cNvPr id="5" name="pole tekstowe 4">
            <a:extLst>
              <a:ext uri="{FF2B5EF4-FFF2-40B4-BE49-F238E27FC236}">
                <a16:creationId xmlns:a16="http://schemas.microsoft.com/office/drawing/2014/main" id="{CABCD09D-2E88-C310-1AC6-56D9DF8FEC10}"/>
              </a:ext>
            </a:extLst>
          </p:cNvPr>
          <p:cNvSpPr txBox="1"/>
          <p:nvPr/>
        </p:nvSpPr>
        <p:spPr>
          <a:xfrm>
            <a:off x="3041009" y="3107932"/>
            <a:ext cx="6115574" cy="369332"/>
          </a:xfrm>
          <a:prstGeom prst="rect">
            <a:avLst/>
          </a:prstGeom>
          <a:noFill/>
        </p:spPr>
        <p:txBody>
          <a:bodyPr wrap="square">
            <a:spAutoFit/>
          </a:bodyPr>
          <a:lstStyle/>
          <a:p>
            <a:endParaRPr lang="pl-PL" b="1" dirty="0"/>
          </a:p>
        </p:txBody>
      </p:sp>
      <p:sp>
        <p:nvSpPr>
          <p:cNvPr id="8" name="Tytuł 7">
            <a:extLst>
              <a:ext uri="{FF2B5EF4-FFF2-40B4-BE49-F238E27FC236}">
                <a16:creationId xmlns:a16="http://schemas.microsoft.com/office/drawing/2014/main" id="{B3E348A3-1145-3D09-8147-212E819CE47D}"/>
              </a:ext>
            </a:extLst>
          </p:cNvPr>
          <p:cNvSpPr>
            <a:spLocks noGrp="1"/>
          </p:cNvSpPr>
          <p:nvPr>
            <p:ph type="title"/>
          </p:nvPr>
        </p:nvSpPr>
        <p:spPr>
          <a:xfrm>
            <a:off x="1137080" y="1224792"/>
            <a:ext cx="9759518" cy="1719744"/>
          </a:xfrm>
        </p:spPr>
        <p:txBody>
          <a:bodyPr/>
          <a:lstStyle/>
          <a:p>
            <a:endParaRPr lang="pl-PL" dirty="0"/>
          </a:p>
        </p:txBody>
      </p:sp>
      <p:sp>
        <p:nvSpPr>
          <p:cNvPr id="9" name="Symbol zastępczy zawartości 8">
            <a:extLst>
              <a:ext uri="{FF2B5EF4-FFF2-40B4-BE49-F238E27FC236}">
                <a16:creationId xmlns:a16="http://schemas.microsoft.com/office/drawing/2014/main" id="{27C476CB-2738-9F5C-A8C0-EA9EA9B28C42}"/>
              </a:ext>
            </a:extLst>
          </p:cNvPr>
          <p:cNvSpPr>
            <a:spLocks noGrp="1"/>
          </p:cNvSpPr>
          <p:nvPr>
            <p:ph idx="1"/>
          </p:nvPr>
        </p:nvSpPr>
        <p:spPr>
          <a:xfrm>
            <a:off x="1295401" y="2944536"/>
            <a:ext cx="9601196" cy="2931332"/>
          </a:xfrm>
        </p:spPr>
        <p:txBody>
          <a:bodyPr/>
          <a:lstStyle/>
          <a:p>
            <a:pPr algn="just"/>
            <a:r>
              <a:rPr lang="pl-PL" sz="1800" b="1" dirty="0">
                <a:effectLst/>
                <a:latin typeface="Times New Roman" panose="02020603050405020304" pitchFamily="18" charset="0"/>
                <a:ea typeface="Calibri" panose="020F0502020204030204" pitchFamily="34" charset="0"/>
              </a:rPr>
              <a:t>Mieszkania treningowe lub wspomagane w miejsce mieszkań chronionych – co zmieniają nowe przepisy?</a:t>
            </a:r>
          </a:p>
          <a:p>
            <a:pPr algn="just"/>
            <a:r>
              <a:rPr lang="pl-PL" sz="1800" kern="0" dirty="0">
                <a:effectLst/>
                <a:latin typeface="Times New Roman" panose="02020603050405020304" pitchFamily="18" charset="0"/>
                <a:ea typeface="Times New Roman" panose="02020603050405020304" pitchFamily="18" charset="0"/>
                <a:cs typeface="Times New Roman" panose="02020603050405020304" pitchFamily="18" charset="0"/>
              </a:rPr>
              <a:t>W mieszkaniu </a:t>
            </a:r>
            <a:r>
              <a:rPr lang="pl-PL" sz="1800" b="1" kern="0" dirty="0">
                <a:effectLst/>
                <a:latin typeface="Times New Roman" panose="02020603050405020304" pitchFamily="18" charset="0"/>
                <a:ea typeface="Times New Roman" panose="02020603050405020304" pitchFamily="18" charset="0"/>
                <a:cs typeface="Times New Roman" panose="02020603050405020304" pitchFamily="18" charset="0"/>
              </a:rPr>
              <a:t>treningowym</a:t>
            </a:r>
            <a:r>
              <a:rPr lang="pl-PL"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l-PL" sz="18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świadczone będą usługi bytowe oraz nauka w zakresie rozwijania lub utrwalania samodzielności, sprawności dotyczącej samoobsługi, pełnienia ról społecznych              w integracji ze społecznością lokalną</a:t>
            </a:r>
            <a:r>
              <a:rPr lang="pl-PL" sz="1800" kern="0" dirty="0">
                <a:effectLst/>
                <a:latin typeface="Times New Roman" panose="02020603050405020304" pitchFamily="18" charset="0"/>
                <a:ea typeface="Times New Roman" panose="02020603050405020304" pitchFamily="18" charset="0"/>
                <a:cs typeface="Times New Roman" panose="02020603050405020304" pitchFamily="18" charset="0"/>
              </a:rPr>
              <a:t>, w celu umożliwienia prowadzenia samodzielnego życia. Natomiast w mieszkaniu </a:t>
            </a:r>
            <a:r>
              <a:rPr lang="pl-PL" sz="1800" b="1" kern="0" dirty="0">
                <a:effectLst/>
                <a:latin typeface="Times New Roman" panose="02020603050405020304" pitchFamily="18" charset="0"/>
                <a:ea typeface="Times New Roman" panose="02020603050405020304" pitchFamily="18" charset="0"/>
                <a:cs typeface="Times New Roman" panose="02020603050405020304" pitchFamily="18" charset="0"/>
              </a:rPr>
              <a:t>wspomaganym</a:t>
            </a:r>
            <a:r>
              <a:rPr lang="pl-PL"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l-PL" sz="18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świadczone będą usługi bytowe oraz pomoc                     w wykonywaniu czynności niezbędnych w życiu codziennym i realizacji kontaktów spo</a:t>
            </a:r>
            <a:r>
              <a:rPr lang="pl-PL" sz="1800" kern="0" dirty="0">
                <a:effectLst/>
                <a:latin typeface="Times New Roman" panose="02020603050405020304" pitchFamily="18" charset="0"/>
                <a:ea typeface="Times New Roman" panose="02020603050405020304" pitchFamily="18" charset="0"/>
                <a:cs typeface="Times New Roman" panose="02020603050405020304" pitchFamily="18" charset="0"/>
              </a:rPr>
              <a:t>łecznych, w celu utrzymania lub rozwijania samodzielności osoby na poziomie jej psychofizycznych możliwości.</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sz="1800" b="1" dirty="0">
              <a:effectLst/>
              <a:latin typeface="Times New Roman" panose="02020603050405020304" pitchFamily="18" charset="0"/>
              <a:ea typeface="Calibri" panose="020F0502020204030204" pitchFamily="34" charset="0"/>
            </a:endParaRPr>
          </a:p>
          <a:p>
            <a:endParaRPr lang="pl-PL" dirty="0"/>
          </a:p>
        </p:txBody>
      </p:sp>
    </p:spTree>
    <p:extLst>
      <p:ext uri="{BB962C8B-B14F-4D97-AF65-F5344CB8AC3E}">
        <p14:creationId xmlns:p14="http://schemas.microsoft.com/office/powerpoint/2010/main" val="94216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CEF5A458-D3D6-9F31-15EA-35C4DF598B1F}"/>
              </a:ext>
            </a:extLst>
          </p:cNvPr>
          <p:cNvSpPr txBox="1"/>
          <p:nvPr/>
        </p:nvSpPr>
        <p:spPr>
          <a:xfrm>
            <a:off x="1146495" y="1317073"/>
            <a:ext cx="9899009" cy="4524315"/>
          </a:xfrm>
          <a:prstGeom prst="rect">
            <a:avLst/>
          </a:prstGeom>
          <a:noFill/>
        </p:spPr>
        <p:txBody>
          <a:bodyPr wrap="square">
            <a:spAutoFit/>
          </a:bodyPr>
          <a:lstStyle/>
          <a:p>
            <a:pPr marL="342900" indent="-342900" algn="just">
              <a:buFont typeface="Arial" panose="020B0604020202020204" pitchFamily="34" charset="0"/>
              <a:buChar char="•"/>
            </a:pPr>
            <a:r>
              <a:rPr lang="pl-PL" sz="2400" b="1" dirty="0">
                <a:latin typeface="Times New Roman" panose="02020603050405020304" pitchFamily="18" charset="0"/>
                <a:cs typeface="Times New Roman" panose="02020603050405020304" pitchFamily="18" charset="0"/>
              </a:rPr>
              <a:t>Brak zawiadomienia strony o wszczęciu postępowania z urzędu.</a:t>
            </a:r>
          </a:p>
          <a:p>
            <a:pPr marL="342900" indent="-342900" algn="just">
              <a:buFont typeface="Arial" panose="020B0604020202020204" pitchFamily="34" charset="0"/>
              <a:buChar char="•"/>
            </a:pPr>
            <a:r>
              <a:rPr lang="pl-PL" sz="2400" b="1" dirty="0">
                <a:latin typeface="Times New Roman" panose="02020603050405020304" pitchFamily="18" charset="0"/>
                <a:cs typeface="Times New Roman" panose="02020603050405020304" pitchFamily="18" charset="0"/>
              </a:rPr>
              <a:t>Plany pomocy ustalone w rodzinnym wywiadzie środowiskowym zatwierdzane były przez kierownika Ośrodka Pomocy Społecznej            z upoważnienia Wójta/Burmistrza.</a:t>
            </a:r>
          </a:p>
          <a:p>
            <a:pPr marL="342900" indent="-342900" algn="just">
              <a:buFont typeface="Arial" panose="020B0604020202020204" pitchFamily="34" charset="0"/>
              <a:buChar char="•"/>
            </a:pPr>
            <a:r>
              <a:rPr lang="pl-PL" sz="2400" b="1" dirty="0">
                <a:latin typeface="Times New Roman" panose="02020603050405020304" pitchFamily="18" charset="0"/>
                <a:cs typeface="Times New Roman" panose="02020603050405020304" pitchFamily="18" charset="0"/>
              </a:rPr>
              <a:t>Plan pomocy w rodzinnym wywiadzie środowiskowym zatwierdzony został przez osobę nieupoważnioną oraz przeprowadzającą wywiad  (m.in. zatwierdzanie planu pomocy ustalony w </a:t>
            </a:r>
            <a:r>
              <a:rPr lang="pl-PL" sz="2400" b="1" dirty="0" err="1">
                <a:latin typeface="Times New Roman" panose="02020603050405020304" pitchFamily="18" charset="0"/>
                <a:cs typeface="Times New Roman" panose="02020603050405020304" pitchFamily="18" charset="0"/>
              </a:rPr>
              <a:t>rwś</a:t>
            </a:r>
            <a:r>
              <a:rPr lang="pl-PL" sz="2400" b="1" dirty="0">
                <a:latin typeface="Times New Roman" panose="02020603050405020304" pitchFamily="18" charset="0"/>
                <a:cs typeface="Times New Roman" panose="02020603050405020304" pitchFamily="18" charset="0"/>
              </a:rPr>
              <a:t> przez inspektora do spraw świadczeń rodzinnych z upoważnienia Wójta Gminy).</a:t>
            </a:r>
          </a:p>
          <a:p>
            <a:pPr marL="342900" indent="-342900" algn="just">
              <a:buFont typeface="Arial" panose="020B0604020202020204" pitchFamily="34" charset="0"/>
              <a:buChar char="•"/>
            </a:pPr>
            <a:r>
              <a:rPr lang="pl-PL" sz="2400" b="1" dirty="0">
                <a:latin typeface="Times New Roman" panose="02020603050405020304" pitchFamily="18" charset="0"/>
                <a:cs typeface="Times New Roman" panose="02020603050405020304" pitchFamily="18" charset="0"/>
              </a:rPr>
              <a:t>Brak w kwestionariuszu rodzinnego wywiadu środowiskowego potwierdzenia przez stronę </a:t>
            </a:r>
            <a:r>
              <a:rPr lang="pl-PL" sz="2400" b="1" dirty="0">
                <a:solidFill>
                  <a:srgbClr val="C00000"/>
                </a:solidFill>
                <a:latin typeface="Times New Roman" panose="02020603050405020304" pitchFamily="18" charset="0"/>
                <a:cs typeface="Times New Roman" panose="02020603050405020304" pitchFamily="18" charset="0"/>
              </a:rPr>
              <a:t>daty przeprowadzenia wywiadu.</a:t>
            </a:r>
          </a:p>
          <a:p>
            <a:pPr marL="342900" indent="-342900" algn="just">
              <a:buFont typeface="Arial" panose="020B0604020202020204" pitchFamily="34" charset="0"/>
              <a:buChar char="•"/>
            </a:pPr>
            <a:r>
              <a:rPr lang="pl-PL" sz="2400" b="1" dirty="0">
                <a:effectLst/>
                <a:latin typeface="Times New Roman" panose="02020603050405020304" pitchFamily="18" charset="0"/>
                <a:ea typeface="Calibri" panose="020F0502020204030204" pitchFamily="34" charset="0"/>
                <a:cs typeface="Times New Roman" panose="02020603050405020304" pitchFamily="18" charset="0"/>
              </a:rPr>
              <a:t>Wywiad środowiskowy został przeprowadzony przez kierownika OPS.</a:t>
            </a:r>
          </a:p>
          <a:p>
            <a:endParaRPr lang="pl-PL" sz="2400" b="1" dirty="0"/>
          </a:p>
        </p:txBody>
      </p:sp>
    </p:spTree>
    <p:extLst>
      <p:ext uri="{BB962C8B-B14F-4D97-AF65-F5344CB8AC3E}">
        <p14:creationId xmlns:p14="http://schemas.microsoft.com/office/powerpoint/2010/main" val="4036156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86F79E6A-B5E1-A25E-4AEE-90C20976A21F}"/>
              </a:ext>
            </a:extLst>
          </p:cNvPr>
          <p:cNvSpPr txBox="1"/>
          <p:nvPr/>
        </p:nvSpPr>
        <p:spPr>
          <a:xfrm>
            <a:off x="1199626" y="1191237"/>
            <a:ext cx="9831897" cy="4985980"/>
          </a:xfrm>
          <a:prstGeom prst="rect">
            <a:avLst/>
          </a:prstGeom>
          <a:noFill/>
        </p:spPr>
        <p:txBody>
          <a:bodyPr wrap="square">
            <a:spAutoFit/>
          </a:bodyPr>
          <a:lstStyle/>
          <a:p>
            <a:pPr marL="285750" indent="-285750" algn="just">
              <a:buFont typeface="Arial" panose="020B0604020202020204" pitchFamily="34" charset="0"/>
              <a:buChar char="•"/>
            </a:pPr>
            <a:r>
              <a:rPr lang="pl-PL" sz="2000" b="1" dirty="0">
                <a:latin typeface="Times New Roman" panose="02020603050405020304" pitchFamily="18" charset="0"/>
                <a:cs typeface="Times New Roman" panose="02020603050405020304" pitchFamily="18" charset="0"/>
              </a:rPr>
              <a:t>Ustalenie w decyzji opłaty za pobyt w domu pomocy społecznej lub w rodzinnym domu pomocy dla gminy.</a:t>
            </a:r>
          </a:p>
          <a:p>
            <a:pPr marL="285750" indent="-285750" algn="just">
              <a:buFont typeface="Arial" panose="020B0604020202020204" pitchFamily="34" charset="0"/>
              <a:buChar char="•"/>
            </a:pPr>
            <a:r>
              <a:rPr lang="pl-PL" sz="2000" b="1" dirty="0">
                <a:latin typeface="Times New Roman" panose="02020603050405020304" pitchFamily="18" charset="0"/>
                <a:cs typeface="Times New Roman" panose="02020603050405020304" pitchFamily="18" charset="0"/>
              </a:rPr>
              <a:t>Błędne wskazanie podstawy prawnej w decyzji, niezgodnej z jej rozstrzygnięciem, błędne wskazanie w sentencji decyzji rodzaju przyznanego świadczenia, niezgodnie      z  powołaną podstawą prawną.</a:t>
            </a:r>
          </a:p>
          <a:p>
            <a:pPr marL="285750" indent="-285750" algn="just">
              <a:buFont typeface="Arial" panose="020B0604020202020204" pitchFamily="34" charset="0"/>
              <a:buChar char="•"/>
            </a:pPr>
            <a:r>
              <a:rPr lang="pl-PL" sz="2000" b="1" dirty="0">
                <a:latin typeface="Times New Roman" panose="02020603050405020304" pitchFamily="18" charset="0"/>
                <a:cs typeface="Times New Roman" panose="02020603050405020304" pitchFamily="18" charset="0"/>
              </a:rPr>
              <a:t>Przekroczono miesięczny termin załatwienia sprawy i nie powiadomiono strony            o niezałatwieniu sprawy w terminie (art. 35 i 36 K.p.a.).</a:t>
            </a:r>
          </a:p>
          <a:p>
            <a:pPr marL="285750" indent="-285750" algn="just">
              <a:buFont typeface="Arial" panose="020B0604020202020204" pitchFamily="34" charset="0"/>
              <a:buChar char="•"/>
            </a:pPr>
            <a:r>
              <a:rPr lang="pl-PL" sz="2000" b="1" dirty="0">
                <a:latin typeface="Times New Roman" panose="02020603050405020304" pitchFamily="18" charset="0"/>
                <a:cs typeface="Times New Roman" panose="02020603050405020304" pitchFamily="18" charset="0"/>
              </a:rPr>
              <a:t>Doręczenie stronie decyzji po miesiącu od jej wydania.</a:t>
            </a:r>
          </a:p>
          <a:p>
            <a:pPr marL="285750" indent="-285750" algn="just">
              <a:buFont typeface="Arial" panose="020B0604020202020204" pitchFamily="34" charset="0"/>
              <a:buChar char="•"/>
            </a:pPr>
            <a:r>
              <a:rPr lang="pl-PL" sz="2000" b="1" dirty="0">
                <a:solidFill>
                  <a:srgbClr val="000000"/>
                </a:solidFill>
                <a:latin typeface="Times New Roman" panose="02020603050405020304" pitchFamily="18" charset="0"/>
                <a:cs typeface="Times New Roman" panose="02020603050405020304" pitchFamily="18" charset="0"/>
              </a:rPr>
              <a:t>N</a:t>
            </a:r>
            <a:r>
              <a:rPr lang="pl-PL" sz="2000" b="1" i="0" u="none" strike="noStrike" dirty="0">
                <a:solidFill>
                  <a:srgbClr val="000000"/>
                </a:solidFill>
                <a:effectLst/>
                <a:latin typeface="Times New Roman" panose="02020603050405020304" pitchFamily="18" charset="0"/>
                <a:cs typeface="Times New Roman" panose="02020603050405020304" pitchFamily="18" charset="0"/>
              </a:rPr>
              <a:t>adanie wszystkim  decyzjom rygor natychmiastowej wykonalności</a:t>
            </a:r>
            <a:r>
              <a:rPr lang="pl-PL" sz="2000" b="1" dirty="0">
                <a:latin typeface="Times New Roman" panose="02020603050405020304" pitchFamily="18" charset="0"/>
                <a:cs typeface="Times New Roman" panose="02020603050405020304" pitchFamily="18" charset="0"/>
              </a:rPr>
              <a:t> (art. 108 K.p.a.).</a:t>
            </a:r>
          </a:p>
          <a:p>
            <a:pPr algn="just"/>
            <a:r>
              <a:rPr lang="pl-PL" sz="2000" dirty="0">
                <a:solidFill>
                  <a:srgbClr val="C00000"/>
                </a:solidFill>
                <a:latin typeface="Times New Roman" panose="02020603050405020304" pitchFamily="18" charset="0"/>
                <a:cs typeface="Times New Roman" panose="02020603050405020304" pitchFamily="18" charset="0"/>
              </a:rPr>
              <a:t>Decyzji, od której służy odwołanie, może być nadany rygor natychmiastowej wykonalności, </a:t>
            </a:r>
            <a:r>
              <a:rPr lang="pl-PL" sz="2000" b="1" dirty="0">
                <a:solidFill>
                  <a:srgbClr val="C00000"/>
                </a:solidFill>
                <a:latin typeface="Times New Roman" panose="02020603050405020304" pitchFamily="18" charset="0"/>
                <a:cs typeface="Times New Roman" panose="02020603050405020304" pitchFamily="18" charset="0"/>
              </a:rPr>
              <a:t>gdy jest to niezbędne ze względu na ochronę zdrowia lub życia ludzkiego albo dla zabezpieczenia gospodarstwa narodowego przed ciężkimi stratami bądź też ze względu na inny interes społeczny lub wyjątkowo ważny interes strony</a:t>
            </a:r>
            <a:r>
              <a:rPr lang="pl-PL" sz="2000" dirty="0">
                <a:solidFill>
                  <a:srgbClr val="C00000"/>
                </a:solidFill>
                <a:latin typeface="Times New Roman" panose="02020603050405020304" pitchFamily="18" charset="0"/>
                <a:cs typeface="Times New Roman" panose="02020603050405020304" pitchFamily="18" charset="0"/>
              </a:rPr>
              <a:t>. W tym ostatnim przypadku organ administracji publicznej może w drodze postanowienia zażądać od strony stosownego zabezpieczenia. </a:t>
            </a:r>
            <a:endParaRPr lang="pl-PL" sz="20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pl-PL"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8817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3434E575-9573-E0F7-CBB4-8F84870B3769}"/>
              </a:ext>
            </a:extLst>
          </p:cNvPr>
          <p:cNvSpPr txBox="1"/>
          <p:nvPr/>
        </p:nvSpPr>
        <p:spPr>
          <a:xfrm>
            <a:off x="1300294" y="1191236"/>
            <a:ext cx="9748007" cy="5078313"/>
          </a:xfrm>
          <a:prstGeom prst="rect">
            <a:avLst/>
          </a:prstGeom>
          <a:noFill/>
        </p:spPr>
        <p:txBody>
          <a:bodyPr wrap="square">
            <a:spAutoFit/>
          </a:bodyPr>
          <a:lstStyle/>
          <a:p>
            <a:pPr marL="285750" indent="-285750">
              <a:buFont typeface="Arial" panose="020B0604020202020204" pitchFamily="34" charset="0"/>
              <a:buChar char="•"/>
            </a:pPr>
            <a:endParaRPr lang="pl-PL" sz="25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pl-PL" sz="2500" b="1" dirty="0">
                <a:latin typeface="Times New Roman" panose="02020603050405020304" pitchFamily="18" charset="0"/>
                <a:cs typeface="Times New Roman" panose="02020603050405020304" pitchFamily="18" charset="0"/>
              </a:rPr>
              <a:t>Wypłata przyznanego świadczenia przed doręczeniem stronie decyzji administracyjnej.</a:t>
            </a:r>
          </a:p>
          <a:p>
            <a:pPr marL="285750" indent="-285750" algn="just">
              <a:buFont typeface="Arial" panose="020B0604020202020204" pitchFamily="34" charset="0"/>
              <a:buChar char="•"/>
            </a:pPr>
            <a:r>
              <a:rPr lang="pl-PL" sz="2500" b="1" dirty="0">
                <a:latin typeface="Times New Roman" panose="02020603050405020304" pitchFamily="18" charset="0"/>
                <a:cs typeface="Times New Roman" panose="02020603050405020304" pitchFamily="18" charset="0"/>
              </a:rPr>
              <a:t>Brak potwierdzenia odebrania przez stronę decyzji.</a:t>
            </a:r>
          </a:p>
          <a:p>
            <a:pPr marL="285750" indent="-285750" algn="just">
              <a:buFont typeface="Arial" panose="020B0604020202020204" pitchFamily="34" charset="0"/>
              <a:buChar char="•"/>
            </a:pPr>
            <a:r>
              <a:rPr lang="pl-PL" sz="2500" b="1" dirty="0">
                <a:latin typeface="Times New Roman" panose="02020603050405020304" pitchFamily="18" charset="0"/>
                <a:cs typeface="Times New Roman" panose="02020603050405020304" pitchFamily="18" charset="0"/>
              </a:rPr>
              <a:t>Wydanie decyzji kierującej osobę po raz pierwszy do środowiskowego domu samopomocy na okres dłuższy niż 3 miesiące.</a:t>
            </a:r>
          </a:p>
          <a:p>
            <a:pPr marL="285750" indent="-285750" algn="just">
              <a:buFont typeface="Arial" panose="020B0604020202020204" pitchFamily="34" charset="0"/>
              <a:buChar char="•"/>
            </a:pPr>
            <a:r>
              <a:rPr lang="pl-PL" sz="2500" b="1" dirty="0">
                <a:latin typeface="Times New Roman" panose="02020603050405020304" pitchFamily="18" charset="0"/>
                <a:cs typeface="Times New Roman" panose="02020603050405020304" pitchFamily="18" charset="0"/>
              </a:rPr>
              <a:t>Uchylenie decyzji, która wygasła z mocy prawa.</a:t>
            </a:r>
          </a:p>
          <a:p>
            <a:pPr marL="285750" indent="-285750" algn="just">
              <a:buFont typeface="Arial" panose="020B0604020202020204" pitchFamily="34" charset="0"/>
              <a:buChar char="•"/>
            </a:pPr>
            <a:r>
              <a:rPr lang="pl-PL" sz="2500" b="1" dirty="0">
                <a:latin typeface="Times New Roman" panose="02020603050405020304" pitchFamily="18" charset="0"/>
                <a:cs typeface="Times New Roman" panose="02020603050405020304" pitchFamily="18" charset="0"/>
              </a:rPr>
              <a:t>Wydanie decyzji administracyjnej na osobę zmarłą.</a:t>
            </a:r>
          </a:p>
          <a:p>
            <a:pPr marL="285750" indent="-285750" algn="just">
              <a:buFont typeface="Arial" panose="020B0604020202020204" pitchFamily="34" charset="0"/>
              <a:buChar char="•"/>
            </a:pPr>
            <a:r>
              <a:rPr lang="pl-PL" sz="2500" b="1" dirty="0">
                <a:latin typeface="Times New Roman" panose="02020603050405020304" pitchFamily="18" charset="0"/>
                <a:cs typeface="Times New Roman" panose="02020603050405020304" pitchFamily="18" charset="0"/>
              </a:rPr>
              <a:t>Odbiorcami decyzji kierującej do dps i ustalającej odpłatność za pobyt w domu była jednostka nieuprawniona.  </a:t>
            </a:r>
          </a:p>
          <a:p>
            <a:pPr marL="285750" indent="-285750">
              <a:buFont typeface="Arial" panose="020B0604020202020204" pitchFamily="34" charset="0"/>
              <a:buChar char="•"/>
            </a:pPr>
            <a:endParaRPr lang="pl-PL" sz="25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pl-PL" sz="25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pl-PL"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7822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6033AEEF-657F-B476-5145-E54D31746E28}"/>
              </a:ext>
            </a:extLst>
          </p:cNvPr>
          <p:cNvSpPr txBox="1"/>
          <p:nvPr/>
        </p:nvSpPr>
        <p:spPr>
          <a:xfrm>
            <a:off x="1082180" y="1124125"/>
            <a:ext cx="9815119" cy="6647974"/>
          </a:xfrm>
          <a:prstGeom prst="rect">
            <a:avLst/>
          </a:prstGeom>
          <a:noFill/>
        </p:spPr>
        <p:txBody>
          <a:bodyPr wrap="square">
            <a:spAutoFit/>
          </a:bodyPr>
          <a:lstStyle/>
          <a:p>
            <a:pPr marL="285750" indent="-285750" algn="just">
              <a:buFont typeface="Arial" panose="020B0604020202020204" pitchFamily="34" charset="0"/>
              <a:buChar char="•"/>
            </a:pPr>
            <a:r>
              <a:rPr lang="pl-PL" sz="2000" b="1" dirty="0">
                <a:latin typeface="Times New Roman" panose="02020603050405020304" pitchFamily="18" charset="0"/>
                <a:cs typeface="Times New Roman" panose="02020603050405020304" pitchFamily="18" charset="0"/>
              </a:rPr>
              <a:t>Zakres usług opiekuńczych przyznany decyzją administracyjną nie uwzględniał wszystkich czynności wskazanych przez stronę w oświadczeniu oraz w planie pomocy sporządzonym przez pracownika socjalnego, który został zawarty w aktualizacji wywiadu środowiskowego.</a:t>
            </a:r>
          </a:p>
          <a:p>
            <a:pPr marL="285750" indent="-285750" algn="just">
              <a:buFont typeface="Arial" panose="020B0604020202020204" pitchFamily="34" charset="0"/>
              <a:buChar char="•"/>
            </a:pPr>
            <a:r>
              <a:rPr lang="pl-PL" sz="2000" b="1" dirty="0">
                <a:latin typeface="Times New Roman" panose="02020603050405020304" pitchFamily="18" charset="0"/>
                <a:cs typeface="Times New Roman" panose="02020603050405020304" pitchFamily="18" charset="0"/>
              </a:rPr>
              <a:t>Brak ustalenia ze stroną </a:t>
            </a:r>
            <a:r>
              <a:rPr lang="pl-PL" sz="2000" b="1" dirty="0">
                <a:solidFill>
                  <a:srgbClr val="C00000"/>
                </a:solidFill>
                <a:latin typeface="Times New Roman" panose="02020603050405020304" pitchFamily="18" charset="0"/>
                <a:cs typeface="Times New Roman" panose="02020603050405020304" pitchFamily="18" charset="0"/>
              </a:rPr>
              <a:t>okresu i zakresu usług opiekuńczych </a:t>
            </a:r>
            <a:r>
              <a:rPr lang="pl-PL" sz="2000" b="1" dirty="0">
                <a:latin typeface="Times New Roman" panose="02020603050405020304" pitchFamily="18" charset="0"/>
                <a:cs typeface="Times New Roman" panose="02020603050405020304" pitchFamily="18" charset="0"/>
              </a:rPr>
              <a:t>(art. 50 ust. 5 ustawy).</a:t>
            </a:r>
          </a:p>
          <a:p>
            <a:pPr marL="285750" indent="-285750" algn="just">
              <a:buFont typeface="Arial" panose="020B0604020202020204" pitchFamily="34" charset="0"/>
              <a:buChar char="•"/>
            </a:pPr>
            <a:r>
              <a:rPr lang="pl-PL" sz="2000" b="1" kern="100" dirty="0">
                <a:effectLst/>
                <a:latin typeface="Times New Roman" panose="02020603050405020304" pitchFamily="18" charset="0"/>
                <a:ea typeface="Calibri" panose="020F0502020204030204" pitchFamily="34" charset="0"/>
                <a:cs typeface="Times New Roman" panose="02020603050405020304" pitchFamily="18" charset="0"/>
              </a:rPr>
              <a:t>B</a:t>
            </a:r>
            <a:r>
              <a:rPr lang="pl-PL" sz="2000" b="1" dirty="0">
                <a:effectLst/>
                <a:latin typeface="Times New Roman" panose="02020603050405020304" pitchFamily="18" charset="0"/>
                <a:ea typeface="SimSun" panose="02010600030101010101" pitchFamily="2" charset="-122"/>
                <a:cs typeface="Times New Roman" panose="02020603050405020304" pitchFamily="18" charset="0"/>
              </a:rPr>
              <a:t>rak realizacji usług w okresie funkcjonowania w obrocie prawnym decyzji administracyjnej przyznającej świadczenie.</a:t>
            </a:r>
            <a:endParaRPr lang="pl-PL"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pl-PL" sz="2000" b="1" dirty="0">
                <a:latin typeface="Times New Roman" panose="02020603050405020304" pitchFamily="18" charset="0"/>
                <a:cs typeface="Times New Roman" panose="02020603050405020304" pitchFamily="18" charset="0"/>
              </a:rPr>
              <a:t>Brak przeprowadzenia wywiadu alimentacyjnego u osób zobowiązanych.</a:t>
            </a:r>
          </a:p>
          <a:p>
            <a:pPr marL="285750" indent="-285750" algn="just">
              <a:buFont typeface="Arial" panose="020B0604020202020204" pitchFamily="34" charset="0"/>
              <a:buChar char="•"/>
            </a:pPr>
            <a:r>
              <a:rPr lang="pl-PL" sz="2000" b="1" dirty="0">
                <a:latin typeface="Times New Roman" panose="02020603050405020304" pitchFamily="18" charset="0"/>
                <a:cs typeface="Times New Roman" panose="02020603050405020304" pitchFamily="18" charset="0"/>
              </a:rPr>
              <a:t>Przeprowadzenie wywiadu środowiskowego przez pracownika socjalnego podmiotu niepublicznego.</a:t>
            </a:r>
          </a:p>
          <a:p>
            <a:pPr algn="just"/>
            <a:r>
              <a:rPr lang="pl-PL" sz="1800" dirty="0">
                <a:effectLst/>
                <a:latin typeface="Times New Roman" panose="02020603050405020304" pitchFamily="18" charset="0"/>
                <a:ea typeface="Calibri" panose="020F0502020204030204" pitchFamily="34" charset="0"/>
                <a:cs typeface="Times New Roman" panose="02020603050405020304" pitchFamily="18" charset="0"/>
              </a:rPr>
              <a:t>Zgodnie z art. 25 ust. 1 </a:t>
            </a:r>
            <a:r>
              <a:rPr lang="pl-PL" sz="1800" dirty="0" err="1">
                <a:effectLst/>
                <a:latin typeface="Times New Roman" panose="02020603050405020304" pitchFamily="18" charset="0"/>
                <a:ea typeface="Calibri" panose="020F0502020204030204" pitchFamily="34" charset="0"/>
                <a:cs typeface="Times New Roman" panose="02020603050405020304" pitchFamily="18" charset="0"/>
              </a:rPr>
              <a:t>u.p.s</a:t>
            </a: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 organy administracji rządowej i samorządowej, mogą zlecać realizację zadania z zakresu pomocy społecznej, udzielając dotacji na finansowanie lub dofinansowanie realizacji zleconego zadania organizacjom pozarządowym, o których mowa w art. 3 ust. 2 ustawy z dnia               24 kwietnia 2003 r. o działalności pożytku publicznego i o wolontariacie oraz podmiotom wymienionym w art. 3 ust. 3 tej ustawy, prowadzącym działalność w zakresie pomocy społecznej. Jednak stosownie do art. 25 ust. 2 pkt 1 </a:t>
            </a:r>
            <a:r>
              <a:rPr lang="pl-PL" sz="1800" dirty="0" err="1">
                <a:effectLst/>
                <a:latin typeface="Times New Roman" panose="02020603050405020304" pitchFamily="18" charset="0"/>
                <a:ea typeface="Calibri" panose="020F0502020204030204" pitchFamily="34" charset="0"/>
                <a:cs typeface="Times New Roman" panose="02020603050405020304" pitchFamily="18" charset="0"/>
              </a:rPr>
              <a:t>u.p.s</a:t>
            </a: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pl-PL"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zlecanie realizacji zadań z zakresu pomocy społecznej nie może obejmować ustalania uprawnień do świadczeń, w tym przeprowadzania rodzinnych wywiadów środowiskowych</a:t>
            </a: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endParaRPr lang="pl-PL" sz="2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pl-PL" sz="2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pl-PL" sz="2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pl-PL"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pl-PL"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2993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2A2C6187-35F8-1945-111C-D8E64FC55AF8}"/>
              </a:ext>
            </a:extLst>
          </p:cNvPr>
          <p:cNvSpPr txBox="1"/>
          <p:nvPr/>
        </p:nvSpPr>
        <p:spPr>
          <a:xfrm>
            <a:off x="1079383" y="1166070"/>
            <a:ext cx="10033233" cy="4093428"/>
          </a:xfrm>
          <a:prstGeom prst="rect">
            <a:avLst/>
          </a:prstGeom>
          <a:noFill/>
        </p:spPr>
        <p:txBody>
          <a:bodyPr wrap="square">
            <a:spAutoFit/>
          </a:bodyPr>
          <a:lstStyle/>
          <a:p>
            <a:pPr marL="342900" indent="-342900" algn="just">
              <a:buFont typeface="Arial" panose="020B0604020202020204" pitchFamily="34" charset="0"/>
              <a:buChar char="•"/>
            </a:pPr>
            <a:r>
              <a:rPr lang="pl-PL" sz="2000" b="1" kern="100" dirty="0">
                <a:effectLst/>
                <a:latin typeface="Times New Roman" panose="02020603050405020304" pitchFamily="18" charset="0"/>
                <a:ea typeface="NSimSun" panose="02010609030101010101" pitchFamily="49" charset="-122"/>
                <a:cs typeface="Times New Roman" panose="02020603050405020304" pitchFamily="18" charset="0"/>
              </a:rPr>
              <a:t>Sprawozdanie</a:t>
            </a:r>
            <a:r>
              <a:rPr lang="pl-PL" sz="2000" b="1" kern="150" dirty="0">
                <a:effectLst/>
                <a:latin typeface="Times New Roman" panose="02020603050405020304" pitchFamily="18" charset="0"/>
                <a:ea typeface="NSimSun" panose="02010609030101010101" pitchFamily="49" charset="-122"/>
                <a:cs typeface="Times New Roman" panose="02020603050405020304" pitchFamily="18" charset="0"/>
              </a:rPr>
              <a:t> z działalności Ośrodka wraz z wykazem potrzeb z zakresu pomocy społecznej, </a:t>
            </a:r>
            <a:r>
              <a:rPr lang="pl-PL" sz="2000" b="1" kern="100" dirty="0">
                <a:effectLst/>
                <a:latin typeface="Times New Roman" panose="02020603050405020304" pitchFamily="18" charset="0"/>
                <a:ea typeface="NSimSun" panose="02010609030101010101" pitchFamily="49" charset="-122"/>
                <a:cs typeface="Times New Roman" panose="02020603050405020304" pitchFamily="18" charset="0"/>
              </a:rPr>
              <a:t>przedstawiono Wójtowi Gminy - niezgodnie z wymogiem </a:t>
            </a:r>
            <a:r>
              <a:rPr lang="pl-PL" sz="2000" b="1" kern="150" dirty="0">
                <a:effectLst/>
                <a:latin typeface="Times New Roman" panose="02020603050405020304" pitchFamily="18" charset="0"/>
                <a:ea typeface="NSimSun" panose="02010609030101010101" pitchFamily="49" charset="-122"/>
                <a:cs typeface="Times New Roman" panose="02020603050405020304" pitchFamily="18" charset="0"/>
              </a:rPr>
              <a:t>z art. 110 ust. 9 ustawy o pomocy społecznej.</a:t>
            </a:r>
            <a:endParaRPr lang="pl-PL"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pl-PL" sz="2000" dirty="0">
                <a:latin typeface="Times New Roman" panose="02020603050405020304" pitchFamily="18" charset="0"/>
                <a:cs typeface="Times New Roman" panose="02020603050405020304" pitchFamily="18" charset="0"/>
              </a:rPr>
              <a:t>Zgodnie z art. 110 ust. 9 ustawy - Kierownik ośrodka pomocy społecznej, a w przypadku przekształcenia ośrodka pomocy społecznej w centrum usług społecznych na podstawie przepisów ustawy z dnia 19 lipca 2019 r. o realizowaniu usług społecznych przez centrum usług społecznych - dyrektor centrum usług społecznych, </a:t>
            </a:r>
            <a:r>
              <a:rPr lang="pl-PL" sz="2000" dirty="0">
                <a:solidFill>
                  <a:srgbClr val="C00000"/>
                </a:solidFill>
                <a:latin typeface="Times New Roman" panose="02020603050405020304" pitchFamily="18" charset="0"/>
                <a:cs typeface="Times New Roman" panose="02020603050405020304" pitchFamily="18" charset="0"/>
              </a:rPr>
              <a:t>składa radzie gminy</a:t>
            </a:r>
            <a:r>
              <a:rPr lang="pl-PL" sz="2000" dirty="0">
                <a:latin typeface="Times New Roman" panose="02020603050405020304" pitchFamily="18" charset="0"/>
                <a:cs typeface="Times New Roman" panose="02020603050405020304" pitchFamily="18" charset="0"/>
              </a:rPr>
              <a:t> </a:t>
            </a:r>
            <a:r>
              <a:rPr lang="pl-PL" sz="2000" b="1" dirty="0">
                <a:latin typeface="Times New Roman" panose="02020603050405020304" pitchFamily="18" charset="0"/>
                <a:cs typeface="Times New Roman" panose="02020603050405020304" pitchFamily="18" charset="0"/>
              </a:rPr>
              <a:t>coroczne sprawozdanie z działalności ośrodka</a:t>
            </a:r>
            <a:r>
              <a:rPr lang="pl-PL" sz="2000" dirty="0">
                <a:latin typeface="Times New Roman" panose="02020603050405020304" pitchFamily="18" charset="0"/>
                <a:cs typeface="Times New Roman" panose="02020603050405020304" pitchFamily="18" charset="0"/>
              </a:rPr>
              <a:t>, a w przypadku przekształcenia ośrodka pomocy społecznej w centrum usług społecznych na podstawie przepisów ustawy z dnia 19 lipca 2019 r. o realizowaniu usług społecznych przez centrum usług społecznych - centrum usług społecznych, </a:t>
            </a:r>
            <a:r>
              <a:rPr lang="pl-PL" sz="2000" b="1" dirty="0">
                <a:latin typeface="Times New Roman" panose="02020603050405020304" pitchFamily="18" charset="0"/>
                <a:cs typeface="Times New Roman" panose="02020603050405020304" pitchFamily="18" charset="0"/>
              </a:rPr>
              <a:t>oraz przedstawia potrzeby w zakresie pomocy społecznej</a:t>
            </a:r>
            <a:r>
              <a:rPr lang="pl-PL" sz="2000" dirty="0">
                <a:latin typeface="Times New Roman" panose="02020603050405020304" pitchFamily="18" charset="0"/>
                <a:cs typeface="Times New Roman" panose="02020603050405020304" pitchFamily="18" charset="0"/>
              </a:rPr>
              <a:t>. </a:t>
            </a:r>
          </a:p>
          <a:p>
            <a:pPr algn="just"/>
            <a:r>
              <a:rPr lang="pl-PL" sz="2000" dirty="0">
                <a:latin typeface="Times New Roman" panose="02020603050405020304" pitchFamily="18" charset="0"/>
                <a:cs typeface="Times New Roman" panose="02020603050405020304" pitchFamily="18" charset="0"/>
              </a:rPr>
              <a:t>ust. 10. rada gminy, biorąc pod uwagę potrzeby, o których mowa w ust. 9, opracowuje i kieruje do wdrożenia lokalne programy pomocy społecznej.</a:t>
            </a:r>
          </a:p>
        </p:txBody>
      </p:sp>
    </p:spTree>
    <p:extLst>
      <p:ext uri="{BB962C8B-B14F-4D97-AF65-F5344CB8AC3E}">
        <p14:creationId xmlns:p14="http://schemas.microsoft.com/office/powerpoint/2010/main" val="2556657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835D9FA2-804C-05FE-8EFE-09047D6CFBDB}"/>
              </a:ext>
            </a:extLst>
          </p:cNvPr>
          <p:cNvSpPr txBox="1"/>
          <p:nvPr/>
        </p:nvSpPr>
        <p:spPr>
          <a:xfrm>
            <a:off x="1317072" y="1098958"/>
            <a:ext cx="9437614" cy="5462008"/>
          </a:xfrm>
          <a:prstGeom prst="rect">
            <a:avLst/>
          </a:prstGeom>
          <a:noFill/>
        </p:spPr>
        <p:txBody>
          <a:bodyPr wrap="square">
            <a:spAutoFit/>
          </a:bodyPr>
          <a:lstStyle/>
          <a:p>
            <a:pPr marL="342900" indent="-342900" algn="just">
              <a:buFont typeface="Arial" panose="020B0604020202020204" pitchFamily="34" charset="0"/>
              <a:buChar char="•"/>
            </a:pPr>
            <a:r>
              <a:rPr lang="pl-PL" sz="2000" b="1" dirty="0">
                <a:latin typeface="Times New Roman" panose="02020603050405020304" pitchFamily="18" charset="0"/>
                <a:cs typeface="Times New Roman" panose="02020603050405020304" pitchFamily="18" charset="0"/>
              </a:rPr>
              <a:t>Brak zmiany odpłatności za pobyt mieszkanki w DPS, pomimo zmiany dochodu osoby samotnie gospodarującej powyżej 10% kryterium dochodowego, jak również zmiana decyzji administracyjnej pomimo zmiany dochodu poniżej 10% kryterium dochodowego osoby samotnie gospodarującej (art. 106 ust. 3a i 3b </a:t>
            </a:r>
            <a:r>
              <a:rPr lang="pl-PL" sz="2000" b="1" dirty="0" err="1">
                <a:latin typeface="Times New Roman" panose="02020603050405020304" pitchFamily="18" charset="0"/>
                <a:cs typeface="Times New Roman" panose="02020603050405020304" pitchFamily="18" charset="0"/>
              </a:rPr>
              <a:t>u.p.s</a:t>
            </a:r>
            <a:r>
              <a:rPr lang="pl-PL" sz="2000" b="1" dirty="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pl-PL" sz="2000" b="1" kern="100" dirty="0">
                <a:effectLst/>
                <a:latin typeface="Times New Roman" panose="02020603050405020304" pitchFamily="18" charset="0"/>
                <a:ea typeface="Calibri" panose="020F0502020204030204" pitchFamily="34" charset="0"/>
              </a:rPr>
              <a:t>W decyzji ustalono opłatę za pobyt w domu pomocy społecznej zstępnej mieszkańca, pomimo zawarcia z nią umowy o wysokości wnoszonej opłaty.</a:t>
            </a:r>
            <a:endParaRPr lang="pl-PL" sz="2000" b="1"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pl-PL" sz="2000" b="1" dirty="0">
                <a:latin typeface="Times New Roman" panose="02020603050405020304" pitchFamily="18" charset="0"/>
                <a:cs typeface="Times New Roman" panose="02020603050405020304" pitchFamily="18" charset="0"/>
              </a:rPr>
              <a:t>Przyznanie świadczenia z pomocy społecznej za okres pobytu świadczeniobiorcy    w  zakładzie karnym (art. 13 ustawy - </a:t>
            </a:r>
            <a:r>
              <a:rPr lang="pl-PL" sz="2000" kern="100" dirty="0">
                <a:solidFill>
                  <a:srgbClr val="FF0000"/>
                </a:solidFill>
                <a:effectLst/>
                <a:latin typeface="Times New Roman" panose="02020603050405020304" pitchFamily="18" charset="0"/>
                <a:ea typeface="Helvetica" panose="020B0604020202020204" pitchFamily="34" charset="0"/>
                <a:cs typeface="Times New Roman" panose="02020603050405020304" pitchFamily="18" charset="0"/>
              </a:rPr>
              <a:t>Osobie odbywającej karę pozbawienia wolności nie przysługuje prawo do świadczeń z pomocy społecznej, z zastrzeżeniem ust. 1a.</a:t>
            </a:r>
            <a:endParaRPr lang="pl-PL" sz="20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Bef>
                <a:spcPts val="650"/>
              </a:spcBef>
              <a:spcAft>
                <a:spcPts val="650"/>
              </a:spcAft>
            </a:pPr>
            <a:r>
              <a:rPr lang="pl-PL" sz="2000" kern="100" dirty="0">
                <a:solidFill>
                  <a:srgbClr val="FF0000"/>
                </a:solidFill>
                <a:effectLst/>
                <a:latin typeface="Times New Roman" panose="02020603050405020304" pitchFamily="18" charset="0"/>
                <a:ea typeface="Helvetica" panose="020B0604020202020204" pitchFamily="34" charset="0"/>
                <a:cs typeface="Times New Roman" panose="02020603050405020304" pitchFamily="18" charset="0"/>
              </a:rPr>
              <a:t>1a. Przepisu ust. 1 nie stosuje się do osób odbywających karę pozbawienia wolności w systemie dozoru elektronicznego.</a:t>
            </a:r>
            <a:endParaRPr lang="pl-PL" sz="20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Bef>
                <a:spcPts val="650"/>
              </a:spcBef>
              <a:spcAft>
                <a:spcPts val="650"/>
              </a:spcAft>
            </a:pPr>
            <a:r>
              <a:rPr lang="pl-PL" sz="2000" kern="100" dirty="0">
                <a:solidFill>
                  <a:srgbClr val="FF0000"/>
                </a:solidFill>
                <a:effectLst/>
                <a:latin typeface="Times New Roman" panose="02020603050405020304" pitchFamily="18" charset="0"/>
                <a:ea typeface="Helvetica" panose="020B0604020202020204" pitchFamily="34" charset="0"/>
                <a:cs typeface="Times New Roman" panose="02020603050405020304" pitchFamily="18" charset="0"/>
              </a:rPr>
              <a:t>2. Osobie tymczasowo aresztowanej zawiesza się prawo do świadczeń z pomocy społecznej. Za okres tymczasowego aresztowania nie udziela się świadczeń.</a:t>
            </a:r>
            <a:endParaRPr lang="pl-PL" sz="2000"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pl-PL"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1951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E798053E-E716-F365-6417-05AE498F92E6}"/>
              </a:ext>
            </a:extLst>
          </p:cNvPr>
          <p:cNvSpPr txBox="1"/>
          <p:nvPr/>
        </p:nvSpPr>
        <p:spPr>
          <a:xfrm>
            <a:off x="1317072" y="1031846"/>
            <a:ext cx="9714451" cy="4524315"/>
          </a:xfrm>
          <a:prstGeom prst="rect">
            <a:avLst/>
          </a:prstGeom>
          <a:noFill/>
        </p:spPr>
        <p:txBody>
          <a:bodyPr wrap="square">
            <a:spAutoFit/>
          </a:bodyPr>
          <a:lstStyle/>
          <a:p>
            <a:pPr marL="285750" indent="-285750" algn="just">
              <a:buFont typeface="Arial" panose="020B0604020202020204" pitchFamily="34" charset="0"/>
              <a:buChar char="•"/>
            </a:pPr>
            <a:r>
              <a:rPr lang="pl-PL" sz="2000" b="1" kern="100" dirty="0">
                <a:effectLst/>
                <a:latin typeface="Times New Roman" panose="02020603050405020304" pitchFamily="18" charset="0"/>
                <a:ea typeface="NSimSun" panose="02010609030101010101" pitchFamily="49" charset="-122"/>
                <a:cs typeface="Times New Roman" panose="02020603050405020304" pitchFamily="18" charset="0"/>
              </a:rPr>
              <a:t>Brak ustalenia w decyzji opłaty za pobyt w domu pomocy społecznej za niepełny miesiąc, w którym osoba została przyjęta do domu.</a:t>
            </a:r>
          </a:p>
          <a:p>
            <a:pPr marL="285750" indent="-285750" algn="just">
              <a:buFont typeface="Arial" panose="020B0604020202020204" pitchFamily="34" charset="0"/>
              <a:buChar char="•"/>
            </a:pPr>
            <a:endParaRPr lang="pl-PL"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pl-PL" sz="2000" b="1" dirty="0">
                <a:latin typeface="Times New Roman" panose="02020603050405020304" pitchFamily="18" charset="0"/>
                <a:cs typeface="Times New Roman" panose="02020603050405020304" pitchFamily="18" charset="0"/>
              </a:rPr>
              <a:t>Brak w regulaminie organizacyjnym Ośrodka Pomocy Społecznej zapisów dotyczących funkcjonowania Mieszkania Chronionego będącego w strukturach jednostki.</a:t>
            </a:r>
          </a:p>
          <a:p>
            <a:pPr algn="just"/>
            <a:endParaRPr lang="pl-PL" sz="2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pl-PL" sz="2000" b="1" dirty="0">
                <a:latin typeface="Times New Roman" panose="02020603050405020304" pitchFamily="18" charset="0"/>
                <a:cs typeface="Times New Roman" panose="02020603050405020304" pitchFamily="18" charset="0"/>
              </a:rPr>
              <a:t>Skierowanie do mieszkania chronionego bez decyzji administracyjnej, wbrew                 art. 106 ust. 1 ustawy. </a:t>
            </a:r>
          </a:p>
          <a:p>
            <a:pPr marL="285750" indent="-285750" algn="just">
              <a:buFont typeface="Arial" panose="020B0604020202020204" pitchFamily="34" charset="0"/>
              <a:buChar char="•"/>
            </a:pPr>
            <a:endParaRPr lang="pl-PL" sz="2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pl-PL" sz="2000" b="1" dirty="0">
                <a:solidFill>
                  <a:schemeClr val="tx1"/>
                </a:solidFill>
                <a:latin typeface="Times New Roman" panose="02020603050405020304" pitchFamily="18" charset="0"/>
                <a:cs typeface="Times New Roman" panose="02020603050405020304" pitchFamily="18" charset="0"/>
              </a:rPr>
              <a:t>Pobieranie przez pracownika socjalnego dodatku do wynagrodzenia w kwocie 400 zł, pomimo, że nie realizował zadań z ustawy o pomocy społecznej.</a:t>
            </a:r>
          </a:p>
          <a:p>
            <a:pPr marL="285750" indent="-285750" algn="just">
              <a:buFont typeface="Arial" panose="020B0604020202020204" pitchFamily="34" charset="0"/>
              <a:buChar char="•"/>
            </a:pPr>
            <a:endParaRPr lang="pl-PL" sz="2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pl-PL"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4820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347F6540-7546-F7E9-B0AF-9BFBF240C1BC}"/>
              </a:ext>
            </a:extLst>
          </p:cNvPr>
          <p:cNvSpPr txBox="1"/>
          <p:nvPr/>
        </p:nvSpPr>
        <p:spPr>
          <a:xfrm>
            <a:off x="1082180" y="1266738"/>
            <a:ext cx="9924176" cy="6119624"/>
          </a:xfrm>
          <a:prstGeom prst="rect">
            <a:avLst/>
          </a:prstGeom>
          <a:noFill/>
        </p:spPr>
        <p:txBody>
          <a:bodyPr wrap="square">
            <a:spAutoFit/>
          </a:bodyPr>
          <a:lstStyle/>
          <a:p>
            <a:pPr marL="342900" indent="-342900" algn="just">
              <a:buFont typeface="Arial" panose="020B0604020202020204" pitchFamily="34" charset="0"/>
              <a:buChar char="•"/>
            </a:pPr>
            <a:r>
              <a:rPr lang="pl-PL" sz="2000" dirty="0">
                <a:latin typeface="Times New Roman" panose="02020603050405020304" pitchFamily="18" charset="0"/>
                <a:cs typeface="Times New Roman" panose="02020603050405020304" pitchFamily="18" charset="0"/>
              </a:rPr>
              <a:t>art. 121 ust. 3a </a:t>
            </a:r>
            <a:r>
              <a:rPr lang="pl-PL" sz="2000" dirty="0" err="1">
                <a:latin typeface="Times New Roman" panose="02020603050405020304" pitchFamily="18" charset="0"/>
                <a:cs typeface="Times New Roman" panose="02020603050405020304" pitchFamily="18" charset="0"/>
              </a:rPr>
              <a:t>u.p.s</a:t>
            </a:r>
            <a:r>
              <a:rPr lang="pl-PL" sz="2000" dirty="0">
                <a:latin typeface="Times New Roman" panose="02020603050405020304" pitchFamily="18" charset="0"/>
                <a:cs typeface="Times New Roman" panose="02020603050405020304" pitchFamily="18" charset="0"/>
              </a:rPr>
              <a:t>. - </a:t>
            </a:r>
            <a:r>
              <a:rPr lang="pl-PL" sz="2000" kern="100" dirty="0">
                <a:effectLst/>
                <a:latin typeface="Times New Roman" panose="02020603050405020304" pitchFamily="18" charset="0"/>
                <a:ea typeface="Helvetica" panose="020B0604020202020204" pitchFamily="34" charset="0"/>
                <a:cs typeface="Times New Roman" panose="02020603050405020304" pitchFamily="18" charset="0"/>
              </a:rPr>
              <a:t>Pracownikowi socjalnemu zatrudnionemu w pełnym wymiarze czasu pracy w samorządowych jednostkach organizacyjnych pomocy społecznej, </a:t>
            </a:r>
            <a:r>
              <a:rPr lang="pl-PL" sz="2000" kern="100" dirty="0">
                <a:solidFill>
                  <a:srgbClr val="C00000"/>
                </a:solidFill>
                <a:effectLst/>
                <a:latin typeface="Times New Roman" panose="02020603050405020304" pitchFamily="18" charset="0"/>
                <a:ea typeface="Helvetica" panose="020B0604020202020204" pitchFamily="34" charset="0"/>
                <a:cs typeface="Times New Roman" panose="02020603050405020304" pitchFamily="18" charset="0"/>
              </a:rPr>
              <a:t>do którego podstawowych obowiązków należy świadczenie pracy socjalnej lub przeprowadzanie rodzinnych wywiadów środowiskowych poza siedzibą jednostki</a:t>
            </a:r>
            <a:r>
              <a:rPr lang="pl-PL" sz="2000" kern="100" dirty="0">
                <a:effectLst/>
                <a:latin typeface="Times New Roman" panose="02020603050405020304" pitchFamily="18" charset="0"/>
                <a:ea typeface="Helvetica" panose="020B0604020202020204" pitchFamily="34" charset="0"/>
                <a:cs typeface="Times New Roman" panose="02020603050405020304" pitchFamily="18" charset="0"/>
              </a:rPr>
              <a:t>, przysługuje wypłacany co miesiąc dodatek do wynagrodzenia w wysokości 400 zł. W przypadku zatrudnienia w </a:t>
            </a:r>
            <a:r>
              <a:rPr lang="pl-PL" sz="2000" kern="100" dirty="0">
                <a:solidFill>
                  <a:srgbClr val="C00000"/>
                </a:solidFill>
                <a:effectLst/>
                <a:latin typeface="Times New Roman" panose="02020603050405020304" pitchFamily="18" charset="0"/>
                <a:ea typeface="Helvetica" panose="020B0604020202020204" pitchFamily="34" charset="0"/>
                <a:cs typeface="Times New Roman" panose="02020603050405020304" pitchFamily="18" charset="0"/>
              </a:rPr>
              <a:t>mniejszym wymiarze czasu pracy dodatek przysługuje w wysokości proporcjonalnej do czasu pracy</a:t>
            </a:r>
            <a:r>
              <a:rPr lang="pl-PL" sz="2000" kern="100" dirty="0">
                <a:effectLst/>
                <a:latin typeface="Times New Roman" panose="02020603050405020304" pitchFamily="18" charset="0"/>
                <a:ea typeface="Helvetica" panose="020B0604020202020204" pitchFamily="34" charset="0"/>
                <a:cs typeface="Times New Roman" panose="02020603050405020304" pitchFamily="18" charset="0"/>
              </a:rPr>
              <a:t>.</a:t>
            </a:r>
          </a:p>
          <a:p>
            <a:pPr marL="342900" indent="-342900" algn="just">
              <a:buFont typeface="Arial" panose="020B0604020202020204" pitchFamily="34" charset="0"/>
              <a:buChar char="•"/>
            </a:pPr>
            <a:r>
              <a:rPr lang="pl-PL" sz="2000" b="1" dirty="0">
                <a:latin typeface="Times New Roman" panose="02020603050405020304" pitchFamily="18" charset="0"/>
                <a:cs typeface="Times New Roman" panose="02020603050405020304" pitchFamily="18" charset="0"/>
              </a:rPr>
              <a:t>Brak stosownych zapisów w kwestionariuszach rodzinnych wywiadów środowiskowych dot. pracy socjalnej.</a:t>
            </a:r>
          </a:p>
          <a:p>
            <a:pPr marL="342900" indent="-342900" algn="just">
              <a:buFont typeface="Arial" panose="020B0604020202020204" pitchFamily="34" charset="0"/>
              <a:buChar char="•"/>
            </a:pPr>
            <a:r>
              <a:rPr lang="pl-PL" sz="2000" b="1" dirty="0">
                <a:effectLst/>
                <a:latin typeface="Times New Roman" panose="02020603050405020304" pitchFamily="18" charset="0"/>
                <a:ea typeface="Calibri" panose="020F0502020204030204" pitchFamily="34" charset="0"/>
                <a:cs typeface="Times New Roman" panose="02020603050405020304" pitchFamily="18" charset="0"/>
              </a:rPr>
              <a:t>Przekroczenie 6 miesięcznego terminu przeprowadzenia aktualizacji rodzinnego wywiadu środowiskowego.</a:t>
            </a:r>
          </a:p>
          <a:p>
            <a:pPr algn="just">
              <a:lnSpc>
                <a:spcPct val="107000"/>
              </a:lnSpc>
              <a:spcAft>
                <a:spcPts val="800"/>
              </a:spcAft>
            </a:pPr>
            <a:r>
              <a:rPr lang="pl-PL" sz="2000" dirty="0">
                <a:effectLst/>
                <a:latin typeface="Times New Roman" panose="02020603050405020304" pitchFamily="18" charset="0"/>
                <a:ea typeface="Calibri" panose="020F0502020204030204" pitchFamily="34" charset="0"/>
                <a:cs typeface="Times New Roman" panose="02020603050405020304" pitchFamily="18" charset="0"/>
              </a:rPr>
              <a:t> Zgodnie z art. 107 ust. 4 </a:t>
            </a:r>
            <a:r>
              <a:rPr lang="pl-PL" sz="2000" dirty="0" err="1">
                <a:effectLst/>
                <a:latin typeface="Times New Roman" panose="02020603050405020304" pitchFamily="18" charset="0"/>
                <a:ea typeface="Calibri" panose="020F0502020204030204" pitchFamily="34" charset="0"/>
                <a:cs typeface="Times New Roman" panose="02020603050405020304" pitchFamily="18" charset="0"/>
              </a:rPr>
              <a:t>u.p.s</a:t>
            </a:r>
            <a:r>
              <a:rPr lang="pl-PL" sz="2000" dirty="0">
                <a:effectLst/>
                <a:latin typeface="Times New Roman" panose="02020603050405020304" pitchFamily="18" charset="0"/>
                <a:ea typeface="Calibri" panose="020F0502020204030204" pitchFamily="34" charset="0"/>
                <a:cs typeface="Times New Roman" panose="02020603050405020304" pitchFamily="18" charset="0"/>
              </a:rPr>
              <a:t>., w przypadku osób korzystających ze stałych form pomocy aktualizację sporządza się, </a:t>
            </a:r>
            <a:r>
              <a:rPr lang="pl-PL" sz="2000" b="1" dirty="0">
                <a:effectLst/>
                <a:latin typeface="Times New Roman" panose="02020603050405020304" pitchFamily="18" charset="0"/>
                <a:ea typeface="Calibri" panose="020F0502020204030204" pitchFamily="34" charset="0"/>
                <a:cs typeface="Times New Roman" panose="02020603050405020304" pitchFamily="18" charset="0"/>
              </a:rPr>
              <a:t>mimo braku zmiany danych</a:t>
            </a:r>
            <a:r>
              <a:rPr lang="pl-PL" sz="2000" dirty="0">
                <a:effectLst/>
                <a:latin typeface="Times New Roman" panose="02020603050405020304" pitchFamily="18" charset="0"/>
                <a:ea typeface="Calibri" panose="020F0502020204030204" pitchFamily="34" charset="0"/>
                <a:cs typeface="Times New Roman" panose="02020603050405020304" pitchFamily="18" charset="0"/>
              </a:rPr>
              <a:t>, nie rzadziej niż co 6 miesięcy,                  a w przypadku osób przebywających w domach pomocy społecznej oraz</a:t>
            </a:r>
            <a:r>
              <a:rPr lang="pl-PL" sz="2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w ośrodkach wsparcia dla osób z zaburzeniami psychicznymi (wejdzie w życie od 1.11.2023 r.) </a:t>
            </a:r>
            <a:r>
              <a:rPr lang="pl-PL" sz="2000" dirty="0">
                <a:effectLst/>
                <a:latin typeface="Times New Roman" panose="02020603050405020304" pitchFamily="18" charset="0"/>
                <a:ea typeface="Calibri" panose="020F0502020204030204" pitchFamily="34" charset="0"/>
                <a:cs typeface="Times New Roman" panose="02020603050405020304" pitchFamily="18" charset="0"/>
              </a:rPr>
              <a:t>– nie rzadziej niż co 12 miesięcy.</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endParaRPr lang="pl-PL" sz="2000" b="1"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pl-PL" sz="2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pl-PL"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9877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C58FBCDE-A882-9AA3-BF70-552E75F883EF}"/>
              </a:ext>
            </a:extLst>
          </p:cNvPr>
          <p:cNvSpPr txBox="1"/>
          <p:nvPr/>
        </p:nvSpPr>
        <p:spPr>
          <a:xfrm>
            <a:off x="1166070" y="1065401"/>
            <a:ext cx="9756396" cy="4985980"/>
          </a:xfrm>
          <a:prstGeom prst="rect">
            <a:avLst/>
          </a:prstGeom>
          <a:noFill/>
        </p:spPr>
        <p:txBody>
          <a:bodyPr wrap="square">
            <a:spAutoFit/>
          </a:bodyPr>
          <a:lstStyle/>
          <a:p>
            <a:pPr marL="285750" indent="-285750" algn="just">
              <a:buFont typeface="Arial" panose="020B0604020202020204" pitchFamily="34" charset="0"/>
              <a:buChar char="•"/>
            </a:pPr>
            <a:r>
              <a:rPr lang="pl-PL" sz="2000" b="1" dirty="0">
                <a:latin typeface="Times New Roman" panose="02020603050405020304" pitchFamily="18" charset="0"/>
                <a:cs typeface="Times New Roman" panose="02020603050405020304" pitchFamily="18" charset="0"/>
              </a:rPr>
              <a:t>Brak daty i podpisu strony w dokonanej ocenie realizacji działań ustalonych               w kontrakcie socjalnym.   </a:t>
            </a:r>
          </a:p>
          <a:p>
            <a:pPr marL="285750" indent="-285750" algn="just">
              <a:buFont typeface="Arial" panose="020B0604020202020204" pitchFamily="34" charset="0"/>
              <a:buChar char="•"/>
            </a:pPr>
            <a:r>
              <a:rPr lang="pl-PL" sz="2000" b="1" dirty="0">
                <a:latin typeface="Times New Roman" panose="02020603050405020304" pitchFamily="18" charset="0"/>
                <a:cs typeface="Times New Roman" panose="02020603050405020304" pitchFamily="18" charset="0"/>
              </a:rPr>
              <a:t>Brak dokonania oceny realizacji ustaleń zawartych w kontrakcie przez osobę zawierającą kontrakt socjalny.</a:t>
            </a:r>
          </a:p>
          <a:p>
            <a:pPr marL="285750" indent="-285750" algn="just">
              <a:buFont typeface="Arial" panose="020B0604020202020204" pitchFamily="34" charset="0"/>
              <a:buChar char="•"/>
            </a:pPr>
            <a:r>
              <a:rPr lang="pl-PL" sz="2000" b="1" dirty="0">
                <a:latin typeface="Times New Roman" panose="02020603050405020304" pitchFamily="18" charset="0"/>
                <a:cs typeface="Times New Roman" panose="02020603050405020304" pitchFamily="18" charset="0"/>
              </a:rPr>
              <a:t>Brak sporządzania kontraktów socjalnych.</a:t>
            </a:r>
          </a:p>
          <a:p>
            <a:pPr algn="just"/>
            <a:endParaRPr lang="pl-PL" sz="2000"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pl-PL" sz="2000" b="1" dirty="0">
                <a:latin typeface="Times New Roman" panose="02020603050405020304" pitchFamily="18" charset="0"/>
                <a:cs typeface="Times New Roman" panose="02020603050405020304" pitchFamily="18" charset="0"/>
              </a:rPr>
              <a:t>Ustalanie sytuacji dochodowej rodziny bez kompletu dokumentów potwierdzających m.in. status osoby bezrobotnej, bądź pozostawania w stosunku pracy.</a:t>
            </a:r>
          </a:p>
          <a:p>
            <a:pPr marL="0" indent="0" algn="just">
              <a:buNone/>
            </a:pPr>
            <a:r>
              <a:rPr lang="pl-PL" sz="2000" dirty="0">
                <a:latin typeface="Times New Roman" panose="02020603050405020304" pitchFamily="18" charset="0"/>
                <a:cs typeface="Times New Roman" panose="02020603050405020304" pitchFamily="18" charset="0"/>
              </a:rPr>
              <a:t>Zgodnie z art. 107 ust. 5b </a:t>
            </a:r>
            <a:r>
              <a:rPr lang="pl-PL" sz="2000" dirty="0" err="1">
                <a:latin typeface="Times New Roman" panose="02020603050405020304" pitchFamily="18" charset="0"/>
                <a:cs typeface="Times New Roman" panose="02020603050405020304" pitchFamily="18" charset="0"/>
              </a:rPr>
              <a:t>u.p.s</a:t>
            </a:r>
            <a:r>
              <a:rPr lang="pl-PL" sz="2000" dirty="0">
                <a:latin typeface="Times New Roman" panose="02020603050405020304" pitchFamily="18" charset="0"/>
                <a:cs typeface="Times New Roman" panose="02020603050405020304" pitchFamily="18" charset="0"/>
              </a:rPr>
              <a:t>., </a:t>
            </a:r>
            <a:r>
              <a:rPr lang="pl-PL" sz="2000" b="1" dirty="0">
                <a:latin typeface="Times New Roman" panose="02020603050405020304" pitchFamily="18" charset="0"/>
                <a:cs typeface="Times New Roman" panose="02020603050405020304" pitchFamily="18" charset="0"/>
              </a:rPr>
              <a:t>sytuację osobistą, rodzinną, dochodową i majątkową osoby lub rodziny ustala się na podstawie m.in. następujących dokumentów:</a:t>
            </a:r>
          </a:p>
          <a:p>
            <a:pPr algn="just"/>
            <a:r>
              <a:rPr lang="pl-PL" sz="2000" dirty="0">
                <a:latin typeface="Times New Roman" panose="02020603050405020304" pitchFamily="18" charset="0"/>
                <a:cs typeface="Times New Roman" panose="02020603050405020304" pitchFamily="18" charset="0"/>
              </a:rPr>
              <a:t>- zaświadczenia albo oświadczenia o wysokości wynagrodzenia z tytułu zatrudnienia, zawierającego informacje o wysokości potrąconej zaliczki na podatek dochodowy od osób fizycznych, </a:t>
            </a:r>
            <a:r>
              <a:rPr lang="pl-PL" sz="2000" dirty="0">
                <a:solidFill>
                  <a:srgbClr val="C00000"/>
                </a:solidFill>
                <a:latin typeface="Times New Roman" panose="02020603050405020304" pitchFamily="18" charset="0"/>
                <a:cs typeface="Times New Roman" panose="02020603050405020304" pitchFamily="18" charset="0"/>
              </a:rPr>
              <a:t>kosztów uzyskania przychodu</a:t>
            </a:r>
            <a:r>
              <a:rPr lang="pl-PL" sz="2000" dirty="0">
                <a:latin typeface="Times New Roman" panose="02020603050405020304" pitchFamily="18" charset="0"/>
                <a:cs typeface="Times New Roman" panose="02020603050405020304" pitchFamily="18" charset="0"/>
              </a:rPr>
              <a:t>, składki na ubezpieczenie zdrowotne, składek na ubezpieczenia emerytalne i rentowe w części finansowanej przez ubezpieczonego oraz składki na ubezpieczenie chorobowe.</a:t>
            </a:r>
            <a:endParaRPr lang="pl-PL" sz="20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pl-PL" b="1" dirty="0"/>
          </a:p>
        </p:txBody>
      </p:sp>
    </p:spTree>
    <p:extLst>
      <p:ext uri="{BB962C8B-B14F-4D97-AF65-F5344CB8AC3E}">
        <p14:creationId xmlns:p14="http://schemas.microsoft.com/office/powerpoint/2010/main" val="746922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8418222D-F16A-CDD4-3805-5133D6C496AD}"/>
              </a:ext>
            </a:extLst>
          </p:cNvPr>
          <p:cNvSpPr txBox="1"/>
          <p:nvPr/>
        </p:nvSpPr>
        <p:spPr>
          <a:xfrm>
            <a:off x="1140903" y="1082180"/>
            <a:ext cx="9605394" cy="6217087"/>
          </a:xfrm>
          <a:prstGeom prst="rect">
            <a:avLst/>
          </a:prstGeom>
          <a:noFill/>
        </p:spPr>
        <p:txBody>
          <a:bodyPr wrap="square">
            <a:spAutoFit/>
          </a:bodyPr>
          <a:lstStyle/>
          <a:p>
            <a:pPr marL="0" indent="0" algn="just">
              <a:buNone/>
            </a:pPr>
            <a:r>
              <a:rPr lang="pl-PL" sz="2000" dirty="0">
                <a:solidFill>
                  <a:schemeClr val="tx1"/>
                </a:solidFill>
                <a:latin typeface="Times New Roman" panose="02020603050405020304" pitchFamily="18" charset="0"/>
                <a:cs typeface="Times New Roman" panose="02020603050405020304" pitchFamily="18" charset="0"/>
              </a:rPr>
              <a:t>- </a:t>
            </a:r>
            <a:r>
              <a:rPr lang="pl-PL" sz="2000" u="sng" dirty="0">
                <a:latin typeface="Times New Roman" panose="02020603050405020304" pitchFamily="18" charset="0"/>
                <a:cs typeface="Times New Roman" panose="02020603050405020304" pitchFamily="18" charset="0"/>
              </a:rPr>
              <a:t>decyzji starosty </a:t>
            </a:r>
            <a:r>
              <a:rPr lang="pl-PL" sz="2000" dirty="0">
                <a:latin typeface="Times New Roman" panose="02020603050405020304" pitchFamily="18" charset="0"/>
                <a:cs typeface="Times New Roman" panose="02020603050405020304" pitchFamily="18" charset="0"/>
              </a:rPr>
              <a:t>o uznaniu lub odmowie uznania za osobę bezrobotną, utracie statusu osoby bezrobotnej, o przyznaniu, odmowie przyznania, wstrzymaniu, wznowieniu wypłaty oraz utracie lub pozbawieniu prawa do zasiłku dla bezrobotnych, świadczenia szkoleniowego, stypendium, dodatku aktywizacyjnego albo</a:t>
            </a:r>
            <a:r>
              <a:rPr lang="pl-PL" sz="2000" b="1" dirty="0">
                <a:latin typeface="Times New Roman" panose="02020603050405020304" pitchFamily="18" charset="0"/>
                <a:cs typeface="Times New Roman" panose="02020603050405020304" pitchFamily="18" charset="0"/>
              </a:rPr>
              <a:t> </a:t>
            </a:r>
            <a:r>
              <a:rPr lang="pl-PL" sz="2000" b="1" u="sng" dirty="0">
                <a:solidFill>
                  <a:srgbClr val="C00000"/>
                </a:solidFill>
                <a:latin typeface="Times New Roman" panose="02020603050405020304" pitchFamily="18" charset="0"/>
                <a:cs typeface="Times New Roman" panose="02020603050405020304" pitchFamily="18" charset="0"/>
              </a:rPr>
              <a:t>oświadczenia o pozostawaniu w ewidencji bezrobotnych lub poszukujących pracy.</a:t>
            </a:r>
          </a:p>
          <a:p>
            <a:pPr marL="285750" indent="-285750" algn="just">
              <a:buFont typeface="Arial" panose="020B0604020202020204" pitchFamily="34" charset="0"/>
              <a:buChar char="•"/>
            </a:pPr>
            <a:r>
              <a:rPr lang="pl-PL" sz="2000" b="1" dirty="0">
                <a:effectLst/>
                <a:latin typeface="Times New Roman" panose="02020603050405020304" pitchFamily="18" charset="0"/>
                <a:ea typeface="Calibri" panose="020F0502020204030204" pitchFamily="34" charset="0"/>
                <a:cs typeface="Times New Roman" panose="02020603050405020304" pitchFamily="18" charset="0"/>
              </a:rPr>
              <a:t>Brak realizacji zadania powiatu w formie</a:t>
            </a:r>
            <a:r>
              <a:rPr lang="pl-PL" sz="2000" b="1" kern="100" dirty="0">
                <a:effectLst/>
                <a:latin typeface="Times New Roman" panose="02020603050405020304" pitchFamily="18" charset="0"/>
                <a:ea typeface="NSimSun" panose="02010609030101010101" pitchFamily="49" charset="-122"/>
                <a:cs typeface="Times New Roman" panose="02020603050405020304" pitchFamily="18" charset="0"/>
              </a:rPr>
              <a:t> prowadzenia domu dla matek                      z małoletnimi dziećmi i kobiet w ciąży, o którym mowa w art. 19 pkt 11 ustawy          o pomocy społecznej.</a:t>
            </a:r>
          </a:p>
          <a:p>
            <a:pPr marL="285750" indent="-285750" algn="just">
              <a:buFont typeface="Arial" panose="020B0604020202020204" pitchFamily="34" charset="0"/>
              <a:buChar char="•"/>
            </a:pPr>
            <a:r>
              <a:rPr lang="pl-PL" sz="2000" b="1" kern="100" dirty="0">
                <a:effectLst/>
                <a:latin typeface="Times New Roman" panose="02020603050405020304" pitchFamily="18" charset="0"/>
                <a:ea typeface="NSimSun" panose="02010609030101010101" pitchFamily="49" charset="-122"/>
                <a:cs typeface="Times New Roman" panose="02020603050405020304" pitchFamily="18" charset="0"/>
              </a:rPr>
              <a:t>Pomoc dla cudzoziemca przyznana nie od miesiąca kalendarzowego, w którym cudzoziemiec złożył wniosek (art. 91 ust. 9 </a:t>
            </a:r>
            <a:r>
              <a:rPr lang="pl-PL" sz="2000" b="1" kern="100" dirty="0" err="1">
                <a:effectLst/>
                <a:latin typeface="Times New Roman" panose="02020603050405020304" pitchFamily="18" charset="0"/>
                <a:ea typeface="NSimSun" panose="02010609030101010101" pitchFamily="49" charset="-122"/>
                <a:cs typeface="Times New Roman" panose="02020603050405020304" pitchFamily="18" charset="0"/>
              </a:rPr>
              <a:t>u.p.s</a:t>
            </a:r>
            <a:r>
              <a:rPr lang="pl-PL" sz="2000" b="1" kern="100" dirty="0">
                <a:effectLst/>
                <a:latin typeface="Times New Roman" panose="02020603050405020304" pitchFamily="18" charset="0"/>
                <a:ea typeface="NSimSun" panose="02010609030101010101" pitchFamily="49" charset="-122"/>
                <a:cs typeface="Times New Roman" panose="02020603050405020304" pitchFamily="18" charset="0"/>
              </a:rPr>
              <a:t>.).</a:t>
            </a:r>
          </a:p>
          <a:p>
            <a:pPr marL="285750" indent="-285750" algn="just">
              <a:buFont typeface="Arial" panose="020B0604020202020204" pitchFamily="34" charset="0"/>
              <a:buChar char="•"/>
            </a:pPr>
            <a:r>
              <a:rPr lang="pl-PL" sz="2000" b="1" dirty="0">
                <a:effectLst/>
                <a:latin typeface="Times New Roman" panose="02020603050405020304" pitchFamily="18" charset="0"/>
                <a:ea typeface="Calibri" panose="020F0502020204030204" pitchFamily="34" charset="0"/>
                <a:cs typeface="Times New Roman" panose="02020603050405020304" pitchFamily="18" charset="0"/>
              </a:rPr>
              <a:t>Brak dokumentacji niezbędnej do wydania skierowania do rodzinnego domu pomocy.</a:t>
            </a:r>
          </a:p>
          <a:p>
            <a:pPr algn="just"/>
            <a:r>
              <a:rPr lang="pl-PL" sz="2000" dirty="0">
                <a:effectLst/>
                <a:latin typeface="Times New Roman" panose="02020603050405020304" pitchFamily="18" charset="0"/>
                <a:ea typeface="Calibri" panose="020F0502020204030204" pitchFamily="34" charset="0"/>
                <a:cs typeface="Times New Roman" panose="02020603050405020304" pitchFamily="18" charset="0"/>
              </a:rPr>
              <a:t>Zgodnie z § 7 ust. 2 pkt 2 rozporządzenia ws. RDP, decyzje w sprawie skierowania do rodzinnego domu pomocy wydaje kierownik ośrodka pomocy społecznej, na podstawie m.in. (…) zaświadczenia lekarskiego stwierdzającego brak przeciwskazań zdrowotnych do umieszczenia w rodzinnym domu pomocy, uzupełnionego wskazaniem pielęgniarskim co do zakresu wymaganych usług opiekuńczych.</a:t>
            </a:r>
          </a:p>
          <a:p>
            <a:pPr marL="285750" indent="-285750" algn="just">
              <a:buFont typeface="Arial" panose="020B0604020202020204" pitchFamily="34" charset="0"/>
              <a:buChar char="•"/>
            </a:pPr>
            <a:endParaRPr lang="pl-PL" sz="2000" b="1" kern="100" dirty="0">
              <a:effectLst/>
              <a:latin typeface="Times New Roman" panose="02020603050405020304" pitchFamily="18" charset="0"/>
              <a:ea typeface="NSimSun" panose="02010609030101010101" pitchFamily="49" charset="-122"/>
              <a:cs typeface="Times New Roman" panose="02020603050405020304" pitchFamily="18" charset="0"/>
            </a:endParaRPr>
          </a:p>
          <a:p>
            <a:pPr marL="285750" indent="-285750" algn="just">
              <a:buFont typeface="Arial" panose="020B0604020202020204" pitchFamily="34" charset="0"/>
              <a:buChar char="•"/>
            </a:pPr>
            <a:endParaRPr lang="pl-PL"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endParaRPr lang="pl-PL" sz="20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149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BE03D16-7DED-A097-A3E5-A87378BA89EC}"/>
              </a:ext>
            </a:extLst>
          </p:cNvPr>
          <p:cNvSpPr>
            <a:spLocks noGrp="1"/>
          </p:cNvSpPr>
          <p:nvPr>
            <p:ph type="title"/>
          </p:nvPr>
        </p:nvSpPr>
        <p:spPr/>
        <p:txBody>
          <a:bodyPr>
            <a:normAutofit fontScale="90000"/>
          </a:bodyPr>
          <a:lstStyle/>
          <a:p>
            <a:r>
              <a:rPr lang="pl-PL" dirty="0"/>
              <a:t>Nowelizacja ustawy o pomocy społecznej – c.d.</a:t>
            </a:r>
          </a:p>
        </p:txBody>
      </p:sp>
      <p:sp>
        <p:nvSpPr>
          <p:cNvPr id="3" name="Symbol zastępczy zawartości 2">
            <a:extLst>
              <a:ext uri="{FF2B5EF4-FFF2-40B4-BE49-F238E27FC236}">
                <a16:creationId xmlns:a16="http://schemas.microsoft.com/office/drawing/2014/main" id="{43CD4AA6-6186-A050-ADA9-3B83DE72634E}"/>
              </a:ext>
            </a:extLst>
          </p:cNvPr>
          <p:cNvSpPr>
            <a:spLocks noGrp="1"/>
          </p:cNvSpPr>
          <p:nvPr>
            <p:ph idx="1"/>
          </p:nvPr>
        </p:nvSpPr>
        <p:spPr/>
        <p:txBody>
          <a:bodyPr>
            <a:normAutofit lnSpcReduction="10000"/>
          </a:bodyPr>
          <a:lstStyle/>
          <a:p>
            <a:pPr algn="just">
              <a:lnSpc>
                <a:spcPct val="107000"/>
              </a:lnSpc>
              <a:spcAft>
                <a:spcPts val="800"/>
              </a:spcAft>
            </a:pPr>
            <a:r>
              <a:rPr lang="pl-PL" sz="1800" kern="0" dirty="0">
                <a:effectLst/>
                <a:latin typeface="Times New Roman" panose="02020603050405020304" pitchFamily="18" charset="0"/>
                <a:ea typeface="Times New Roman" panose="02020603050405020304" pitchFamily="18" charset="0"/>
                <a:cs typeface="Times New Roman" panose="02020603050405020304" pitchFamily="18" charset="0"/>
              </a:rPr>
              <a:t>Kierowanie do mieszkań treningowych i wspomaganych należy do kompetencji gminy lub powiatu. </a:t>
            </a:r>
            <a:r>
              <a:rPr lang="pl-PL" sz="1800" b="1" kern="0" dirty="0">
                <a:effectLst/>
                <a:latin typeface="Times New Roman" panose="02020603050405020304" pitchFamily="18" charset="0"/>
                <a:ea typeface="Times New Roman" panose="02020603050405020304" pitchFamily="18" charset="0"/>
                <a:cs typeface="Times New Roman" panose="02020603050405020304" pitchFamily="18" charset="0"/>
              </a:rPr>
              <a:t>Objęcie tą formą pomocy będzie poprzedzone zawarciem kontraktu mieszkaniowego (nowa forma umowy).</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l-PL" sz="1800" kern="0" dirty="0">
                <a:effectLst/>
                <a:latin typeface="Times New Roman" panose="02020603050405020304" pitchFamily="18" charset="0"/>
                <a:ea typeface="Times New Roman" panose="02020603050405020304" pitchFamily="18" charset="0"/>
                <a:cs typeface="Times New Roman" panose="02020603050405020304" pitchFamily="18" charset="0"/>
              </a:rPr>
              <a:t>W celu odformalizowania procesu kwalifikacji osoby ubiegającej się o pobyt w mieszkaniu treningowym lub </a:t>
            </a:r>
            <a:r>
              <a:rPr lang="pl-PL" sz="1800" kern="0" dirty="0">
                <a:latin typeface="Times New Roman" panose="02020603050405020304" pitchFamily="18" charset="0"/>
                <a:ea typeface="Times New Roman" panose="02020603050405020304" pitchFamily="18" charset="0"/>
                <a:cs typeface="Times New Roman" panose="02020603050405020304" pitchFamily="18" charset="0"/>
              </a:rPr>
              <a:t>wspomaganym </a:t>
            </a:r>
            <a:r>
              <a:rPr lang="pl-PL" sz="1800" kern="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nie będzie wymagane przeprowadzanie </a:t>
            </a:r>
            <a:r>
              <a:rPr lang="pl-PL" sz="18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rodzinnego wywiadu środowiskowego.</a:t>
            </a:r>
            <a:endParaRPr lang="pl-PL"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l-PL" sz="1800" kern="0" dirty="0">
                <a:effectLst/>
                <a:latin typeface="Times New Roman" panose="02020603050405020304" pitchFamily="18" charset="0"/>
                <a:ea typeface="Times New Roman" panose="02020603050405020304" pitchFamily="18" charset="0"/>
                <a:cs typeface="Times New Roman" panose="02020603050405020304" pitchFamily="18" charset="0"/>
              </a:rPr>
              <a:t>Obowiązek </a:t>
            </a:r>
            <a:r>
              <a:rPr lang="pl-PL" sz="1800" b="1" kern="0" dirty="0">
                <a:effectLst/>
                <a:latin typeface="Times New Roman" panose="02020603050405020304" pitchFamily="18" charset="0"/>
                <a:ea typeface="Times New Roman" panose="02020603050405020304" pitchFamily="18" charset="0"/>
                <a:cs typeface="Times New Roman" panose="02020603050405020304" pitchFamily="18" charset="0"/>
              </a:rPr>
              <a:t>prowadzenia przez wojewodę rejestru mieszkań treningowych i wspomaganych,</a:t>
            </a:r>
            <a:r>
              <a:rPr lang="pl-PL" sz="1800" kern="0" dirty="0">
                <a:effectLst/>
                <a:latin typeface="Times New Roman" panose="02020603050405020304" pitchFamily="18" charset="0"/>
                <a:ea typeface="Times New Roman" panose="02020603050405020304" pitchFamily="18" charset="0"/>
                <a:cs typeface="Times New Roman" panose="02020603050405020304" pitchFamily="18" charset="0"/>
              </a:rPr>
              <a:t> co ma pozwolić podmiotom zainteresowanym uzyskać dostęp do informacji na temat funkcjonujących mieszkań, a jednocześnie umożliwi wojewodom kontrolę nad spełnianiem odpowiednich standardów.</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p14="http://schemas.microsoft.com/office/powerpoint/2010/main" val="788418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F5EB449D-A7BE-6411-52D9-7850E83199C2}"/>
              </a:ext>
            </a:extLst>
          </p:cNvPr>
          <p:cNvSpPr txBox="1"/>
          <p:nvPr/>
        </p:nvSpPr>
        <p:spPr>
          <a:xfrm>
            <a:off x="1082180" y="1107347"/>
            <a:ext cx="10100345" cy="6010235"/>
          </a:xfrm>
          <a:prstGeom prst="rect">
            <a:avLst/>
          </a:prstGeom>
          <a:noFill/>
        </p:spPr>
        <p:txBody>
          <a:bodyPr wrap="square">
            <a:spAutoFit/>
          </a:bodyPr>
          <a:lstStyle/>
          <a:p>
            <a:pPr marL="342900" lvl="0" indent="-342900">
              <a:lnSpc>
                <a:spcPct val="107000"/>
              </a:lnSpc>
              <a:spcAft>
                <a:spcPts val="800"/>
              </a:spcAft>
              <a:buClr>
                <a:srgbClr val="000000"/>
              </a:buClr>
              <a:buFont typeface="Arial" panose="020B0604020202020204" pitchFamily="34" charset="0"/>
              <a:buChar char="•"/>
            </a:pPr>
            <a:r>
              <a:rPr lang="pl-PL" sz="2200" b="1" dirty="0">
                <a:effectLst/>
                <a:latin typeface="Times New Roman" panose="02020603050405020304" pitchFamily="18" charset="0"/>
                <a:ea typeface="Calibri" panose="020F0502020204030204" pitchFamily="34" charset="0"/>
                <a:cs typeface="Times New Roman" panose="02020603050405020304" pitchFamily="18" charset="0"/>
              </a:rPr>
              <a:t>Przeprowadzenie rodzinnego wywiadu środowiskowego po terminie.</a:t>
            </a:r>
          </a:p>
          <a:p>
            <a:pPr algn="just">
              <a:lnSpc>
                <a:spcPct val="107000"/>
              </a:lnSpc>
              <a:spcAft>
                <a:spcPts val="800"/>
              </a:spcAft>
            </a:pPr>
            <a:r>
              <a:rPr lang="pl-PL" sz="2200" dirty="0">
                <a:effectLst/>
                <a:latin typeface="Times New Roman" panose="02020603050405020304" pitchFamily="18" charset="0"/>
                <a:ea typeface="Calibri" panose="020F0502020204030204" pitchFamily="34" charset="0"/>
                <a:cs typeface="Times New Roman" panose="02020603050405020304" pitchFamily="18" charset="0"/>
              </a:rPr>
              <a:t>Zgodnie z § 3 ust. 2 rozporządzenia Ministra Rodziny i Polityki Społecznej z dnia          8 kwietnia 2021 r. w sprawie rodzinnego wywiadu środowiskowego, wywiad przeprowadza się w terminie 14 dni roboczych od dnia powzięcia wiadomości                o konieczności jego przeprowadzenia.</a:t>
            </a:r>
          </a:p>
          <a:p>
            <a:pPr indent="449580" algn="just">
              <a:lnSpc>
                <a:spcPct val="107000"/>
              </a:lnSpc>
              <a:spcAft>
                <a:spcPts val="800"/>
              </a:spcAft>
            </a:pPr>
            <a:r>
              <a:rPr lang="pl-PL" sz="2200" dirty="0">
                <a:effectLst/>
                <a:latin typeface="Times New Roman" panose="02020603050405020304" pitchFamily="18" charset="0"/>
                <a:ea typeface="Calibri" panose="020F0502020204030204" pitchFamily="34" charset="0"/>
                <a:cs typeface="Times New Roman" panose="02020603050405020304" pitchFamily="18" charset="0"/>
              </a:rPr>
              <a:t>W myśl § 3 ust. 3 ww. rozporządzenia, w sprawach niecierpiących zwłoki, wymagających pilnej interwencji pracownika socjalnego zatrudnionego w podmiocie uprawnionym, wywiad przeprowadza się niezwłocznie, nie później niż w terminie 2 dni roboczych od dnia powzięcia wiadomości o potrzebie przyznania świadczenie z pomocy społecznej.</a:t>
            </a:r>
          </a:p>
          <a:p>
            <a:pPr marL="342900" lvl="0" indent="-342900" algn="just">
              <a:lnSpc>
                <a:spcPct val="107000"/>
              </a:lnSpc>
              <a:spcAft>
                <a:spcPts val="800"/>
              </a:spcAft>
              <a:buClr>
                <a:srgbClr val="000000"/>
              </a:buClr>
              <a:buFont typeface="Arial" panose="020B0604020202020204" pitchFamily="34" charset="0"/>
              <a:buChar char="•"/>
            </a:pPr>
            <a:r>
              <a:rPr lang="pl-PL" sz="2200" b="1" dirty="0">
                <a:effectLst/>
                <a:latin typeface="Times New Roman" panose="02020603050405020304" pitchFamily="18" charset="0"/>
                <a:ea typeface="Calibri" panose="020F0502020204030204" pitchFamily="34" charset="0"/>
                <a:cs typeface="Times New Roman" panose="02020603050405020304" pitchFamily="18" charset="0"/>
              </a:rPr>
              <a:t>Pozostawienie wniosku w sprawie skierowania do domu pomocy społecznej bez rozpatrzenia.</a:t>
            </a:r>
          </a:p>
          <a:p>
            <a:pPr marL="342900" lvl="0" indent="-342900" algn="just">
              <a:lnSpc>
                <a:spcPct val="107000"/>
              </a:lnSpc>
              <a:spcAft>
                <a:spcPts val="800"/>
              </a:spcAft>
              <a:buClr>
                <a:srgbClr val="000000"/>
              </a:buClr>
              <a:buFont typeface="Arial" panose="020B0604020202020204" pitchFamily="34" charset="0"/>
              <a:buChar char="•"/>
            </a:pPr>
            <a:endParaRPr lang="pl-PL"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pl-PL" sz="1800" dirty="0">
                <a:effectLst/>
                <a:latin typeface="Calibri" panose="020F0502020204030204" pitchFamily="34" charset="0"/>
                <a:ea typeface="Calibri" panose="020F0502020204030204" pitchFamily="34" charset="0"/>
                <a:cs typeface="Calibri" panose="020F0502020204030204" pitchFamily="34" charset="0"/>
              </a:rPr>
              <a:t>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endParaRPr lang="pl-PL"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0593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219F052F-6C73-9FF3-2DB3-B60792E6D774}"/>
              </a:ext>
            </a:extLst>
          </p:cNvPr>
          <p:cNvSpPr txBox="1"/>
          <p:nvPr/>
        </p:nvSpPr>
        <p:spPr>
          <a:xfrm>
            <a:off x="1117134" y="1124125"/>
            <a:ext cx="9957732" cy="5908349"/>
          </a:xfrm>
          <a:prstGeom prst="rect">
            <a:avLst/>
          </a:prstGeom>
          <a:noFill/>
        </p:spPr>
        <p:txBody>
          <a:bodyPr wrap="square">
            <a:spAutoFit/>
          </a:bodyPr>
          <a:lstStyle/>
          <a:p>
            <a:pPr marL="342900" indent="-342900" algn="just">
              <a:lnSpc>
                <a:spcPct val="107000"/>
              </a:lnSpc>
              <a:spcAft>
                <a:spcPts val="800"/>
              </a:spcAft>
              <a:buClr>
                <a:srgbClr val="000000"/>
              </a:buClr>
              <a:buFont typeface="Arial" panose="020B0604020202020204" pitchFamily="34" charset="0"/>
              <a:buChar char="•"/>
            </a:pPr>
            <a:r>
              <a:rPr lang="pl-PL" sz="2000" b="1" dirty="0">
                <a:latin typeface="Times New Roman" panose="02020603050405020304" pitchFamily="18" charset="0"/>
                <a:ea typeface="Calibri" panose="020F0502020204030204" pitchFamily="34" charset="0"/>
                <a:cs typeface="Times New Roman" panose="02020603050405020304" pitchFamily="18" charset="0"/>
              </a:rPr>
              <a:t>Przyznanie zasiłków celowych i celowych specjalnych na okres kilku miesięcy, co jest niezgodne z art. 39 oraz 41 ust. 1 ustawy o pomocy społecznej.</a:t>
            </a:r>
          </a:p>
          <a:p>
            <a:pPr algn="just">
              <a:lnSpc>
                <a:spcPct val="107000"/>
              </a:lnSpc>
              <a:spcAft>
                <a:spcPts val="800"/>
              </a:spcAft>
              <a:buClr>
                <a:srgbClr val="000000"/>
              </a:buClr>
            </a:pPr>
            <a:r>
              <a:rPr lang="pl-PL" dirty="0">
                <a:latin typeface="Times New Roman" panose="02020603050405020304" pitchFamily="18" charset="0"/>
                <a:ea typeface="Calibri" panose="020F0502020204030204" pitchFamily="34" charset="0"/>
                <a:cs typeface="Times New Roman" panose="02020603050405020304" pitchFamily="18" charset="0"/>
              </a:rPr>
              <a:t>Zgodnie z art. 39 ust. 1 </a:t>
            </a:r>
            <a:r>
              <a:rPr lang="pl-PL" dirty="0" err="1">
                <a:latin typeface="Times New Roman" panose="02020603050405020304" pitchFamily="18" charset="0"/>
                <a:ea typeface="Calibri" panose="020F0502020204030204" pitchFamily="34" charset="0"/>
                <a:cs typeface="Times New Roman" panose="02020603050405020304" pitchFamily="18" charset="0"/>
              </a:rPr>
              <a:t>u.p.s</a:t>
            </a:r>
            <a:r>
              <a:rPr lang="pl-PL" dirty="0">
                <a:latin typeface="Times New Roman" panose="02020603050405020304" pitchFamily="18" charset="0"/>
                <a:ea typeface="Calibri" panose="020F0502020204030204" pitchFamily="34" charset="0"/>
                <a:cs typeface="Times New Roman" panose="02020603050405020304" pitchFamily="18" charset="0"/>
              </a:rPr>
              <a:t>., w celu zaspokojenia niezbędnej potrzeby bytowej może być przyznany zasiłek celowy. Ma on charakter pomocy doraźnej, ukierunkowanej na konkretny cel bytowy, </a:t>
            </a:r>
            <a:r>
              <a:rPr lang="pl-PL"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nie jest świadczeniem przyznawanym za okres</a:t>
            </a:r>
            <a:r>
              <a:rPr lang="pl-PL" dirty="0">
                <a:latin typeface="Times New Roman" panose="02020603050405020304" pitchFamily="18" charset="0"/>
                <a:ea typeface="Calibri" panose="020F0502020204030204" pitchFamily="34" charset="0"/>
                <a:cs typeface="Times New Roman" panose="02020603050405020304" pitchFamily="18" charset="0"/>
              </a:rPr>
              <a:t>. Świadczenie to, co do zasady, ma charakter jednorazowy i tym odróżnia się od zasiłku stałego i okresowego.</a:t>
            </a:r>
          </a:p>
          <a:p>
            <a:pPr indent="449580" algn="just">
              <a:lnSpc>
                <a:spcPct val="107000"/>
              </a:lnSpc>
              <a:spcAft>
                <a:spcPts val="800"/>
              </a:spcAft>
            </a:pP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Specjalny zasiłek celowy również nie może przybierać formy</a:t>
            </a:r>
            <a:r>
              <a:rPr lang="pl-PL" sz="1600" dirty="0">
                <a:latin typeface="Times New Roman" panose="02020603050405020304" pitchFamily="18" charset="0"/>
                <a:ea typeface="Calibri" panose="020F0502020204030204" pitchFamily="34" charset="0"/>
                <a:cs typeface="Times New Roman" panose="02020603050405020304" pitchFamily="18" charset="0"/>
              </a:rPr>
              <a:t> </a:t>
            </a: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świadczenia cyklicznego, przyznawanego co miesiąc. Temu służy specjalny zasiłek okresowy, określony w art. 41 ust. 1 pkt 2 </a:t>
            </a:r>
            <a:r>
              <a:rPr lang="pl-PL" sz="1800" dirty="0" err="1">
                <a:effectLst/>
                <a:latin typeface="Times New Roman" panose="02020603050405020304" pitchFamily="18" charset="0"/>
                <a:ea typeface="Calibri" panose="020F0502020204030204" pitchFamily="34" charset="0"/>
                <a:cs typeface="Times New Roman" panose="02020603050405020304" pitchFamily="18" charset="0"/>
              </a:rPr>
              <a:t>u.p.s</a:t>
            </a:r>
            <a:r>
              <a:rPr lang="pl-PL" sz="1800" dirty="0">
                <a:effectLst/>
                <a:latin typeface="Times New Roman" panose="02020603050405020304" pitchFamily="18" charset="0"/>
                <a:ea typeface="Calibri" panose="020F0502020204030204" pitchFamily="34" charset="0"/>
                <a:cs typeface="Times New Roman" panose="02020603050405020304" pitchFamily="18" charset="0"/>
              </a:rPr>
              <a:t>., który jest przyznawany w </a:t>
            </a:r>
            <a:r>
              <a:rPr lang="pl-PL" dirty="0">
                <a:effectLst/>
                <a:latin typeface="Times New Roman" panose="02020603050405020304" pitchFamily="18" charset="0"/>
                <a:ea typeface="Calibri" panose="020F0502020204030204" pitchFamily="34" charset="0"/>
                <a:cs typeface="Times New Roman" panose="02020603050405020304" pitchFamily="18" charset="0"/>
              </a:rPr>
              <a:t>sytuacji, gdy wyjątkowo niekorzystne konsekwencje rozciągnięte są w czasie, przy czym w tym przypadku musi również zachodzić "szczególnie uzasadniony przypadek" (por.             W. Maciejko, P. </a:t>
            </a:r>
            <a:r>
              <a:rPr lang="pl-PL" dirty="0" err="1">
                <a:effectLst/>
                <a:latin typeface="Times New Roman" panose="02020603050405020304" pitchFamily="18" charset="0"/>
                <a:ea typeface="Calibri" panose="020F0502020204030204" pitchFamily="34" charset="0"/>
                <a:cs typeface="Times New Roman" panose="02020603050405020304" pitchFamily="18" charset="0"/>
              </a:rPr>
              <a:t>Zaborniak</a:t>
            </a:r>
            <a:r>
              <a:rPr lang="pl-PL" dirty="0">
                <a:effectLst/>
                <a:latin typeface="Times New Roman" panose="02020603050405020304" pitchFamily="18" charset="0"/>
                <a:ea typeface="Calibri" panose="020F0502020204030204" pitchFamily="34" charset="0"/>
                <a:cs typeface="Times New Roman" panose="02020603050405020304" pitchFamily="18" charset="0"/>
              </a:rPr>
              <a:t>, </a:t>
            </a:r>
            <a:r>
              <a:rPr lang="pl-PL" dirty="0" err="1">
                <a:effectLst/>
                <a:latin typeface="Times New Roman" panose="02020603050405020304" pitchFamily="18" charset="0"/>
                <a:ea typeface="Calibri" panose="020F0502020204030204" pitchFamily="34" charset="0"/>
                <a:cs typeface="Times New Roman" panose="02020603050405020304" pitchFamily="18" charset="0"/>
              </a:rPr>
              <a:t>op.cit.s</a:t>
            </a:r>
            <a:r>
              <a:rPr lang="pl-PL" dirty="0">
                <a:effectLst/>
                <a:latin typeface="Times New Roman" panose="02020603050405020304" pitchFamily="18" charset="0"/>
                <a:ea typeface="Calibri" panose="020F0502020204030204" pitchFamily="34" charset="0"/>
                <a:cs typeface="Times New Roman" panose="02020603050405020304" pitchFamily="18" charset="0"/>
              </a:rPr>
              <a:t>. 190). Wyrok NSA z 26.08.2015 r., I OSK 349/14, LEX nr 1800508.</a:t>
            </a:r>
            <a:endParaRPr lang="pl-PL"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pl-PL" b="1" dirty="0">
                <a:latin typeface="Times New Roman" panose="02020603050405020304" pitchFamily="18" charset="0"/>
                <a:ea typeface="Calibri" panose="020F0502020204030204" pitchFamily="34" charset="0"/>
                <a:cs typeface="Times New Roman" panose="02020603050405020304" pitchFamily="18" charset="0"/>
              </a:rPr>
              <a:t>Brak </a:t>
            </a:r>
            <a:r>
              <a:rPr lang="pl-PL" b="1" dirty="0">
                <a:effectLst/>
                <a:latin typeface="Times New Roman" panose="02020603050405020304" pitchFamily="18" charset="0"/>
                <a:ea typeface="Calibri" panose="020F0502020204030204" pitchFamily="34" charset="0"/>
                <a:cs typeface="Times New Roman" panose="02020603050405020304" pitchFamily="18" charset="0"/>
              </a:rPr>
              <a:t>potwierdzania dokumentów za zgodność z oryginałem.</a:t>
            </a:r>
          </a:p>
          <a:p>
            <a:r>
              <a:rPr lang="pl-PL" dirty="0">
                <a:latin typeface="Times New Roman" panose="02020603050405020304" pitchFamily="18" charset="0"/>
                <a:cs typeface="Times New Roman" panose="02020603050405020304" pitchFamily="18" charset="0"/>
              </a:rPr>
              <a:t>§ 11 ust. 1 rozporządzenia w sprawie rodzinnego wywiadu środowiskowego stanowi, że </a:t>
            </a:r>
            <a:r>
              <a:rPr lang="pl-PL" b="1" dirty="0">
                <a:latin typeface="Times New Roman" panose="02020603050405020304" pitchFamily="18" charset="0"/>
                <a:cs typeface="Times New Roman" panose="02020603050405020304" pitchFamily="18" charset="0"/>
              </a:rPr>
              <a:t>w aktach sprawy zamiast oryginałów można pozostawić kopie dokumentów, o których mowa w </a:t>
            </a:r>
            <a:r>
              <a:rPr lang="pl-PL" b="1" dirty="0">
                <a:latin typeface="Times New Roman" panose="02020603050405020304" pitchFamily="18" charset="0"/>
                <a:cs typeface="Times New Roman" panose="02020603050405020304" pitchFamily="18" charset="0"/>
                <a:hlinkClick r:id="rId2"/>
              </a:rPr>
              <a:t>art. 107 ust. 5b</a:t>
            </a:r>
            <a:r>
              <a:rPr lang="pl-PL" dirty="0">
                <a:latin typeface="Times New Roman" panose="02020603050405020304" pitchFamily="18" charset="0"/>
                <a:cs typeface="Times New Roman" panose="02020603050405020304" pitchFamily="18" charset="0"/>
              </a:rPr>
              <a:t> ustawy, z wyjątkiem dowodu tożsamości, którego kopii nie wykonuje się, </a:t>
            </a:r>
            <a:r>
              <a:rPr lang="pl-PL" b="1" dirty="0">
                <a:solidFill>
                  <a:srgbClr val="C00000"/>
                </a:solidFill>
                <a:latin typeface="Times New Roman" panose="02020603050405020304" pitchFamily="18" charset="0"/>
                <a:cs typeface="Times New Roman" panose="02020603050405020304" pitchFamily="18" charset="0"/>
              </a:rPr>
              <a:t>poświadczonych za zgodność     z oryginałem przez upoważnionego pracownika socjalnego podmiotu prowadzącego postępowanie</a:t>
            </a:r>
            <a:r>
              <a:rPr lang="pl-PL" dirty="0">
                <a:latin typeface="Times New Roman" panose="02020603050405020304" pitchFamily="18" charset="0"/>
                <a:cs typeface="Times New Roman" panose="02020603050405020304" pitchFamily="18" charset="0"/>
              </a:rPr>
              <a:t>.</a:t>
            </a:r>
          </a:p>
          <a:p>
            <a:pPr marL="285750" indent="-285750" algn="just">
              <a:lnSpc>
                <a:spcPct val="107000"/>
              </a:lnSpc>
              <a:spcAft>
                <a:spcPts val="800"/>
              </a:spcAft>
              <a:buFont typeface="Arial" panose="020B0604020202020204" pitchFamily="34" charset="0"/>
              <a:buChar char="•"/>
            </a:pPr>
            <a:endParaRPr lang="pl-PL" b="1"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07000"/>
              </a:lnSpc>
              <a:spcAft>
                <a:spcPts val="800"/>
              </a:spcAft>
            </a:pPr>
            <a:endParaRPr lang="pl-PL"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5028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F95A0C21-4ECA-A730-0273-B1247BD11526}"/>
              </a:ext>
            </a:extLst>
          </p:cNvPr>
          <p:cNvSpPr txBox="1"/>
          <p:nvPr/>
        </p:nvSpPr>
        <p:spPr>
          <a:xfrm>
            <a:off x="1434517" y="1501629"/>
            <a:ext cx="9529894" cy="923330"/>
          </a:xfrm>
          <a:prstGeom prst="rect">
            <a:avLst/>
          </a:prstGeom>
          <a:noFill/>
        </p:spPr>
        <p:txBody>
          <a:bodyPr wrap="square">
            <a:spAutoFit/>
          </a:bodyPr>
          <a:lstStyle/>
          <a:p>
            <a:pPr marL="285750" indent="-285750" algn="just">
              <a:buFont typeface="Arial" panose="020B0604020202020204" pitchFamily="34" charset="0"/>
              <a:buChar char="•"/>
            </a:pPr>
            <a:r>
              <a:rPr lang="pl-PL" sz="1800" b="1" dirty="0">
                <a:latin typeface="Times New Roman" panose="02020603050405020304" pitchFamily="18" charset="0"/>
                <a:cs typeface="Times New Roman" panose="02020603050405020304" pitchFamily="18" charset="0"/>
              </a:rPr>
              <a:t>Kontrole prowadzone przez kierowników Ośrodków Pomocy Społecznej w Środowiskowych Domach Samopomocy.</a:t>
            </a:r>
          </a:p>
          <a:p>
            <a:pPr marL="285750" indent="-285750" algn="just">
              <a:buFont typeface="Arial" panose="020B0604020202020204" pitchFamily="34" charset="0"/>
              <a:buChar char="•"/>
            </a:pPr>
            <a:endParaRPr lang="pl-PL"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6773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33B4B55-40FE-0966-46D5-20ACF135804A}"/>
              </a:ext>
            </a:extLst>
          </p:cNvPr>
          <p:cNvSpPr>
            <a:spLocks noGrp="1"/>
          </p:cNvSpPr>
          <p:nvPr>
            <p:ph type="title"/>
          </p:nvPr>
        </p:nvSpPr>
        <p:spPr/>
        <p:txBody>
          <a:bodyPr>
            <a:normAutofit fontScale="90000"/>
          </a:bodyPr>
          <a:lstStyle/>
          <a:p>
            <a:r>
              <a:rPr lang="pl-PL" sz="3000" dirty="0">
                <a:latin typeface="Times New Roman" panose="02020603050405020304" pitchFamily="18" charset="0"/>
                <a:cs typeface="Times New Roman" panose="02020603050405020304" pitchFamily="18" charset="0"/>
              </a:rPr>
              <a:t>WYTYCZNE W SPRAWIE SPECJALISTYCZNYCH USŁUG OPIEKUŃCZYCH DLA OSÓB Z ZABURZENIAMI PSYCHICZNYMI</a:t>
            </a:r>
          </a:p>
        </p:txBody>
      </p:sp>
      <p:sp>
        <p:nvSpPr>
          <p:cNvPr id="3" name="Symbol zastępczy zawartości 2">
            <a:extLst>
              <a:ext uri="{FF2B5EF4-FFF2-40B4-BE49-F238E27FC236}">
                <a16:creationId xmlns:a16="http://schemas.microsoft.com/office/drawing/2014/main" id="{EE031F8D-B742-7588-F34B-C0592223F7F4}"/>
              </a:ext>
            </a:extLst>
          </p:cNvPr>
          <p:cNvSpPr>
            <a:spLocks noGrp="1"/>
          </p:cNvSpPr>
          <p:nvPr>
            <p:ph idx="1"/>
          </p:nvPr>
        </p:nvSpPr>
        <p:spPr/>
        <p:txBody>
          <a:bodyPr>
            <a:normAutofit/>
          </a:bodyPr>
          <a:lstStyle/>
          <a:p>
            <a:pPr algn="just"/>
            <a:r>
              <a:rPr lang="pl-PL" sz="2000" dirty="0">
                <a:latin typeface="Times New Roman" panose="02020603050405020304" pitchFamily="18" charset="0"/>
                <a:cs typeface="Times New Roman" panose="02020603050405020304" pitchFamily="18" charset="0"/>
              </a:rPr>
              <a:t>W celu ujednolicenia realizacji przez gminy specjalistycznych usług opiekuńczych dla osób z zaburzeniami psychicznymi przygotowywany jest projekt Zarządzenia Wojewody Warmińsko-Mazurskiego wraz z wytycznymi. </a:t>
            </a:r>
          </a:p>
          <a:p>
            <a:pPr algn="just"/>
            <a:r>
              <a:rPr lang="pl-PL" sz="2000" dirty="0">
                <a:latin typeface="Times New Roman" panose="02020603050405020304" pitchFamily="18" charset="0"/>
                <a:cs typeface="Times New Roman" panose="02020603050405020304" pitchFamily="18" charset="0"/>
              </a:rPr>
              <a:t>Wytyczne mają obowiązywać od 1.01.2024 r. </a:t>
            </a:r>
          </a:p>
          <a:p>
            <a:pPr marL="0" indent="0" algn="just">
              <a:buNone/>
            </a:pPr>
            <a:endParaRPr lang="pl-PL"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0905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Times New Roman" panose="02020603050405020304" pitchFamily="18" charset="0"/>
                <a:cs typeface="Times New Roman" panose="02020603050405020304" pitchFamily="18" charset="0"/>
              </a:rPr>
              <a:t>Odpowiedzi na przesłane pytania</a:t>
            </a:r>
          </a:p>
        </p:txBody>
      </p:sp>
      <p:sp>
        <p:nvSpPr>
          <p:cNvPr id="3" name="Symbol zastępczy zawartości 2"/>
          <p:cNvSpPr>
            <a:spLocks noGrp="1"/>
          </p:cNvSpPr>
          <p:nvPr>
            <p:ph idx="1"/>
          </p:nvPr>
        </p:nvSpPr>
        <p:spPr/>
        <p:txBody>
          <a:bodyPr>
            <a:normAutofit fontScale="92500" lnSpcReduction="20000"/>
          </a:bodyPr>
          <a:lstStyle/>
          <a:p>
            <a:pPr marL="457200" indent="-457200" algn="just">
              <a:buAutoNum type="arabicPeriod"/>
            </a:pPr>
            <a:r>
              <a:rPr lang="pl-PL" dirty="0">
                <a:latin typeface="Times New Roman" panose="02020603050405020304" pitchFamily="18" charset="0"/>
                <a:cs typeface="Times New Roman" panose="02020603050405020304" pitchFamily="18" charset="0"/>
              </a:rPr>
              <a:t>Program „Posiłek w szkole i w domu” na lata 2024-2028 jest uchwalony ale uchwała wchodzi w życie od 01 stycznia 2024 r. Czy dopuszczalne jest             w związku z tym podejmować  Uchwały Rady Miejskiej nie czekając do wejścia w życie Uchwały Rady Ministrów i również dodać w swoich uchwałach zapis, że wchodzi od 1 stycznia 2024, aby płynnie zabezpieczyć dożywianie dzieci w szkole? Rady odbywają się najczęściej pod koniec miesiąca, co powodowałoby brak możliwości przyznawania decyzji na dożywianie dzieci w szkołach od 01 stycznia do czasu opublikowania Uchwały Rady Miejskiej. </a:t>
            </a:r>
          </a:p>
          <a:p>
            <a:pPr marL="0" indent="0" algn="just">
              <a:buNone/>
            </a:pPr>
            <a:r>
              <a:rPr lang="pl-PL" dirty="0">
                <a:latin typeface="Times New Roman" panose="02020603050405020304" pitchFamily="18" charset="0"/>
                <a:cs typeface="Times New Roman" panose="02020603050405020304" pitchFamily="18" charset="0"/>
              </a:rPr>
              <a:t>- Tak, pod warunkiem, że przed ogłoszeniem w Dz. U., w uchwale będzie zapis, że uchwała wchodzi z mocą od 1.01.2024 r.</a:t>
            </a:r>
          </a:p>
          <a:p>
            <a:pPr algn="just"/>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9306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Times New Roman" panose="02020603050405020304" pitchFamily="18" charset="0"/>
                <a:cs typeface="Times New Roman" panose="02020603050405020304" pitchFamily="18" charset="0"/>
              </a:rPr>
              <a:t>Odpowiedzi na przesłane pytania</a:t>
            </a:r>
            <a:endParaRPr lang="pl-PL" dirty="0"/>
          </a:p>
        </p:txBody>
      </p:sp>
      <p:sp>
        <p:nvSpPr>
          <p:cNvPr id="3" name="Symbol zastępczy zawartości 2"/>
          <p:cNvSpPr>
            <a:spLocks noGrp="1"/>
          </p:cNvSpPr>
          <p:nvPr>
            <p:ph idx="1"/>
          </p:nvPr>
        </p:nvSpPr>
        <p:spPr/>
        <p:txBody>
          <a:bodyPr>
            <a:normAutofit fontScale="92500"/>
          </a:bodyPr>
          <a:lstStyle/>
          <a:p>
            <a:pPr marL="0" indent="0" algn="just">
              <a:buNone/>
            </a:pPr>
            <a:r>
              <a:rPr lang="pl-PL" dirty="0">
                <a:latin typeface="Times New Roman" panose="02020603050405020304" pitchFamily="18" charset="0"/>
                <a:cs typeface="Times New Roman" panose="02020603050405020304" pitchFamily="18" charset="0"/>
              </a:rPr>
              <a:t>2. Czy będzie spotkanie/konferencja odnośnie zmian w ustawie o przeciwdziałaniu przemocy domowej w zakresie wytycznych Urzędu Wojewódzkiego? Jasne stanowisko odnośnie upoważnień przewodniczącego ZI do powoływania grup GDP.</a:t>
            </a:r>
          </a:p>
          <a:p>
            <a:pPr marL="0" indent="0" algn="just">
              <a:buNone/>
            </a:pPr>
            <a:r>
              <a:rPr lang="pl-PL" dirty="0">
                <a:latin typeface="Times New Roman" panose="02020603050405020304" pitchFamily="18" charset="0"/>
                <a:cs typeface="Times New Roman" panose="02020603050405020304" pitchFamily="18" charset="0"/>
              </a:rPr>
              <a:t>- Tak, 24.11.2023 r. planowana jest konferencja.</a:t>
            </a:r>
          </a:p>
          <a:p>
            <a:pPr marL="0" indent="0" algn="just">
              <a:buNone/>
            </a:pPr>
            <a:r>
              <a:rPr lang="pl-PL" dirty="0">
                <a:latin typeface="Times New Roman" panose="02020603050405020304" pitchFamily="18" charset="0"/>
                <a:cs typeface="Times New Roman" panose="02020603050405020304" pitchFamily="18" charset="0"/>
              </a:rPr>
              <a:t>3. Czy Uchwała dot. zasad odpłatności za pobyt w mieszkaniach wspomaganych może być w osobnej Uchwale Rady Miejskiej poza Uchwałą dot. zasad ponoszenia odpłatności w ośrodkach wsparcia (art.97 ust.5)?</a:t>
            </a:r>
          </a:p>
          <a:p>
            <a:pPr marL="0" indent="0">
              <a:buNone/>
            </a:pPr>
            <a:r>
              <a:rPr lang="pl-PL" dirty="0">
                <a:latin typeface="Times New Roman" panose="02020603050405020304" pitchFamily="18" charset="0"/>
                <a:cs typeface="Times New Roman" panose="02020603050405020304" pitchFamily="18" charset="0"/>
              </a:rPr>
              <a:t>- Tak,</a:t>
            </a:r>
          </a:p>
          <a:p>
            <a:endParaRPr lang="pl-PL" dirty="0"/>
          </a:p>
        </p:txBody>
      </p:sp>
    </p:spTree>
    <p:extLst>
      <p:ext uri="{BB962C8B-B14F-4D97-AF65-F5344CB8AC3E}">
        <p14:creationId xmlns:p14="http://schemas.microsoft.com/office/powerpoint/2010/main" val="3475610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Times New Roman" panose="02020603050405020304" pitchFamily="18" charset="0"/>
                <a:cs typeface="Times New Roman" panose="02020603050405020304" pitchFamily="18" charset="0"/>
              </a:rPr>
              <a:t>Odpowiedzi na przesłane pytania</a:t>
            </a:r>
            <a:endParaRPr lang="pl-PL" dirty="0"/>
          </a:p>
        </p:txBody>
      </p:sp>
      <p:sp>
        <p:nvSpPr>
          <p:cNvPr id="3" name="Symbol zastępczy zawartości 2"/>
          <p:cNvSpPr>
            <a:spLocks noGrp="1"/>
          </p:cNvSpPr>
          <p:nvPr>
            <p:ph idx="1"/>
          </p:nvPr>
        </p:nvSpPr>
        <p:spPr>
          <a:xfrm>
            <a:off x="1295402" y="2013357"/>
            <a:ext cx="9601196" cy="3699545"/>
          </a:xfrm>
        </p:spPr>
        <p:txBody>
          <a:bodyPr>
            <a:normAutofit fontScale="25000" lnSpcReduction="20000"/>
          </a:bodyPr>
          <a:lstStyle/>
          <a:p>
            <a:pPr marL="0" indent="0" algn="just">
              <a:buNone/>
            </a:pPr>
            <a:r>
              <a:rPr lang="pl-PL" sz="4800" dirty="0">
                <a:latin typeface="Times New Roman" panose="02020603050405020304" pitchFamily="18" charset="0"/>
                <a:cs typeface="Times New Roman" panose="02020603050405020304" pitchFamily="18" charset="0"/>
              </a:rPr>
              <a:t>Proszę o wyjaśnienie dotyczące stosowania przepisów ustawy o pomocy społecznej oraz ustawy o świadczeniach opieki zdrowotnej finansowanych ze środków publicznych w zakresie przeprowadzania rodzinnych wywiadów środowiskowych.</a:t>
            </a:r>
          </a:p>
          <a:p>
            <a:pPr marL="0" indent="0" algn="just">
              <a:buNone/>
            </a:pPr>
            <a:r>
              <a:rPr lang="pl-PL" sz="4800" dirty="0">
                <a:latin typeface="Times New Roman" panose="02020603050405020304" pitchFamily="18" charset="0"/>
                <a:cs typeface="Times New Roman" panose="02020603050405020304" pitchFamily="18" charset="0"/>
              </a:rPr>
              <a:t>W art. 54 ust. 3 pkt 2 ustawy o świadczeniach opieki zdrowotnej finansowanych ze środków publicznych jest mowa o tym, że decyzję potwierdzającą prawo do świadczeń opieki zdrowotnej wydaje się po przeprowadzeniu rodzinnego wywiadu środowiskowego”,  a </a:t>
            </a:r>
            <a:r>
              <a:rPr lang="pl-PL" sz="4800" dirty="0">
                <a:solidFill>
                  <a:srgbClr val="C00000"/>
                </a:solidFill>
                <a:latin typeface="Times New Roman" panose="02020603050405020304" pitchFamily="18" charset="0"/>
                <a:cs typeface="Times New Roman" panose="02020603050405020304" pitchFamily="18" charset="0"/>
              </a:rPr>
              <a:t>w art. 7 ust. 3. „</a:t>
            </a:r>
            <a:r>
              <a:rPr lang="pl-PL" sz="4800" b="1" dirty="0">
                <a:solidFill>
                  <a:srgbClr val="C00000"/>
                </a:solidFill>
                <a:latin typeface="Times New Roman" panose="02020603050405020304" pitchFamily="18" charset="0"/>
                <a:cs typeface="Times New Roman" panose="02020603050405020304" pitchFamily="18" charset="0"/>
              </a:rPr>
              <a:t>W celu ustalenia sytuacji dochodowej i majątkowej świadczeniobiorcy, o którym mowa w ust. 2, przeprowadza się rodzinny wywiad środowiskowy na zasadach i w trybie określonych w przepisach o pomocy społecznej</a:t>
            </a:r>
            <a:r>
              <a:rPr lang="pl-PL" sz="4800" dirty="0">
                <a:solidFill>
                  <a:srgbClr val="C00000"/>
                </a:solidFill>
                <a:latin typeface="Times New Roman" panose="02020603050405020304" pitchFamily="18" charset="0"/>
                <a:cs typeface="Times New Roman" panose="02020603050405020304" pitchFamily="18" charset="0"/>
              </a:rPr>
              <a:t>.”  </a:t>
            </a:r>
            <a:r>
              <a:rPr lang="pl-PL" sz="4800" dirty="0">
                <a:latin typeface="Times New Roman" panose="02020603050405020304" pitchFamily="18" charset="0"/>
                <a:cs typeface="Times New Roman" panose="02020603050405020304" pitchFamily="18" charset="0"/>
              </a:rPr>
              <a:t>Natomiast art. 107 ust 1 ustawy o pomocy społecznej mówi: „Rodzinny wywiad środowiskowy przeprowadza się u osób i rodzin korzystających lub ubiegających się o świadczenia z pomocy społecznej w celu ustalenia ich sytuacji osobistej, rodzinnej, dochodowej i majątkowej oraz u osób, o których mowa w art. 103.” oraz ust 1a  mówi: „ Rodzinny wywiad środowiskowy przeprowadza się również na podstawie:</a:t>
            </a:r>
          </a:p>
          <a:p>
            <a:pPr marL="0" indent="0" algn="just">
              <a:buNone/>
            </a:pPr>
            <a:r>
              <a:rPr lang="pl-PL" sz="4800" dirty="0">
                <a:latin typeface="Times New Roman" panose="02020603050405020304" pitchFamily="18" charset="0"/>
                <a:cs typeface="Times New Roman" panose="02020603050405020304" pitchFamily="18" charset="0"/>
              </a:rPr>
              <a:t>1)art. 23 ust. 4aa ustawy z dnia 28 listopada 2003 r. o świadczeniach rodzinnych u osoby ubiegającej się o świadczenie pielęgnacyjne lub osoby pobierającej to świadczenie  …”</a:t>
            </a:r>
          </a:p>
          <a:p>
            <a:pPr marL="0" indent="0" algn="just">
              <a:buNone/>
            </a:pPr>
            <a:r>
              <a:rPr lang="pl-PL" sz="4800" dirty="0">
                <a:latin typeface="Times New Roman" panose="02020603050405020304" pitchFamily="18" charset="0"/>
                <a:cs typeface="Times New Roman" panose="02020603050405020304" pitchFamily="18" charset="0"/>
              </a:rPr>
              <a:t>2) art. 23 ust. 4e i 4f ustawy z dnia 28 listopada 2003 r. o świadczeniach rodzinnych u osoby ubiegającej się o specjalny zasiłek opiekuńczy lub osoby pobierającej to świadczenie  …”</a:t>
            </a:r>
          </a:p>
          <a:p>
            <a:pPr marL="0" indent="0" algn="just">
              <a:buNone/>
            </a:pPr>
            <a:r>
              <a:rPr lang="pl-PL" sz="4800" dirty="0">
                <a:latin typeface="Times New Roman" panose="02020603050405020304" pitchFamily="18" charset="0"/>
                <a:cs typeface="Times New Roman" panose="02020603050405020304" pitchFamily="18" charset="0"/>
              </a:rPr>
              <a:t>3) art. 15 ustawy z dnia 11 lutego 2016 r. o pomocy państwa w wychowywaniu dzieci u osoby ubiegającej się o świadczenie wychowawcze lub osoby pobierającej to świadczenie …”</a:t>
            </a:r>
          </a:p>
          <a:p>
            <a:pPr marL="0" indent="0" algn="just">
              <a:buNone/>
            </a:pPr>
            <a:r>
              <a:rPr lang="pl-PL" sz="4800" dirty="0">
                <a:latin typeface="Times New Roman" panose="02020603050405020304" pitchFamily="18" charset="0"/>
                <a:cs typeface="Times New Roman" panose="02020603050405020304" pitchFamily="18" charset="0"/>
              </a:rPr>
              <a:t>4)art. 7 ust. 1 ustawy z dnia 4 kwietnia 2014 r. o ustaleniu i wypłacie zasiłków dla opiekunów (Dz. U. z 2020 r. poz. 1297);</a:t>
            </a:r>
          </a:p>
          <a:p>
            <a:pPr marL="0" indent="0" algn="just">
              <a:buNone/>
            </a:pPr>
            <a:r>
              <a:rPr lang="pl-PL" sz="4800" dirty="0">
                <a:latin typeface="Times New Roman" panose="02020603050405020304" pitchFamily="18" charset="0"/>
                <a:cs typeface="Times New Roman" panose="02020603050405020304" pitchFamily="18" charset="0"/>
              </a:rPr>
              <a:t>5)art. 26 ustawy z dnia 17 listopada 2021 r. o rodzinnym kapitale opiekuńczym u osoby ubiegającej się o rodzinny kapitał opiekuńczy, o którym mowa               w tej ustawie, lub osoby pobierającej ten kapitał w celu weryfikacji wątpliwości dotyczących sprawowania opieki nad dzieckiem.</a:t>
            </a:r>
          </a:p>
          <a:p>
            <a:endParaRPr lang="pl-PL" dirty="0"/>
          </a:p>
        </p:txBody>
      </p:sp>
    </p:spTree>
    <p:extLst>
      <p:ext uri="{BB962C8B-B14F-4D97-AF65-F5344CB8AC3E}">
        <p14:creationId xmlns:p14="http://schemas.microsoft.com/office/powerpoint/2010/main" val="3469550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5645899-1203-0BD1-A009-AF137C8F0CCB}"/>
              </a:ext>
            </a:extLst>
          </p:cNvPr>
          <p:cNvSpPr>
            <a:spLocks noGrp="1"/>
          </p:cNvSpPr>
          <p:nvPr>
            <p:ph type="title"/>
          </p:nvPr>
        </p:nvSpPr>
        <p:spPr/>
        <p:txBody>
          <a:bodyPr/>
          <a:lstStyle/>
          <a:p>
            <a:r>
              <a:rPr lang="pl-PL" dirty="0">
                <a:latin typeface="Times New Roman" panose="02020603050405020304" pitchFamily="18" charset="0"/>
                <a:cs typeface="Times New Roman" panose="02020603050405020304" pitchFamily="18" charset="0"/>
              </a:rPr>
              <a:t>Odpowiedzi na przesłane pytania</a:t>
            </a:r>
            <a:endParaRPr lang="pl-PL" dirty="0"/>
          </a:p>
        </p:txBody>
      </p:sp>
      <p:sp>
        <p:nvSpPr>
          <p:cNvPr id="3" name="Symbol zastępczy zawartości 2">
            <a:extLst>
              <a:ext uri="{FF2B5EF4-FFF2-40B4-BE49-F238E27FC236}">
                <a16:creationId xmlns:a16="http://schemas.microsoft.com/office/drawing/2014/main" id="{3705A930-3DC9-CB4B-00B6-A6D4D10DF85A}"/>
              </a:ext>
            </a:extLst>
          </p:cNvPr>
          <p:cNvSpPr>
            <a:spLocks noGrp="1"/>
          </p:cNvSpPr>
          <p:nvPr>
            <p:ph idx="1"/>
          </p:nvPr>
        </p:nvSpPr>
        <p:spPr/>
        <p:txBody>
          <a:bodyPr>
            <a:normAutofit fontScale="62500" lnSpcReduction="20000"/>
          </a:bodyPr>
          <a:lstStyle/>
          <a:p>
            <a:pPr marL="0" indent="0" algn="just">
              <a:buNone/>
            </a:pPr>
            <a:r>
              <a:rPr lang="pl-PL" sz="2400" dirty="0">
                <a:latin typeface="Times New Roman" panose="02020603050405020304" pitchFamily="18" charset="0"/>
                <a:cs typeface="Times New Roman" panose="02020603050405020304" pitchFamily="18" charset="0"/>
              </a:rPr>
              <a:t>Również w Rozporządzeniu  Ministra  Rodziny i Polityki  Społecznej  z dnia 8 kwietnia 2021 r. w sprawie rodzinnego wywiadu środowiskowego (Dz.U. 2021.893 ) nie wskazano wzoru kwestionariusza dla osób ubiegających się o przyznanie prawa do świadczeń opieki zdrowotnej finansowanych ze środków publicznych. </a:t>
            </a:r>
          </a:p>
          <a:p>
            <a:pPr marL="0" indent="0" algn="just">
              <a:buNone/>
            </a:pPr>
            <a:r>
              <a:rPr lang="pl-PL" sz="2400" dirty="0">
                <a:latin typeface="Times New Roman" panose="02020603050405020304" pitchFamily="18" charset="0"/>
                <a:cs typeface="Times New Roman" panose="02020603050405020304" pitchFamily="18" charset="0"/>
              </a:rPr>
              <a:t>W związku z powyższym zwracamy się z prośbą o wskazanie, którą część rodzinnego wywiadu środowiskowego należy wypełniać przy wydawaniu decyzji potwierdzającej prawo do świadczeń opieki zdrowotnej, skoro w przepisach jest mowa tylko o ustaleniu sytuacji dochodowej i majątkowej.</a:t>
            </a:r>
          </a:p>
          <a:p>
            <a:pPr marL="0" indent="0" algn="just">
              <a:buNone/>
            </a:pPr>
            <a:r>
              <a:rPr lang="pl-PL" sz="2400" b="1" dirty="0">
                <a:latin typeface="Times New Roman" panose="02020603050405020304" pitchFamily="18" charset="0"/>
                <a:cs typeface="Times New Roman" panose="02020603050405020304" pitchFamily="18" charset="0"/>
              </a:rPr>
              <a:t>- część I rodzinnego wywiadu środowiskowego, ponieważ:</a:t>
            </a:r>
          </a:p>
          <a:p>
            <a:pPr algn="just"/>
            <a:r>
              <a:rPr lang="pl-PL" dirty="0">
                <a:latin typeface="Times New Roman" panose="02020603050405020304" pitchFamily="18" charset="0"/>
                <a:cs typeface="Times New Roman" panose="02020603050405020304" pitchFamily="18" charset="0"/>
              </a:rPr>
              <a:t>Art. 7 ust. 2 ustawy o świadczeniach opieki zdrowotnej finansowanych ze  środków publicznych stanowi, że - Do zadań zleconych gminy należy wydawanie decyzji, o których mowa w</a:t>
            </a:r>
            <a:r>
              <a:rPr lang="pl-PL" b="1" dirty="0">
                <a:latin typeface="Times New Roman" panose="02020603050405020304" pitchFamily="18" charset="0"/>
                <a:cs typeface="Times New Roman" panose="02020603050405020304" pitchFamily="18" charset="0"/>
              </a:rPr>
              <a:t> art. 54</a:t>
            </a:r>
            <a:r>
              <a:rPr lang="pl-PL" dirty="0">
                <a:latin typeface="Times New Roman" panose="02020603050405020304" pitchFamily="18" charset="0"/>
                <a:cs typeface="Times New Roman" panose="02020603050405020304" pitchFamily="18" charset="0"/>
              </a:rPr>
              <a:t> </a:t>
            </a:r>
            <a:r>
              <a:rPr lang="pl-PL" i="1" dirty="0">
                <a:latin typeface="Times New Roman" panose="02020603050405020304" pitchFamily="18" charset="0"/>
                <a:cs typeface="Times New Roman" panose="02020603050405020304" pitchFamily="18" charset="0"/>
              </a:rPr>
              <a:t>decyzja organu potwierdzająca prawo do świadczeń</a:t>
            </a:r>
            <a:r>
              <a:rPr lang="pl-PL" dirty="0">
                <a:latin typeface="Times New Roman" panose="02020603050405020304" pitchFamily="18" charset="0"/>
                <a:cs typeface="Times New Roman" panose="02020603050405020304" pitchFamily="18" charset="0"/>
              </a:rPr>
              <a:t>, w sprawach świadczeniobiorców innych niż ubezpieczeni spełniających kryterium dochodowe, o którym mowa w</a:t>
            </a:r>
            <a:r>
              <a:rPr lang="pl-PL" b="1" dirty="0">
                <a:latin typeface="Times New Roman" panose="02020603050405020304" pitchFamily="18" charset="0"/>
                <a:cs typeface="Times New Roman" panose="02020603050405020304" pitchFamily="18" charset="0"/>
              </a:rPr>
              <a:t> </a:t>
            </a:r>
            <a:r>
              <a:rPr lang="pl-PL" b="1" dirty="0">
                <a:solidFill>
                  <a:srgbClr val="C00000"/>
                </a:solidFill>
                <a:latin typeface="Times New Roman" panose="02020603050405020304" pitchFamily="18" charset="0"/>
                <a:cs typeface="Times New Roman" panose="02020603050405020304" pitchFamily="18" charset="0"/>
              </a:rPr>
              <a:t>art. 8</a:t>
            </a:r>
            <a:r>
              <a:rPr lang="pl-PL" dirty="0">
                <a:solidFill>
                  <a:srgbClr val="C00000"/>
                </a:solidFill>
                <a:latin typeface="Times New Roman" panose="02020603050405020304" pitchFamily="18" charset="0"/>
                <a:cs typeface="Times New Roman" panose="02020603050405020304" pitchFamily="18" charset="0"/>
              </a:rPr>
              <a:t> </a:t>
            </a:r>
            <a:r>
              <a:rPr lang="pl-PL" i="1" dirty="0">
                <a:solidFill>
                  <a:srgbClr val="C00000"/>
                </a:solidFill>
                <a:latin typeface="Times New Roman" panose="02020603050405020304" pitchFamily="18" charset="0"/>
                <a:cs typeface="Times New Roman" panose="02020603050405020304" pitchFamily="18" charset="0"/>
              </a:rPr>
              <a:t>prawo do świadczeń pieniężnych z pomocy społecznej</a:t>
            </a:r>
            <a:r>
              <a:rPr lang="pl-PL" dirty="0">
                <a:solidFill>
                  <a:srgbClr val="C00000"/>
                </a:solidFill>
                <a:latin typeface="Times New Roman" panose="02020603050405020304" pitchFamily="18" charset="0"/>
                <a:cs typeface="Times New Roman" panose="02020603050405020304" pitchFamily="18" charset="0"/>
              </a:rPr>
              <a:t> ustawy z dnia 12 marca 2004 r. o pomocy społecznej</a:t>
            </a:r>
            <a:r>
              <a:rPr lang="pl-PL" dirty="0">
                <a:latin typeface="Times New Roman" panose="02020603050405020304" pitchFamily="18" charset="0"/>
                <a:cs typeface="Times New Roman" panose="02020603050405020304" pitchFamily="18" charset="0"/>
              </a:rPr>
              <a:t>, w przypadku których nie zachodzi okoliczność, o której mowa w</a:t>
            </a:r>
            <a:r>
              <a:rPr lang="pl-PL" b="1" dirty="0">
                <a:latin typeface="Times New Roman" panose="02020603050405020304" pitchFamily="18" charset="0"/>
                <a:cs typeface="Times New Roman" panose="02020603050405020304" pitchFamily="18" charset="0"/>
              </a:rPr>
              <a:t> art. 12</a:t>
            </a:r>
            <a:r>
              <a:rPr lang="pl-PL" dirty="0">
                <a:latin typeface="Times New Roman" panose="02020603050405020304" pitchFamily="18" charset="0"/>
                <a:cs typeface="Times New Roman" panose="02020603050405020304" pitchFamily="18" charset="0"/>
              </a:rPr>
              <a:t> </a:t>
            </a:r>
            <a:r>
              <a:rPr lang="pl-PL" i="1" dirty="0">
                <a:latin typeface="Times New Roman" panose="02020603050405020304" pitchFamily="18" charset="0"/>
                <a:cs typeface="Times New Roman" panose="02020603050405020304" pitchFamily="18" charset="0"/>
              </a:rPr>
              <a:t>przesłanki odmowy przyznania świadczenia</a:t>
            </a:r>
            <a:r>
              <a:rPr lang="pl-PL" dirty="0">
                <a:latin typeface="Times New Roman" panose="02020603050405020304" pitchFamily="18" charset="0"/>
                <a:cs typeface="Times New Roman" panose="02020603050405020304" pitchFamily="18" charset="0"/>
              </a:rPr>
              <a:t> tej ustawy.</a:t>
            </a:r>
          </a:p>
        </p:txBody>
      </p:sp>
    </p:spTree>
    <p:extLst>
      <p:ext uri="{BB962C8B-B14F-4D97-AF65-F5344CB8AC3E}">
        <p14:creationId xmlns:p14="http://schemas.microsoft.com/office/powerpoint/2010/main" val="4071668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AFC09A-25DD-7828-C72C-64E92FCA862A}"/>
              </a:ext>
            </a:extLst>
          </p:cNvPr>
          <p:cNvSpPr>
            <a:spLocks noGrp="1"/>
          </p:cNvSpPr>
          <p:nvPr>
            <p:ph type="title"/>
          </p:nvPr>
        </p:nvSpPr>
        <p:spPr/>
        <p:txBody>
          <a:bodyPr/>
          <a:lstStyle/>
          <a:p>
            <a:r>
              <a:rPr lang="pl-PL" dirty="0">
                <a:latin typeface="Times New Roman" panose="02020603050405020304" pitchFamily="18" charset="0"/>
                <a:cs typeface="Times New Roman" panose="02020603050405020304" pitchFamily="18" charset="0"/>
              </a:rPr>
              <a:t>Odpowiedzi na przesłane pytania</a:t>
            </a:r>
            <a:endParaRPr lang="pl-PL" dirty="0"/>
          </a:p>
        </p:txBody>
      </p:sp>
      <p:sp>
        <p:nvSpPr>
          <p:cNvPr id="3" name="Symbol zastępczy zawartości 2">
            <a:extLst>
              <a:ext uri="{FF2B5EF4-FFF2-40B4-BE49-F238E27FC236}">
                <a16:creationId xmlns:a16="http://schemas.microsoft.com/office/drawing/2014/main" id="{BAE90D45-CFEF-6908-AA04-C1A2CEF98E82}"/>
              </a:ext>
            </a:extLst>
          </p:cNvPr>
          <p:cNvSpPr>
            <a:spLocks noGrp="1"/>
          </p:cNvSpPr>
          <p:nvPr>
            <p:ph idx="1"/>
          </p:nvPr>
        </p:nvSpPr>
        <p:spPr/>
        <p:txBody>
          <a:bodyPr/>
          <a:lstStyle/>
          <a:p>
            <a:pPr algn="just"/>
            <a:r>
              <a:rPr lang="pl-PL" sz="2000" dirty="0">
                <a:latin typeface="Times New Roman" panose="02020603050405020304" pitchFamily="18" charset="0"/>
                <a:cs typeface="Times New Roman" panose="02020603050405020304" pitchFamily="18" charset="0"/>
              </a:rPr>
              <a:t>Zmiana kwoty zasiłku stałego od 1.01.2024 r. – jeżeli nie ma zmian sytuacji rodziny,         a zwłaszcza zmian dochodowych, to czy jest konieczny wywiad środowiskowy czy nie?</a:t>
            </a:r>
          </a:p>
          <a:p>
            <a:pPr marL="0" indent="0">
              <a:buNone/>
            </a:pPr>
            <a:r>
              <a:rPr lang="pl-PL" sz="2000" dirty="0">
                <a:latin typeface="Times New Roman" panose="02020603050405020304" pitchFamily="18" charset="0"/>
                <a:cs typeface="Times New Roman" panose="02020603050405020304" pitchFamily="18" charset="0"/>
              </a:rPr>
              <a:t>- Tak (art. 106 ust. 4 </a:t>
            </a:r>
            <a:r>
              <a:rPr lang="pl-PL" sz="2000" dirty="0" err="1">
                <a:latin typeface="Times New Roman" panose="02020603050405020304" pitchFamily="18" charset="0"/>
                <a:cs typeface="Times New Roman" panose="02020603050405020304" pitchFamily="18" charset="0"/>
              </a:rPr>
              <a:t>u.p.s</a:t>
            </a:r>
            <a:r>
              <a:rPr lang="pl-PL" sz="2000" dirty="0">
                <a:latin typeface="Times New Roman" panose="02020603050405020304" pitchFamily="18" charset="0"/>
                <a:cs typeface="Times New Roman" panose="02020603050405020304" pitchFamily="18" charset="0"/>
              </a:rPr>
              <a:t>.)</a:t>
            </a:r>
          </a:p>
          <a:p>
            <a:pPr marL="0" indent="0" algn="just">
              <a:buNone/>
            </a:pPr>
            <a:r>
              <a:rPr lang="pl-PL"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Decyzję administracyjną o przyznaniu lub odmowie przyznania świadczenia, z wyjątkiem decyzji o odmowie przyznania biletu kredytowanego oraz decyzji w sprawach cudzoziemców i osób, o których mowa w art. 5a, wydaje się po przeprowadzeniu rodzinnego wywiadu środowiskowego. </a:t>
            </a:r>
          </a:p>
          <a:p>
            <a:pPr marL="0" indent="0">
              <a:buNone/>
            </a:pPr>
            <a:endParaRPr lang="pl-PL" dirty="0"/>
          </a:p>
        </p:txBody>
      </p:sp>
    </p:spTree>
    <p:extLst>
      <p:ext uri="{BB962C8B-B14F-4D97-AF65-F5344CB8AC3E}">
        <p14:creationId xmlns:p14="http://schemas.microsoft.com/office/powerpoint/2010/main" val="3652877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E6A976D-CA00-C8AC-F4DE-03420820615B}"/>
              </a:ext>
            </a:extLst>
          </p:cNvPr>
          <p:cNvSpPr>
            <a:spLocks noGrp="1"/>
          </p:cNvSpPr>
          <p:nvPr>
            <p:ph type="title"/>
          </p:nvPr>
        </p:nvSpPr>
        <p:spPr/>
        <p:txBody>
          <a:bodyPr>
            <a:normAutofit fontScale="90000"/>
          </a:bodyPr>
          <a:lstStyle/>
          <a:p>
            <a:r>
              <a:rPr lang="pl-PL" dirty="0"/>
              <a:t>Nowelizacja ustawy o pomocy społecznej – c.d.</a:t>
            </a:r>
          </a:p>
        </p:txBody>
      </p:sp>
      <p:sp>
        <p:nvSpPr>
          <p:cNvPr id="3" name="Symbol zastępczy zawartości 2">
            <a:extLst>
              <a:ext uri="{FF2B5EF4-FFF2-40B4-BE49-F238E27FC236}">
                <a16:creationId xmlns:a16="http://schemas.microsoft.com/office/drawing/2014/main" id="{A8B72A08-1FFC-9CC4-8E45-AF40B5B40833}"/>
              </a:ext>
            </a:extLst>
          </p:cNvPr>
          <p:cNvSpPr>
            <a:spLocks noGrp="1"/>
          </p:cNvSpPr>
          <p:nvPr>
            <p:ph idx="1"/>
          </p:nvPr>
        </p:nvSpPr>
        <p:spPr>
          <a:xfrm>
            <a:off x="1295401" y="2112135"/>
            <a:ext cx="9601196" cy="3763733"/>
          </a:xfrm>
        </p:spPr>
        <p:txBody>
          <a:bodyPr>
            <a:normAutofit fontScale="92500" lnSpcReduction="10000"/>
          </a:bodyPr>
          <a:lstStyle/>
          <a:p>
            <a:pPr algn="just">
              <a:lnSpc>
                <a:spcPct val="107000"/>
              </a:lnSpc>
              <a:spcAft>
                <a:spcPts val="800"/>
              </a:spcAft>
            </a:pPr>
            <a:r>
              <a:rPr lang="pl-PL" sz="1800" b="1" kern="0" dirty="0">
                <a:effectLst/>
                <a:latin typeface="Times New Roman" panose="02020603050405020304" pitchFamily="18" charset="0"/>
                <a:ea typeface="Times New Roman" panose="02020603050405020304" pitchFamily="18" charset="0"/>
                <a:cs typeface="Times New Roman" panose="02020603050405020304" pitchFamily="18" charset="0"/>
              </a:rPr>
              <a:t>Sformalizowanie tzw. usług sąsiedzkich</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pl-PL" sz="1800" kern="0" dirty="0">
                <a:effectLst/>
                <a:latin typeface="Times New Roman" panose="02020603050405020304" pitchFamily="18" charset="0"/>
                <a:ea typeface="Times New Roman" panose="02020603050405020304" pitchFamily="18" charset="0"/>
                <a:cs typeface="Times New Roman" panose="02020603050405020304" pitchFamily="18" charset="0"/>
              </a:rPr>
              <a:t>Zmiana dot. doprecyzowania kwestii świadczenia usług sąsiedzkich jako formy usług opiekuńczych. Dotychczas usługi sąsiedzkie są lub były realizowane w ramach różnego rodzaju projektów, także współfinansowanych ze środków unijnych.</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l-PL" sz="1800" kern="0" dirty="0">
                <a:effectLst/>
                <a:latin typeface="Times New Roman" panose="02020603050405020304" pitchFamily="18" charset="0"/>
                <a:ea typeface="Times New Roman" panose="02020603050405020304" pitchFamily="18" charset="0"/>
                <a:cs typeface="Times New Roman" panose="02020603050405020304" pitchFamily="18" charset="0"/>
              </a:rPr>
              <a:t>Zmiana ustawy zakłada, że w przypadku realizacji przez gminę usług opiekuńczych w formie usług sąsiedzkich, rada gminy w uchwale określa szczegółowe warunki przyznawania i odpłatności za usługi opiekuńcze (w tym także świadczone w formie usług sąsiedzkich) i specjalistyczne usługi opiekuńcze      (z wyłączeniem specjalistycznych usług opiekuńczych dla osób z zaburzeniami psychicznymi) oraz szczegółowe warunki zwolnienia od opłat i tryb ich pobierania, </a:t>
            </a:r>
            <a:r>
              <a:rPr lang="pl-PL" sz="18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określa również szczegółowe kryteria przyznania usług sąsiedzkich, wymiar i zakres usług sąsiedzkich, sposób kontroli świadczenia i rozliczania wykonywanych usług sąsiedzkich, a także zasady sprawowania nadzoru nad świadczonymi usługami.</a:t>
            </a:r>
            <a:endParaRPr lang="pl-PL"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p14="http://schemas.microsoft.com/office/powerpoint/2010/main" val="2630107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5AAFC2-61FA-1A1C-C303-56E9197FFF62}"/>
              </a:ext>
            </a:extLst>
          </p:cNvPr>
          <p:cNvSpPr>
            <a:spLocks noGrp="1"/>
          </p:cNvSpPr>
          <p:nvPr>
            <p:ph type="title"/>
          </p:nvPr>
        </p:nvSpPr>
        <p:spPr/>
        <p:txBody>
          <a:bodyPr>
            <a:normAutofit fontScale="90000"/>
          </a:bodyPr>
          <a:lstStyle/>
          <a:p>
            <a:r>
              <a:rPr lang="pl-PL" dirty="0"/>
              <a:t>Nowelizacja ustawy o pomocy społecznej – c.d.</a:t>
            </a:r>
          </a:p>
        </p:txBody>
      </p:sp>
      <p:sp>
        <p:nvSpPr>
          <p:cNvPr id="3" name="Symbol zastępczy zawartości 2">
            <a:extLst>
              <a:ext uri="{FF2B5EF4-FFF2-40B4-BE49-F238E27FC236}">
                <a16:creationId xmlns:a16="http://schemas.microsoft.com/office/drawing/2014/main" id="{169E4C2F-08D9-F71C-EA9F-EEDE848135D3}"/>
              </a:ext>
            </a:extLst>
          </p:cNvPr>
          <p:cNvSpPr>
            <a:spLocks noGrp="1"/>
          </p:cNvSpPr>
          <p:nvPr>
            <p:ph idx="1"/>
          </p:nvPr>
        </p:nvSpPr>
        <p:spPr/>
        <p:txBody>
          <a:bodyPr>
            <a:normAutofit fontScale="92500"/>
          </a:bodyPr>
          <a:lstStyle/>
          <a:p>
            <a:pPr algn="just">
              <a:lnSpc>
                <a:spcPct val="107000"/>
              </a:lnSpc>
              <a:spcAft>
                <a:spcPts val="800"/>
              </a:spcAft>
            </a:pPr>
            <a:r>
              <a:rPr lang="pl-PL" sz="1800" kern="0" dirty="0">
                <a:effectLst/>
                <a:latin typeface="Times New Roman" panose="02020603050405020304" pitchFamily="18" charset="0"/>
                <a:ea typeface="Times New Roman" panose="02020603050405020304" pitchFamily="18" charset="0"/>
                <a:cs typeface="Times New Roman" panose="02020603050405020304" pitchFamily="18" charset="0"/>
              </a:rPr>
              <a:t>Tak jak przy pozostałych zadaniach, </a:t>
            </a:r>
            <a:r>
              <a:rPr lang="pl-PL" sz="18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gmina</a:t>
            </a:r>
            <a:r>
              <a:rPr lang="pl-PL" sz="1800" kern="0" dirty="0">
                <a:effectLst/>
                <a:latin typeface="Times New Roman" panose="02020603050405020304" pitchFamily="18" charset="0"/>
                <a:ea typeface="Times New Roman" panose="02020603050405020304" pitchFamily="18" charset="0"/>
                <a:cs typeface="Times New Roman" panose="02020603050405020304" pitchFamily="18" charset="0"/>
              </a:rPr>
              <a:t> może zadecydować, </a:t>
            </a:r>
            <a:r>
              <a:rPr lang="pl-PL" sz="18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czy organizując na swoim terenie usługę sąsiedzką będzie korzystać z możliwości jej zlecenia organizacjom społecznym</a:t>
            </a:r>
            <a:r>
              <a:rPr lang="pl-PL" sz="1800" kern="0" dirty="0">
                <a:effectLst/>
                <a:latin typeface="Times New Roman" panose="02020603050405020304" pitchFamily="18" charset="0"/>
                <a:ea typeface="Times New Roman" panose="02020603050405020304" pitchFamily="18" charset="0"/>
                <a:cs typeface="Times New Roman" panose="02020603050405020304" pitchFamily="18" charset="0"/>
              </a:rPr>
              <a:t>.                                                W zależności od indywidualnych potrzeb i możliwości może decydować też o formie podejmowania współpracy z opiekunami/sąsiadami (w większości przypadków podstawą takiej współpracy będzie umowa zlecenia). Rada Gminy posiada kompetencje do rozszerzenia katalogu osób, na rzecz których będzie mogło być świadczone wsparcie w formie usług sąsiedzkich, o osoby, dla których takie wsparcie będzie miało charakter uzupełniający opiekę sprawowaną przez rodzinę.</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l-PL" sz="1800" kern="0" dirty="0">
                <a:effectLst/>
                <a:latin typeface="Times New Roman" panose="02020603050405020304" pitchFamily="18" charset="0"/>
                <a:ea typeface="Times New Roman" panose="02020603050405020304" pitchFamily="18" charset="0"/>
                <a:cs typeface="Times New Roman" panose="02020603050405020304" pitchFamily="18" charset="0"/>
              </a:rPr>
              <a:t>Organizator usługi, niezależnie czy będzie nim gmina, czy inny podmiot realizujący zlecone przez gminę zadanie, jest obowiązany do przeprowadzenia szkoleń z zakresu udzielania pierwszej pomocy dla osób wykonujących usługi sąsiedzkie, jeżeli osoby te nie posiadają takiego przeszkolenia.</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p14="http://schemas.microsoft.com/office/powerpoint/2010/main" val="4191367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BA520A-E58A-4661-0576-AA7A5DF3EE1B}"/>
              </a:ext>
            </a:extLst>
          </p:cNvPr>
          <p:cNvSpPr>
            <a:spLocks noGrp="1"/>
          </p:cNvSpPr>
          <p:nvPr>
            <p:ph type="title"/>
          </p:nvPr>
        </p:nvSpPr>
        <p:spPr/>
        <p:txBody>
          <a:bodyPr>
            <a:normAutofit fontScale="90000"/>
          </a:bodyPr>
          <a:lstStyle/>
          <a:p>
            <a:r>
              <a:rPr lang="pl-PL" dirty="0"/>
              <a:t>Nowelizacja ustawy o pomocy społecznej – c.d.</a:t>
            </a:r>
          </a:p>
        </p:txBody>
      </p:sp>
      <p:sp>
        <p:nvSpPr>
          <p:cNvPr id="3" name="Symbol zastępczy zawartości 2">
            <a:extLst>
              <a:ext uri="{FF2B5EF4-FFF2-40B4-BE49-F238E27FC236}">
                <a16:creationId xmlns:a16="http://schemas.microsoft.com/office/drawing/2014/main" id="{81BC1E4A-9FAD-3926-787B-4E523A2A9D89}"/>
              </a:ext>
            </a:extLst>
          </p:cNvPr>
          <p:cNvSpPr>
            <a:spLocks noGrp="1"/>
          </p:cNvSpPr>
          <p:nvPr>
            <p:ph idx="1"/>
          </p:nvPr>
        </p:nvSpPr>
        <p:spPr/>
        <p:txBody>
          <a:bodyPr>
            <a:normAutofit lnSpcReduction="10000"/>
          </a:bodyPr>
          <a:lstStyle/>
          <a:p>
            <a:r>
              <a:rPr lang="pl-PL" sz="1800" b="1" kern="0" dirty="0">
                <a:effectLst/>
                <a:latin typeface="Times New Roman" panose="02020603050405020304" pitchFamily="18" charset="0"/>
                <a:ea typeface="Times New Roman" panose="02020603050405020304" pitchFamily="18" charset="0"/>
                <a:cs typeface="Times New Roman" panose="02020603050405020304" pitchFamily="18" charset="0"/>
              </a:rPr>
              <a:t>Nowa usługa w DPS-ach - pobyt krótkoterminowy:</a:t>
            </a:r>
            <a:endParaRPr lang="pl-PL" sz="18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r>
              <a:rPr lang="pl-PL" sz="2000" kern="0" dirty="0">
                <a:effectLst/>
                <a:latin typeface="Times New Roman" panose="02020603050405020304" pitchFamily="18" charset="0"/>
                <a:ea typeface="Times New Roman" panose="02020603050405020304" pitchFamily="18" charset="0"/>
                <a:cs typeface="Times New Roman" panose="02020603050405020304" pitchFamily="18" charset="0"/>
              </a:rPr>
              <a:t>Usługa wparcia krótkoterminowego w formie pobytu całodobowego będzie mogła zostać przyznana na czas określony nie dłuższy niż 30 dni w roku, z możliwością przedłużenia pobytu, w szczególnie uzasadnionych przypadkach, nie dłużej niż o kolejne 30 dni. Natomiast usługa wsparcia krótkoterminowego w formie dziennej będzie mogła zostać przyznana w wymiarze nie mniejszym niż 4 godziny dziennie i nie większym niż 12 godzin dziennie, nie dłużej niż 30 dni w roku, z możliwością przedłużenia wsparcia, w szczególnie uzasadnionych przypadkach, nie dłużej jednak niż o kolejne 30 dni. </a:t>
            </a:r>
            <a:r>
              <a:rPr lang="pl-PL" sz="2000"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Łącznie usługa wsparcia krótkoterminowego niezależnie od formy nie będzie mogła przekroczyć 60 dni       w roku kalendarzowym.</a:t>
            </a:r>
            <a:endParaRPr lang="pl-PL" sz="2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p14="http://schemas.microsoft.com/office/powerpoint/2010/main" val="3686171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590680-29CD-97CD-1A99-98C203FF2444}"/>
              </a:ext>
            </a:extLst>
          </p:cNvPr>
          <p:cNvSpPr>
            <a:spLocks noGrp="1"/>
          </p:cNvSpPr>
          <p:nvPr>
            <p:ph type="title"/>
          </p:nvPr>
        </p:nvSpPr>
        <p:spPr/>
        <p:txBody>
          <a:bodyPr>
            <a:normAutofit fontScale="90000"/>
          </a:bodyPr>
          <a:lstStyle/>
          <a:p>
            <a:r>
              <a:rPr lang="pl-PL" dirty="0"/>
              <a:t>Nowelizacja ustawy o pomocy społecznej – c.d.</a:t>
            </a:r>
          </a:p>
        </p:txBody>
      </p:sp>
      <p:sp>
        <p:nvSpPr>
          <p:cNvPr id="3" name="Symbol zastępczy zawartości 2">
            <a:extLst>
              <a:ext uri="{FF2B5EF4-FFF2-40B4-BE49-F238E27FC236}">
                <a16:creationId xmlns:a16="http://schemas.microsoft.com/office/drawing/2014/main" id="{957D81A6-E51A-85D0-BA7C-4ED76684500B}"/>
              </a:ext>
            </a:extLst>
          </p:cNvPr>
          <p:cNvSpPr>
            <a:spLocks noGrp="1"/>
          </p:cNvSpPr>
          <p:nvPr>
            <p:ph idx="1"/>
          </p:nvPr>
        </p:nvSpPr>
        <p:spPr/>
        <p:txBody>
          <a:bodyPr/>
          <a:lstStyle/>
          <a:p>
            <a:r>
              <a:rPr lang="pl-PL" sz="21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Ograniczono do minimum formalności związane z przyznaniem usługi:</a:t>
            </a:r>
          </a:p>
          <a:p>
            <a:pPr algn="just"/>
            <a:r>
              <a:rPr lang="pl-PL" sz="2100" b="1" kern="0" dirty="0">
                <a:effectLst/>
                <a:latin typeface="Times New Roman" panose="02020603050405020304" pitchFamily="18" charset="0"/>
                <a:ea typeface="Times New Roman" panose="02020603050405020304" pitchFamily="18" charset="0"/>
                <a:cs typeface="Times New Roman" panose="02020603050405020304" pitchFamily="18" charset="0"/>
              </a:rPr>
              <a:t>Nie będzie przeprowadzany rodzinny wywiad środowiskowy</a:t>
            </a:r>
            <a:r>
              <a:rPr lang="pl-PL" sz="21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l-PL" sz="2100" u="sng" kern="0" dirty="0">
                <a:effectLst/>
                <a:latin typeface="Times New Roman" panose="02020603050405020304" pitchFamily="18" charset="0"/>
                <a:ea typeface="Times New Roman" panose="02020603050405020304" pitchFamily="18" charset="0"/>
                <a:cs typeface="Times New Roman" panose="02020603050405020304" pitchFamily="18" charset="0"/>
              </a:rPr>
              <a:t>a podstawą wydania decyzji w sprawie przyznania usługi wsparcia krótkoterminowego będzie </a:t>
            </a:r>
            <a:r>
              <a:rPr lang="pl-PL" sz="2100" b="1" kern="0" dirty="0">
                <a:effectLst/>
                <a:latin typeface="Times New Roman" panose="02020603050405020304" pitchFamily="18" charset="0"/>
                <a:ea typeface="Times New Roman" panose="02020603050405020304" pitchFamily="18" charset="0"/>
                <a:cs typeface="Times New Roman" panose="02020603050405020304" pitchFamily="18" charset="0"/>
              </a:rPr>
              <a:t>oświadczenie o sytuacji osobistej i dochodowej złożone pod rygorem odpowiedzialności karnej za składanie fałszywych oświadczeń </a:t>
            </a:r>
            <a:r>
              <a:rPr lang="pl-PL" sz="2100" kern="0" dirty="0">
                <a:effectLst/>
                <a:latin typeface="Times New Roman" panose="02020603050405020304" pitchFamily="18" charset="0"/>
                <a:ea typeface="Times New Roman" panose="02020603050405020304" pitchFamily="18" charset="0"/>
                <a:cs typeface="Times New Roman" panose="02020603050405020304" pitchFamily="18" charset="0"/>
              </a:rPr>
              <a:t>oraz </a:t>
            </a:r>
            <a:r>
              <a:rPr lang="pl-PL" sz="2100" b="1" kern="0" dirty="0">
                <a:effectLst/>
                <a:latin typeface="Times New Roman" panose="02020603050405020304" pitchFamily="18" charset="0"/>
                <a:ea typeface="Times New Roman" panose="02020603050405020304" pitchFamily="18" charset="0"/>
                <a:cs typeface="Times New Roman" panose="02020603050405020304" pitchFamily="18" charset="0"/>
              </a:rPr>
              <a:t>dokumenty potwierdzające istnienie przesłanek uzasadniających przyznanie tej usługi oraz wskazujących na rodzaj i zakres wsparcia</a:t>
            </a:r>
            <a:r>
              <a:rPr lang="pl-PL" sz="2100" kern="0" dirty="0">
                <a:effectLst/>
                <a:latin typeface="Times New Roman" panose="02020603050405020304" pitchFamily="18" charset="0"/>
                <a:ea typeface="Times New Roman" panose="02020603050405020304" pitchFamily="18" charset="0"/>
                <a:cs typeface="Times New Roman" panose="02020603050405020304" pitchFamily="18" charset="0"/>
              </a:rPr>
              <a:t>, którego wymaga osoba ubiegająca się o przyznanie świadczenia.</a:t>
            </a:r>
            <a:endParaRPr lang="pl-PL" sz="2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p14="http://schemas.microsoft.com/office/powerpoint/2010/main" val="3726645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F4C5C97-415E-86B0-D520-E08C3137A5D2}"/>
              </a:ext>
            </a:extLst>
          </p:cNvPr>
          <p:cNvSpPr>
            <a:spLocks noGrp="1"/>
          </p:cNvSpPr>
          <p:nvPr>
            <p:ph type="title"/>
          </p:nvPr>
        </p:nvSpPr>
        <p:spPr/>
        <p:txBody>
          <a:bodyPr>
            <a:normAutofit fontScale="90000"/>
          </a:bodyPr>
          <a:lstStyle/>
          <a:p>
            <a:r>
              <a:rPr lang="pl-PL" dirty="0"/>
              <a:t>Nowelizacja ustawy o pomocy społecznej – c.d.</a:t>
            </a:r>
          </a:p>
        </p:txBody>
      </p:sp>
      <p:sp>
        <p:nvSpPr>
          <p:cNvPr id="3" name="Symbol zastępczy zawartości 2">
            <a:extLst>
              <a:ext uri="{FF2B5EF4-FFF2-40B4-BE49-F238E27FC236}">
                <a16:creationId xmlns:a16="http://schemas.microsoft.com/office/drawing/2014/main" id="{5A97E7F9-C6A2-C939-2751-A496914FCD34}"/>
              </a:ext>
            </a:extLst>
          </p:cNvPr>
          <p:cNvSpPr>
            <a:spLocks noGrp="1"/>
          </p:cNvSpPr>
          <p:nvPr>
            <p:ph idx="1"/>
          </p:nvPr>
        </p:nvSpPr>
        <p:spPr/>
        <p:txBody>
          <a:bodyPr>
            <a:normAutofit lnSpcReduction="10000"/>
          </a:bodyPr>
          <a:lstStyle/>
          <a:p>
            <a:pPr algn="just"/>
            <a:r>
              <a:rPr lang="pl-PL" sz="1800" kern="0" dirty="0">
                <a:effectLst/>
                <a:latin typeface="Times New Roman" panose="02020603050405020304" pitchFamily="18" charset="0"/>
                <a:ea typeface="Times New Roman" panose="02020603050405020304" pitchFamily="18" charset="0"/>
                <a:cs typeface="Times New Roman" panose="02020603050405020304" pitchFamily="18" charset="0"/>
              </a:rPr>
              <a:t>Zmodyfikowano również definicję średniomiesięcznego kosztu utrzymania, od którego uzależniona jest maksymalna odpłatność za pobyt i usługi w domu pomocy społecznej ponoszone za mieszkańca domu.</a:t>
            </a:r>
          </a:p>
          <a:p>
            <a:pPr algn="just">
              <a:lnSpc>
                <a:spcPct val="107000"/>
              </a:lnSpc>
              <a:spcAft>
                <a:spcPts val="800"/>
              </a:spcAft>
            </a:pPr>
            <a:r>
              <a:rPr lang="pl-PL" sz="1800" b="1" kern="0" dirty="0">
                <a:effectLst/>
                <a:latin typeface="Times New Roman" panose="02020603050405020304" pitchFamily="18" charset="0"/>
                <a:ea typeface="Times New Roman" panose="02020603050405020304" pitchFamily="18" charset="0"/>
                <a:cs typeface="Times New Roman" panose="02020603050405020304" pitchFamily="18" charset="0"/>
              </a:rPr>
              <a:t>Rada gminy lub rada powiatu prowadząca lub zlecająca prowadzenie</a:t>
            </a:r>
            <a:r>
              <a:rPr lang="pl-PL" sz="1800" kern="0" dirty="0">
                <a:effectLst/>
                <a:latin typeface="Times New Roman" panose="02020603050405020304" pitchFamily="18" charset="0"/>
                <a:ea typeface="Times New Roman" panose="02020603050405020304" pitchFamily="18" charset="0"/>
                <a:cs typeface="Times New Roman" panose="02020603050405020304" pitchFamily="18" charset="0"/>
              </a:rPr>
              <a:t> domu pomocy społecznej </a:t>
            </a:r>
            <a:r>
              <a:rPr lang="pl-PL" sz="18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określa, w drodze uchwały</a:t>
            </a:r>
            <a:r>
              <a:rPr lang="pl-PL" sz="1800" kern="0" dirty="0">
                <a:effectLst/>
                <a:latin typeface="Times New Roman" panose="02020603050405020304" pitchFamily="18" charset="0"/>
                <a:ea typeface="Times New Roman" panose="02020603050405020304" pitchFamily="18" charset="0"/>
                <a:cs typeface="Times New Roman" panose="02020603050405020304" pitchFamily="18" charset="0"/>
              </a:rPr>
              <a:t>, wysokość opłat </a:t>
            </a:r>
            <a:r>
              <a:rPr lang="pl-PL" sz="18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za godzinę usługi w przypadku usługi wsparcia krótkoterminowego świadczonego w formie dziennej </a:t>
            </a:r>
            <a:r>
              <a:rPr lang="pl-PL" sz="1800" kern="0" dirty="0">
                <a:effectLst/>
                <a:latin typeface="Times New Roman" panose="02020603050405020304" pitchFamily="18" charset="0"/>
                <a:ea typeface="Times New Roman" panose="02020603050405020304" pitchFamily="18" charset="0"/>
                <a:cs typeface="Times New Roman" panose="02020603050405020304" pitchFamily="18" charset="0"/>
              </a:rPr>
              <a:t>oraz </a:t>
            </a:r>
            <a:r>
              <a:rPr lang="pl-PL" sz="18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za dzień pobytu w przypadku usługi wsparcia krótkoterminowego świadczonego w formie pobytu całodobowego</a:t>
            </a:r>
            <a:r>
              <a:rPr lang="pl-PL" sz="18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l-PL" sz="1800" kern="0" dirty="0">
                <a:effectLst/>
                <a:latin typeface="Times New Roman" panose="02020603050405020304" pitchFamily="18" charset="0"/>
                <a:ea typeface="Times New Roman" panose="02020603050405020304" pitchFamily="18" charset="0"/>
                <a:cs typeface="Times New Roman" panose="02020603050405020304" pitchFamily="18" charset="0"/>
              </a:rPr>
              <a:t>Różnicę między ustaloną odpłatnością osoby, a odpłatnością za usługę wsparcia krótkoterminowego, ponosi gmina, która przyznała usługę wsparcia krótkoterminowego. </a:t>
            </a:r>
            <a:endParaRPr lang="pl-P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p14="http://schemas.microsoft.com/office/powerpoint/2010/main" val="664049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410EC4-7E54-C82C-8152-C327E99C4C6F}"/>
              </a:ext>
            </a:extLst>
          </p:cNvPr>
          <p:cNvSpPr>
            <a:spLocks noGrp="1"/>
          </p:cNvSpPr>
          <p:nvPr>
            <p:ph type="title"/>
          </p:nvPr>
        </p:nvSpPr>
        <p:spPr/>
        <p:txBody>
          <a:bodyPr>
            <a:normAutofit fontScale="90000"/>
          </a:bodyPr>
          <a:lstStyle/>
          <a:p>
            <a:r>
              <a:rPr lang="pl-PL" dirty="0"/>
              <a:t>Nowelizacja ustawy o pomocy społecznej – c.d.</a:t>
            </a:r>
          </a:p>
        </p:txBody>
      </p:sp>
      <p:sp>
        <p:nvSpPr>
          <p:cNvPr id="3" name="Symbol zastępczy zawartości 2">
            <a:extLst>
              <a:ext uri="{FF2B5EF4-FFF2-40B4-BE49-F238E27FC236}">
                <a16:creationId xmlns:a16="http://schemas.microsoft.com/office/drawing/2014/main" id="{B28EDBB6-2AAB-30DC-4323-011F6CBA6973}"/>
              </a:ext>
            </a:extLst>
          </p:cNvPr>
          <p:cNvSpPr>
            <a:spLocks noGrp="1"/>
          </p:cNvSpPr>
          <p:nvPr>
            <p:ph idx="1"/>
          </p:nvPr>
        </p:nvSpPr>
        <p:spPr/>
        <p:txBody>
          <a:bodyPr>
            <a:normAutofit fontScale="85000" lnSpcReduction="10000"/>
          </a:bodyPr>
          <a:lstStyle/>
          <a:p>
            <a:pPr>
              <a:lnSpc>
                <a:spcPct val="107000"/>
              </a:lnSpc>
              <a:spcAft>
                <a:spcPts val="800"/>
              </a:spcAft>
            </a:pPr>
            <a:r>
              <a:rPr lang="pl-PL" sz="1900" b="1" kern="0" dirty="0">
                <a:effectLst/>
                <a:latin typeface="Times New Roman" panose="02020603050405020304" pitchFamily="18" charset="0"/>
                <a:ea typeface="Times New Roman" panose="02020603050405020304" pitchFamily="18" charset="0"/>
                <a:cs typeface="Times New Roman" panose="02020603050405020304" pitchFamily="18" charset="0"/>
              </a:rPr>
              <a:t>Obowiązek prowadzenia rejestru zdarzeń nadzwyczajnych </a:t>
            </a:r>
            <a:endParaRPr lang="pl-PL" sz="19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l-PL" sz="1900" kern="0" dirty="0">
                <a:effectLst/>
                <a:latin typeface="Times New Roman" panose="02020603050405020304" pitchFamily="18" charset="0"/>
                <a:ea typeface="Times New Roman" panose="02020603050405020304" pitchFamily="18" charset="0"/>
                <a:cs typeface="Times New Roman" panose="02020603050405020304" pitchFamily="18" charset="0"/>
              </a:rPr>
              <a:t>Ustawa wprowadza </a:t>
            </a:r>
            <a:r>
              <a:rPr lang="pl-PL" sz="1900" b="1" kern="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od 1 stycznia 2024 r. </a:t>
            </a:r>
            <a:r>
              <a:rPr lang="pl-PL" sz="1900" kern="0" dirty="0">
                <a:effectLst/>
                <a:latin typeface="Times New Roman" panose="02020603050405020304" pitchFamily="18" charset="0"/>
                <a:ea typeface="Times New Roman" panose="02020603050405020304" pitchFamily="18" charset="0"/>
                <a:cs typeface="Times New Roman" panose="02020603050405020304" pitchFamily="18" charset="0"/>
              </a:rPr>
              <a:t>obowiązek prowadzenia, przez kierowników lub dyrektorów domów pomocy społecznej oraz podmioty prowadzące placówki zapewniające całodobową opiekę osobom niepełnosprawnym, przewlekle chorym lub osobom w podeszłym wieku, </a:t>
            </a:r>
            <a:r>
              <a:rPr lang="pl-PL" sz="1900" b="1" kern="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rejestru zgłoszeń o zdarzeniach nadzwyczajnych z udziałem podopiecznych, w szczególności dotyczących wypadków, samouszkodzeń, obrażeń ciała </a:t>
            </a:r>
            <a:r>
              <a:rPr lang="pl-PL" sz="19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stałych zdarzeń związanych z zagrożeniem życia lub zdrowia tych mieszkańców lub osób.</a:t>
            </a:r>
            <a:r>
              <a:rPr lang="pl-PL" sz="1900" kern="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07000"/>
              </a:lnSpc>
              <a:spcAft>
                <a:spcPts val="800"/>
              </a:spcAft>
            </a:pPr>
            <a:r>
              <a:rPr lang="pl-PL" sz="1900" kern="0" dirty="0">
                <a:effectLst/>
                <a:latin typeface="Times New Roman" panose="02020603050405020304" pitchFamily="18" charset="0"/>
                <a:ea typeface="Times New Roman" panose="02020603050405020304" pitchFamily="18" charset="0"/>
                <a:cs typeface="Times New Roman" panose="02020603050405020304" pitchFamily="18" charset="0"/>
              </a:rPr>
              <a:t>Zgodnie ze zmianą ustawy pierwsze zezwolenie na prowadzenie domu pomocy społecznej i placówki zapewniającej całodobową opiekę osobom niepełnosprawnym, przewlekle chorym oraz osobom w podeszłym wieku, w przypadku cofnięcia zezwolenia z przyczyn, o której mowa w art. 57a ust</a:t>
            </a:r>
            <a:r>
              <a:rPr lang="pl-PL" sz="1900" kern="0" dirty="0">
                <a:latin typeface="Times New Roman" panose="02020603050405020304" pitchFamily="18" charset="0"/>
                <a:ea typeface="Times New Roman" panose="02020603050405020304" pitchFamily="18" charset="0"/>
                <a:cs typeface="Times New Roman" panose="02020603050405020304" pitchFamily="18" charset="0"/>
              </a:rPr>
              <a:t>. 1 oraz art. 67 ust. 3a u.p.s,  </a:t>
            </a:r>
            <a:r>
              <a:rPr lang="pl-PL" sz="19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będzie wydawane na czas określony – 1 rok</a:t>
            </a:r>
            <a:r>
              <a:rPr lang="pl-PL" sz="19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l-PL" sz="19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następne – na czas nieokreślony</a:t>
            </a:r>
            <a:r>
              <a:rPr lang="pl-PL" sz="1900" kern="0" dirty="0">
                <a:effectLst/>
                <a:latin typeface="Times New Roman" panose="02020603050405020304" pitchFamily="18" charset="0"/>
                <a:ea typeface="Times New Roman" panose="02020603050405020304" pitchFamily="18" charset="0"/>
                <a:cs typeface="Times New Roman" panose="02020603050405020304" pitchFamily="18" charset="0"/>
              </a:rPr>
              <a:t>, chyba, że sam podmiot wnioskuje o wydanie zezwolenia., na czas określony. Obecnie co do zasady jest ono wydawane od razu na czas nieokreślony. </a:t>
            </a:r>
            <a:r>
              <a:rPr lang="pl-PL" sz="1900" b="1" kern="0" dirty="0">
                <a:effectLst/>
                <a:latin typeface="Times New Roman" panose="02020603050405020304" pitchFamily="18" charset="0"/>
                <a:ea typeface="Times New Roman" panose="02020603050405020304" pitchFamily="18" charset="0"/>
                <a:cs typeface="Times New Roman" panose="02020603050405020304" pitchFamily="18" charset="0"/>
              </a:rPr>
              <a:t>Uzasadnieniem </a:t>
            </a:r>
            <a:r>
              <a:rPr lang="pl-PL" sz="1800" b="1" kern="0" dirty="0">
                <a:effectLst/>
                <a:latin typeface="Times New Roman" panose="02020603050405020304" pitchFamily="18" charset="0"/>
                <a:ea typeface="Times New Roman" panose="02020603050405020304" pitchFamily="18" charset="0"/>
                <a:cs typeface="Times New Roman" panose="02020603050405020304" pitchFamily="18" charset="0"/>
              </a:rPr>
              <a:t>tej zmiany jest wzmocnienie nadzoru nad nowopowstałymi placówkami.</a:t>
            </a:r>
            <a:endParaRPr lang="pl-PL"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898450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zny">
  <a:themeElements>
    <a:clrScheme name="Organiczny">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zny">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zny">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6330</TotalTime>
  <Words>4898</Words>
  <Application>Microsoft Office PowerPoint</Application>
  <PresentationFormat>Panoramiczny</PresentationFormat>
  <Paragraphs>175</Paragraphs>
  <Slides>38</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38</vt:i4>
      </vt:variant>
    </vt:vector>
  </HeadingPairs>
  <TitlesOfParts>
    <vt:vector size="43" baseType="lpstr">
      <vt:lpstr>Arial</vt:lpstr>
      <vt:lpstr>Calibri</vt:lpstr>
      <vt:lpstr>Garamond</vt:lpstr>
      <vt:lpstr>Times New Roman</vt:lpstr>
      <vt:lpstr>Organiczny</vt:lpstr>
      <vt:lpstr>    NARADA KADRY OŚRODKÓW POMOCY SPOŁECZNEJ/CENTRÓW USŁUG SPOŁECZNYCH , POWIATOWYCH CENTRÓW POMOCY RODZINIE PRZY WSPÓŁUDZIALE PRZEDSTAWICIELI  JEDNOSTEK  SAMORZĄDU TERYTORIALNEGO </vt:lpstr>
      <vt:lpstr>Prezentacja programu PowerPoint</vt:lpstr>
      <vt:lpstr>Nowelizacja ustawy o pomocy społecznej – c.d.</vt:lpstr>
      <vt:lpstr>Nowelizacja ustawy o pomocy społecznej – c.d.</vt:lpstr>
      <vt:lpstr>Nowelizacja ustawy o pomocy społecznej – c.d.</vt:lpstr>
      <vt:lpstr>Nowelizacja ustawy o pomocy społecznej – c.d.</vt:lpstr>
      <vt:lpstr>Nowelizacja ustawy o pomocy społecznej – c.d.</vt:lpstr>
      <vt:lpstr>Nowelizacja ustawy o pomocy społecznej – c.d.</vt:lpstr>
      <vt:lpstr>Nowelizacja ustawy o pomocy społecznej – c.d.</vt:lpstr>
      <vt:lpstr>Nowelizacja ustawy o pomocy społecznej – c.d.</vt:lpstr>
      <vt:lpstr>Nowelizacja ustawy o pomocy społecznej – c.d.</vt:lpstr>
      <vt:lpstr>Nowelizacja ustawy o pomocy społecznej – c.d.</vt:lpstr>
      <vt:lpstr>Nowelizacja ustawy o pomocy społecznej – c.d.</vt:lpstr>
      <vt:lpstr>Nowelizacja ustawy o pomocy społecznej – c.d.</vt:lpstr>
      <vt:lpstr>Nowelizacja ustawy o pomocy społecznej – c.d.</vt:lpstr>
      <vt:lpstr>Prezentacja programu PowerPoint</vt:lpstr>
      <vt:lpstr> </vt:lpstr>
      <vt:lpstr>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WYTYCZNE W SPRAWIE SPECJALISTYCZNYCH USŁUG OPIEKUŃCZYCH DLA OSÓB Z ZABURZENIAMI PSYCHICZNYMI</vt:lpstr>
      <vt:lpstr>Odpowiedzi na przesłane pytania</vt:lpstr>
      <vt:lpstr>Odpowiedzi na przesłane pytania</vt:lpstr>
      <vt:lpstr>Odpowiedzi na przesłane pytania</vt:lpstr>
      <vt:lpstr>Odpowiedzi na przesłane pytania</vt:lpstr>
      <vt:lpstr>Odpowiedzi na przesłane pytania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Łukasz</dc:creator>
  <cp:lastModifiedBy>Ewa Kordalska</cp:lastModifiedBy>
  <cp:revision>191</cp:revision>
  <cp:lastPrinted>2016-12-09T07:01:42Z</cp:lastPrinted>
  <dcterms:created xsi:type="dcterms:W3CDTF">2016-12-01T17:04:36Z</dcterms:created>
  <dcterms:modified xsi:type="dcterms:W3CDTF">2023-10-20T05:29:54Z</dcterms:modified>
</cp:coreProperties>
</file>