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72" r:id="rId3"/>
    <p:sldId id="275" r:id="rId4"/>
    <p:sldId id="276" r:id="rId5"/>
    <p:sldId id="279" r:id="rId6"/>
    <p:sldId id="270" r:id="rId7"/>
  </p:sldIdLst>
  <p:sldSz cx="9144000" cy="6858000" type="screen4x3"/>
  <p:notesSz cx="7104063" cy="10234613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147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31D7D"/>
    <a:srgbClr val="03BD83"/>
    <a:srgbClr val="07B9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tyl jasny 3 — Ak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Styl jasny 2 — Ak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Styl jasny 1 — Ak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51" autoAdjust="0"/>
    <p:restoredTop sz="94660"/>
  </p:normalViewPr>
  <p:slideViewPr>
    <p:cSldViewPr>
      <p:cViewPr varScale="1">
        <p:scale>
          <a:sx n="110" d="100"/>
          <a:sy n="110" d="100"/>
        </p:scale>
        <p:origin x="1872" y="108"/>
      </p:cViewPr>
      <p:guideLst>
        <p:guide orient="horz" pos="2160"/>
        <p:guide pos="147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9202" cy="512304"/>
          </a:xfrm>
          <a:prstGeom prst="rect">
            <a:avLst/>
          </a:prstGeom>
        </p:spPr>
        <p:txBody>
          <a:bodyPr vert="horz" lIns="94796" tIns="47398" rIns="94796" bIns="47398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4023203" y="0"/>
            <a:ext cx="3079202" cy="512304"/>
          </a:xfrm>
          <a:prstGeom prst="rect">
            <a:avLst/>
          </a:prstGeom>
        </p:spPr>
        <p:txBody>
          <a:bodyPr vert="horz" lIns="94796" tIns="47398" rIns="94796" bIns="47398" rtlCol="0"/>
          <a:lstStyle>
            <a:lvl1pPr algn="r">
              <a:defRPr sz="1200"/>
            </a:lvl1pPr>
          </a:lstStyle>
          <a:p>
            <a:fld id="{19BD267F-355D-4D9F-9832-9AF4973A26A5}" type="datetimeFigureOut">
              <a:rPr lang="pl-PL" smtClean="0"/>
              <a:t>18.07.2019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722309"/>
            <a:ext cx="3079202" cy="512304"/>
          </a:xfrm>
          <a:prstGeom prst="rect">
            <a:avLst/>
          </a:prstGeom>
        </p:spPr>
        <p:txBody>
          <a:bodyPr vert="horz" lIns="94796" tIns="47398" rIns="94796" bIns="47398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4023203" y="9722309"/>
            <a:ext cx="3079202" cy="512304"/>
          </a:xfrm>
          <a:prstGeom prst="rect">
            <a:avLst/>
          </a:prstGeom>
        </p:spPr>
        <p:txBody>
          <a:bodyPr vert="horz" lIns="94796" tIns="47398" rIns="94796" bIns="47398" rtlCol="0" anchor="b"/>
          <a:lstStyle>
            <a:lvl1pPr algn="r">
              <a:defRPr sz="1200"/>
            </a:lvl1pPr>
          </a:lstStyle>
          <a:p>
            <a:fld id="{AE46C873-182C-4699-9F59-F458E014726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013096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9202" cy="512304"/>
          </a:xfrm>
          <a:prstGeom prst="rect">
            <a:avLst/>
          </a:prstGeom>
        </p:spPr>
        <p:txBody>
          <a:bodyPr vert="horz" lIns="94796" tIns="47398" rIns="94796" bIns="47398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4023203" y="0"/>
            <a:ext cx="3079202" cy="512304"/>
          </a:xfrm>
          <a:prstGeom prst="rect">
            <a:avLst/>
          </a:prstGeom>
        </p:spPr>
        <p:txBody>
          <a:bodyPr vert="horz" lIns="94796" tIns="47398" rIns="94796" bIns="47398" rtlCol="0"/>
          <a:lstStyle>
            <a:lvl1pPr algn="r">
              <a:defRPr sz="1200"/>
            </a:lvl1pPr>
          </a:lstStyle>
          <a:p>
            <a:fld id="{85414EDB-AA3B-459C-B0C6-AAAA08619697}" type="datetimeFigureOut">
              <a:rPr lang="pl-PL" smtClean="0"/>
              <a:t>18.07.2019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8350"/>
            <a:ext cx="5116513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96" tIns="47398" rIns="94796" bIns="47398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710075" y="4861155"/>
            <a:ext cx="5683914" cy="4605821"/>
          </a:xfrm>
          <a:prstGeom prst="rect">
            <a:avLst/>
          </a:prstGeom>
        </p:spPr>
        <p:txBody>
          <a:bodyPr vert="horz" lIns="94796" tIns="47398" rIns="94796" bIns="47398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720673"/>
            <a:ext cx="3079202" cy="512303"/>
          </a:xfrm>
          <a:prstGeom prst="rect">
            <a:avLst/>
          </a:prstGeom>
        </p:spPr>
        <p:txBody>
          <a:bodyPr vert="horz" lIns="94796" tIns="47398" rIns="94796" bIns="47398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4023203" y="9720673"/>
            <a:ext cx="3079202" cy="512303"/>
          </a:xfrm>
          <a:prstGeom prst="rect">
            <a:avLst/>
          </a:prstGeom>
        </p:spPr>
        <p:txBody>
          <a:bodyPr vert="horz" lIns="94796" tIns="47398" rIns="94796" bIns="47398" rtlCol="0" anchor="b"/>
          <a:lstStyle>
            <a:lvl1pPr algn="r">
              <a:defRPr sz="1200"/>
            </a:lvl1pPr>
          </a:lstStyle>
          <a:p>
            <a:fld id="{14805396-CDA6-44A7-8DBF-C7B902CD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6300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0221C-92EB-4A90-B3F5-6BB71D799148}" type="datetime1">
              <a:rPr lang="pl-PL" smtClean="0"/>
              <a:t>18.07.2019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49774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36492-9B3C-439B-B520-B23332D81885}" type="datetime1">
              <a:rPr lang="pl-PL" smtClean="0"/>
              <a:t>18.07.2019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46698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31D0B-3683-4EAD-95BE-D65C1A923AEE}" type="datetime1">
              <a:rPr lang="pl-PL" smtClean="0"/>
              <a:t>18.07.2019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6892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34B11-5202-46C0-AE34-CF98D30CFCFB}" type="datetime1">
              <a:rPr lang="pl-PL" smtClean="0"/>
              <a:t>18.07.2019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05670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62979-6210-4E2B-BFC6-26AF6214CB7A}" type="datetime1">
              <a:rPr lang="pl-PL" smtClean="0"/>
              <a:t>18.07.2019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56265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025AE-94D0-4B34-9F51-0D597FB8B39F}" type="datetime1">
              <a:rPr lang="pl-PL" smtClean="0"/>
              <a:t>18.07.2019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26249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56344-3ABA-4C5F-B581-F50F24F7726F}" type="datetime1">
              <a:rPr lang="pl-PL" smtClean="0"/>
              <a:t>18.07.2019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60741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ED061-F7E9-467D-8F3E-036FD6E7587B}" type="datetime1">
              <a:rPr lang="pl-PL" smtClean="0"/>
              <a:t>18.07.2019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61705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C8779-5DA1-4FB1-9D3B-A9733A3C4E93}" type="datetime1">
              <a:rPr lang="pl-PL" smtClean="0"/>
              <a:t>18.07.2019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26599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63404-4897-40A8-B3C0-B5171F81D481}" type="datetime1">
              <a:rPr lang="pl-PL" smtClean="0"/>
              <a:t>18.07.2019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57128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78B7C-5EE2-45E2-A1E5-39309B7BFA70}" type="datetime1">
              <a:rPr lang="pl-PL" smtClean="0"/>
              <a:t>18.07.2019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21149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23B8D-EC39-477D-9B51-5625BC5145C7}" type="datetime1">
              <a:rPr lang="pl-PL" smtClean="0"/>
              <a:t>18.07.2019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35266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33375" y="240804"/>
            <a:ext cx="8266609" cy="864096"/>
          </a:xfrm>
        </p:spPr>
        <p:txBody>
          <a:bodyPr>
            <a:noAutofit/>
          </a:bodyPr>
          <a:lstStyle/>
          <a:p>
            <a:endParaRPr lang="pl-PL" sz="2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51519" y="1484784"/>
            <a:ext cx="8509677" cy="5256584"/>
          </a:xfrm>
        </p:spPr>
        <p:txBody>
          <a:bodyPr>
            <a:normAutofit fontScale="40000" lnSpcReduction="20000"/>
          </a:bodyPr>
          <a:lstStyle/>
          <a:p>
            <a:pPr>
              <a:spcAft>
                <a:spcPts val="1200"/>
              </a:spcAft>
            </a:pPr>
            <a:r>
              <a:rPr lang="pl-PL" sz="9600" b="1" i="1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E-Urząd Skarbowy (E-Urząd</a:t>
            </a:r>
            <a:r>
              <a:rPr lang="pl-PL" sz="9600" b="1" i="1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)</a:t>
            </a:r>
          </a:p>
          <a:p>
            <a:pPr algn="just"/>
            <a:endParaRPr lang="pl-PL" i="1" dirty="0" smtClean="0"/>
          </a:p>
          <a:p>
            <a:pPr marL="269875" indent="-269875" algn="just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900" dirty="0" smtClean="0">
                <a:solidFill>
                  <a:srgbClr val="002060"/>
                </a:solidFill>
              </a:rPr>
              <a:t>Wnioskodawca	 			Minister Finansów </a:t>
            </a:r>
          </a:p>
          <a:p>
            <a:pPr marL="269875" indent="-269875" algn="just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900" dirty="0" smtClean="0">
                <a:solidFill>
                  <a:srgbClr val="002060"/>
                </a:solidFill>
              </a:rPr>
              <a:t>Beneficjent 				Ministerstwo </a:t>
            </a:r>
            <a:r>
              <a:rPr lang="pl-PL" sz="4900" dirty="0">
                <a:solidFill>
                  <a:srgbClr val="002060"/>
                </a:solidFill>
              </a:rPr>
              <a:t>Finansów</a:t>
            </a:r>
          </a:p>
          <a:p>
            <a:pPr marL="269875" indent="-269875" algn="just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900" dirty="0">
                <a:solidFill>
                  <a:srgbClr val="002060"/>
                </a:solidFill>
              </a:rPr>
              <a:t>Partnerzy		</a:t>
            </a:r>
            <a:r>
              <a:rPr lang="pl-PL" sz="4900" dirty="0" smtClean="0">
                <a:solidFill>
                  <a:srgbClr val="002060"/>
                </a:solidFill>
              </a:rPr>
              <a:t>		brak </a:t>
            </a:r>
          </a:p>
          <a:p>
            <a:pPr marL="269875" indent="-269875" algn="just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900" dirty="0" smtClean="0">
                <a:solidFill>
                  <a:srgbClr val="002060"/>
                </a:solidFill>
              </a:rPr>
              <a:t>Źródło finansowania </a:t>
            </a:r>
            <a:r>
              <a:rPr lang="pl-PL" sz="4900" dirty="0">
                <a:solidFill>
                  <a:srgbClr val="002060"/>
                </a:solidFill>
              </a:rPr>
              <a:t>	</a:t>
            </a:r>
            <a:endParaRPr lang="pl-PL" sz="4900" dirty="0" smtClean="0">
              <a:solidFill>
                <a:srgbClr val="002060"/>
              </a:solidFill>
            </a:endParaRPr>
          </a:p>
          <a:p>
            <a:pPr algn="just">
              <a:spcBef>
                <a:spcPts val="800"/>
              </a:spcBef>
            </a:pPr>
            <a:r>
              <a:rPr lang="pl-PL" sz="4900" dirty="0">
                <a:solidFill>
                  <a:srgbClr val="002060"/>
                </a:solidFill>
              </a:rPr>
              <a:t>	</a:t>
            </a:r>
            <a:r>
              <a:rPr lang="pl-PL" sz="4900" dirty="0" smtClean="0">
                <a:solidFill>
                  <a:srgbClr val="002060"/>
                </a:solidFill>
              </a:rPr>
              <a:t>Działanie </a:t>
            </a:r>
            <a:r>
              <a:rPr lang="pl-PL" sz="4900" dirty="0">
                <a:solidFill>
                  <a:srgbClr val="002060"/>
                </a:solidFill>
              </a:rPr>
              <a:t>2.1 „Wysoka dostępność i jakość e-usług publicznych” </a:t>
            </a:r>
            <a:r>
              <a:rPr lang="pl-PL" sz="4900" dirty="0" smtClean="0">
                <a:solidFill>
                  <a:srgbClr val="002060"/>
                </a:solidFill>
              </a:rPr>
              <a:t>w 	ramach </a:t>
            </a:r>
            <a:r>
              <a:rPr lang="pl-PL" sz="4900" dirty="0">
                <a:solidFill>
                  <a:srgbClr val="002060"/>
                </a:solidFill>
              </a:rPr>
              <a:t>II Osi priorytetowej – „E-administracja i otwarty rząd” </a:t>
            </a:r>
            <a:r>
              <a:rPr lang="pl-PL" sz="4900" dirty="0" smtClean="0">
                <a:solidFill>
                  <a:srgbClr val="002060"/>
                </a:solidFill>
              </a:rPr>
              <a:t>	Programu </a:t>
            </a:r>
            <a:r>
              <a:rPr lang="pl-PL" sz="4900" dirty="0">
                <a:solidFill>
                  <a:srgbClr val="002060"/>
                </a:solidFill>
              </a:rPr>
              <a:t>Operacyjnego Polska Cyfrowa, </a:t>
            </a:r>
            <a:r>
              <a:rPr lang="pl-PL" sz="4900" dirty="0" smtClean="0">
                <a:solidFill>
                  <a:srgbClr val="002060"/>
                </a:solidFill>
              </a:rPr>
              <a:t>budżet </a:t>
            </a:r>
            <a:r>
              <a:rPr lang="pl-PL" sz="4900" dirty="0">
                <a:solidFill>
                  <a:srgbClr val="002060"/>
                </a:solidFill>
              </a:rPr>
              <a:t>państwa – </a:t>
            </a:r>
            <a:r>
              <a:rPr lang="pl-PL" sz="4900" dirty="0" smtClean="0">
                <a:solidFill>
                  <a:srgbClr val="002060"/>
                </a:solidFill>
              </a:rPr>
              <a:t>cz. 19</a:t>
            </a:r>
          </a:p>
          <a:p>
            <a:pPr marL="269875" indent="-269875" algn="just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900" dirty="0" smtClean="0">
                <a:solidFill>
                  <a:srgbClr val="002060"/>
                </a:solidFill>
              </a:rPr>
              <a:t>Całkowity koszt projektu </a:t>
            </a:r>
            <a:r>
              <a:rPr lang="pl-PL" sz="4900" dirty="0">
                <a:solidFill>
                  <a:srgbClr val="002060"/>
                </a:solidFill>
              </a:rPr>
              <a:t>	</a:t>
            </a:r>
            <a:r>
              <a:rPr lang="pl-PL" sz="4900" dirty="0" smtClean="0">
                <a:solidFill>
                  <a:srgbClr val="002060"/>
                </a:solidFill>
              </a:rPr>
              <a:t>	120 </a:t>
            </a:r>
            <a:r>
              <a:rPr lang="pl-PL" sz="4900" dirty="0">
                <a:solidFill>
                  <a:srgbClr val="002060"/>
                </a:solidFill>
              </a:rPr>
              <a:t>874 </a:t>
            </a:r>
            <a:r>
              <a:rPr lang="pl-PL" sz="4900" dirty="0" smtClean="0">
                <a:solidFill>
                  <a:srgbClr val="002060"/>
                </a:solidFill>
              </a:rPr>
              <a:t>635,50 </a:t>
            </a:r>
            <a:r>
              <a:rPr lang="pl-PL" sz="4900" dirty="0">
                <a:solidFill>
                  <a:srgbClr val="002060"/>
                </a:solidFill>
              </a:rPr>
              <a:t>zł</a:t>
            </a:r>
            <a:endParaRPr lang="pl-PL" sz="4900" dirty="0" smtClean="0">
              <a:solidFill>
                <a:srgbClr val="002060"/>
              </a:solidFill>
            </a:endParaRPr>
          </a:p>
          <a:p>
            <a:pPr marL="269875" indent="-269875" algn="just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900" dirty="0" smtClean="0">
                <a:solidFill>
                  <a:srgbClr val="002060"/>
                </a:solidFill>
              </a:rPr>
              <a:t>Planowany okres realizacji projektu</a:t>
            </a:r>
            <a:r>
              <a:rPr lang="pl-PL" sz="4900" dirty="0">
                <a:solidFill>
                  <a:srgbClr val="002060"/>
                </a:solidFill>
              </a:rPr>
              <a:t>	</a:t>
            </a:r>
            <a:r>
              <a:rPr lang="pl-PL" sz="4900" dirty="0" smtClean="0">
                <a:solidFill>
                  <a:srgbClr val="002060"/>
                </a:solidFill>
              </a:rPr>
              <a:t> </a:t>
            </a:r>
            <a:r>
              <a:rPr lang="pl-PL" sz="4900" dirty="0">
                <a:solidFill>
                  <a:srgbClr val="002060"/>
                </a:solidFill>
              </a:rPr>
              <a:t>od 04-2019 do 06-2022</a:t>
            </a:r>
            <a:endParaRPr lang="pl-PL" sz="4900" dirty="0" smtClean="0">
              <a:solidFill>
                <a:srgbClr val="002060"/>
              </a:solidFill>
            </a:endParaRP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r>
              <a:rPr lang="pl-PL" dirty="0" smtClean="0"/>
              <a:t> 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333375" y="609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pl-PL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1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847" y="237396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94202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33375" y="240804"/>
            <a:ext cx="8266609" cy="864096"/>
          </a:xfrm>
        </p:spPr>
        <p:txBody>
          <a:bodyPr>
            <a:noAutofit/>
          </a:bodyPr>
          <a:lstStyle/>
          <a:p>
            <a:endParaRPr lang="pl-PL" sz="2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51519" y="1484784"/>
            <a:ext cx="8509677" cy="5256584"/>
          </a:xfrm>
        </p:spPr>
        <p:txBody>
          <a:bodyPr>
            <a:normAutofit fontScale="25000" lnSpcReduction="20000"/>
          </a:bodyPr>
          <a:lstStyle/>
          <a:p>
            <a:pPr>
              <a:spcAft>
                <a:spcPts val="1200"/>
              </a:spcAft>
            </a:pPr>
            <a:r>
              <a:rPr lang="pl-PL" sz="8000" b="1" dirty="0" smtClean="0">
                <a:solidFill>
                  <a:srgbClr val="002060"/>
                </a:solidFill>
                <a:cs typeface="Times New Roman" pitchFamily="18" charset="0"/>
              </a:rPr>
              <a:t>CEL PROJEKTU  </a:t>
            </a:r>
            <a:endParaRPr lang="pl-PL" sz="8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pl-PL" sz="8000" dirty="0">
                <a:solidFill>
                  <a:srgbClr val="002060"/>
                </a:solidFill>
                <a:cs typeface="Times New Roman" pitchFamily="18" charset="0"/>
              </a:rPr>
              <a:t>Cel </a:t>
            </a:r>
            <a:r>
              <a:rPr lang="pl-PL" sz="8000" dirty="0" smtClean="0">
                <a:solidFill>
                  <a:srgbClr val="002060"/>
                </a:solidFill>
                <a:cs typeface="Times New Roman" pitchFamily="18" charset="0"/>
              </a:rPr>
              <a:t>strategiczny</a:t>
            </a:r>
            <a:endParaRPr lang="pl-PL" sz="8000" dirty="0">
              <a:solidFill>
                <a:srgbClr val="002060"/>
              </a:solidFill>
              <a:cs typeface="Times New Roman" pitchFamily="18" charset="0"/>
            </a:endParaRPr>
          </a:p>
          <a:p>
            <a:pPr algn="just"/>
            <a:endParaRPr lang="pl-PL" sz="8000" dirty="0" smtClean="0">
              <a:solidFill>
                <a:srgbClr val="002060"/>
              </a:solidFill>
              <a:cs typeface="Times New Roman" pitchFamily="18" charset="0"/>
            </a:endParaRPr>
          </a:p>
          <a:p>
            <a:pPr algn="just"/>
            <a:r>
              <a:rPr lang="pl-PL" sz="8000" dirty="0">
                <a:solidFill>
                  <a:srgbClr val="002060"/>
                </a:solidFill>
                <a:cs typeface="Times New Roman" pitchFamily="18" charset="0"/>
              </a:rPr>
              <a:t>Z</a:t>
            </a:r>
            <a:r>
              <a:rPr lang="pl-PL" sz="8000" dirty="0" smtClean="0">
                <a:solidFill>
                  <a:srgbClr val="002060"/>
                </a:solidFill>
                <a:cs typeface="Times New Roman" pitchFamily="18" charset="0"/>
              </a:rPr>
              <a:t>apewnienie </a:t>
            </a:r>
            <a:r>
              <a:rPr lang="pl-PL" sz="8000" dirty="0">
                <a:solidFill>
                  <a:srgbClr val="002060"/>
                </a:solidFill>
                <a:cs typeface="Times New Roman" pitchFamily="18" charset="0"/>
              </a:rPr>
              <a:t>klientom KAS efektywnych i ergonomicznych narzędzi online ułatwiających wywiązywanie się z obowiązków podatkowych i prowadzących do istotnego podniesienia jakości komunikacji pomiędzy obywatelami i innymi </a:t>
            </a:r>
            <a:r>
              <a:rPr lang="pl-PL" sz="8000" dirty="0" smtClean="0">
                <a:solidFill>
                  <a:srgbClr val="002060"/>
                </a:solidFill>
                <a:cs typeface="Times New Roman" pitchFamily="18" charset="0"/>
              </a:rPr>
              <a:t>interesariuszami </a:t>
            </a:r>
            <a:r>
              <a:rPr lang="pl-PL" sz="8000" dirty="0">
                <a:solidFill>
                  <a:srgbClr val="002060"/>
                </a:solidFill>
                <a:cs typeface="Times New Roman" pitchFamily="18" charset="0"/>
              </a:rPr>
              <a:t>a państwem i zwiększenia wolumenu spraw załatwianych kompleksowo drogą elektroniczną</a:t>
            </a:r>
            <a:r>
              <a:rPr lang="pl-PL" sz="8000" dirty="0" smtClean="0">
                <a:solidFill>
                  <a:srgbClr val="002060"/>
                </a:solidFill>
                <a:cs typeface="Times New Roman" pitchFamily="18" charset="0"/>
              </a:rPr>
              <a:t>.</a:t>
            </a:r>
          </a:p>
          <a:p>
            <a:endParaRPr lang="pl-PL" sz="8000" dirty="0" smtClean="0">
              <a:solidFill>
                <a:srgbClr val="002060"/>
              </a:solidFill>
              <a:cs typeface="Times New Roman" pitchFamily="18" charset="0"/>
            </a:endParaRPr>
          </a:p>
          <a:p>
            <a:r>
              <a:rPr lang="pl-PL" sz="8000" dirty="0" smtClean="0">
                <a:solidFill>
                  <a:srgbClr val="002060"/>
                </a:solidFill>
                <a:cs typeface="Times New Roman" pitchFamily="18" charset="0"/>
              </a:rPr>
              <a:t>Cele </a:t>
            </a:r>
            <a:r>
              <a:rPr lang="pl-PL" sz="8000" dirty="0">
                <a:solidFill>
                  <a:srgbClr val="002060"/>
                </a:solidFill>
                <a:cs typeface="Times New Roman" pitchFamily="18" charset="0"/>
              </a:rPr>
              <a:t>szczegółowe:</a:t>
            </a:r>
          </a:p>
          <a:p>
            <a:endParaRPr lang="pl-PL" sz="8000" dirty="0">
              <a:solidFill>
                <a:srgbClr val="002060"/>
              </a:solidFill>
              <a:cs typeface="Times New Roman" pitchFamily="18" charset="0"/>
            </a:endParaRP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pl-PL" sz="8000" dirty="0">
                <a:solidFill>
                  <a:srgbClr val="002060"/>
                </a:solidFill>
                <a:cs typeface="Times New Roman" pitchFamily="18" charset="0"/>
              </a:rPr>
              <a:t>Rozwój katalogu usług cyfrowych KAS z wykorzystaniem istotnych zasobów informacyjnych resortu finansów i kanałów komunikacji w obszarze podatków VAT, PIT i CIT.</a:t>
            </a:r>
          </a:p>
          <a:p>
            <a:pPr algn="l"/>
            <a:endParaRPr lang="pl-PL" sz="8000" dirty="0">
              <a:solidFill>
                <a:srgbClr val="002060"/>
              </a:solidFill>
              <a:cs typeface="Times New Roman" pitchFamily="18" charset="0"/>
            </a:endParaRP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pl-PL" sz="8000" dirty="0">
                <a:solidFill>
                  <a:srgbClr val="002060"/>
                </a:solidFill>
                <a:cs typeface="Times New Roman" pitchFamily="18" charset="0"/>
              </a:rPr>
              <a:t>Podniesienie poziomu wsparcia informatycznego dla obsługi klientów KAS</a:t>
            </a:r>
            <a:r>
              <a:rPr lang="pl-PL" sz="4800" dirty="0">
                <a:solidFill>
                  <a:srgbClr val="002060"/>
                </a:solidFill>
                <a:cs typeface="Times New Roman" pitchFamily="18" charset="0"/>
              </a:rPr>
              <a:t>.</a:t>
            </a:r>
          </a:p>
          <a:p>
            <a:pPr algn="just"/>
            <a:endParaRPr lang="pl-PL" sz="4500" dirty="0">
              <a:solidFill>
                <a:srgbClr val="002060"/>
              </a:solidFill>
              <a:cs typeface="Times New Roman" pitchFamily="18" charset="0"/>
            </a:endParaRP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r>
              <a:rPr lang="pl-PL" dirty="0" smtClean="0"/>
              <a:t> 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333375" y="609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pl-PL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2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75" y="134173"/>
            <a:ext cx="8427822" cy="108012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Prostokąt 3"/>
          <p:cNvSpPr/>
          <p:nvPr/>
        </p:nvSpPr>
        <p:spPr>
          <a:xfrm>
            <a:off x="292447" y="2348880"/>
            <a:ext cx="839435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i="1" u="sng" dirty="0" smtClean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endParaRPr lang="pl-PL" i="1" dirty="0">
              <a:solidFill>
                <a:srgbClr val="0070C0"/>
              </a:solidFill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151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33375" y="240804"/>
            <a:ext cx="8266609" cy="864096"/>
          </a:xfrm>
        </p:spPr>
        <p:txBody>
          <a:bodyPr>
            <a:noAutofit/>
          </a:bodyPr>
          <a:lstStyle/>
          <a:p>
            <a:endParaRPr lang="pl-PL" sz="2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51519" y="1484784"/>
            <a:ext cx="8509677" cy="5256584"/>
          </a:xfrm>
        </p:spPr>
        <p:txBody>
          <a:bodyPr>
            <a:normAutofit fontScale="25000" lnSpcReduction="20000"/>
          </a:bodyPr>
          <a:lstStyle/>
          <a:p>
            <a:pPr>
              <a:spcAft>
                <a:spcPts val="1200"/>
              </a:spcAft>
            </a:pPr>
            <a:r>
              <a:rPr lang="pl-PL" sz="6400" b="1" dirty="0" smtClean="0">
                <a:solidFill>
                  <a:srgbClr val="002060"/>
                </a:solidFill>
                <a:cs typeface="Times New Roman" pitchFamily="18" charset="0"/>
              </a:rPr>
              <a:t>CEL PROJEKTU  </a:t>
            </a:r>
            <a:endParaRPr lang="pl-PL" sz="64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pl-PL" sz="6400" dirty="0" smtClean="0">
                <a:solidFill>
                  <a:srgbClr val="002060"/>
                </a:solidFill>
                <a:cs typeface="Times New Roman" pitchFamily="18" charset="0"/>
              </a:rPr>
              <a:t>Realizacja </a:t>
            </a:r>
            <a:r>
              <a:rPr lang="pl-PL" sz="6400" dirty="0">
                <a:solidFill>
                  <a:srgbClr val="002060"/>
                </a:solidFill>
                <a:cs typeface="Times New Roman" pitchFamily="18" charset="0"/>
              </a:rPr>
              <a:t>celu </a:t>
            </a:r>
            <a:r>
              <a:rPr lang="pl-PL" sz="6400" dirty="0" smtClean="0">
                <a:solidFill>
                  <a:srgbClr val="002060"/>
                </a:solidFill>
                <a:cs typeface="Times New Roman" pitchFamily="18" charset="0"/>
              </a:rPr>
              <a:t>strategicznego zawartego w  </a:t>
            </a:r>
          </a:p>
          <a:p>
            <a:pPr algn="just"/>
            <a:endParaRPr lang="pl-PL" sz="6400" dirty="0">
              <a:solidFill>
                <a:srgbClr val="002060"/>
              </a:solidFill>
              <a:cs typeface="Times New Roman" pitchFamily="18" charset="0"/>
            </a:endParaRP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pl-PL" sz="6400" b="1" dirty="0" smtClean="0">
                <a:solidFill>
                  <a:srgbClr val="002060"/>
                </a:solidFill>
                <a:cs typeface="Times New Roman" pitchFamily="18" charset="0"/>
              </a:rPr>
              <a:t>Projekt nowego Programu </a:t>
            </a:r>
            <a:r>
              <a:rPr lang="pl-PL" sz="6400" b="1" dirty="0">
                <a:solidFill>
                  <a:srgbClr val="002060"/>
                </a:solidFill>
                <a:cs typeface="Times New Roman" pitchFamily="18" charset="0"/>
              </a:rPr>
              <a:t>Zintegrowanej Informatyzacji Państwa. </a:t>
            </a:r>
            <a:endParaRPr lang="pl-PL" sz="6400" b="1" dirty="0" smtClean="0">
              <a:solidFill>
                <a:srgbClr val="002060"/>
              </a:solidFill>
              <a:cs typeface="Times New Roman" pitchFamily="18" charset="0"/>
            </a:endParaRPr>
          </a:p>
          <a:p>
            <a:pPr algn="just"/>
            <a:r>
              <a:rPr lang="pl-PL" sz="6400" dirty="0" smtClean="0">
                <a:solidFill>
                  <a:srgbClr val="002060"/>
                </a:solidFill>
                <a:cs typeface="Times New Roman" pitchFamily="18" charset="0"/>
              </a:rPr>
              <a:t>          	Kierunek </a:t>
            </a:r>
            <a:r>
              <a:rPr lang="pl-PL" sz="6400" dirty="0">
                <a:solidFill>
                  <a:srgbClr val="002060"/>
                </a:solidFill>
                <a:cs typeface="Times New Roman" pitchFamily="18" charset="0"/>
              </a:rPr>
              <a:t>interwencji 5.1: </a:t>
            </a:r>
            <a:endParaRPr lang="pl-PL" sz="6400" dirty="0" smtClean="0">
              <a:solidFill>
                <a:srgbClr val="002060"/>
              </a:solidFill>
              <a:cs typeface="Times New Roman" pitchFamily="18" charset="0"/>
            </a:endParaRPr>
          </a:p>
          <a:p>
            <a:pPr algn="just"/>
            <a:r>
              <a:rPr lang="pl-PL" sz="6400" dirty="0">
                <a:solidFill>
                  <a:srgbClr val="002060"/>
                </a:solidFill>
                <a:cs typeface="Times New Roman" pitchFamily="18" charset="0"/>
              </a:rPr>
              <a:t>	</a:t>
            </a:r>
            <a:r>
              <a:rPr lang="pl-PL" sz="6400" dirty="0" smtClean="0">
                <a:solidFill>
                  <a:srgbClr val="002060"/>
                </a:solidFill>
                <a:cs typeface="Times New Roman" pitchFamily="18" charset="0"/>
              </a:rPr>
              <a:t>Reorientacja </a:t>
            </a:r>
            <a:r>
              <a:rPr lang="pl-PL" sz="6400" dirty="0">
                <a:solidFill>
                  <a:srgbClr val="002060"/>
                </a:solidFill>
                <a:cs typeface="Times New Roman" pitchFamily="18" charset="0"/>
              </a:rPr>
              <a:t>administracji publicznej na </a:t>
            </a:r>
            <a:r>
              <a:rPr lang="pl-PL" sz="6400" dirty="0" smtClean="0">
                <a:solidFill>
                  <a:srgbClr val="002060"/>
                </a:solidFill>
                <a:cs typeface="Times New Roman" pitchFamily="18" charset="0"/>
              </a:rPr>
              <a:t>usługi zorientowane </a:t>
            </a:r>
            <a:r>
              <a:rPr lang="pl-PL" sz="6400" dirty="0">
                <a:solidFill>
                  <a:srgbClr val="002060"/>
                </a:solidFill>
                <a:cs typeface="Times New Roman" pitchFamily="18" charset="0"/>
              </a:rPr>
              <a:t>wokół </a:t>
            </a:r>
            <a:r>
              <a:rPr lang="pl-PL" sz="6400" dirty="0" smtClean="0">
                <a:solidFill>
                  <a:srgbClr val="002060"/>
                </a:solidFill>
                <a:cs typeface="Times New Roman" pitchFamily="18" charset="0"/>
              </a:rPr>
              <a:t>potrzeb obywatela.</a:t>
            </a:r>
            <a:endParaRPr lang="pl-PL" sz="6400" dirty="0">
              <a:solidFill>
                <a:srgbClr val="002060"/>
              </a:solidFill>
              <a:cs typeface="Times New Roman" pitchFamily="18" charset="0"/>
            </a:endParaRPr>
          </a:p>
          <a:p>
            <a:pPr algn="just"/>
            <a:r>
              <a:rPr lang="pl-PL" sz="6400" dirty="0" smtClean="0">
                <a:solidFill>
                  <a:srgbClr val="002060"/>
                </a:solidFill>
                <a:cs typeface="Times New Roman" pitchFamily="18" charset="0"/>
              </a:rPr>
              <a:t>	</a:t>
            </a:r>
          </a:p>
          <a:p>
            <a:pPr algn="just"/>
            <a:r>
              <a:rPr lang="pl-PL" sz="6400" dirty="0">
                <a:solidFill>
                  <a:srgbClr val="002060"/>
                </a:solidFill>
                <a:cs typeface="Times New Roman" pitchFamily="18" charset="0"/>
              </a:rPr>
              <a:t>	</a:t>
            </a:r>
            <a:r>
              <a:rPr lang="pl-PL" sz="6400" dirty="0" smtClean="0">
                <a:solidFill>
                  <a:srgbClr val="002060"/>
                </a:solidFill>
                <a:cs typeface="Times New Roman" pitchFamily="18" charset="0"/>
              </a:rPr>
              <a:t>Cel </a:t>
            </a:r>
            <a:r>
              <a:rPr lang="pl-PL" sz="6400" dirty="0">
                <a:solidFill>
                  <a:srgbClr val="002060"/>
                </a:solidFill>
                <a:cs typeface="Times New Roman" pitchFamily="18" charset="0"/>
              </a:rPr>
              <a:t>szczegółowy: </a:t>
            </a:r>
            <a:endParaRPr lang="pl-PL" sz="6400" dirty="0" smtClean="0">
              <a:solidFill>
                <a:srgbClr val="002060"/>
              </a:solidFill>
              <a:cs typeface="Times New Roman" pitchFamily="18" charset="0"/>
            </a:endParaRPr>
          </a:p>
          <a:p>
            <a:pPr lvl="1" algn="just"/>
            <a:r>
              <a:rPr lang="pl-PL" sz="6400" dirty="0" smtClean="0">
                <a:solidFill>
                  <a:srgbClr val="002060"/>
                </a:solidFill>
                <a:cs typeface="Times New Roman" pitchFamily="18" charset="0"/>
              </a:rPr>
              <a:t>	Zwiększenie </a:t>
            </a:r>
            <a:r>
              <a:rPr lang="pl-PL" sz="6400" dirty="0">
                <a:solidFill>
                  <a:srgbClr val="002060"/>
                </a:solidFill>
                <a:cs typeface="Times New Roman" pitchFamily="18" charset="0"/>
              </a:rPr>
              <a:t>jakości oraz zakresu komunikacji </a:t>
            </a:r>
            <a:r>
              <a:rPr lang="pl-PL" sz="6400" dirty="0" smtClean="0">
                <a:solidFill>
                  <a:srgbClr val="002060"/>
                </a:solidFill>
                <a:cs typeface="Times New Roman" pitchFamily="18" charset="0"/>
              </a:rPr>
              <a:t>pomiędzy obywatelami </a:t>
            </a:r>
            <a:r>
              <a:rPr lang="pl-PL" sz="6400" dirty="0">
                <a:solidFill>
                  <a:srgbClr val="002060"/>
                </a:solidFill>
                <a:cs typeface="Times New Roman" pitchFamily="18" charset="0"/>
              </a:rPr>
              <a:t>i innymi </a:t>
            </a:r>
            <a:r>
              <a:rPr lang="pl-PL" sz="6400" dirty="0" smtClean="0">
                <a:solidFill>
                  <a:srgbClr val="002060"/>
                </a:solidFill>
                <a:cs typeface="Times New Roman" pitchFamily="18" charset="0"/>
              </a:rPr>
              <a:t> 	interesariuszami  a  państwem.</a:t>
            </a:r>
          </a:p>
          <a:p>
            <a:pPr algn="just"/>
            <a:endParaRPr lang="pl-PL" sz="6400" dirty="0">
              <a:solidFill>
                <a:srgbClr val="002060"/>
              </a:solidFill>
              <a:cs typeface="Times New Roman" pitchFamily="18" charset="0"/>
            </a:endParaRP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pl-PL" sz="6400" b="1" dirty="0">
                <a:solidFill>
                  <a:srgbClr val="002060"/>
                </a:solidFill>
                <a:cs typeface="Times New Roman" pitchFamily="18" charset="0"/>
              </a:rPr>
              <a:t>Strategia na rzecz Odpowiedzialnego </a:t>
            </a:r>
            <a:r>
              <a:rPr lang="pl-PL" sz="6400" b="1" dirty="0" smtClean="0">
                <a:solidFill>
                  <a:srgbClr val="002060"/>
                </a:solidFill>
                <a:cs typeface="Times New Roman" pitchFamily="18" charset="0"/>
              </a:rPr>
              <a:t>Rozwoju</a:t>
            </a:r>
          </a:p>
          <a:p>
            <a:pPr algn="just"/>
            <a:r>
              <a:rPr lang="pl-PL" sz="6400" dirty="0">
                <a:solidFill>
                  <a:srgbClr val="002060"/>
                </a:solidFill>
                <a:cs typeface="Times New Roman" pitchFamily="18" charset="0"/>
              </a:rPr>
              <a:t>	Cel szczegółowy III – Skuteczne państwo i instytucje służące wzrostowi </a:t>
            </a:r>
            <a:r>
              <a:rPr lang="pl-PL" sz="6400" dirty="0" smtClean="0">
                <a:solidFill>
                  <a:srgbClr val="002060"/>
                </a:solidFill>
                <a:cs typeface="Times New Roman" pitchFamily="18" charset="0"/>
              </a:rPr>
              <a:t>oraz </a:t>
            </a:r>
            <a:r>
              <a:rPr lang="pl-PL" sz="6400" dirty="0">
                <a:solidFill>
                  <a:srgbClr val="002060"/>
                </a:solidFill>
                <a:cs typeface="Times New Roman" pitchFamily="18" charset="0"/>
              </a:rPr>
              <a:t>włączeniu </a:t>
            </a:r>
            <a:r>
              <a:rPr lang="pl-PL" sz="6400" dirty="0" smtClean="0">
                <a:solidFill>
                  <a:srgbClr val="002060"/>
                </a:solidFill>
                <a:cs typeface="Times New Roman" pitchFamily="18" charset="0"/>
              </a:rPr>
              <a:t>	społecznemu i gospodarczemu</a:t>
            </a:r>
            <a:r>
              <a:rPr lang="pl-PL" sz="6400" dirty="0">
                <a:solidFill>
                  <a:srgbClr val="002060"/>
                </a:solidFill>
                <a:cs typeface="Times New Roman" pitchFamily="18" charset="0"/>
              </a:rPr>
              <a:t>.</a:t>
            </a:r>
          </a:p>
          <a:p>
            <a:pPr algn="just"/>
            <a:endParaRPr lang="pl-PL" sz="6400" dirty="0">
              <a:solidFill>
                <a:srgbClr val="002060"/>
              </a:solidFill>
              <a:cs typeface="Times New Roman" pitchFamily="18" charset="0"/>
            </a:endParaRPr>
          </a:p>
          <a:p>
            <a:pPr algn="just"/>
            <a:r>
              <a:rPr lang="pl-PL" sz="6400" dirty="0">
                <a:solidFill>
                  <a:srgbClr val="002060"/>
                </a:solidFill>
                <a:cs typeface="Times New Roman" pitchFamily="18" charset="0"/>
              </a:rPr>
              <a:t>         </a:t>
            </a:r>
            <a:r>
              <a:rPr lang="pl-PL" sz="6400" dirty="0" smtClean="0">
                <a:solidFill>
                  <a:srgbClr val="002060"/>
                </a:solidFill>
                <a:cs typeface="Times New Roman" pitchFamily="18" charset="0"/>
              </a:rPr>
              <a:t>	Kierunek </a:t>
            </a:r>
            <a:r>
              <a:rPr lang="pl-PL" sz="6400" dirty="0">
                <a:solidFill>
                  <a:srgbClr val="002060"/>
                </a:solidFill>
                <a:cs typeface="Times New Roman" pitchFamily="18" charset="0"/>
              </a:rPr>
              <a:t>interwencji:</a:t>
            </a:r>
          </a:p>
          <a:p>
            <a:pPr lvl="1" algn="just"/>
            <a:r>
              <a:rPr lang="pl-PL" sz="6400" dirty="0" smtClean="0">
                <a:solidFill>
                  <a:srgbClr val="002060"/>
                </a:solidFill>
                <a:cs typeface="Times New Roman" pitchFamily="18" charset="0"/>
              </a:rPr>
              <a:t>	Zwiększenie </a:t>
            </a:r>
            <a:r>
              <a:rPr lang="pl-PL" sz="6400" dirty="0">
                <a:solidFill>
                  <a:srgbClr val="002060"/>
                </a:solidFill>
                <a:cs typeface="Times New Roman" pitchFamily="18" charset="0"/>
              </a:rPr>
              <a:t>sprawności funkcjonowania instytucji państwa, w </a:t>
            </a:r>
            <a:r>
              <a:rPr lang="pl-PL" sz="6400" dirty="0" smtClean="0">
                <a:solidFill>
                  <a:srgbClr val="002060"/>
                </a:solidFill>
                <a:cs typeface="Times New Roman" pitchFamily="18" charset="0"/>
              </a:rPr>
              <a:t>tym </a:t>
            </a:r>
            <a:r>
              <a:rPr lang="pl-PL" sz="6400" dirty="0">
                <a:solidFill>
                  <a:srgbClr val="002060"/>
                </a:solidFill>
                <a:cs typeface="Times New Roman" pitchFamily="18" charset="0"/>
              </a:rPr>
              <a:t>administracji. </a:t>
            </a:r>
          </a:p>
          <a:p>
            <a:pPr algn="just"/>
            <a:endParaRPr lang="pl-PL" sz="6400" dirty="0">
              <a:solidFill>
                <a:srgbClr val="002060"/>
              </a:solidFill>
              <a:cs typeface="Times New Roman" pitchFamily="18" charset="0"/>
            </a:endParaRPr>
          </a:p>
          <a:p>
            <a:pPr algn="just"/>
            <a:r>
              <a:rPr lang="pl-PL" sz="6400" dirty="0">
                <a:solidFill>
                  <a:srgbClr val="002060"/>
                </a:solidFill>
                <a:cs typeface="Times New Roman" pitchFamily="18" charset="0"/>
              </a:rPr>
              <a:t>       </a:t>
            </a:r>
            <a:r>
              <a:rPr lang="pl-PL" sz="6400" dirty="0" smtClean="0">
                <a:solidFill>
                  <a:srgbClr val="002060"/>
                </a:solidFill>
                <a:cs typeface="Times New Roman" pitchFamily="18" charset="0"/>
              </a:rPr>
              <a:t>	Działanie</a:t>
            </a:r>
            <a:r>
              <a:rPr lang="pl-PL" sz="6400" dirty="0">
                <a:solidFill>
                  <a:srgbClr val="002060"/>
                </a:solidFill>
                <a:cs typeface="Times New Roman" pitchFamily="18" charset="0"/>
              </a:rPr>
              <a:t>: </a:t>
            </a:r>
          </a:p>
          <a:p>
            <a:pPr lvl="1" algn="just"/>
            <a:r>
              <a:rPr lang="pl-PL" sz="6400" dirty="0" smtClean="0">
                <a:solidFill>
                  <a:srgbClr val="002060"/>
                </a:solidFill>
                <a:cs typeface="Times New Roman" pitchFamily="18" charset="0"/>
              </a:rPr>
              <a:t>	Usprawnienie </a:t>
            </a:r>
            <a:r>
              <a:rPr lang="pl-PL" sz="6400" dirty="0">
                <a:solidFill>
                  <a:srgbClr val="002060"/>
                </a:solidFill>
                <a:cs typeface="Times New Roman" pitchFamily="18" charset="0"/>
              </a:rPr>
              <a:t>działań Krajowej Administracji Skarbowej (lepsza obsługa, skuteczna </a:t>
            </a:r>
            <a:r>
              <a:rPr lang="pl-PL" sz="6400" dirty="0" smtClean="0">
                <a:solidFill>
                  <a:srgbClr val="002060"/>
                </a:solidFill>
                <a:cs typeface="Times New Roman" pitchFamily="18" charset="0"/>
              </a:rPr>
              <a:t>	egzekucja</a:t>
            </a:r>
            <a:r>
              <a:rPr lang="pl-PL" sz="6400" dirty="0">
                <a:solidFill>
                  <a:srgbClr val="002060"/>
                </a:solidFill>
                <a:cs typeface="Times New Roman" pitchFamily="18" charset="0"/>
              </a:rPr>
              <a:t>).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endParaRPr lang="pl-PL" dirty="0">
              <a:solidFill>
                <a:srgbClr val="002060"/>
              </a:solidFill>
              <a:cs typeface="Times New Roman" pitchFamily="18" charset="0"/>
            </a:endParaRPr>
          </a:p>
          <a:p>
            <a:endParaRPr lang="pl-PL" dirty="0" smtClean="0"/>
          </a:p>
          <a:p>
            <a:endParaRPr lang="pl-PL" dirty="0" smtClean="0"/>
          </a:p>
          <a:p>
            <a:r>
              <a:rPr lang="pl-PL" dirty="0" smtClean="0"/>
              <a:t> 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333375" y="609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pl-PL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3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4779"/>
            <a:ext cx="8427822" cy="108012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Prostokąt 3"/>
          <p:cNvSpPr/>
          <p:nvPr/>
        </p:nvSpPr>
        <p:spPr>
          <a:xfrm>
            <a:off x="292447" y="2348880"/>
            <a:ext cx="839435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i="1" u="sng" dirty="0" smtClean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endParaRPr lang="pl-PL" i="1" dirty="0">
              <a:solidFill>
                <a:srgbClr val="0070C0"/>
              </a:solidFill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5514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33375" y="240804"/>
            <a:ext cx="8266609" cy="864096"/>
          </a:xfrm>
        </p:spPr>
        <p:txBody>
          <a:bodyPr>
            <a:noAutofit/>
          </a:bodyPr>
          <a:lstStyle/>
          <a:p>
            <a:endParaRPr lang="pl-PL" sz="2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51519" y="1484784"/>
            <a:ext cx="8509677" cy="5256584"/>
          </a:xfrm>
        </p:spPr>
        <p:txBody>
          <a:bodyPr>
            <a:normAutofit fontScale="25000" lnSpcReduction="20000"/>
          </a:bodyPr>
          <a:lstStyle/>
          <a:p>
            <a:pPr>
              <a:spcAft>
                <a:spcPts val="1200"/>
              </a:spcAft>
            </a:pPr>
            <a:r>
              <a:rPr lang="pl-PL" sz="7200" b="1" dirty="0" smtClean="0">
                <a:solidFill>
                  <a:srgbClr val="002060"/>
                </a:solidFill>
                <a:cs typeface="Times New Roman" pitchFamily="18" charset="0"/>
              </a:rPr>
              <a:t>CEL PROJEKTU  </a:t>
            </a:r>
            <a:endParaRPr lang="pl-PL" sz="72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pl-PL" sz="7200" dirty="0" smtClean="0">
                <a:solidFill>
                  <a:srgbClr val="002060"/>
                </a:solidFill>
                <a:cs typeface="Times New Roman" pitchFamily="18" charset="0"/>
              </a:rPr>
              <a:t>Realizacja </a:t>
            </a:r>
            <a:r>
              <a:rPr lang="pl-PL" sz="7200" dirty="0">
                <a:solidFill>
                  <a:srgbClr val="002060"/>
                </a:solidFill>
                <a:cs typeface="Times New Roman" pitchFamily="18" charset="0"/>
              </a:rPr>
              <a:t>celu </a:t>
            </a:r>
            <a:r>
              <a:rPr lang="pl-PL" sz="7200" dirty="0" smtClean="0">
                <a:solidFill>
                  <a:srgbClr val="002060"/>
                </a:solidFill>
                <a:cs typeface="Times New Roman" pitchFamily="18" charset="0"/>
              </a:rPr>
              <a:t>strategicznego zawartego w  </a:t>
            </a:r>
          </a:p>
          <a:p>
            <a:pPr marL="1028700" lvl="1" indent="-571500" algn="just">
              <a:buFont typeface="Arial" panose="020B0604020202020204" pitchFamily="34" charset="0"/>
              <a:buChar char="•"/>
            </a:pPr>
            <a:endParaRPr lang="pl-PL" sz="7200" dirty="0" smtClean="0">
              <a:solidFill>
                <a:srgbClr val="002060"/>
              </a:solidFill>
              <a:cs typeface="Times New Roman" pitchFamily="18" charset="0"/>
            </a:endParaRPr>
          </a:p>
          <a:p>
            <a:pPr marL="571500" lvl="0" indent="-571500" algn="just">
              <a:buFont typeface="Arial" pitchFamily="34" charset="0"/>
              <a:buChar char="•"/>
            </a:pPr>
            <a:r>
              <a:rPr lang="pl-PL" sz="7200" b="1" dirty="0">
                <a:solidFill>
                  <a:srgbClr val="002060"/>
                </a:solidFill>
                <a:cs typeface="Times New Roman" pitchFamily="18" charset="0"/>
              </a:rPr>
              <a:t>Kierunki działania i rozwoju Ministerstwa Finansów na lata 2017-2020 </a:t>
            </a:r>
          </a:p>
          <a:p>
            <a:pPr lvl="2" algn="just"/>
            <a:r>
              <a:rPr lang="pl-PL" sz="7200" dirty="0" smtClean="0">
                <a:solidFill>
                  <a:srgbClr val="002060"/>
                </a:solidFill>
                <a:cs typeface="Times New Roman" pitchFamily="18" charset="0"/>
              </a:rPr>
              <a:t>Wspieranie </a:t>
            </a:r>
            <a:r>
              <a:rPr lang="pl-PL" sz="7200" dirty="0">
                <a:solidFill>
                  <a:srgbClr val="002060"/>
                </a:solidFill>
                <a:cs typeface="Times New Roman" pitchFamily="18" charset="0"/>
              </a:rPr>
              <a:t>rozwoju mikro-, małych i średnich przedsiębiorstw, poprzez przejście z papierowych dokumentów stosowanych w prawie podatkowym na przetwarzanie elektroniczne wprowadzenie innych rozwiązań, które ułatwią podatnikom prowadzenie działalności gospodarczej i rozliczenia podatkowe</a:t>
            </a:r>
            <a:r>
              <a:rPr lang="pl-PL" sz="7200" dirty="0" smtClean="0">
                <a:solidFill>
                  <a:srgbClr val="002060"/>
                </a:solidFill>
                <a:cs typeface="Times New Roman" pitchFamily="18" charset="0"/>
              </a:rPr>
              <a:t>;</a:t>
            </a:r>
          </a:p>
          <a:p>
            <a:pPr lvl="2" algn="just"/>
            <a:endParaRPr lang="pl-PL" sz="7200" dirty="0" smtClean="0">
              <a:solidFill>
                <a:srgbClr val="002060"/>
              </a:solidFill>
              <a:cs typeface="Times New Roman" pitchFamily="18" charset="0"/>
            </a:endParaRPr>
          </a:p>
          <a:p>
            <a:pPr lvl="2" algn="just"/>
            <a:endParaRPr lang="pl-PL" sz="7200" dirty="0" smtClean="0">
              <a:solidFill>
                <a:srgbClr val="002060"/>
              </a:solidFill>
              <a:cs typeface="Times New Roman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7200" b="1" dirty="0" smtClean="0">
                <a:solidFill>
                  <a:srgbClr val="002060"/>
                </a:solidFill>
                <a:cs typeface="Times New Roman" pitchFamily="18" charset="0"/>
              </a:rPr>
              <a:t>    Kierunki </a:t>
            </a:r>
            <a:r>
              <a:rPr lang="pl-PL" sz="7200" b="1" dirty="0">
                <a:solidFill>
                  <a:srgbClr val="002060"/>
                </a:solidFill>
                <a:cs typeface="Times New Roman" pitchFamily="18" charset="0"/>
              </a:rPr>
              <a:t>działania i rozwoju KAS na lata 2020-2022</a:t>
            </a:r>
          </a:p>
          <a:p>
            <a:pPr lvl="2" algn="just"/>
            <a:r>
              <a:rPr lang="pl-PL" sz="7200" dirty="0">
                <a:solidFill>
                  <a:srgbClr val="002060"/>
                </a:solidFill>
                <a:cs typeface="Times New Roman" pitchFamily="18" charset="0"/>
              </a:rPr>
              <a:t>Zapewnienie wysokiej jakości świadczonych usług poprzez skrócenie czasu obsługi podatników, działania edukacyjne, wdrażanie narzędzi elektronicznych w obsłudze podatnika co wpisuje się w kierunek działania i rozwoju KAS, jako nowoczesnej administracji skarbowej, która ma chronić uczciwy biznes.</a:t>
            </a:r>
          </a:p>
          <a:p>
            <a:pPr lvl="2" algn="l"/>
            <a:endParaRPr lang="pl-PL" sz="3400" dirty="0">
              <a:solidFill>
                <a:srgbClr val="002060"/>
              </a:solidFill>
              <a:cs typeface="Times New Roman" pitchFamily="18" charset="0"/>
            </a:endParaRPr>
          </a:p>
          <a:p>
            <a:endParaRPr lang="pl-PL" dirty="0" smtClean="0"/>
          </a:p>
          <a:p>
            <a:endParaRPr lang="pl-PL" dirty="0" smtClean="0"/>
          </a:p>
          <a:p>
            <a:r>
              <a:rPr lang="pl-PL" dirty="0" smtClean="0"/>
              <a:t> 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333375" y="609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pl-PL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4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330" y="128250"/>
            <a:ext cx="8427822" cy="108012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Prostokąt 3"/>
          <p:cNvSpPr/>
          <p:nvPr/>
        </p:nvSpPr>
        <p:spPr>
          <a:xfrm>
            <a:off x="292447" y="2348880"/>
            <a:ext cx="839435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i="1" u="sng" dirty="0" smtClean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endParaRPr lang="pl-PL" i="1" dirty="0">
              <a:solidFill>
                <a:srgbClr val="0070C0"/>
              </a:solidFill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0697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33375" y="240804"/>
            <a:ext cx="8266609" cy="864096"/>
          </a:xfrm>
        </p:spPr>
        <p:txBody>
          <a:bodyPr>
            <a:noAutofit/>
          </a:bodyPr>
          <a:lstStyle/>
          <a:p>
            <a:endParaRPr lang="pl-PL" sz="2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51519" y="1484784"/>
            <a:ext cx="8509677" cy="5256584"/>
          </a:xfrm>
        </p:spPr>
        <p:txBody>
          <a:bodyPr>
            <a:normAutofit lnSpcReduction="10000"/>
          </a:bodyPr>
          <a:lstStyle/>
          <a:p>
            <a:pPr>
              <a:spcAft>
                <a:spcPts val="1200"/>
              </a:spcAft>
            </a:pPr>
            <a:r>
              <a:rPr lang="pl-PL" sz="2000" b="1" dirty="0" smtClean="0">
                <a:solidFill>
                  <a:srgbClr val="002060"/>
                </a:solidFill>
                <a:cs typeface="Times New Roman" pitchFamily="18" charset="0"/>
              </a:rPr>
              <a:t>CEL PROJEKTU  </a:t>
            </a:r>
            <a:endParaRPr lang="pl-PL" sz="2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pl-PL" sz="2000" dirty="0" smtClean="0">
                <a:solidFill>
                  <a:srgbClr val="002060"/>
                </a:solidFill>
                <a:cs typeface="Times New Roman" pitchFamily="18" charset="0"/>
              </a:rPr>
              <a:t>Realizacja </a:t>
            </a:r>
            <a:r>
              <a:rPr lang="pl-PL" sz="2000" dirty="0">
                <a:solidFill>
                  <a:srgbClr val="002060"/>
                </a:solidFill>
                <a:cs typeface="Times New Roman" pitchFamily="18" charset="0"/>
              </a:rPr>
              <a:t>celu </a:t>
            </a:r>
            <a:r>
              <a:rPr lang="pl-PL" sz="2000" dirty="0" smtClean="0">
                <a:solidFill>
                  <a:srgbClr val="002060"/>
                </a:solidFill>
                <a:cs typeface="Times New Roman" pitchFamily="18" charset="0"/>
              </a:rPr>
              <a:t>strategicznego zawartego w  </a:t>
            </a:r>
          </a:p>
          <a:p>
            <a:endParaRPr lang="pl-PL" sz="2000" dirty="0" smtClean="0">
              <a:solidFill>
                <a:srgbClr val="002060"/>
              </a:solidFill>
              <a:cs typeface="Times New Roman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2000" b="1" dirty="0" smtClean="0">
                <a:solidFill>
                  <a:srgbClr val="002060"/>
                </a:solidFill>
                <a:cs typeface="Times New Roman" pitchFamily="18" charset="0"/>
              </a:rPr>
              <a:t>cele </a:t>
            </a:r>
            <a:r>
              <a:rPr lang="pl-PL" sz="2000" b="1" dirty="0">
                <a:solidFill>
                  <a:srgbClr val="002060"/>
                </a:solidFill>
                <a:cs typeface="Times New Roman" pitchFamily="18" charset="0"/>
              </a:rPr>
              <a:t>ogólne i cząstkowe POPC „E-administracja i otwarty rząd</a:t>
            </a:r>
            <a:r>
              <a:rPr lang="pl-PL" sz="2000" b="1" dirty="0" smtClean="0">
                <a:solidFill>
                  <a:srgbClr val="002060"/>
                </a:solidFill>
                <a:cs typeface="Times New Roman" pitchFamily="18" charset="0"/>
              </a:rPr>
              <a:t>” </a:t>
            </a:r>
          </a:p>
          <a:p>
            <a:pPr lvl="1" algn="just"/>
            <a:r>
              <a:rPr lang="pl-PL" sz="2000" dirty="0" smtClean="0">
                <a:solidFill>
                  <a:srgbClr val="002060"/>
                </a:solidFill>
                <a:cs typeface="Times New Roman" pitchFamily="18" charset="0"/>
              </a:rPr>
              <a:t>tj. poszerzenie </a:t>
            </a:r>
            <a:r>
              <a:rPr lang="pl-PL" sz="2000" dirty="0">
                <a:solidFill>
                  <a:srgbClr val="002060"/>
                </a:solidFill>
                <a:cs typeface="Times New Roman" pitchFamily="18" charset="0"/>
              </a:rPr>
              <a:t>zakresu spraw, które obywatele i przedsiębiorcy mogą załatwić drogą elektroniczną</a:t>
            </a:r>
            <a:r>
              <a:rPr lang="pl-PL" sz="2000" dirty="0" smtClean="0">
                <a:solidFill>
                  <a:srgbClr val="002060"/>
                </a:solidFill>
                <a:cs typeface="Times New Roman" pitchFamily="18" charset="0"/>
              </a:rPr>
              <a:t>.</a:t>
            </a:r>
          </a:p>
          <a:p>
            <a:pPr lvl="2" algn="just"/>
            <a:endParaRPr lang="pl-PL" sz="2000" dirty="0">
              <a:solidFill>
                <a:srgbClr val="002060"/>
              </a:solidFill>
              <a:cs typeface="Times New Roman" pitchFamily="18" charset="0"/>
            </a:endParaRPr>
          </a:p>
          <a:p>
            <a:pPr lvl="2" algn="just"/>
            <a:endParaRPr lang="pl-PL" sz="2000" dirty="0" smtClean="0">
              <a:solidFill>
                <a:srgbClr val="002060"/>
              </a:solidFill>
              <a:cs typeface="Times New Roman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2000" b="1" dirty="0">
                <a:solidFill>
                  <a:srgbClr val="002060"/>
                </a:solidFill>
                <a:cs typeface="Times New Roman" pitchFamily="18" charset="0"/>
              </a:rPr>
              <a:t>Koncepcja programowa Ministerstwa Finansów „3xP” </a:t>
            </a:r>
          </a:p>
          <a:p>
            <a:pPr lvl="1" algn="just"/>
            <a:r>
              <a:rPr lang="pl-PL" sz="2000" dirty="0" smtClean="0">
                <a:solidFill>
                  <a:srgbClr val="002060"/>
                </a:solidFill>
                <a:cs typeface="Times New Roman" pitchFamily="18" charset="0"/>
              </a:rPr>
              <a:t>stworzenie </a:t>
            </a:r>
            <a:r>
              <a:rPr lang="pl-PL" sz="2000" dirty="0">
                <a:solidFill>
                  <a:srgbClr val="002060"/>
                </a:solidFill>
                <a:cs typeface="Times New Roman" pitchFamily="18" charset="0"/>
              </a:rPr>
              <a:t>systemu podatkowego przejrzystego, prostego i </a:t>
            </a:r>
            <a:r>
              <a:rPr lang="pl-PL" sz="2000" dirty="0" smtClean="0">
                <a:solidFill>
                  <a:srgbClr val="002060"/>
                </a:solidFill>
                <a:cs typeface="Times New Roman" pitchFamily="18" charset="0"/>
              </a:rPr>
              <a:t>przyjaznego dla podatników</a:t>
            </a:r>
            <a:r>
              <a:rPr lang="pl-PL" sz="2000" dirty="0">
                <a:solidFill>
                  <a:srgbClr val="002060"/>
                </a:solidFill>
                <a:cs typeface="Times New Roman" pitchFamily="18" charset="0"/>
              </a:rPr>
              <a:t>, w tym dla </a:t>
            </a:r>
            <a:r>
              <a:rPr lang="pl-PL" sz="2000" dirty="0" smtClean="0">
                <a:solidFill>
                  <a:srgbClr val="002060"/>
                </a:solidFill>
                <a:cs typeface="Times New Roman" pitchFamily="18" charset="0"/>
              </a:rPr>
              <a:t>przedsiębiorców.</a:t>
            </a:r>
          </a:p>
          <a:p>
            <a:pPr algn="just"/>
            <a:endParaRPr lang="pl-PL" sz="2200" dirty="0">
              <a:solidFill>
                <a:srgbClr val="002060"/>
              </a:solidFill>
              <a:cs typeface="Times New Roman" pitchFamily="18" charset="0"/>
            </a:endParaRPr>
          </a:p>
          <a:p>
            <a:pPr lvl="2" algn="l"/>
            <a:endParaRPr lang="pl-PL" dirty="0">
              <a:solidFill>
                <a:srgbClr val="002060"/>
              </a:solidFill>
              <a:cs typeface="Times New Roman" pitchFamily="18" charset="0"/>
            </a:endParaRPr>
          </a:p>
          <a:p>
            <a:r>
              <a:rPr lang="pl-PL" dirty="0" smtClean="0"/>
              <a:t> 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333375" y="609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pl-PL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5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330" y="128250"/>
            <a:ext cx="8427822" cy="108012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Prostokąt 3"/>
          <p:cNvSpPr/>
          <p:nvPr/>
        </p:nvSpPr>
        <p:spPr>
          <a:xfrm>
            <a:off x="292447" y="2348880"/>
            <a:ext cx="839435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i="1" u="sng" dirty="0" smtClean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endParaRPr lang="pl-PL" i="1" dirty="0">
              <a:solidFill>
                <a:srgbClr val="0070C0"/>
              </a:solidFill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8703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9512" y="1304399"/>
            <a:ext cx="8712968" cy="4982039"/>
          </a:xfrm>
        </p:spPr>
        <p:txBody>
          <a:bodyPr anchor="ctr"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pl-PL" sz="3800" b="1" dirty="0" smtClean="0">
                <a:solidFill>
                  <a:schemeClr val="accent1">
                    <a:lumMod val="50000"/>
                  </a:schemeClr>
                </a:solidFill>
              </a:rPr>
              <a:t>ARCHITEKTURA </a:t>
            </a:r>
          </a:p>
          <a:p>
            <a:pPr marL="0" indent="0" algn="ctr">
              <a:spcBef>
                <a:spcPts val="0"/>
              </a:spcBef>
              <a:buNone/>
            </a:pPr>
            <a:endParaRPr lang="pl-PL" sz="4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pl-PL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pl-PL" sz="3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pl-PL" sz="2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pl-PL" sz="2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pl-PL" sz="20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pPr marL="0" indent="0">
              <a:buNone/>
            </a:pPr>
            <a:endParaRPr lang="pl-PL" sz="2400" b="1" dirty="0" smtClean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pPr marL="0" indent="0">
              <a:buNone/>
            </a:pPr>
            <a:endParaRPr lang="pl-PL" sz="24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pPr marL="0" indent="0">
              <a:buNone/>
            </a:pPr>
            <a:endParaRPr lang="pl-PL" sz="24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6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089" y="164895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Obraz 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988840"/>
            <a:ext cx="8328711" cy="3888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2938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1439</TotalTime>
  <Words>270</Words>
  <Application>Microsoft Office PowerPoint</Application>
  <PresentationFormat>Pokaz na ekranie (4:3)</PresentationFormat>
  <Paragraphs>162</Paragraphs>
  <Slides>6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11" baseType="lpstr">
      <vt:lpstr>Arial</vt:lpstr>
      <vt:lpstr>Calibri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USYTUOWANIE  KOMITETU RADY MINISTRÓW DO SPRAW CYFRYZACJI  W RZĄDOWYM PROCESIE LEGISLACYJNYM</dc:title>
  <dc:creator>Stępniewska Aneta</dc:creator>
  <cp:lastModifiedBy>Wróbel Krzysztof</cp:lastModifiedBy>
  <cp:revision>166</cp:revision>
  <cp:lastPrinted>2019-07-15T08:24:36Z</cp:lastPrinted>
  <dcterms:created xsi:type="dcterms:W3CDTF">2014-01-14T15:20:07Z</dcterms:created>
  <dcterms:modified xsi:type="dcterms:W3CDTF">2019-07-18T07:37:02Z</dcterms:modified>
</cp:coreProperties>
</file>