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89" r:id="rId3"/>
    <p:sldId id="287" r:id="rId4"/>
    <p:sldId id="288" r:id="rId5"/>
    <p:sldId id="290" r:id="rId6"/>
    <p:sldId id="291" r:id="rId7"/>
    <p:sldId id="292" r:id="rId8"/>
    <p:sldId id="293" r:id="rId9"/>
    <p:sldId id="294" r:id="rId10"/>
    <p:sldId id="295" r:id="rId11"/>
    <p:sldId id="302" r:id="rId12"/>
    <p:sldId id="297" r:id="rId13"/>
    <p:sldId id="298" r:id="rId14"/>
    <p:sldId id="299" r:id="rId15"/>
    <p:sldId id="301" r:id="rId16"/>
    <p:sldId id="303" r:id="rId17"/>
    <p:sldId id="305" r:id="rId18"/>
    <p:sldId id="306" r:id="rId19"/>
    <p:sldId id="304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20" r:id="rId31"/>
    <p:sldId id="318" r:id="rId32"/>
    <p:sldId id="322" r:id="rId33"/>
    <p:sldId id="319" r:id="rId34"/>
    <p:sldId id="321" r:id="rId35"/>
  </p:sldIdLst>
  <p:sldSz cx="12192000" cy="6858000"/>
  <p:notesSz cx="6858000" cy="9144000"/>
  <p:embeddedFontLst>
    <p:embeddedFont>
      <p:font typeface="Montserrat Medium" panose="00000600000000000000" pitchFamily="2" charset="-18"/>
      <p:regular r:id="rId36"/>
      <p:italic r:id="rId37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AA30"/>
    <a:srgbClr val="99C940"/>
    <a:srgbClr val="C96524"/>
    <a:srgbClr val="F37926"/>
    <a:srgbClr val="FBB483"/>
    <a:srgbClr val="552707"/>
    <a:srgbClr val="FEAD34"/>
    <a:srgbClr val="BF4104"/>
    <a:srgbClr val="251E61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 autoAdjust="0"/>
  </p:normalViewPr>
  <p:slideViewPr>
    <p:cSldViewPr snapToGrid="0">
      <p:cViewPr varScale="1">
        <p:scale>
          <a:sx n="108" d="100"/>
          <a:sy n="108" d="100"/>
        </p:scale>
        <p:origin x="55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całej prezenta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>
            <a:extLst>
              <a:ext uri="{FF2B5EF4-FFF2-40B4-BE49-F238E27FC236}">
                <a16:creationId xmlns:a16="http://schemas.microsoft.com/office/drawing/2014/main" id="{B2142CE8-9FFC-54E7-9F3E-FF042E5905C3}"/>
              </a:ext>
            </a:extLst>
          </p:cNvPr>
          <p:cNvSpPr/>
          <p:nvPr userDrawn="1"/>
        </p:nvSpPr>
        <p:spPr>
          <a:xfrm>
            <a:off x="6425686" y="0"/>
            <a:ext cx="5766313" cy="6858000"/>
          </a:xfrm>
          <a:prstGeom prst="rect">
            <a:avLst/>
          </a:prstGeom>
          <a:solidFill>
            <a:srgbClr val="FEAD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Symbol zastępczy tytułu 52">
            <a:extLst>
              <a:ext uri="{FF2B5EF4-FFF2-40B4-BE49-F238E27FC236}">
                <a16:creationId xmlns:a16="http://schemas.microsoft.com/office/drawing/2014/main" id="{58C266A7-87D9-2197-756C-A952C00745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2200" y="1581150"/>
            <a:ext cx="4879230" cy="31940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6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pl-PL" dirty="0"/>
              <a:t>Tytuł prezentacji</a:t>
            </a:r>
          </a:p>
        </p:txBody>
      </p:sp>
      <p:sp>
        <p:nvSpPr>
          <p:cNvPr id="2" name="Symbol zastępczy daty 54">
            <a:extLst>
              <a:ext uri="{FF2B5EF4-FFF2-40B4-BE49-F238E27FC236}">
                <a16:creationId xmlns:a16="http://schemas.microsoft.com/office/drawing/2014/main" id="{77D11480-86E1-34CE-5138-A3F2C49892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2200" y="6921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848D8-9C98-4945-88D1-AD09C72B61FD}" type="datetimeFigureOut">
              <a:rPr lang="pl-PL" smtClean="0"/>
              <a:pPr/>
              <a:t>12.11.2025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A76FC88-A5E9-10AC-5EB5-8B768D9943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78998" y="5778436"/>
            <a:ext cx="889203" cy="55892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4D352D9-240E-F7C0-EC7E-A8661F52A4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4386"/>
            <a:ext cx="673253" cy="685956"/>
          </a:xfrm>
          <a:prstGeom prst="rect">
            <a:avLst/>
          </a:prstGeom>
        </p:spPr>
      </p:pic>
      <p:pic>
        <p:nvPicPr>
          <p:cNvPr id="9" name="Obraz 8" descr="Obraz zawierający rower, Czcionka, Grafika, koło">
            <a:extLst>
              <a:ext uri="{FF2B5EF4-FFF2-40B4-BE49-F238E27FC236}">
                <a16:creationId xmlns:a16="http://schemas.microsoft.com/office/drawing/2014/main" id="{A1B75B9B-A627-3EBD-4E48-4ABFB9259D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06" y="2164093"/>
            <a:ext cx="4163072" cy="2028163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BF237E6-5D95-66B8-E2AF-6FE686C8C28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448" y="528388"/>
            <a:ext cx="1155963" cy="26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52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nowego rozdział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Obraz zawierający zrzut ekranu, Prostokąt, design">
            <a:extLst>
              <a:ext uri="{FF2B5EF4-FFF2-40B4-BE49-F238E27FC236}">
                <a16:creationId xmlns:a16="http://schemas.microsoft.com/office/drawing/2014/main" id="{9AE9510E-ACF9-C98F-43F6-46D9B137A4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331" y="691526"/>
            <a:ext cx="6313338" cy="5474947"/>
          </a:xfrm>
          <a:prstGeom prst="rect">
            <a:avLst/>
          </a:prstGeom>
        </p:spPr>
      </p:pic>
      <p:sp>
        <p:nvSpPr>
          <p:cNvPr id="19" name="Prostokąt 18">
            <a:extLst>
              <a:ext uri="{FF2B5EF4-FFF2-40B4-BE49-F238E27FC236}">
                <a16:creationId xmlns:a16="http://schemas.microsoft.com/office/drawing/2014/main" id="{B2142CE8-9FFC-54E7-9F3E-FF042E5905C3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EAD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A810852E-5C21-B95C-232A-DCC5308811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24947">
            <a:off x="6503248" y="3334935"/>
            <a:ext cx="7437867" cy="7437867"/>
          </a:xfrm>
          <a:prstGeom prst="rect">
            <a:avLst/>
          </a:prstGeom>
        </p:spPr>
      </p:pic>
      <p:sp>
        <p:nvSpPr>
          <p:cNvPr id="36" name="Symbol zastępczy tytułu 52">
            <a:extLst>
              <a:ext uri="{FF2B5EF4-FFF2-40B4-BE49-F238E27FC236}">
                <a16:creationId xmlns:a16="http://schemas.microsoft.com/office/drawing/2014/main" id="{58C266A7-87D9-2197-756C-A952C00745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2199" y="692150"/>
            <a:ext cx="10080625" cy="5473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pl-PL" dirty="0"/>
              <a:t>Tytuł nowego rozdziału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F0ECB7B-8CE7-A369-CC85-7B9D2CD004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61" y="5947274"/>
            <a:ext cx="889203" cy="55892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EDB9B08-481E-D6A1-C9C6-C6D40FD0190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037" y="364501"/>
            <a:ext cx="1155963" cy="266761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E1869220-8169-D12E-0D86-22CC21EBBD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8" b="20661"/>
          <a:stretch/>
        </p:blipFill>
        <p:spPr>
          <a:xfrm rot="20289156">
            <a:off x="-3765171" y="-2452673"/>
            <a:ext cx="6984366" cy="5901109"/>
          </a:xfrm>
          <a:prstGeom prst="pentagon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D03E1F40-6D85-E8CB-1B3D-086B97DA6E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3" t="63536" r="6098" b="-5058"/>
          <a:stretch/>
        </p:blipFill>
        <p:spPr>
          <a:xfrm rot="17982626">
            <a:off x="433540" y="2250706"/>
            <a:ext cx="1904828" cy="308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93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nowego rozdział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zrzut ekranu, Prostokąt, design">
            <a:extLst>
              <a:ext uri="{FF2B5EF4-FFF2-40B4-BE49-F238E27FC236}">
                <a16:creationId xmlns:a16="http://schemas.microsoft.com/office/drawing/2014/main" id="{BAD5B11B-5D0C-772A-77AE-52946A9FC6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331" y="691526"/>
            <a:ext cx="6313338" cy="5474947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8B4FA347-29AA-A32F-0FF5-9C6A88710D3C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99C9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tytułu 52">
            <a:extLst>
              <a:ext uri="{FF2B5EF4-FFF2-40B4-BE49-F238E27FC236}">
                <a16:creationId xmlns:a16="http://schemas.microsoft.com/office/drawing/2014/main" id="{EEAF4106-A6A3-987A-B3ED-0E8E7ECB5B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2199" y="692150"/>
            <a:ext cx="10080625" cy="5473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pl-PL" dirty="0"/>
              <a:t>Tytuł nowego rozdziału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19802BB-6CDE-D982-2714-785C36A104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96091" y="557551"/>
            <a:ext cx="889203" cy="55892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9555018-0376-A516-9DBA-EBE2BD119D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938" y="5899089"/>
            <a:ext cx="1155963" cy="26676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FE4DC7C2-38B4-0BBE-7EF1-5276161CFD0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9156">
            <a:off x="9051093" y="-2525422"/>
            <a:ext cx="7437867" cy="7437867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D481806A-74B5-B340-66E6-7635EECF347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0900">
            <a:off x="-5074681" y="1449299"/>
            <a:ext cx="7437867" cy="743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4965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re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56">
            <a:extLst>
              <a:ext uri="{FF2B5EF4-FFF2-40B4-BE49-F238E27FC236}">
                <a16:creationId xmlns:a16="http://schemas.microsoft.com/office/drawing/2014/main" id="{1E5C2A50-5DE2-52DF-2906-589F3735F9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18187" y="6331010"/>
            <a:ext cx="555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18A78-4DF3-4C19-B088-F9E09468063C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104914CA-C167-6EAE-AE42-CB59F06F6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747" y="114300"/>
            <a:ext cx="673253" cy="685956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3CEC09E7-D2D1-B2C6-2716-640543F438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9374"/>
            <a:ext cx="1155963" cy="266761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5E8AD542-6382-BCBD-DFC3-C24C20AC18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11" y="800256"/>
            <a:ext cx="390727" cy="245600"/>
          </a:xfrm>
          <a:prstGeom prst="rect">
            <a:avLst/>
          </a:prstGeom>
        </p:spPr>
      </p:pic>
      <p:sp>
        <p:nvSpPr>
          <p:cNvPr id="20" name="Symbol zastępczy zawartości 19">
            <a:extLst>
              <a:ext uri="{FF2B5EF4-FFF2-40B4-BE49-F238E27FC236}">
                <a16:creationId xmlns:a16="http://schemas.microsoft.com/office/drawing/2014/main" id="{A0A11351-ED5A-F5AC-9B72-A8F9E4600AA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092200" y="3725835"/>
            <a:ext cx="10080625" cy="2265363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Clr>
                <a:srgbClr val="251E61"/>
              </a:buClr>
              <a:buFont typeface="Montserrat Medium" pitchFamily="2" charset="-18"/>
              <a:buChar char="•"/>
              <a:defRPr sz="2000"/>
            </a:lvl1pPr>
            <a:lvl2pPr marL="685800" indent="-228600">
              <a:lnSpc>
                <a:spcPct val="150000"/>
              </a:lnSpc>
              <a:buClr>
                <a:srgbClr val="251E61"/>
              </a:buClr>
              <a:buFont typeface="Montserrat Medium" pitchFamily="2" charset="-18"/>
              <a:buChar char="•"/>
              <a:defRPr sz="1800"/>
            </a:lvl2pPr>
            <a:lvl3pPr marL="1143000" indent="-228600">
              <a:lnSpc>
                <a:spcPct val="150000"/>
              </a:lnSpc>
              <a:buClr>
                <a:srgbClr val="251E61"/>
              </a:buClr>
              <a:buFont typeface="Montserrat Medium" pitchFamily="2" charset="-18"/>
              <a:buChar char="•"/>
              <a:defRPr sz="1600"/>
            </a:lvl3pPr>
            <a:lvl4pPr marL="1600200" indent="-228600">
              <a:lnSpc>
                <a:spcPct val="150000"/>
              </a:lnSpc>
              <a:buClr>
                <a:srgbClr val="251E61"/>
              </a:buClr>
              <a:buFont typeface="Montserrat Medium" pitchFamily="2" charset="-18"/>
              <a:buChar char="•"/>
              <a:defRPr sz="1400"/>
            </a:lvl4pPr>
            <a:lvl5pPr marL="2057400" indent="-228600">
              <a:lnSpc>
                <a:spcPct val="150000"/>
              </a:lnSpc>
              <a:buClr>
                <a:srgbClr val="251E61"/>
              </a:buClr>
              <a:buFont typeface="Montserrat Medium" pitchFamily="2" charset="-18"/>
              <a:buChar char="•"/>
              <a:defRPr sz="1400"/>
            </a:lvl5pPr>
          </a:lstStyle>
          <a:p>
            <a:pPr lvl="0"/>
            <a:r>
              <a:rPr lang="pl-PL" dirty="0"/>
              <a:t>Lista punktowana lub wstawienie elementu za pomocą ikon poniżej: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7" name="Tytuł 26">
            <a:extLst>
              <a:ext uri="{FF2B5EF4-FFF2-40B4-BE49-F238E27FC236}">
                <a16:creationId xmlns:a16="http://schemas.microsoft.com/office/drawing/2014/main" id="{67A58FD8-F65D-D617-68C3-FA971B3E06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2200" y="692151"/>
            <a:ext cx="10080625" cy="120015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37926"/>
                </a:solidFill>
              </a:defRPr>
            </a:lvl1pPr>
          </a:lstStyle>
          <a:p>
            <a:r>
              <a:rPr lang="pl-PL" dirty="0"/>
              <a:t>Tytuł slajdu dla danego rozdziału</a:t>
            </a:r>
          </a:p>
        </p:txBody>
      </p:sp>
      <p:sp>
        <p:nvSpPr>
          <p:cNvPr id="29" name="Symbol zastępczy tekstu 28">
            <a:extLst>
              <a:ext uri="{FF2B5EF4-FFF2-40B4-BE49-F238E27FC236}">
                <a16:creationId xmlns:a16="http://schemas.microsoft.com/office/drawing/2014/main" id="{94F5D3C4-5311-98E6-48F7-97A9D564E6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201" y="2130466"/>
            <a:ext cx="10080624" cy="13953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buNone/>
              <a:defRPr sz="2000">
                <a:latin typeface="+mn-lt"/>
              </a:defRPr>
            </a:lvl1pPr>
          </a:lstStyle>
          <a:p>
            <a:pPr lvl="0"/>
            <a:r>
              <a:rPr lang="pl-PL" dirty="0"/>
              <a:t>Tekst luzem, tekst luzem, tekst luzem, tekst luzem, tekst luzem, tekst luzem, tekst luzem, tekst luzem, tekst luzem, tekst luzem, tekst luzem, tekst luzem, tekst luzem, tekst luzem…</a:t>
            </a:r>
          </a:p>
        </p:txBody>
      </p:sp>
      <p:pic>
        <p:nvPicPr>
          <p:cNvPr id="2" name="Obraz 1" descr="Obraz zawierający rower, Czcionka, Grafika, koło">
            <a:extLst>
              <a:ext uri="{FF2B5EF4-FFF2-40B4-BE49-F238E27FC236}">
                <a16:creationId xmlns:a16="http://schemas.microsoft.com/office/drawing/2014/main" id="{4B275057-D8D2-EF0E-F9E8-2DB89C27314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633" y="6129178"/>
            <a:ext cx="1232384" cy="60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34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 prezenta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F52AB042-357F-F645-1B94-E0FD891CDDBF}"/>
              </a:ext>
            </a:extLst>
          </p:cNvPr>
          <p:cNvSpPr/>
          <p:nvPr userDrawn="1"/>
        </p:nvSpPr>
        <p:spPr>
          <a:xfrm>
            <a:off x="0" y="0"/>
            <a:ext cx="5766313" cy="6858000"/>
          </a:xfrm>
          <a:prstGeom prst="rect">
            <a:avLst/>
          </a:prstGeom>
          <a:solidFill>
            <a:srgbClr val="C965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Symbol zastępczy tytułu 52">
            <a:extLst>
              <a:ext uri="{FF2B5EF4-FFF2-40B4-BE49-F238E27FC236}">
                <a16:creationId xmlns:a16="http://schemas.microsoft.com/office/drawing/2014/main" id="{A36725B8-E991-723A-2747-749A8B9DEC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3029" y="1831975"/>
            <a:ext cx="4539795" cy="319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pl-PL" dirty="0"/>
              <a:t>Dziękuję za uwagę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D86955D-AE28-EA35-CC58-129027A806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0541" y="5723915"/>
            <a:ext cx="889203" cy="55892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7039763-1ADB-4534-B23A-E03AF2544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198" y="5822872"/>
            <a:ext cx="673253" cy="68595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A4273E18-F280-3D30-A0CD-E562E4CC8F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313" y="263507"/>
            <a:ext cx="1155963" cy="266761"/>
          </a:xfrm>
          <a:prstGeom prst="rect">
            <a:avLst/>
          </a:prstGeom>
        </p:spPr>
      </p:pic>
      <p:pic>
        <p:nvPicPr>
          <p:cNvPr id="18" name="Obraz 17" descr="Obraz zawierający rower, Czcionka, Grafika, koło">
            <a:extLst>
              <a:ext uri="{FF2B5EF4-FFF2-40B4-BE49-F238E27FC236}">
                <a16:creationId xmlns:a16="http://schemas.microsoft.com/office/drawing/2014/main" id="{5F8374DE-D013-0D85-F161-A34961CBF4C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20" y="2414918"/>
            <a:ext cx="4163072" cy="202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741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1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0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88" userDrawn="1">
          <p15:clr>
            <a:srgbClr val="F26B43"/>
          </p15:clr>
        </p15:guide>
        <p15:guide id="2" pos="7038" userDrawn="1">
          <p15:clr>
            <a:srgbClr val="F26B43"/>
          </p15:clr>
        </p15:guide>
        <p15:guide id="3" orient="horz" pos="436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trzymajforme.pl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sv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5A059E-05D4-0F5F-AEA5-FB5394186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147" y="1581150"/>
            <a:ext cx="4664545" cy="31940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dirty="0"/>
              <a:t>Wybrane elementy edukacji konsumenckiej</a:t>
            </a:r>
          </a:p>
        </p:txBody>
      </p:sp>
    </p:spTree>
    <p:extLst>
      <p:ext uri="{BB962C8B-B14F-4D97-AF65-F5344CB8AC3E}">
        <p14:creationId xmlns:p14="http://schemas.microsoft.com/office/powerpoint/2010/main" val="1237255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C5AA8C68-5C10-F0F8-901A-2621F8680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/>
              <a:t>Cele stosowania substancji dodatkowych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0959F53-373E-6CB3-D904-59101087BB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sz="2000" dirty="0"/>
              <a:t>Stosowanie substancji dodatkowych </a:t>
            </a:r>
            <a:r>
              <a:rPr lang="pl-PL" sz="2000" dirty="0">
                <a:latin typeface="+mj-lt"/>
              </a:rPr>
              <a:t>zabezpiecza produkt </a:t>
            </a:r>
            <a:r>
              <a:rPr lang="pl-PL" sz="2000" dirty="0"/>
              <a:t>przed tworzeniem się substancji szkodliwych, które mogłyby stanowić zagrożenie dla zdrowia konsumenta.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Podawanie informacji o stosowanych dodatkach </a:t>
            </a:r>
            <a:r>
              <a:rPr lang="pl-PL" sz="2000" dirty="0">
                <a:latin typeface="+mj-lt"/>
              </a:rPr>
              <a:t>jest obowiązkowe </a:t>
            </a:r>
            <a:r>
              <a:rPr lang="pl-PL" sz="2000" dirty="0"/>
              <a:t>i konsument może dokonać świadomego wyboru.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64896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5FAD6A-95AF-E594-882B-0433DDB33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/>
              <a:t>TERMIN PRZYDATNOŚCI DO SPOŻYCIA ORAZ DATA MINIMALNEJ TRWAŁOŚCI</a:t>
            </a:r>
            <a:br>
              <a:rPr lang="pl-PL" sz="3600" dirty="0"/>
            </a:br>
            <a:br>
              <a:rPr lang="pl-PL" sz="3200" dirty="0"/>
            </a:br>
            <a:r>
              <a:rPr lang="pl-PL" sz="3600" dirty="0"/>
              <a:t>Jaka jest różnica?</a:t>
            </a:r>
            <a:br>
              <a:rPr lang="pl-PL" sz="3600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48597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08F0981-7AF2-96AE-3CDC-88A7D5675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>
                <a:solidFill>
                  <a:srgbClr val="7EAA30"/>
                </a:solidFill>
              </a:rPr>
              <a:t>Termin przydatności do spożycia</a:t>
            </a:r>
            <a:endParaRPr lang="pl-PL" dirty="0">
              <a:solidFill>
                <a:srgbClr val="7EAA30"/>
              </a:solidFill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5F5F699-61D0-9683-9320-0950FC6F6B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201" y="2130465"/>
            <a:ext cx="6747785" cy="3435447"/>
          </a:xfrm>
        </p:spPr>
        <p:txBody>
          <a:bodyPr/>
          <a:lstStyle/>
          <a:p>
            <a:r>
              <a:rPr lang="pl-PL" sz="2000" dirty="0"/>
              <a:t>Termin przydatności do spożycia jest podawany w przypadku środków spożywczych nietrwałych mikrobiologicznie, łatwo się psujących (np. mięso, wędliny, nabiał) i określa on termin, po którego upływie </a:t>
            </a:r>
            <a:r>
              <a:rPr lang="pl-PL" sz="2000" dirty="0">
                <a:latin typeface="+mj-lt"/>
              </a:rPr>
              <a:t>produkt traci przydatność do spożycia i </a:t>
            </a:r>
            <a:r>
              <a:rPr lang="pl-PL" dirty="0"/>
              <a:t>może stanowić bezpośrednie zagrożenie dla zdrowia</a:t>
            </a:r>
            <a:r>
              <a:rPr lang="pl-PL" sz="2000" dirty="0">
                <a:latin typeface="+mj-lt"/>
              </a:rPr>
              <a:t>.</a:t>
            </a:r>
            <a:br>
              <a:rPr lang="pl-PL" sz="2000" dirty="0"/>
            </a:br>
            <a:r>
              <a:rPr lang="pl-PL" sz="2000" dirty="0"/>
              <a:t>Data przydatności do spożycia powinna być poprzedzona określeniem „należy spożyć do…”</a:t>
            </a:r>
            <a:endParaRPr lang="pl-PL" dirty="0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58D6098E-7E8D-F1BB-578F-22FB9BBEF0AF}"/>
              </a:ext>
            </a:extLst>
          </p:cNvPr>
          <p:cNvSpPr/>
          <p:nvPr/>
        </p:nvSpPr>
        <p:spPr>
          <a:xfrm>
            <a:off x="8154923" y="1292352"/>
            <a:ext cx="2746248" cy="4933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5868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E12AC428-73D6-9255-271D-0F1C861EB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>
                <a:solidFill>
                  <a:srgbClr val="7EAA30"/>
                </a:solidFill>
              </a:rPr>
              <a:t>Data minimalnej trwałości</a:t>
            </a:r>
            <a:endParaRPr lang="pl-PL" dirty="0">
              <a:solidFill>
                <a:srgbClr val="7EAA30"/>
              </a:solidFill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7F80477-5A82-BB90-4E77-0D6ABEAB50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201" y="2112419"/>
            <a:ext cx="10080624" cy="1395358"/>
          </a:xfrm>
        </p:spPr>
        <p:txBody>
          <a:bodyPr/>
          <a:lstStyle/>
          <a:p>
            <a:r>
              <a:rPr lang="pl-PL" sz="2000" dirty="0"/>
              <a:t>Data minimalnej trwałości środka spożywczego oznacza datę, do której dany środek </a:t>
            </a:r>
            <a:r>
              <a:rPr lang="pl-PL" sz="2000" dirty="0">
                <a:latin typeface="+mj-lt"/>
              </a:rPr>
              <a:t>zachowuje swoje szczególne właściwości </a:t>
            </a:r>
            <a:r>
              <a:rPr lang="pl-PL" sz="2000" dirty="0"/>
              <a:t>pod warunkiem jego właściwego przechowywania. Występuje w oznakowaniu produktów trwałych mikrobiologicznie (np. kasz, makaronów, cukierków). 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Data ta poprzedzona jest określeniem „najlepiej spożyć przed…”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2538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843FF0FE-3BBA-10CB-D59B-4D080CB79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7EAA30"/>
                </a:solidFill>
              </a:rPr>
              <a:t>Wybór produktów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A6D294C-4CB4-5450-77E2-D1DB4FE62E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202" y="2130466"/>
            <a:ext cx="6397928" cy="2600560"/>
          </a:xfrm>
        </p:spPr>
        <p:txBody>
          <a:bodyPr/>
          <a:lstStyle/>
          <a:p>
            <a:r>
              <a:rPr lang="pl-PL" sz="2000" dirty="0"/>
              <a:t>Kupując produkty niepaczkowane i nieposiadające etykiety, należy zwrócić uwagę na ich właściwości organoleptyczne, takie jak </a:t>
            </a:r>
            <a:r>
              <a:rPr lang="pl-PL" sz="2000" dirty="0">
                <a:latin typeface="+mj-lt"/>
              </a:rPr>
              <a:t>wygląd i zapach.</a:t>
            </a:r>
            <a:br>
              <a:rPr lang="pl-PL" sz="2000" dirty="0">
                <a:latin typeface="+mj-lt"/>
              </a:rPr>
            </a:br>
            <a:br>
              <a:rPr lang="pl-PL" sz="2000" dirty="0"/>
            </a:br>
            <a:r>
              <a:rPr lang="pl-PL" sz="2000" dirty="0"/>
              <a:t>Nie należy kupować produktów </a:t>
            </a:r>
            <a:r>
              <a:rPr lang="pl-PL" sz="2000" dirty="0">
                <a:latin typeface="+mj-lt"/>
              </a:rPr>
              <a:t>niewiadomego pochodzenia </a:t>
            </a:r>
            <a:r>
              <a:rPr lang="pl-PL" sz="2000" dirty="0"/>
              <a:t>lub sprzedawanych w miejscach niespełniających wymogów higieniczno-sanitarnych.</a:t>
            </a:r>
            <a:endParaRPr lang="pl-PL" dirty="0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F43DCFCA-20B5-DAEC-0256-EDEDD3025B55}"/>
              </a:ext>
            </a:extLst>
          </p:cNvPr>
          <p:cNvSpPr/>
          <p:nvPr/>
        </p:nvSpPr>
        <p:spPr>
          <a:xfrm>
            <a:off x="8054340" y="0"/>
            <a:ext cx="413765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3136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787573DD-9A2B-2B32-7D4F-EC31DA5FF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>
                <a:solidFill>
                  <a:srgbClr val="7EAA30"/>
                </a:solidFill>
              </a:rPr>
              <a:t>Warunki przechowywania lub warunki użycia produktów</a:t>
            </a:r>
            <a:endParaRPr lang="pl-PL" dirty="0">
              <a:solidFill>
                <a:srgbClr val="7EAA30"/>
              </a:solidFill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26EDB5A-8FD7-7801-0C07-E5E777B1E1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201" y="2130466"/>
            <a:ext cx="10080624" cy="3196908"/>
          </a:xfrm>
        </p:spPr>
        <p:txBody>
          <a:bodyPr/>
          <a:lstStyle/>
          <a:p>
            <a:r>
              <a:rPr lang="pl-PL" sz="2000" dirty="0"/>
              <a:t>Jeżeli środki spożywcze wymagają szczególnych warunków przechowywania lub warunków użycia, </a:t>
            </a:r>
            <a:r>
              <a:rPr lang="pl-PL" sz="2000" dirty="0">
                <a:latin typeface="+mj-lt"/>
              </a:rPr>
              <a:t>muszą być one podane.</a:t>
            </a:r>
            <a:br>
              <a:rPr lang="pl-PL" sz="2000" dirty="0">
                <a:latin typeface="+mj-lt"/>
              </a:rPr>
            </a:br>
            <a:br>
              <a:rPr lang="pl-PL" sz="2000" dirty="0"/>
            </a:br>
            <a:r>
              <a:rPr lang="pl-PL" sz="2000" dirty="0"/>
              <a:t>Dotyczy to również informacji o przechowywaniu lub użyciu żywności po otwarciu opakowania.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05649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B13E1AB-769D-ACAF-FB60-CD5C5C3B3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7EAA30"/>
                </a:solidFill>
              </a:rPr>
              <a:t>Informacja o wartości odżywczej produktów</a:t>
            </a:r>
            <a:br>
              <a:rPr lang="pl-PL" sz="2800" dirty="0">
                <a:solidFill>
                  <a:srgbClr val="7EAA30"/>
                </a:solidFill>
              </a:rPr>
            </a:br>
            <a:endParaRPr lang="pl-PL" dirty="0">
              <a:solidFill>
                <a:srgbClr val="7EAA30"/>
              </a:solidFill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78D5B5D-9740-5F7F-114B-59AC19AF5B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201" y="2130465"/>
            <a:ext cx="10080624" cy="1713623"/>
          </a:xfrm>
        </p:spPr>
        <p:txBody>
          <a:bodyPr/>
          <a:lstStyle/>
          <a:p>
            <a:r>
              <a:rPr lang="pl-PL" sz="2000" dirty="0"/>
              <a:t>Informacja o wartości odżywczej produktu to </a:t>
            </a:r>
            <a:r>
              <a:rPr lang="pl-PL" sz="2000" dirty="0">
                <a:latin typeface="+mj-lt"/>
              </a:rPr>
              <a:t>informacja o szczególnych wartościach </a:t>
            </a:r>
            <a:r>
              <a:rPr lang="pl-PL" sz="2000" dirty="0"/>
              <a:t>środka spożywczego ze względu na energię (wartość kaloryczną) i składniki odżywcze. Podawana jest ona w przeliczeniu na 100g/100ml produktu. 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Większość produktów spożywczych opakowanych obowiązkowo musi być oznakowana </a:t>
            </a:r>
            <a:r>
              <a:rPr lang="pl-PL" dirty="0"/>
              <a:t>informacją o :</a:t>
            </a:r>
            <a:r>
              <a:rPr lang="pl-PL" sz="2000" dirty="0"/>
              <a:t> wartości energetycznej oraz ilości tłuszczu, kwasów tłuszczowych nasyconych, węglowodanów, cukrów, białka i soli.</a:t>
            </a:r>
            <a:br>
              <a:rPr lang="pl-PL" sz="2000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32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CDD5BE2E-0C3F-BE69-C582-AEA232F6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l-PL" sz="2800" dirty="0"/>
            </a:br>
            <a:br>
              <a:rPr lang="pl-PL" sz="2800" dirty="0"/>
            </a:b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CDFB7A1-27ED-5234-083D-D0709AAE9C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24399" y="2854366"/>
            <a:ext cx="6448425" cy="2835234"/>
          </a:xfrm>
        </p:spPr>
        <p:txBody>
          <a:bodyPr/>
          <a:lstStyle/>
          <a:p>
            <a:r>
              <a:rPr lang="pl-PL" sz="2000" dirty="0"/>
              <a:t>Na opakowaniach produktów żywnościowych można znaleźć wiele użytecznych informacji, które mogą być wykorzystane przy układaniu prawidłowo zbilansowanej diety.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>
                <a:latin typeface="+mj-lt"/>
              </a:rPr>
              <a:t>Oznakowanie produktów informacjami RWS </a:t>
            </a:r>
            <a:r>
              <a:rPr lang="pl-PL" sz="2000" dirty="0"/>
              <a:t>(referencyjnymi wartościami spożycia) stanowi  uzupełnienie informacji o wartości odżywczej.</a:t>
            </a:r>
            <a:br>
              <a:rPr lang="pl-PL" sz="2000" dirty="0"/>
            </a:br>
            <a:endParaRPr lang="pl-PL" dirty="0"/>
          </a:p>
        </p:txBody>
      </p:sp>
      <p:sp>
        <p:nvSpPr>
          <p:cNvPr id="6" name="Tytuł 2">
            <a:extLst>
              <a:ext uri="{FF2B5EF4-FFF2-40B4-BE49-F238E27FC236}">
                <a16:creationId xmlns:a16="http://schemas.microsoft.com/office/drawing/2014/main" id="{34432723-B7A2-9BFE-FC15-E2B6AA187203}"/>
              </a:ext>
            </a:extLst>
          </p:cNvPr>
          <p:cNvSpPr txBox="1">
            <a:spLocks/>
          </p:cNvSpPr>
          <p:nvPr/>
        </p:nvSpPr>
        <p:spPr>
          <a:xfrm>
            <a:off x="4724399" y="692151"/>
            <a:ext cx="6448426" cy="12001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F379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rgbClr val="7EAA30"/>
                </a:solidFill>
              </a:rPr>
              <a:t>Znakowanie produktów żywnościowych informacjami RWS</a:t>
            </a: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F14DA184-C02A-6962-E2FE-9D3E83711718}"/>
              </a:ext>
            </a:extLst>
          </p:cNvPr>
          <p:cNvSpPr/>
          <p:nvPr/>
        </p:nvSpPr>
        <p:spPr>
          <a:xfrm>
            <a:off x="0" y="0"/>
            <a:ext cx="4190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8103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12DB07B-6B87-F134-7CE5-6BE9CFEC6A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201" y="2130466"/>
            <a:ext cx="10080624" cy="3355934"/>
          </a:xfrm>
        </p:spPr>
        <p:txBody>
          <a:bodyPr/>
          <a:lstStyle/>
          <a:p>
            <a:r>
              <a:rPr lang="pl-PL" sz="2000" dirty="0"/>
              <a:t>RWS to typowe </a:t>
            </a:r>
            <a:r>
              <a:rPr lang="pl-PL" sz="2000" dirty="0">
                <a:latin typeface="+mj-lt"/>
              </a:rPr>
              <a:t>ilości składników odżywczych,</a:t>
            </a:r>
            <a:r>
              <a:rPr lang="pl-PL" sz="2000" dirty="0"/>
              <a:t> które powinny być spożywane przez większość osób w ciągu doby.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Ponieważ występuje wiele różnic między ludźmi (np. we wzroście, masie ciała i poziomach aktywności), RWS nie stanowią wartości docelowych dla poszczególnych osób, ale </a:t>
            </a:r>
            <a:r>
              <a:rPr lang="pl-PL" sz="2000" dirty="0">
                <a:latin typeface="+mj-lt"/>
              </a:rPr>
              <a:t>poziomy orientacyjne,</a:t>
            </a:r>
            <a:r>
              <a:rPr lang="pl-PL" sz="2000" dirty="0"/>
              <a:t> według których można ocenić udział poszczególnych składników odżywczych w porcji danego produktu.</a:t>
            </a:r>
            <a:endParaRPr lang="pl-PL" dirty="0"/>
          </a:p>
        </p:txBody>
      </p:sp>
      <p:sp>
        <p:nvSpPr>
          <p:cNvPr id="2" name="Tytuł 2">
            <a:extLst>
              <a:ext uri="{FF2B5EF4-FFF2-40B4-BE49-F238E27FC236}">
                <a16:creationId xmlns:a16="http://schemas.microsoft.com/office/drawing/2014/main" id="{B0456A14-D5A2-5212-628B-26ACEF901537}"/>
              </a:ext>
            </a:extLst>
          </p:cNvPr>
          <p:cNvSpPr txBox="1">
            <a:spLocks/>
          </p:cNvSpPr>
          <p:nvPr/>
        </p:nvSpPr>
        <p:spPr>
          <a:xfrm>
            <a:off x="1092200" y="692151"/>
            <a:ext cx="10080625" cy="12001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F379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rgbClr val="7EAA30"/>
                </a:solidFill>
              </a:rPr>
              <a:t>Znakowanie produktów żywnościowych informacjami RWS</a:t>
            </a:r>
          </a:p>
        </p:txBody>
      </p:sp>
    </p:spTree>
    <p:extLst>
      <p:ext uri="{BB962C8B-B14F-4D97-AF65-F5344CB8AC3E}">
        <p14:creationId xmlns:p14="http://schemas.microsoft.com/office/powerpoint/2010/main" val="2877138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9F4338A-5A8C-56A2-C946-5B0A976E9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>
                <a:solidFill>
                  <a:srgbClr val="7EAA30"/>
                </a:solidFill>
              </a:rPr>
              <a:t>Znakowanie produktów żywnościowych informacjami RWS</a:t>
            </a:r>
            <a:endParaRPr lang="pl-PL" dirty="0">
              <a:solidFill>
                <a:srgbClr val="7EAA30"/>
              </a:solidFill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998488D-A5A1-FDFA-F729-9D8E8DF4F1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201" y="2130466"/>
            <a:ext cx="10080624" cy="3355934"/>
          </a:xfrm>
        </p:spPr>
        <p:txBody>
          <a:bodyPr/>
          <a:lstStyle/>
          <a:p>
            <a:r>
              <a:rPr lang="pl-PL" sz="2000" dirty="0">
                <a:latin typeface="+mj-lt"/>
              </a:rPr>
              <a:t>Prawidłowe odżywianie </a:t>
            </a:r>
            <a:r>
              <a:rPr lang="pl-PL" sz="2000" dirty="0"/>
              <a:t>jest jednym z warunków zachowania dobrego stanu zdrowia. Kluczem do sukcesu jest prawidłowo zbilansowana, zarówno pod względem energetycznym jak i odżywczym, codzienna </a:t>
            </a:r>
            <a:r>
              <a:rPr lang="pl-PL" sz="2000" dirty="0">
                <a:latin typeface="+mj-lt"/>
              </a:rPr>
              <a:t>dieta.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Nie istnieje jeden produkt żywnościowy, który pokryłby zapotrzebowanie organizmu na wszystkie składniki odżywcze, dlatego też dieta powinna być </a:t>
            </a:r>
            <a:r>
              <a:rPr lang="pl-PL" sz="2000" dirty="0">
                <a:latin typeface="+mj-lt"/>
              </a:rPr>
              <a:t>urozmaicona.</a:t>
            </a:r>
            <a:endParaRPr lang="pl-P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7505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9C04AD2F-BD0A-AEE9-F6A5-39BE3513A56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62983" y="3079614"/>
            <a:ext cx="10080625" cy="2736656"/>
          </a:xfrm>
        </p:spPr>
        <p:txBody>
          <a:bodyPr/>
          <a:lstStyle/>
          <a:p>
            <a:r>
              <a:rPr lang="pl-PL" sz="2000" dirty="0"/>
              <a:t>Prawo do rzetelnej </a:t>
            </a:r>
            <a:r>
              <a:rPr lang="pl-PL" sz="2000" dirty="0">
                <a:latin typeface="+mj-lt"/>
              </a:rPr>
              <a:t>informacji</a:t>
            </a:r>
          </a:p>
          <a:p>
            <a:r>
              <a:rPr lang="pl-PL" sz="2000" dirty="0"/>
              <a:t>Prawo do </a:t>
            </a:r>
            <a:r>
              <a:rPr lang="pl-PL" sz="2000" dirty="0">
                <a:latin typeface="+mj-lt"/>
              </a:rPr>
              <a:t>bezpieczeństwa</a:t>
            </a:r>
          </a:p>
          <a:p>
            <a:r>
              <a:rPr lang="pl-PL" sz="2000" dirty="0"/>
              <a:t>Prawo swobody </a:t>
            </a:r>
            <a:r>
              <a:rPr lang="pl-PL" sz="2000" dirty="0">
                <a:latin typeface="+mj-lt"/>
              </a:rPr>
              <a:t>wyboru</a:t>
            </a:r>
          </a:p>
          <a:p>
            <a:r>
              <a:rPr lang="pl-PL" sz="2000" dirty="0"/>
              <a:t>Prawo do bycia </a:t>
            </a:r>
            <a:r>
              <a:rPr lang="pl-PL" sz="2000" dirty="0">
                <a:latin typeface="+mj-lt"/>
              </a:rPr>
              <a:t>wysłuchanym</a:t>
            </a:r>
            <a:endParaRPr lang="pl-PL" dirty="0">
              <a:latin typeface="+mj-lt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122D3CEF-F5F1-06BA-1CF4-5FC7C0996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2983" y="692151"/>
            <a:ext cx="10080625" cy="1200150"/>
          </a:xfrm>
        </p:spPr>
        <p:txBody>
          <a:bodyPr/>
          <a:lstStyle/>
          <a:p>
            <a:r>
              <a:rPr lang="pl-PL" dirty="0"/>
              <a:t>Prawa konsumenta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EF63830-0BD0-0FEA-6A0C-D53C6D95E3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62984" y="1955537"/>
            <a:ext cx="5085962" cy="676344"/>
          </a:xfrm>
        </p:spPr>
        <p:txBody>
          <a:bodyPr/>
          <a:lstStyle/>
          <a:p>
            <a:r>
              <a:rPr lang="pl-PL" sz="2000" dirty="0"/>
              <a:t>4 podstawowe </a:t>
            </a:r>
            <a:r>
              <a:rPr lang="pl-PL" sz="2000" b="1" dirty="0">
                <a:latin typeface="+mj-lt"/>
              </a:rPr>
              <a:t>prawa konsumentów </a:t>
            </a:r>
            <a:r>
              <a:rPr lang="pl-PL" sz="2000" dirty="0"/>
              <a:t>gwarantowane przez Konstytucję RP</a:t>
            </a:r>
            <a:br>
              <a:rPr lang="pl-PL" sz="2000" dirty="0"/>
            </a:b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1B3DB9C2-5F29-764B-C4B4-D7DBC043ED62}"/>
              </a:ext>
            </a:extLst>
          </p:cNvPr>
          <p:cNvSpPr/>
          <p:nvPr/>
        </p:nvSpPr>
        <p:spPr>
          <a:xfrm>
            <a:off x="0" y="0"/>
            <a:ext cx="5346191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5143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8A52E8-3E8A-18DC-D034-6B6B3B831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157" y="692150"/>
            <a:ext cx="9725687" cy="5473700"/>
          </a:xfrm>
        </p:spPr>
        <p:txBody>
          <a:bodyPr/>
          <a:lstStyle/>
          <a:p>
            <a:r>
              <a:rPr lang="pl-PL" dirty="0"/>
              <a:t>JAK NIE MARNOWAĆ ŻYWNOŚCI, CZYLI O PRZECHOWYWANIU PRODUKTÓW W DOMU</a:t>
            </a:r>
          </a:p>
        </p:txBody>
      </p:sp>
    </p:spTree>
    <p:extLst>
      <p:ext uri="{BB962C8B-B14F-4D97-AF65-F5344CB8AC3E}">
        <p14:creationId xmlns:p14="http://schemas.microsoft.com/office/powerpoint/2010/main" val="3298260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4D594EE-678C-C144-8E41-EB576844ED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201" y="2130466"/>
            <a:ext cx="6308724" cy="3173054"/>
          </a:xfrm>
        </p:spPr>
        <p:txBody>
          <a:bodyPr/>
          <a:lstStyle/>
          <a:p>
            <a:r>
              <a:rPr lang="pl-PL" sz="2000" dirty="0"/>
              <a:t>Wyrzucając żywność, marnujemy nie tylko pieniądze, ale energię i środki potrzebne do jej wyprodukowania. Pamiętajmy o tym, że wielu ludziom na świecie </a:t>
            </a:r>
            <a:r>
              <a:rPr lang="pl-PL" sz="2000" dirty="0">
                <a:latin typeface="+mj-lt"/>
              </a:rPr>
              <a:t>żywności brakuje.</a:t>
            </a:r>
          </a:p>
          <a:p>
            <a:endParaRPr lang="pl-PL" sz="2000" dirty="0"/>
          </a:p>
          <a:p>
            <a:r>
              <a:rPr lang="pl-PL" sz="2000" dirty="0"/>
              <a:t>Żywność może </a:t>
            </a:r>
            <a:r>
              <a:rPr lang="pl-PL" sz="2000" dirty="0">
                <a:latin typeface="+mj-lt"/>
              </a:rPr>
              <a:t>dłużej pozostać świeża </a:t>
            </a:r>
            <a:r>
              <a:rPr lang="pl-PL" sz="2000" dirty="0"/>
              <a:t>i dobra do spożycia, jeśli będzie odpowiednio transportowana, przechowywana i wykorzystana.</a:t>
            </a:r>
            <a:br>
              <a:rPr lang="pl-PL" sz="2000" dirty="0"/>
            </a:br>
            <a:br>
              <a:rPr lang="pl-PL" sz="2000" dirty="0"/>
            </a:br>
            <a:endParaRPr lang="pl-PL" dirty="0"/>
          </a:p>
        </p:txBody>
      </p:sp>
      <p:sp>
        <p:nvSpPr>
          <p:cNvPr id="6" name="Tytuł 2">
            <a:extLst>
              <a:ext uri="{FF2B5EF4-FFF2-40B4-BE49-F238E27FC236}">
                <a16:creationId xmlns:a16="http://schemas.microsoft.com/office/drawing/2014/main" id="{1B2961FF-9A59-E9E6-85C6-B0938D237858}"/>
              </a:ext>
            </a:extLst>
          </p:cNvPr>
          <p:cNvSpPr txBox="1">
            <a:spLocks/>
          </p:cNvSpPr>
          <p:nvPr/>
        </p:nvSpPr>
        <p:spPr>
          <a:xfrm>
            <a:off x="1055687" y="657225"/>
            <a:ext cx="6850063" cy="12001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F379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Jak nie marnować żywności</a:t>
            </a: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A468F70B-9F14-477E-A8E0-BB87180E1F4D}"/>
              </a:ext>
            </a:extLst>
          </p:cNvPr>
          <p:cNvSpPr/>
          <p:nvPr/>
        </p:nvSpPr>
        <p:spPr>
          <a:xfrm>
            <a:off x="8220456" y="0"/>
            <a:ext cx="3971544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8273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B5BDE9B5-65B2-AB13-2D51-701B83A152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92200" y="3116634"/>
            <a:ext cx="10080625" cy="3049215"/>
          </a:xfrm>
        </p:spPr>
        <p:txBody>
          <a:bodyPr/>
          <a:lstStyle/>
          <a:p>
            <a:r>
              <a:rPr lang="pl-PL" sz="2000" dirty="0"/>
              <a:t>Zwracaj uwagę na jakość żywności podczas zakupów oraz datę przydatności do spożycia</a:t>
            </a:r>
          </a:p>
          <a:p>
            <a:r>
              <a:rPr lang="pl-PL" sz="2000" dirty="0"/>
              <a:t>Kupuj żywność w miejscach, gdzie jest właściwie przechowywana</a:t>
            </a:r>
          </a:p>
          <a:p>
            <a:r>
              <a:rPr lang="pl-PL" sz="2000" dirty="0"/>
              <a:t>Właściwie transportuj żywność</a:t>
            </a:r>
          </a:p>
          <a:p>
            <a:r>
              <a:rPr lang="pl-PL" sz="2000" dirty="0"/>
              <a:t>Stosuj zasadę pierwsze weszło – pierwsze wyszło </a:t>
            </a:r>
            <a:r>
              <a:rPr lang="pl-PL" sz="2000" dirty="0">
                <a:latin typeface="+mj-lt"/>
              </a:rPr>
              <a:t>tzw. FIFO</a:t>
            </a: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A7178B5-03AD-3999-BBAC-0CBFB7673C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200" y="1683730"/>
            <a:ext cx="9137649" cy="803274"/>
          </a:xfrm>
        </p:spPr>
        <p:txBody>
          <a:bodyPr/>
          <a:lstStyle/>
          <a:p>
            <a:r>
              <a:rPr lang="pl-PL" sz="2000" dirty="0"/>
              <a:t>Jako konsumenci mamy bardzo duży wpływ na to, co kupujemy i zjadamy – </a:t>
            </a:r>
            <a:r>
              <a:rPr lang="pl-PL" sz="2000" dirty="0">
                <a:latin typeface="+mj-lt"/>
              </a:rPr>
              <a:t>wykorzystajmy lepiej te możliwości,</a:t>
            </a:r>
            <a:r>
              <a:rPr lang="pl-PL" sz="2000" dirty="0"/>
              <a:t> stosując poniższe zasady.</a:t>
            </a:r>
            <a:br>
              <a:rPr lang="pl-PL" sz="2000" dirty="0"/>
            </a:br>
            <a:endParaRPr lang="pl-PL" dirty="0"/>
          </a:p>
        </p:txBody>
      </p:sp>
      <p:sp>
        <p:nvSpPr>
          <p:cNvPr id="5" name="Tytuł 2">
            <a:extLst>
              <a:ext uri="{FF2B5EF4-FFF2-40B4-BE49-F238E27FC236}">
                <a16:creationId xmlns:a16="http://schemas.microsoft.com/office/drawing/2014/main" id="{9E3F5B55-6E9C-957D-4872-B0A375A5B82C}"/>
              </a:ext>
            </a:extLst>
          </p:cNvPr>
          <p:cNvSpPr txBox="1">
            <a:spLocks/>
          </p:cNvSpPr>
          <p:nvPr/>
        </p:nvSpPr>
        <p:spPr>
          <a:xfrm>
            <a:off x="1055687" y="657225"/>
            <a:ext cx="8088313" cy="12001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F379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Jak nie marnować żywności</a:t>
            </a:r>
          </a:p>
        </p:txBody>
      </p:sp>
    </p:spTree>
    <p:extLst>
      <p:ext uri="{BB962C8B-B14F-4D97-AF65-F5344CB8AC3E}">
        <p14:creationId xmlns:p14="http://schemas.microsoft.com/office/powerpoint/2010/main" val="2046485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B7F0FB2F-1BF5-CBCC-9CFD-BB41BA65554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55688" y="1850707"/>
            <a:ext cx="5765800" cy="3613759"/>
          </a:xfrm>
        </p:spPr>
        <p:txBody>
          <a:bodyPr/>
          <a:lstStyle/>
          <a:p>
            <a:r>
              <a:rPr lang="pl-PL" sz="2000" dirty="0">
                <a:latin typeface="+mj-lt"/>
              </a:rPr>
              <a:t>3xP: Planuj, Przeliczaj, Przyrządzaj</a:t>
            </a:r>
          </a:p>
          <a:p>
            <a:r>
              <a:rPr lang="pl-PL" sz="2000" dirty="0"/>
              <a:t>Przechowuj żywność w odpowiednich warunkach</a:t>
            </a:r>
          </a:p>
          <a:p>
            <a:r>
              <a:rPr lang="pl-PL" sz="2000" dirty="0"/>
              <a:t>Korzystaj właściwie z lodówki</a:t>
            </a:r>
          </a:p>
          <a:p>
            <a:r>
              <a:rPr lang="pl-PL" sz="2000" dirty="0"/>
              <a:t>Dobrze gospodaruj żywnością – zamrażaj nadmiar żywności, użyj ponownie, dziel się z innymi</a:t>
            </a:r>
            <a:r>
              <a:rPr lang="pl-PL" dirty="0">
                <a:solidFill>
                  <a:srgbClr val="FF0000"/>
                </a:solidFill>
              </a:rPr>
              <a:t>, ale zawsze pamiętaj o zasadach bezpieczeństwa żywności!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4B04B40-74C1-47AD-FBEE-D60E1D9BFE81}"/>
              </a:ext>
            </a:extLst>
          </p:cNvPr>
          <p:cNvSpPr txBox="1">
            <a:spLocks/>
          </p:cNvSpPr>
          <p:nvPr/>
        </p:nvSpPr>
        <p:spPr>
          <a:xfrm>
            <a:off x="1055687" y="657225"/>
            <a:ext cx="8088313" cy="12001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F379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Jak nie marnować żywności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F3223F80-9EE8-9BFE-5CB6-F817BF67E9CF}"/>
              </a:ext>
            </a:extLst>
          </p:cNvPr>
          <p:cNvSpPr/>
          <p:nvPr/>
        </p:nvSpPr>
        <p:spPr>
          <a:xfrm>
            <a:off x="7267955" y="1606868"/>
            <a:ext cx="4070606" cy="4133974"/>
          </a:xfrm>
          <a:prstGeom prst="ellipse">
            <a:avLst/>
          </a:prstGeom>
          <a:blipFill>
            <a:blip r:embed="rId2" cstate="print"/>
            <a:stretch>
              <a:fillRect l="-1385" t="-997" r="-1385" b="-997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7873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103B3-C097-FFCB-F2D0-3D01E9C6B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WPŁYW DIETY NA ŚRODOWISKO</a:t>
            </a:r>
          </a:p>
        </p:txBody>
      </p:sp>
    </p:spTree>
    <p:extLst>
      <p:ext uri="{BB962C8B-B14F-4D97-AF65-F5344CB8AC3E}">
        <p14:creationId xmlns:p14="http://schemas.microsoft.com/office/powerpoint/2010/main" val="100522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828842B-3FBF-0AA3-E236-ABB85680A4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201" y="1804737"/>
            <a:ext cx="6013449" cy="3864543"/>
          </a:xfrm>
        </p:spPr>
        <p:txBody>
          <a:bodyPr/>
          <a:lstStyle/>
          <a:p>
            <a:r>
              <a:rPr lang="pl-PL" sz="2000" dirty="0"/>
              <a:t>Większe </a:t>
            </a:r>
            <a:r>
              <a:rPr lang="pl-PL" sz="2000" dirty="0">
                <a:latin typeface="+mj-lt"/>
              </a:rPr>
              <a:t>emisje gazów cieplarnianych </a:t>
            </a:r>
            <a:r>
              <a:rPr lang="pl-PL" sz="2000" dirty="0"/>
              <a:t>mają bezpośredni wpływ na globalne ocieplenie.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Proces ten przyspiesza </a:t>
            </a:r>
            <a:r>
              <a:rPr lang="pl-PL" sz="2000" dirty="0">
                <a:latin typeface="+mj-lt"/>
              </a:rPr>
              <a:t>zmianę klimatu,</a:t>
            </a:r>
            <a:r>
              <a:rPr lang="pl-PL" sz="2000" dirty="0"/>
              <a:t> co ma katastrofalne skutki dla naszej planety.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Wszyscy możemy przeciwdziałać globalnemu ociepleniu m.in. poprzez dokonywanie </a:t>
            </a:r>
            <a:r>
              <a:rPr lang="pl-PL" sz="2000" dirty="0">
                <a:latin typeface="+mj-lt"/>
              </a:rPr>
              <a:t>przyjaznych dla klimatu wyborów </a:t>
            </a:r>
            <a:r>
              <a:rPr lang="pl-PL" sz="2000" dirty="0"/>
              <a:t>w naszym codziennym życiu.</a:t>
            </a:r>
            <a:endParaRPr lang="pl-PL" dirty="0"/>
          </a:p>
        </p:txBody>
      </p:sp>
      <p:sp>
        <p:nvSpPr>
          <p:cNvPr id="2" name="Tytuł 2">
            <a:extLst>
              <a:ext uri="{FF2B5EF4-FFF2-40B4-BE49-F238E27FC236}">
                <a16:creationId xmlns:a16="http://schemas.microsoft.com/office/drawing/2014/main" id="{1D350AFB-6466-EDF2-229E-1BBFB6CCC1D4}"/>
              </a:ext>
            </a:extLst>
          </p:cNvPr>
          <p:cNvSpPr txBox="1">
            <a:spLocks/>
          </p:cNvSpPr>
          <p:nvPr/>
        </p:nvSpPr>
        <p:spPr>
          <a:xfrm>
            <a:off x="1092201" y="692151"/>
            <a:ext cx="7270750" cy="12001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F379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rgbClr val="7EAA30"/>
                </a:solidFill>
              </a:rPr>
              <a:t>Wpływ diety na środowisko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CDFE2165-AAF9-4017-25B9-702FB0ECCA26}"/>
              </a:ext>
            </a:extLst>
          </p:cNvPr>
          <p:cNvSpPr/>
          <p:nvPr/>
        </p:nvSpPr>
        <p:spPr>
          <a:xfrm>
            <a:off x="8097011" y="45"/>
            <a:ext cx="4094988" cy="6857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6712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0542BF2-4BDA-F0FD-F5E7-C9AF346DD4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201" y="1775809"/>
            <a:ext cx="10080624" cy="4219475"/>
          </a:xfrm>
        </p:spPr>
        <p:txBody>
          <a:bodyPr/>
          <a:lstStyle/>
          <a:p>
            <a:r>
              <a:rPr lang="pl-PL" sz="2000" dirty="0"/>
              <a:t>Wybierając </a:t>
            </a:r>
            <a:r>
              <a:rPr lang="pl-PL" sz="2000" dirty="0">
                <a:latin typeface="+mj-lt"/>
              </a:rPr>
              <a:t>produkty lokalne </a:t>
            </a:r>
            <a:r>
              <a:rPr lang="pl-PL" sz="2000" dirty="0"/>
              <a:t>i sezonowe możemy zmniejszyć tzw. ślad węglowy związany z transportem żywności.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Odpady żywnościowe są </a:t>
            </a:r>
            <a:r>
              <a:rPr lang="pl-PL" sz="2000" dirty="0">
                <a:latin typeface="+mj-lt"/>
              </a:rPr>
              <a:t>ogromnym czynnikiem przyczyniającym się </a:t>
            </a:r>
            <a:r>
              <a:rPr lang="pl-PL" sz="2000" dirty="0"/>
              <a:t>do emisji gazów cieplarnianych. Dlatego ważne jest, aby nie marnować żywności m.in. odpowiednio ją przechowując i sprawdzając terminy przydatności na etykietach.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Kupując żywość w opakowaniach biodegradowalnych oraz stosując torby wielorazowego użytku przyczyniamy się do </a:t>
            </a:r>
            <a:r>
              <a:rPr lang="pl-PL" sz="2000" dirty="0">
                <a:latin typeface="+mj-lt"/>
              </a:rPr>
              <a:t>ograniczania emisji.</a:t>
            </a:r>
            <a:br>
              <a:rPr lang="pl-PL" sz="2000" dirty="0">
                <a:latin typeface="+mj-lt"/>
              </a:rPr>
            </a:br>
            <a:br>
              <a:rPr lang="pl-PL" sz="2000" dirty="0"/>
            </a:br>
            <a:endParaRPr lang="pl-PL" dirty="0"/>
          </a:p>
        </p:txBody>
      </p:sp>
      <p:sp>
        <p:nvSpPr>
          <p:cNvPr id="2" name="Tytuł 2">
            <a:extLst>
              <a:ext uri="{FF2B5EF4-FFF2-40B4-BE49-F238E27FC236}">
                <a16:creationId xmlns:a16="http://schemas.microsoft.com/office/drawing/2014/main" id="{AD60A5F7-20F1-BDFC-2A13-E8B9A57FED26}"/>
              </a:ext>
            </a:extLst>
          </p:cNvPr>
          <p:cNvSpPr txBox="1">
            <a:spLocks/>
          </p:cNvSpPr>
          <p:nvPr/>
        </p:nvSpPr>
        <p:spPr>
          <a:xfrm>
            <a:off x="1092200" y="692151"/>
            <a:ext cx="10080625" cy="12001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F379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rgbClr val="7EAA30"/>
                </a:solidFill>
              </a:rPr>
              <a:t>Wpływ diety na środowisko</a:t>
            </a:r>
          </a:p>
        </p:txBody>
      </p:sp>
    </p:spTree>
    <p:extLst>
      <p:ext uri="{BB962C8B-B14F-4D97-AF65-F5344CB8AC3E}">
        <p14:creationId xmlns:p14="http://schemas.microsoft.com/office/powerpoint/2010/main" val="23681020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FCB30509-651B-63FF-7155-24BAC2920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00" y="692151"/>
            <a:ext cx="6461125" cy="1200150"/>
          </a:xfrm>
        </p:spPr>
        <p:txBody>
          <a:bodyPr/>
          <a:lstStyle/>
          <a:p>
            <a:r>
              <a:rPr lang="pl-PL">
                <a:solidFill>
                  <a:srgbClr val="7EAA30"/>
                </a:solidFill>
              </a:rPr>
              <a:t>O segregacji odpadów</a:t>
            </a:r>
            <a:endParaRPr lang="pl-PL" dirty="0">
              <a:solidFill>
                <a:srgbClr val="7EAA30"/>
              </a:solidFill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891E2C5-3F1D-E200-1F4C-9F2B716709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73601" y="1892301"/>
            <a:ext cx="6461124" cy="4727534"/>
          </a:xfrm>
        </p:spPr>
        <p:txBody>
          <a:bodyPr/>
          <a:lstStyle/>
          <a:p>
            <a:r>
              <a:rPr lang="pl-PL" sz="2000"/>
              <a:t>Większość produktów żywnościowych kupowanych w sklepach ma opakowania z plastiku, szkła, papieru oraz aluminium i innych metali, czyli tworzyw, które możemy </a:t>
            </a:r>
            <a:r>
              <a:rPr lang="pl-PL" sz="2000">
                <a:latin typeface="+mj-lt"/>
              </a:rPr>
              <a:t>ponownie wykorzystać.</a:t>
            </a:r>
            <a:r>
              <a:rPr lang="pl-PL">
                <a:latin typeface="+mj-lt"/>
              </a:rPr>
              <a:t> </a:t>
            </a:r>
            <a:r>
              <a:rPr lang="pl-PL" sz="2000"/>
              <a:t>Dzięki temu, opakowania te stają się wartościowym surowcem.</a:t>
            </a:r>
          </a:p>
          <a:p>
            <a:endParaRPr lang="pl-PL" sz="2000"/>
          </a:p>
          <a:p>
            <a:r>
              <a:rPr lang="pl-PL">
                <a:latin typeface="+mj-lt"/>
              </a:rPr>
              <a:t>Oddzielaj</a:t>
            </a:r>
            <a:r>
              <a:rPr lang="pl-PL"/>
              <a:t> surowce od odpadów, które </a:t>
            </a:r>
            <a:r>
              <a:rPr lang="pl-PL">
                <a:latin typeface="+mj-lt"/>
              </a:rPr>
              <a:t>nie nadają się </a:t>
            </a:r>
            <a:r>
              <a:rPr lang="pl-PL"/>
              <a:t>do powtórnego przetworzenia.</a:t>
            </a:r>
            <a:br>
              <a:rPr lang="pl-PL"/>
            </a:br>
            <a:br>
              <a:rPr lang="pl-PL"/>
            </a:br>
            <a:endParaRPr lang="pl-PL" dirty="0"/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925DAE5D-C0DE-0649-EC3B-4169FA189AEF}"/>
              </a:ext>
            </a:extLst>
          </p:cNvPr>
          <p:cNvSpPr/>
          <p:nvPr/>
        </p:nvSpPr>
        <p:spPr>
          <a:xfrm>
            <a:off x="0" y="0"/>
            <a:ext cx="3925822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85880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7281D4D2-1E07-C886-521D-6E9FFB61F17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74972" y="1874347"/>
            <a:ext cx="6798376" cy="4098897"/>
          </a:xfrm>
        </p:spPr>
        <p:txBody>
          <a:bodyPr/>
          <a:lstStyle/>
          <a:p>
            <a:pPr marL="0" indent="0">
              <a:lnSpc>
                <a:spcPts val="2300"/>
              </a:lnSpc>
              <a:spcBef>
                <a:spcPts val="0"/>
              </a:spcBef>
              <a:spcAft>
                <a:spcPts val="6300"/>
              </a:spcAft>
              <a:buNone/>
            </a:pPr>
            <a:r>
              <a:rPr lang="pl-PL" dirty="0"/>
              <a:t>Metale i tworzywa sztuczne – </a:t>
            </a:r>
            <a:r>
              <a:rPr lang="pl-PL" dirty="0">
                <a:solidFill>
                  <a:srgbClr val="FFC000"/>
                </a:solidFill>
                <a:latin typeface="+mj-lt"/>
              </a:rPr>
              <a:t>żółty</a:t>
            </a:r>
          </a:p>
          <a:p>
            <a:pPr marL="0" indent="0">
              <a:lnSpc>
                <a:spcPts val="2300"/>
              </a:lnSpc>
              <a:spcBef>
                <a:spcPts val="0"/>
              </a:spcBef>
              <a:spcAft>
                <a:spcPts val="6300"/>
              </a:spcAft>
              <a:buNone/>
            </a:pPr>
            <a:r>
              <a:rPr lang="pl-PL" dirty="0"/>
              <a:t>Papier – </a:t>
            </a:r>
            <a:r>
              <a:rPr lang="pl-PL" dirty="0">
                <a:solidFill>
                  <a:srgbClr val="00B0F0"/>
                </a:solidFill>
                <a:latin typeface="+mj-lt"/>
              </a:rPr>
              <a:t>niebieski</a:t>
            </a:r>
          </a:p>
          <a:p>
            <a:pPr marL="0" indent="0">
              <a:lnSpc>
                <a:spcPts val="2300"/>
              </a:lnSpc>
              <a:spcBef>
                <a:spcPts val="0"/>
              </a:spcBef>
              <a:spcAft>
                <a:spcPts val="6300"/>
              </a:spcAft>
              <a:buNone/>
            </a:pPr>
            <a:r>
              <a:rPr lang="pl-PL" dirty="0"/>
              <a:t>Opakowania szklane – </a:t>
            </a:r>
            <a:r>
              <a:rPr lang="pl-PL" dirty="0">
                <a:solidFill>
                  <a:srgbClr val="00B050"/>
                </a:solidFill>
                <a:latin typeface="+mj-lt"/>
              </a:rPr>
              <a:t>zielony</a:t>
            </a:r>
          </a:p>
          <a:p>
            <a:pPr marL="0" indent="0">
              <a:lnSpc>
                <a:spcPts val="2300"/>
              </a:lnSpc>
              <a:spcBef>
                <a:spcPts val="0"/>
              </a:spcBef>
              <a:spcAft>
                <a:spcPts val="6300"/>
              </a:spcAft>
              <a:buNone/>
            </a:pPr>
            <a:r>
              <a:rPr lang="pl-PL" dirty="0"/>
              <a:t>Odpady biodegradowalne – </a:t>
            </a:r>
            <a:r>
              <a:rPr lang="pl-PL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brązowy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AE23DBD4-6D4B-8535-B0C3-79072C1F0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7EAA30"/>
                </a:solidFill>
              </a:rPr>
              <a:t>Jakie surowce oddzielamy?</a:t>
            </a:r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8F18A39B-DB08-EFFE-A20A-4BA950484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70819" y="4839815"/>
            <a:ext cx="640183" cy="800229"/>
          </a:xfrm>
          <a:prstGeom prst="rect">
            <a:avLst/>
          </a:prstGeom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id="{70AFB831-7561-7508-5C98-FDD560E164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70819" y="2741941"/>
            <a:ext cx="640183" cy="800229"/>
          </a:xfrm>
          <a:prstGeom prst="rect">
            <a:avLst/>
          </a:prstGeom>
        </p:spPr>
      </p:pic>
      <p:pic>
        <p:nvPicPr>
          <p:cNvPr id="11" name="Grafika 10">
            <a:extLst>
              <a:ext uri="{FF2B5EF4-FFF2-40B4-BE49-F238E27FC236}">
                <a16:creationId xmlns:a16="http://schemas.microsoft.com/office/drawing/2014/main" id="{1BA3E17B-4471-319D-3B27-7144928A3D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70818" y="1710253"/>
            <a:ext cx="640184" cy="800229"/>
          </a:xfrm>
          <a:prstGeom prst="rect">
            <a:avLst/>
          </a:prstGeom>
        </p:spPr>
      </p:pic>
      <p:pic>
        <p:nvPicPr>
          <p:cNvPr id="13" name="Grafika 12">
            <a:extLst>
              <a:ext uri="{FF2B5EF4-FFF2-40B4-BE49-F238E27FC236}">
                <a16:creationId xmlns:a16="http://schemas.microsoft.com/office/drawing/2014/main" id="{DC7A4AEE-C4F7-8A6B-36DD-8167F22D6E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70819" y="3800403"/>
            <a:ext cx="640183" cy="800229"/>
          </a:xfrm>
          <a:prstGeom prst="rect">
            <a:avLst/>
          </a:prstGeom>
        </p:spPr>
      </p:pic>
      <p:pic>
        <p:nvPicPr>
          <p:cNvPr id="15" name="Grafika 14">
            <a:extLst>
              <a:ext uri="{FF2B5EF4-FFF2-40B4-BE49-F238E27FC236}">
                <a16:creationId xmlns:a16="http://schemas.microsoft.com/office/drawing/2014/main" id="{CDE07D89-73DE-4FCF-1274-3BC8566D29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32407" y="4965700"/>
            <a:ext cx="356465" cy="567435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id="{E3AEA563-CF66-0EBD-993F-B013365312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13319" y="2958885"/>
            <a:ext cx="596534" cy="589259"/>
          </a:xfrm>
          <a:prstGeom prst="rect">
            <a:avLst/>
          </a:prstGeom>
        </p:spPr>
      </p:pic>
      <p:pic>
        <p:nvPicPr>
          <p:cNvPr id="19" name="Grafika 18">
            <a:extLst>
              <a:ext uri="{FF2B5EF4-FFF2-40B4-BE49-F238E27FC236}">
                <a16:creationId xmlns:a16="http://schemas.microsoft.com/office/drawing/2014/main" id="{3F63CC1F-7C35-C372-E3A5-7379BB0459B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562030" y="1867996"/>
            <a:ext cx="240068" cy="647456"/>
          </a:xfrm>
          <a:prstGeom prst="rect">
            <a:avLst/>
          </a:prstGeom>
        </p:spPr>
      </p:pic>
      <p:pic>
        <p:nvPicPr>
          <p:cNvPr id="21" name="Grafika 20">
            <a:extLst>
              <a:ext uri="{FF2B5EF4-FFF2-40B4-BE49-F238E27FC236}">
                <a16:creationId xmlns:a16="http://schemas.microsoft.com/office/drawing/2014/main" id="{50CCC484-7E90-3BA6-44E3-1FDAA88EB96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562030" y="3949347"/>
            <a:ext cx="283718" cy="63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015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64BE570-0F81-2EBB-4626-4C223E2299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201" y="2130465"/>
            <a:ext cx="10080624" cy="2950417"/>
          </a:xfrm>
        </p:spPr>
        <p:txBody>
          <a:bodyPr/>
          <a:lstStyle/>
          <a:p>
            <a:r>
              <a:rPr lang="pl-PL" sz="2000" dirty="0"/>
              <a:t>Ani szkła, ani plastiku czy metalu </a:t>
            </a:r>
            <a:r>
              <a:rPr lang="pl-PL" sz="2000" dirty="0">
                <a:latin typeface="+mj-lt"/>
              </a:rPr>
              <a:t>nie trzeba myć </a:t>
            </a:r>
            <a:r>
              <a:rPr lang="pl-PL" sz="2000" dirty="0"/>
              <a:t>przed wyrzuceniem do pojemnika na odpady segregowane.</a:t>
            </a:r>
            <a:r>
              <a:rPr lang="pl-PL" dirty="0"/>
              <a:t> </a:t>
            </a:r>
            <a:r>
              <a:rPr lang="pl-PL" sz="2000" dirty="0"/>
              <a:t>Wystarczy je opróżnić.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Surowce zostaną umyte na późniejszym etapie recyklingu, sortujmy je więc i </a:t>
            </a:r>
            <a:r>
              <a:rPr lang="pl-PL" sz="2000" dirty="0">
                <a:latin typeface="+mj-lt"/>
              </a:rPr>
              <a:t>wyrzucajmy do odpowiednich pojemników.</a:t>
            </a:r>
            <a:endParaRPr lang="pl-PL" dirty="0">
              <a:latin typeface="+mj-lt"/>
            </a:endParaRPr>
          </a:p>
        </p:txBody>
      </p:sp>
      <p:sp>
        <p:nvSpPr>
          <p:cNvPr id="2" name="Tytuł 2">
            <a:extLst>
              <a:ext uri="{FF2B5EF4-FFF2-40B4-BE49-F238E27FC236}">
                <a16:creationId xmlns:a16="http://schemas.microsoft.com/office/drawing/2014/main" id="{1023B04F-EB24-6596-D79A-3ABD100B3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0" y="692151"/>
            <a:ext cx="10080625" cy="1200150"/>
          </a:xfrm>
        </p:spPr>
        <p:txBody>
          <a:bodyPr/>
          <a:lstStyle/>
          <a:p>
            <a:r>
              <a:rPr lang="pl-PL" dirty="0">
                <a:solidFill>
                  <a:srgbClr val="7EAA30"/>
                </a:solidFill>
              </a:rPr>
              <a:t>Jakie surowce oddzielamy?</a:t>
            </a:r>
          </a:p>
        </p:txBody>
      </p:sp>
    </p:spTree>
    <p:extLst>
      <p:ext uri="{BB962C8B-B14F-4D97-AF65-F5344CB8AC3E}">
        <p14:creationId xmlns:p14="http://schemas.microsoft.com/office/powerpoint/2010/main" val="856568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E727AE-FFFC-84F5-1F1A-49FAFE624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ZNAKOWANIE PRODUKTÓW SPOŻYWCZYCH</a:t>
            </a:r>
          </a:p>
        </p:txBody>
      </p:sp>
    </p:spTree>
    <p:extLst>
      <p:ext uri="{BB962C8B-B14F-4D97-AF65-F5344CB8AC3E}">
        <p14:creationId xmlns:p14="http://schemas.microsoft.com/office/powerpoint/2010/main" val="40083003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4ACB39D6-3B3D-9BBA-5EF0-C2DC273815A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92201" y="4468785"/>
            <a:ext cx="5842000" cy="2265363"/>
          </a:xfrm>
        </p:spPr>
        <p:txBody>
          <a:bodyPr/>
          <a:lstStyle/>
          <a:p>
            <a:r>
              <a:rPr lang="pl-PL" sz="2000" dirty="0"/>
              <a:t>Planujmy zakupy i kupujmy to, co naprawdę jest potrzebne, </a:t>
            </a:r>
            <a:r>
              <a:rPr lang="pl-PL" sz="2000" dirty="0">
                <a:latin typeface="+mj-lt"/>
              </a:rPr>
              <a:t>w ilościach dopasowanych</a:t>
            </a:r>
            <a:r>
              <a:rPr lang="pl-PL" sz="2000" dirty="0"/>
              <a:t> do naszych potrzeb.</a:t>
            </a:r>
            <a:br>
              <a:rPr lang="pl-PL" sz="2000" dirty="0"/>
            </a:br>
            <a:br>
              <a:rPr lang="pl-PL" sz="2000" dirty="0"/>
            </a:br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DF23417A-60F9-E05A-2E60-68354D73C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7EAA30"/>
                </a:solidFill>
              </a:rPr>
              <a:t>Odpowiedzialne zakupy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5872C96-9D34-8BC4-23F2-0961DD5F7E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200" y="2000381"/>
            <a:ext cx="5842001" cy="1428619"/>
          </a:xfrm>
        </p:spPr>
        <p:txBody>
          <a:bodyPr/>
          <a:lstStyle/>
          <a:p>
            <a:r>
              <a:rPr lang="pl-PL" sz="2000" dirty="0"/>
              <a:t>W celu ograniczenia ilości odpadów, możemy podjąć działania już na etapie zakupów. Postępujmy </a:t>
            </a:r>
            <a:r>
              <a:rPr lang="pl-PL" sz="2000" dirty="0">
                <a:latin typeface="+mj-lt"/>
              </a:rPr>
              <a:t>zgodnie z poniższymi zasadami, </a:t>
            </a:r>
            <a:r>
              <a:rPr lang="pl-PL" sz="2000" dirty="0"/>
              <a:t>aby zmniejszyć nasze oddziaływanie na środowisko.</a:t>
            </a:r>
          </a:p>
          <a:p>
            <a:endParaRPr lang="pl-PL"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074B5557-F036-3A5C-196D-D917DFFC9C2E}"/>
              </a:ext>
            </a:extLst>
          </p:cNvPr>
          <p:cNvSpPr/>
          <p:nvPr/>
        </p:nvSpPr>
        <p:spPr>
          <a:xfrm>
            <a:off x="7667243" y="0"/>
            <a:ext cx="4524756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166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D030B8CE-ABD6-88CE-62E5-E407DDEFC2E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55687" y="1962066"/>
            <a:ext cx="10080625" cy="4384757"/>
          </a:xfrm>
        </p:spPr>
        <p:txBody>
          <a:bodyPr/>
          <a:lstStyle/>
          <a:p>
            <a:r>
              <a:rPr lang="pl-PL" sz="2000" dirty="0"/>
              <a:t>Podczas codziennych zakupów starajmy się wybierać produkty, które można kupić bez opakowania, np. warzywa, owoce, mięso czy pieczywo.</a:t>
            </a:r>
          </a:p>
          <a:p>
            <a:r>
              <a:rPr lang="pl-PL" sz="2000" dirty="0"/>
              <a:t>Nie wszystkie towary jesteśmy w stanie kupić bez opakowania. Wybierajmy takie, które są pakowane w </a:t>
            </a:r>
            <a:r>
              <a:rPr lang="pl-PL" sz="2000" dirty="0">
                <a:latin typeface="+mj-lt"/>
              </a:rPr>
              <a:t>materiały biodegradowalne </a:t>
            </a:r>
            <a:r>
              <a:rPr lang="pl-PL" sz="2000" dirty="0"/>
              <a:t>lub podlegają </a:t>
            </a:r>
            <a:r>
              <a:rPr lang="pl-PL" sz="2000" dirty="0">
                <a:latin typeface="+mj-lt"/>
              </a:rPr>
              <a:t>recyklingowi.</a:t>
            </a:r>
            <a:r>
              <a:rPr lang="pl-PL" sz="2000" dirty="0"/>
              <a:t> </a:t>
            </a:r>
            <a:endParaRPr lang="pl-PL" dirty="0"/>
          </a:p>
          <a:p>
            <a:r>
              <a:rPr lang="pl-PL" sz="2000" dirty="0"/>
              <a:t>Jeśli jest taka możliwość, dobrze jest także kupować </a:t>
            </a:r>
            <a:r>
              <a:rPr lang="pl-PL" sz="2000" dirty="0">
                <a:latin typeface="+mj-lt"/>
              </a:rPr>
              <a:t>jedno większe opakowanie</a:t>
            </a:r>
            <a:r>
              <a:rPr lang="pl-PL" sz="2000" dirty="0"/>
              <a:t> tego samego produktu zamiast kilku mniejszych.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979937B8-BF3F-C9FA-09A9-D2034084F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0" y="692151"/>
            <a:ext cx="10080625" cy="1200150"/>
          </a:xfrm>
        </p:spPr>
        <p:txBody>
          <a:bodyPr/>
          <a:lstStyle/>
          <a:p>
            <a:r>
              <a:rPr lang="pl-PL" dirty="0">
                <a:solidFill>
                  <a:srgbClr val="7EAA30"/>
                </a:solidFill>
              </a:rPr>
              <a:t>Odpowiedzialne zakupy</a:t>
            </a:r>
          </a:p>
        </p:txBody>
      </p:sp>
    </p:spTree>
    <p:extLst>
      <p:ext uri="{BB962C8B-B14F-4D97-AF65-F5344CB8AC3E}">
        <p14:creationId xmlns:p14="http://schemas.microsoft.com/office/powerpoint/2010/main" val="4136309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D030B8CE-ABD6-88CE-62E5-E407DDEFC2E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55687" y="1781091"/>
            <a:ext cx="6069013" cy="4384757"/>
          </a:xfrm>
        </p:spPr>
        <p:txBody>
          <a:bodyPr/>
          <a:lstStyle/>
          <a:p>
            <a:r>
              <a:rPr lang="pl-PL" sz="2000" dirty="0"/>
              <a:t>Pamiętajmy, żeby na wyprawę do sklepu </a:t>
            </a:r>
            <a:r>
              <a:rPr lang="pl-PL" sz="2000" dirty="0">
                <a:latin typeface="+mj-lt"/>
              </a:rPr>
              <a:t>iść z własną torbą wielokrotnego użytku.</a:t>
            </a:r>
            <a:r>
              <a:rPr lang="pl-PL" sz="2000" dirty="0"/>
              <a:t> Im rzadziej korzystać będziemy z plastikowych toreb dostępnych w każdym markecie, tym mniej śmieci wyląduje w koszu.</a:t>
            </a:r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979937B8-BF3F-C9FA-09A9-D2034084F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0" y="692151"/>
            <a:ext cx="10080625" cy="1200150"/>
          </a:xfrm>
        </p:spPr>
        <p:txBody>
          <a:bodyPr/>
          <a:lstStyle/>
          <a:p>
            <a:r>
              <a:rPr lang="pl-PL" dirty="0">
                <a:solidFill>
                  <a:srgbClr val="7EAA30"/>
                </a:solidFill>
              </a:rPr>
              <a:t>Odpowiedzialne zakupy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C1BD6F78-11E7-822E-C594-F82B2822F8EB}"/>
              </a:ext>
            </a:extLst>
          </p:cNvPr>
          <p:cNvSpPr/>
          <p:nvPr/>
        </p:nvSpPr>
        <p:spPr>
          <a:xfrm>
            <a:off x="7610856" y="0"/>
            <a:ext cx="4581144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57762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D34B0CF-A5EC-6B3A-36A1-71D2B177E6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201" y="2077959"/>
            <a:ext cx="10080624" cy="3294141"/>
          </a:xfrm>
        </p:spPr>
        <p:txBody>
          <a:bodyPr/>
          <a:lstStyle/>
          <a:p>
            <a:r>
              <a:rPr lang="pl-PL" dirty="0">
                <a:latin typeface="+mj-lt"/>
              </a:rPr>
              <a:t>Więcej informacji </a:t>
            </a:r>
            <a:r>
              <a:rPr lang="pl-PL" dirty="0"/>
              <a:t>o edukacji konsumenckiej na stronie ogólnopolskiego programu edukacyjnego „Trzymaj Formę!”</a:t>
            </a:r>
          </a:p>
          <a:p>
            <a:endParaRPr lang="pl-PL" dirty="0"/>
          </a:p>
          <a:p>
            <a:pPr algn="ctr"/>
            <a:br>
              <a:rPr lang="pl-PL" dirty="0"/>
            </a:br>
            <a:br>
              <a:rPr lang="pl-PL" dirty="0"/>
            </a:br>
            <a:r>
              <a:rPr lang="pl-PL" sz="3200" b="1" dirty="0">
                <a:solidFill>
                  <a:srgbClr val="7EAA30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https://trzymajforme.pl</a:t>
            </a:r>
            <a:br>
              <a:rPr lang="pl-PL" dirty="0"/>
            </a:br>
            <a:endParaRPr lang="pl-PL" dirty="0"/>
          </a:p>
        </p:txBody>
      </p:sp>
      <p:sp>
        <p:nvSpPr>
          <p:cNvPr id="2" name="Tytuł 2">
            <a:extLst>
              <a:ext uri="{FF2B5EF4-FFF2-40B4-BE49-F238E27FC236}">
                <a16:creationId xmlns:a16="http://schemas.microsoft.com/office/drawing/2014/main" id="{771955D4-BE24-2F81-B389-330146CF2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0" y="692151"/>
            <a:ext cx="10080625" cy="1200150"/>
          </a:xfrm>
        </p:spPr>
        <p:txBody>
          <a:bodyPr/>
          <a:lstStyle/>
          <a:p>
            <a:r>
              <a:rPr lang="pl-PL" dirty="0">
                <a:solidFill>
                  <a:srgbClr val="7EAA30"/>
                </a:solidFill>
              </a:rPr>
              <a:t>Więcej informacji</a:t>
            </a:r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C07E7A7F-06D3-5790-DAB8-29314EACFF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39175" y="4629150"/>
            <a:ext cx="423799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527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C10025-FEF4-66F6-BA71-3EC14FA1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82320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C563057-5DD0-91F7-C964-46B793075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549" y="421807"/>
            <a:ext cx="5229087" cy="1200150"/>
          </a:xfrm>
        </p:spPr>
        <p:txBody>
          <a:bodyPr/>
          <a:lstStyle/>
          <a:p>
            <a:r>
              <a:rPr lang="pl-PL" dirty="0"/>
              <a:t>Znakowanie produktów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C75F5D8-813B-9550-6C6D-19F989E36A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201" y="1892301"/>
            <a:ext cx="4736105" cy="3527925"/>
          </a:xfrm>
        </p:spPr>
        <p:txBody>
          <a:bodyPr/>
          <a:lstStyle/>
          <a:p>
            <a:r>
              <a:rPr lang="pl-PL" sz="2000" dirty="0"/>
              <a:t>Każdemu środkowi spożywczemu przeznaczonemu dla konsumentów finalnych lub do zakładów żywienia zbiorowego </a:t>
            </a:r>
            <a:r>
              <a:rPr lang="pl-PL" sz="2000" dirty="0">
                <a:latin typeface="+mj-lt"/>
              </a:rPr>
              <a:t>muszą towarzyszyć informacje na temat żywności </a:t>
            </a:r>
            <a:r>
              <a:rPr lang="pl-PL" sz="2000" dirty="0"/>
              <a:t>określone w przepisach prawa żywnościowego.</a:t>
            </a:r>
            <a:br>
              <a:rPr lang="pl-PL" sz="2000" dirty="0"/>
            </a:br>
            <a:r>
              <a:rPr lang="pl-PL" sz="2000" dirty="0"/>
              <a:t> </a:t>
            </a:r>
            <a:br>
              <a:rPr lang="pl-PL" sz="2000" dirty="0"/>
            </a:br>
            <a:r>
              <a:rPr lang="pl-PL" sz="2000" dirty="0"/>
              <a:t>Informacje na temat żywności nie mogą wprowadzać w błąd, </a:t>
            </a:r>
            <a:r>
              <a:rPr lang="pl-PL" sz="2000" dirty="0">
                <a:latin typeface="+mj-lt"/>
              </a:rPr>
              <a:t>muszą być jasne i łatwe do zrozumienia.</a:t>
            </a:r>
            <a:endParaRPr lang="pl-PL" dirty="0">
              <a:latin typeface="+mj-lt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FD8014E9-4DB4-5707-616F-E358150CC188}"/>
              </a:ext>
            </a:extLst>
          </p:cNvPr>
          <p:cNvSpPr/>
          <p:nvPr/>
        </p:nvSpPr>
        <p:spPr>
          <a:xfrm>
            <a:off x="6809231" y="0"/>
            <a:ext cx="5382768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8803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351BC0BB-0A9B-5F2C-2C2E-96EA6A56AA8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92200" y="1774659"/>
            <a:ext cx="10080625" cy="4216540"/>
          </a:xfrm>
        </p:spPr>
        <p:txBody>
          <a:bodyPr/>
          <a:lstStyle/>
          <a:p>
            <a:r>
              <a:rPr lang="pl-PL" dirty="0"/>
              <a:t>N</a:t>
            </a:r>
            <a:r>
              <a:rPr lang="pl-PL" sz="2000" dirty="0"/>
              <a:t>azwę żywności</a:t>
            </a:r>
            <a:endParaRPr lang="pl-PL" dirty="0"/>
          </a:p>
          <a:p>
            <a:r>
              <a:rPr lang="pl-PL" dirty="0"/>
              <a:t>W</a:t>
            </a:r>
            <a:r>
              <a:rPr lang="pl-PL" sz="2000" dirty="0"/>
              <a:t>ykaz składników (w tym substancji alergennych)</a:t>
            </a:r>
            <a:endParaRPr lang="pl-PL" dirty="0"/>
          </a:p>
          <a:p>
            <a:r>
              <a:rPr lang="pl-PL" dirty="0"/>
              <a:t>I</a:t>
            </a:r>
            <a:r>
              <a:rPr lang="pl-PL" sz="2000" dirty="0"/>
              <a:t>lość netto</a:t>
            </a:r>
            <a:endParaRPr lang="pl-PL" dirty="0"/>
          </a:p>
          <a:p>
            <a:r>
              <a:rPr lang="pl-PL" sz="2000" dirty="0"/>
              <a:t>Datę minimalnej trwałości/termin przydatności do spożycia</a:t>
            </a:r>
          </a:p>
          <a:p>
            <a:r>
              <a:rPr lang="pl-PL" dirty="0"/>
              <a:t>S</a:t>
            </a:r>
            <a:r>
              <a:rPr lang="pl-PL" sz="2000" dirty="0"/>
              <a:t>pecjalne warunki przechowywania lub użycia</a:t>
            </a:r>
            <a:endParaRPr lang="pl-PL" dirty="0"/>
          </a:p>
          <a:p>
            <a:pPr marL="0" indent="0">
              <a:buNone/>
            </a:pPr>
            <a:br>
              <a:rPr lang="pl-PL" sz="2000" dirty="0"/>
            </a:br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73F9585F-D24B-56F4-A540-26D582D2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/>
              <a:t>Co powinna zawierać etykieta?</a:t>
            </a:r>
            <a:br>
              <a:rPr lang="pl-PL" sz="3600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78621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089137C3-D27D-EE56-C316-506150D681D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92200" y="2225842"/>
            <a:ext cx="10080625" cy="3765357"/>
          </a:xfrm>
        </p:spPr>
        <p:txBody>
          <a:bodyPr/>
          <a:lstStyle/>
          <a:p>
            <a:r>
              <a:rPr lang="pl-PL" dirty="0"/>
              <a:t>N</a:t>
            </a:r>
            <a:r>
              <a:rPr lang="pl-PL" sz="2000" dirty="0"/>
              <a:t>azwę lub firmę i adres podmiotu (</a:t>
            </a:r>
            <a:r>
              <a:rPr lang="pl-PL" dirty="0"/>
              <a:t>lub importera) </a:t>
            </a:r>
            <a:r>
              <a:rPr lang="pl-PL" sz="2000" dirty="0"/>
              <a:t>wprowadzającego na rynek dany środek spożywczy</a:t>
            </a:r>
          </a:p>
          <a:p>
            <a:r>
              <a:rPr lang="pl-PL" dirty="0"/>
              <a:t>K</a:t>
            </a:r>
            <a:r>
              <a:rPr lang="pl-PL" sz="2000" dirty="0"/>
              <a:t>raj lub miejsce pochodzenia (w określonych przypadkach)</a:t>
            </a:r>
            <a:endParaRPr lang="pl-PL" dirty="0"/>
          </a:p>
          <a:p>
            <a:r>
              <a:rPr lang="pl-PL" dirty="0"/>
              <a:t>I</a:t>
            </a:r>
            <a:r>
              <a:rPr lang="pl-PL" sz="2000" dirty="0"/>
              <a:t>nstrukcję użycia (tam gdzie zasadne)</a:t>
            </a:r>
          </a:p>
          <a:p>
            <a:r>
              <a:rPr lang="pl-PL" dirty="0"/>
              <a:t>Warunki przechowywania lub warunki użycia (tam gdzie zasadne)</a:t>
            </a:r>
          </a:p>
          <a:p>
            <a:r>
              <a:rPr lang="pl-PL" dirty="0"/>
              <a:t>I</a:t>
            </a:r>
            <a:r>
              <a:rPr lang="pl-PL" sz="2000" dirty="0"/>
              <a:t>nformację o wartości odżywczej.</a:t>
            </a:r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AC8E30D-C154-1E3B-CF41-684A13591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/>
              <a:t>Co powinna zawierać etykieta?</a:t>
            </a:r>
            <a:br>
              <a:rPr lang="pl-PL" sz="3600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19526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115C1A3D-E79E-3008-7569-D342CF2D9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Wykaz substancji alergennych</a:t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D0F6FF7-5653-2998-9C32-224B8B746D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201" y="2130466"/>
            <a:ext cx="7638332" cy="3861260"/>
          </a:xfrm>
        </p:spPr>
        <p:txBody>
          <a:bodyPr/>
          <a:lstStyle/>
          <a:p>
            <a:r>
              <a:rPr lang="pl-PL" sz="2000" dirty="0"/>
              <a:t>Wszelkie substancje alergenne, występujące w produkcie, </a:t>
            </a:r>
            <a:r>
              <a:rPr lang="pl-PL" sz="2000" dirty="0">
                <a:latin typeface="+mj-lt"/>
              </a:rPr>
              <a:t>powinny być wyszczególnione</a:t>
            </a:r>
            <a:r>
              <a:rPr lang="pl-PL" sz="2000" dirty="0"/>
              <a:t> w jego składzie.</a:t>
            </a:r>
          </a:p>
          <a:p>
            <a:r>
              <a:rPr lang="pl-PL" sz="2000" dirty="0"/>
              <a:t>Za substancje lub produkty powodujące </a:t>
            </a:r>
            <a:r>
              <a:rPr lang="pl-PL" sz="2000" dirty="0">
                <a:latin typeface="+mj-lt"/>
              </a:rPr>
              <a:t>alergie lub reakcje nietolerancji </a:t>
            </a:r>
            <a:r>
              <a:rPr lang="pl-PL" sz="2000" dirty="0"/>
              <a:t>przyjmuje się:</a:t>
            </a:r>
          </a:p>
          <a:p>
            <a:endParaRPr lang="pl-PL" sz="2000" dirty="0"/>
          </a:p>
          <a:p>
            <a:r>
              <a:rPr lang="pl-PL" sz="2000" dirty="0"/>
              <a:t>zboża zawierające gluten, skorupiaki, ryby, jaja, orzeszki ziemne, soję, mleko, orzechy, seler, gorczycę, nasiona sezamu, dwutlenek siarki i siarczyny, łubin oraz mięczaki. </a:t>
            </a: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8B4E4CD-9C38-7AF2-B9F9-613683868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724" y="1802167"/>
            <a:ext cx="3147095" cy="284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83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E7FE8543-D2F0-BF27-0038-F0691775B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317" y="692151"/>
            <a:ext cx="10080625" cy="1200150"/>
          </a:xfrm>
        </p:spPr>
        <p:txBody>
          <a:bodyPr/>
          <a:lstStyle/>
          <a:p>
            <a:r>
              <a:rPr lang="pl-PL" dirty="0"/>
              <a:t>Dodatki do żywności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CCE1DD1-BAF5-0663-5E2A-5B55598850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5318" y="2130466"/>
            <a:ext cx="6493343" cy="3650708"/>
          </a:xfrm>
        </p:spPr>
        <p:txBody>
          <a:bodyPr/>
          <a:lstStyle/>
          <a:p>
            <a:r>
              <a:rPr lang="pl-PL" sz="2000" dirty="0"/>
              <a:t>Dodatki do żywności oznaczają każdą substancję, której celowe dodanie do żywności w trakcje jej produkcji , przetwarzania, przygotowywania, obróbki, pakowania, przewozu lub przechowywania powoduje, że </a:t>
            </a:r>
            <a:r>
              <a:rPr lang="pl-PL" sz="2000" dirty="0">
                <a:latin typeface="+mj-lt"/>
              </a:rPr>
              <a:t>substancja ta staje się składnikiem tej żywności.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Stosowanie substancji dodatkowych, regulują przepisy prawa żywnościowego.</a:t>
            </a:r>
            <a:br>
              <a:rPr lang="pl-PL" sz="2000" dirty="0"/>
            </a:br>
            <a:endParaRPr lang="pl-PL" dirty="0"/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19DFA572-6E6B-A727-0AFD-74137E4A26B4}"/>
              </a:ext>
            </a:extLst>
          </p:cNvPr>
          <p:cNvSpPr/>
          <p:nvPr/>
        </p:nvSpPr>
        <p:spPr>
          <a:xfrm>
            <a:off x="0" y="0"/>
            <a:ext cx="4570475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2127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C5A66124-B24D-8990-C753-67803175BEB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92200" y="2160400"/>
            <a:ext cx="10080625" cy="4204509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l-PL" sz="2000" dirty="0"/>
              <a:t>wydłużenie okresu trwałości produktów lub ich stabilności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l-PL" sz="2000" dirty="0"/>
              <a:t>zahamowanie rozwoju lub zniszczenie drobnoustrojów chorobotwórczych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l-PL" sz="2000" dirty="0"/>
              <a:t>zapobieganie zmianom jakościowym produktów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l-PL" sz="2000" dirty="0"/>
              <a:t>ochrona składników odżywczych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l-PL" sz="2000" dirty="0"/>
              <a:t>podniesienie atrakcyjności i dyspozycyjności produktów</a:t>
            </a:r>
            <a:endParaRPr lang="pl-PL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l-PL" sz="2000" dirty="0"/>
              <a:t>zwiększenie asortymentu produktów </a:t>
            </a:r>
            <a:br>
              <a:rPr lang="pl-PL" sz="2000" dirty="0"/>
            </a:br>
            <a:r>
              <a:rPr lang="pl-PL" sz="2000" dirty="0"/>
              <a:t>(np. produkty bez cukru, ze zmniejszoną zawartością tłuszczu)</a:t>
            </a:r>
            <a:endParaRPr lang="pl-PL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l-PL" sz="2000" dirty="0"/>
              <a:t>zwiększenie efektywności produkcji.</a:t>
            </a:r>
            <a:br>
              <a:rPr lang="pl-PL" sz="2000" dirty="0"/>
            </a:br>
            <a:br>
              <a:rPr lang="pl-PL" sz="2000" dirty="0"/>
            </a:br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4DE43E1C-478A-501D-17BE-DE5D26F12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/>
              <a:t>Cele stosowania substancji dodatkowych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65194109"/>
      </p:ext>
    </p:extLst>
  </p:cSld>
  <p:clrMapOvr>
    <a:masterClrMapping/>
  </p:clrMapOvr>
</p:sld>
</file>

<file path=ppt/theme/theme1.xml><?xml version="1.0" encoding="utf-8"?>
<a:theme xmlns:a="http://schemas.openxmlformats.org/drawingml/2006/main" name="Moja prezentacja">
  <a:themeElements>
    <a:clrScheme name="Trzymaj formę">
      <a:dk1>
        <a:srgbClr val="242424"/>
      </a:dk1>
      <a:lt1>
        <a:sysClr val="window" lastClr="FFFFFF"/>
      </a:lt1>
      <a:dk2>
        <a:srgbClr val="44546A"/>
      </a:dk2>
      <a:lt2>
        <a:srgbClr val="E7E6E6"/>
      </a:lt2>
      <a:accent1>
        <a:srgbClr val="EE7727"/>
      </a:accent1>
      <a:accent2>
        <a:srgbClr val="EE7727"/>
      </a:accent2>
      <a:accent3>
        <a:srgbClr val="EE7727"/>
      </a:accent3>
      <a:accent4>
        <a:srgbClr val="EE7727"/>
      </a:accent4>
      <a:accent5>
        <a:srgbClr val="EE7727"/>
      </a:accent5>
      <a:accent6>
        <a:srgbClr val="251E61"/>
      </a:accent6>
      <a:hlink>
        <a:srgbClr val="251E61"/>
      </a:hlink>
      <a:folHlink>
        <a:srgbClr val="251E61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 Medium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1443</Words>
  <Application>Microsoft Office PowerPoint</Application>
  <PresentationFormat>Panoramiczny</PresentationFormat>
  <Paragraphs>104</Paragraphs>
  <Slides>34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37" baseType="lpstr">
      <vt:lpstr>Arial</vt:lpstr>
      <vt:lpstr>Montserrat Medium</vt:lpstr>
      <vt:lpstr>Moja prezentacja</vt:lpstr>
      <vt:lpstr>Wybrane elementy edukacji konsumenckiej</vt:lpstr>
      <vt:lpstr>Prawa konsumenta</vt:lpstr>
      <vt:lpstr>ZNAKOWANIE PRODUKTÓW SPOŻYWCZYCH</vt:lpstr>
      <vt:lpstr>Znakowanie produktów</vt:lpstr>
      <vt:lpstr>Co powinna zawierać etykieta? </vt:lpstr>
      <vt:lpstr>Co powinna zawierać etykieta? </vt:lpstr>
      <vt:lpstr>Wykaz substancji alergennych </vt:lpstr>
      <vt:lpstr>Dodatki do żywności</vt:lpstr>
      <vt:lpstr>Cele stosowania substancji dodatkowych</vt:lpstr>
      <vt:lpstr>Cele stosowania substancji dodatkowych</vt:lpstr>
      <vt:lpstr>TERMIN PRZYDATNOŚCI DO SPOŻYCIA ORAZ DATA MINIMALNEJ TRWAŁOŚCI  Jaka jest różnica? </vt:lpstr>
      <vt:lpstr>Termin przydatności do spożycia</vt:lpstr>
      <vt:lpstr>Data minimalnej trwałości</vt:lpstr>
      <vt:lpstr>Wybór produktów</vt:lpstr>
      <vt:lpstr>Warunki przechowywania lub warunki użycia produktów</vt:lpstr>
      <vt:lpstr>Informacja o wartości odżywczej produktów </vt:lpstr>
      <vt:lpstr>  </vt:lpstr>
      <vt:lpstr>Prezentacja programu PowerPoint</vt:lpstr>
      <vt:lpstr>Znakowanie produktów żywnościowych informacjami RWS</vt:lpstr>
      <vt:lpstr>JAK NIE MARNOWAĆ ŻYWNOŚCI, CZYLI O PRZECHOWYWANIU PRODUKTÓW W DOMU</vt:lpstr>
      <vt:lpstr>Prezentacja programu PowerPoint</vt:lpstr>
      <vt:lpstr>Prezentacja programu PowerPoint</vt:lpstr>
      <vt:lpstr>Prezentacja programu PowerPoint</vt:lpstr>
      <vt:lpstr>WPŁYW DIETY NA ŚRODOWISKO</vt:lpstr>
      <vt:lpstr>Prezentacja programu PowerPoint</vt:lpstr>
      <vt:lpstr>Prezentacja programu PowerPoint</vt:lpstr>
      <vt:lpstr>O segregacji odpadów</vt:lpstr>
      <vt:lpstr>Jakie surowce oddzielamy?</vt:lpstr>
      <vt:lpstr>Jakie surowce oddzielamy?</vt:lpstr>
      <vt:lpstr>Odpowiedzialne zakupy</vt:lpstr>
      <vt:lpstr>Odpowiedzialne zakupy</vt:lpstr>
      <vt:lpstr>Odpowiedzialne zakupy</vt:lpstr>
      <vt:lpstr>Więcej informacji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GIS - Marcin Papierz</dc:creator>
  <cp:lastModifiedBy>GIS - Małgorzata Gajewska</cp:lastModifiedBy>
  <cp:revision>76</cp:revision>
  <dcterms:created xsi:type="dcterms:W3CDTF">2023-09-26T06:15:11Z</dcterms:created>
  <dcterms:modified xsi:type="dcterms:W3CDTF">2025-11-12T07:59:51Z</dcterms:modified>
</cp:coreProperties>
</file>