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4"/>
  </p:sldMasterIdLst>
  <p:notesMasterIdLst>
    <p:notesMasterId r:id="rId6"/>
  </p:notesMasterIdLst>
  <p:handoutMasterIdLst>
    <p:handoutMasterId r:id="rId7"/>
  </p:handoutMasterIdLst>
  <p:sldIdLst>
    <p:sldId id="491" r:id="rId5"/>
  </p:sldIdLst>
  <p:sldSz cx="10287000" cy="6858000" type="35mm"/>
  <p:notesSz cx="6797675" cy="9926638"/>
  <p:defaultTextStyle>
    <a:defPPr>
      <a:defRPr lang="pl-PL"/>
    </a:defPPr>
    <a:lvl1pPr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2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 userDrawn="1">
          <p15:clr>
            <a:srgbClr val="A4A3A4"/>
          </p15:clr>
        </p15:guide>
        <p15:guide id="2" pos="2119" userDrawn="1">
          <p15:clr>
            <a:srgbClr val="A4A3A4"/>
          </p15:clr>
        </p15:guide>
        <p15:guide id="3" orient="horz" pos="3127" userDrawn="1">
          <p15:clr>
            <a:srgbClr val="A4A3A4"/>
          </p15:clr>
        </p15:guide>
        <p15:guide id="4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800000"/>
    <a:srgbClr val="CC99FF"/>
    <a:srgbClr val="9FFAFF"/>
    <a:srgbClr val="99FFCC"/>
    <a:srgbClr val="99FF99"/>
    <a:srgbClr val="CCFF66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6039" autoAdjust="0"/>
    <p:restoredTop sz="94278" autoAdjust="0"/>
  </p:normalViewPr>
  <p:slideViewPr>
    <p:cSldViewPr>
      <p:cViewPr varScale="1">
        <p:scale>
          <a:sx n="116" d="100"/>
          <a:sy n="116" d="100"/>
        </p:scale>
        <p:origin x="1758" y="108"/>
      </p:cViewPr>
      <p:guideLst>
        <p:guide orient="horz" pos="2160"/>
        <p:guide pos="3240"/>
      </p:guideLst>
    </p:cSldViewPr>
  </p:slideViewPr>
  <p:outlineViewPr>
    <p:cViewPr>
      <p:scale>
        <a:sx n="66" d="100"/>
        <a:sy n="66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2790" y="-108"/>
      </p:cViewPr>
      <p:guideLst>
        <p:guide orient="horz" pos="3110"/>
        <p:guide pos="2119"/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2946301" cy="496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376" y="0"/>
            <a:ext cx="2946301" cy="496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r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430307"/>
            <a:ext cx="2946301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376" y="9430307"/>
            <a:ext cx="2946301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r" defTabSz="913258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6E960AE4-2351-4AE0-A840-FF64DCB05B9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603256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1"/>
            <a:ext cx="2919021" cy="5154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2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65817" y="1"/>
            <a:ext cx="2919020" cy="5154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r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100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57225" y="739775"/>
            <a:ext cx="5543550" cy="36972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022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77795" y="4730315"/>
            <a:ext cx="5030857" cy="4433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noProof="0" smtClean="0"/>
              <a:t>Kliknij, aby edytować style wzorca tekstu</a:t>
            </a:r>
          </a:p>
          <a:p>
            <a:pPr lvl="1"/>
            <a:r>
              <a:rPr lang="pl-PL" altLang="pl-PL" noProof="0" smtClean="0"/>
              <a:t>Drugi poziom</a:t>
            </a:r>
          </a:p>
          <a:p>
            <a:pPr lvl="2"/>
            <a:r>
              <a:rPr lang="pl-PL" altLang="pl-PL" noProof="0" smtClean="0"/>
              <a:t>Trzeci poziom</a:t>
            </a:r>
          </a:p>
          <a:p>
            <a:pPr lvl="3"/>
            <a:r>
              <a:rPr lang="pl-PL" altLang="pl-PL" noProof="0" smtClean="0"/>
              <a:t>Czwarty poziom</a:t>
            </a:r>
          </a:p>
          <a:p>
            <a:pPr lvl="4"/>
            <a:r>
              <a:rPr lang="pl-PL" altLang="pl-PL" noProof="0" smtClean="0"/>
              <a:t>Piąty poziom</a:t>
            </a:r>
          </a:p>
        </p:txBody>
      </p:sp>
      <p:sp>
        <p:nvSpPr>
          <p:cNvPr id="18023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" y="9460631"/>
            <a:ext cx="2919021" cy="443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3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5817" y="9460631"/>
            <a:ext cx="2919020" cy="443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r" defTabSz="879670" eaLnBrk="1" hangingPunct="1">
              <a:defRPr sz="1200" b="1">
                <a:latin typeface="Times New Roman" panose="02020603050405020304" pitchFamily="18" charset="0"/>
              </a:defRPr>
            </a:lvl1pPr>
          </a:lstStyle>
          <a:p>
            <a:fld id="{26FB2269-152C-4AB6-80C3-429635D446E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992464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7586663" y="6399213"/>
            <a:ext cx="2700337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pl-PL" altLang="pl-PL" sz="800" b="1" smtClean="0"/>
              <a:t>Opracowano </a:t>
            </a:r>
            <a:br>
              <a:rPr lang="pl-PL" altLang="pl-PL" sz="800" b="1" smtClean="0"/>
            </a:br>
            <a:r>
              <a:rPr lang="pl-PL" altLang="pl-PL" sz="800" b="1" smtClean="0"/>
              <a:t>w Biurze Dyrektora Generalnego</a:t>
            </a:r>
            <a:br>
              <a:rPr lang="pl-PL" altLang="pl-PL" sz="800" b="1" smtClean="0"/>
            </a:br>
            <a:r>
              <a:rPr lang="pl-PL" altLang="pl-PL" sz="800" b="1" smtClean="0"/>
              <a:t>25 lutego 2013  r.</a:t>
            </a:r>
          </a:p>
        </p:txBody>
      </p:sp>
      <p:sp>
        <p:nvSpPr>
          <p:cNvPr id="4935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57250" y="1371600"/>
            <a:ext cx="8658225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l-PL" altLang="pl-PL" noProof="0" smtClean="0"/>
              <a:t>Kliknij, aby edytować styl wzorca tytułu</a:t>
            </a:r>
          </a:p>
        </p:txBody>
      </p:sp>
      <p:sp>
        <p:nvSpPr>
          <p:cNvPr id="4935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57250" y="3765550"/>
            <a:ext cx="8658225" cy="2057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pl-PL" altLang="pl-PL" noProof="0" smtClean="0"/>
              <a:t>Kliknij, aby edytować styl wzorca podtytułu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14350" y="6248400"/>
            <a:ext cx="24003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64450" y="6237288"/>
            <a:ext cx="2400300" cy="457200"/>
          </a:xfrm>
        </p:spPr>
        <p:txBody>
          <a:bodyPr/>
          <a:lstStyle>
            <a:lvl1pPr>
              <a:defRPr b="1"/>
            </a:lvl1pPr>
          </a:lstStyle>
          <a:p>
            <a:fld id="{2CA3BF0A-9BBA-4326-95E5-9AA5BBE737B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26099086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985525-BBBC-46F2-9F66-7F03616DD9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17160536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7458075" y="533400"/>
            <a:ext cx="2314575" cy="5597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14350" y="533400"/>
            <a:ext cx="6791325" cy="5597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C50E5C-521E-46B5-8118-F95C510BFFB8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193364011"/>
      </p:ext>
    </p:extLst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7B09E6-3CF3-4C03-87A0-E6552DD3128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426323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4336AD-3836-4575-8EEB-44D12C6A673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95773413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51435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21970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340A26-705D-4F7E-8DAB-9B913BED62E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48021839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F08588-E6F1-4F8E-9D36-BC6FC6612E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26919498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50B0A7-ECBC-4B7C-936E-42FBA1F5EEA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87685097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D73EC6-D734-4386-A9B5-E7A9CAA6E7B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76970693"/>
      </p:ext>
    </p:extLst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911D87-161A-42FA-9344-80FF1A91246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92171274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2CB7EB-370C-4094-9090-748DCCC45CC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93506899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533400"/>
            <a:ext cx="92583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828800"/>
            <a:ext cx="9258300" cy="430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</a:p>
        </p:txBody>
      </p:sp>
      <p:sp>
        <p:nvSpPr>
          <p:cNvPr id="4925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6248400"/>
            <a:ext cx="1885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248400"/>
            <a:ext cx="3257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9525" y="6248400"/>
            <a:ext cx="2143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/>
            </a:lvl1pPr>
          </a:lstStyle>
          <a:p>
            <a:fld id="{75F185C5-E5F7-484B-9391-3E21A08CAE3D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0" r:id="rId1"/>
    <p:sldLayoutId id="2147484680" r:id="rId2"/>
    <p:sldLayoutId id="2147484681" r:id="rId3"/>
    <p:sldLayoutId id="2147484682" r:id="rId4"/>
    <p:sldLayoutId id="2147484683" r:id="rId5"/>
    <p:sldLayoutId id="2147484684" r:id="rId6"/>
    <p:sldLayoutId id="2147484685" r:id="rId7"/>
    <p:sldLayoutId id="2147484686" r:id="rId8"/>
    <p:sldLayoutId id="2147484687" r:id="rId9"/>
    <p:sldLayoutId id="2147484688" r:id="rId10"/>
    <p:sldLayoutId id="2147484689" r:id="rId11"/>
  </p:sldLayoutIdLst>
  <p:transition spd="med">
    <p:zoom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anose="05000000000000000000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56"/>
          <p:cNvSpPr>
            <a:spLocks noChangeArrowheads="1"/>
          </p:cNvSpPr>
          <p:nvPr/>
        </p:nvSpPr>
        <p:spPr bwMode="auto">
          <a:xfrm>
            <a:off x="8743901" y="3663648"/>
            <a:ext cx="1406182" cy="518074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General Director’s Office</a:t>
            </a:r>
          </a:p>
          <a:p>
            <a:pPr eaLnBrk="1" hangingPunct="1"/>
            <a:r>
              <a:rPr lang="en-GB" altLang="pl-PL" sz="800" b="1" dirty="0" smtClean="0">
                <a:latin typeface="Calibri" panose="020F0502020204030204" pitchFamily="34" charset="0"/>
              </a:rPr>
              <a:t>BDG</a:t>
            </a:r>
            <a:endParaRPr lang="en-GB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76" name="Rectangle 257"/>
          <p:cNvSpPr>
            <a:spLocks noChangeArrowheads="1"/>
          </p:cNvSpPr>
          <p:nvPr/>
        </p:nvSpPr>
        <p:spPr bwMode="auto">
          <a:xfrm>
            <a:off x="4325995" y="4775444"/>
            <a:ext cx="1546252" cy="78036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Internal Control Bureau</a:t>
            </a:r>
          </a:p>
          <a:p>
            <a:r>
              <a:rPr lang="en-GB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BIW</a:t>
            </a:r>
            <a:endParaRPr lang="en-GB" sz="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7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except regulations determined in the Article 12d of the Act of 16 November 2016 - National Revenue Administration</a:t>
            </a:r>
            <a:endParaRPr lang="en-GB" sz="7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79" name="Rectangle 260"/>
          <p:cNvSpPr>
            <a:spLocks noChangeArrowheads="1"/>
          </p:cNvSpPr>
          <p:nvPr/>
        </p:nvSpPr>
        <p:spPr bwMode="auto">
          <a:xfrm>
            <a:off x="7286466" y="4705964"/>
            <a:ext cx="1364694" cy="47777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Paying Authority Department</a:t>
            </a:r>
          </a:p>
          <a:p>
            <a:pPr eaLnBrk="1" hangingPunct="1"/>
            <a:r>
              <a:rPr lang="en-GB" altLang="pl-PL" sz="800" b="1" dirty="0" smtClean="0">
                <a:latin typeface="Calibri" panose="020F0502020204030204" pitchFamily="34" charset="0"/>
              </a:rPr>
              <a:t>IP</a:t>
            </a:r>
            <a:endParaRPr lang="en-GB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0" name="Rectangle 261"/>
          <p:cNvSpPr>
            <a:spLocks noChangeArrowheads="1"/>
          </p:cNvSpPr>
          <p:nvPr/>
        </p:nvSpPr>
        <p:spPr bwMode="auto">
          <a:xfrm>
            <a:off x="1600842" y="3707173"/>
            <a:ext cx="1274652" cy="52363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Tax System Department</a:t>
            </a:r>
          </a:p>
          <a:p>
            <a:pPr eaLnBrk="1" hangingPunct="1"/>
            <a:r>
              <a:rPr lang="en-GB" altLang="pl-PL" sz="800" b="1" dirty="0" smtClean="0">
                <a:latin typeface="Calibri" panose="020F0502020204030204" pitchFamily="34" charset="0"/>
              </a:rPr>
              <a:t>SP</a:t>
            </a:r>
            <a:endParaRPr lang="en-GB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1" name="Rectangle 262"/>
          <p:cNvSpPr>
            <a:spLocks noChangeArrowheads="1"/>
          </p:cNvSpPr>
          <p:nvPr/>
        </p:nvSpPr>
        <p:spPr bwMode="auto">
          <a:xfrm>
            <a:off x="7277129" y="2488068"/>
            <a:ext cx="1351637" cy="47566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State Budget Department</a:t>
            </a:r>
          </a:p>
          <a:p>
            <a:pPr eaLnBrk="1" hangingPunct="1"/>
            <a:r>
              <a:rPr lang="en-GB" altLang="pl-PL" sz="800" b="1" dirty="0" smtClean="0">
                <a:latin typeface="Calibri" panose="020F0502020204030204" pitchFamily="34" charset="0"/>
              </a:rPr>
              <a:t>BP</a:t>
            </a:r>
            <a:endParaRPr lang="en-GB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2" name="Rectangle 263"/>
          <p:cNvSpPr>
            <a:spLocks noChangeArrowheads="1"/>
          </p:cNvSpPr>
          <p:nvPr/>
        </p:nvSpPr>
        <p:spPr bwMode="auto">
          <a:xfrm>
            <a:off x="7281798" y="3592246"/>
            <a:ext cx="1360757" cy="47977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Economy Financing Department</a:t>
            </a:r>
          </a:p>
          <a:p>
            <a:pPr eaLnBrk="1" hangingPunct="1"/>
            <a:r>
              <a:rPr lang="en-GB" altLang="pl-PL" sz="800" b="1" dirty="0" smtClean="0">
                <a:latin typeface="Calibri" panose="020F0502020204030204" pitchFamily="34" charset="0"/>
              </a:rPr>
              <a:t>FG</a:t>
            </a:r>
            <a:endParaRPr lang="en-GB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83" name="Rectangle 265"/>
          <p:cNvSpPr>
            <a:spLocks noChangeArrowheads="1"/>
          </p:cNvSpPr>
          <p:nvPr/>
        </p:nvSpPr>
        <p:spPr bwMode="auto">
          <a:xfrm>
            <a:off x="7277130" y="3036956"/>
            <a:ext cx="1360757" cy="46253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Local Government Finances Department</a:t>
            </a:r>
          </a:p>
          <a:p>
            <a:pPr eaLnBrk="1" hangingPunct="1"/>
            <a:r>
              <a:rPr lang="en-GB" altLang="pl-PL" sz="800" b="1" dirty="0" smtClean="0">
                <a:latin typeface="Calibri" panose="020F0502020204030204" pitchFamily="34" charset="0"/>
              </a:rPr>
              <a:t>ST</a:t>
            </a:r>
            <a:endParaRPr lang="en-GB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4" name="Rectangle 266"/>
          <p:cNvSpPr>
            <a:spLocks noChangeArrowheads="1"/>
          </p:cNvSpPr>
          <p:nvPr/>
        </p:nvSpPr>
        <p:spPr bwMode="auto">
          <a:xfrm>
            <a:off x="1600842" y="2494897"/>
            <a:ext cx="1278478" cy="52171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Goods and Services Tax Department</a:t>
            </a:r>
          </a:p>
          <a:p>
            <a:pPr eaLnBrk="1" hangingPunct="1"/>
            <a:r>
              <a:rPr lang="en-GB" altLang="pl-PL" sz="800" b="1" dirty="0" smtClean="0">
                <a:latin typeface="Calibri" panose="020F0502020204030204" pitchFamily="34" charset="0"/>
              </a:rPr>
              <a:t>PT</a:t>
            </a:r>
            <a:endParaRPr lang="en-GB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5" name="Rectangle 267"/>
          <p:cNvSpPr>
            <a:spLocks noChangeArrowheads="1"/>
          </p:cNvSpPr>
          <p:nvPr/>
        </p:nvSpPr>
        <p:spPr bwMode="auto">
          <a:xfrm>
            <a:off x="1600842" y="4892241"/>
            <a:ext cx="1273156" cy="59926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8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Sectoral</a:t>
            </a:r>
            <a:r>
              <a:rPr lang="en-GB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, Local and Gambling Taxes Department</a:t>
            </a:r>
          </a:p>
          <a:p>
            <a:pPr eaLnBrk="1" hangingPunct="1"/>
            <a:r>
              <a:rPr lang="en-GB" altLang="pl-PL" sz="800" b="1" dirty="0" smtClean="0">
                <a:latin typeface="Calibri" panose="020F0502020204030204" pitchFamily="34" charset="0"/>
              </a:rPr>
              <a:t>PS</a:t>
            </a:r>
            <a:endParaRPr lang="en-GB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6" name="Rectangle 268"/>
          <p:cNvSpPr>
            <a:spLocks noChangeArrowheads="1"/>
          </p:cNvSpPr>
          <p:nvPr/>
        </p:nvSpPr>
        <p:spPr bwMode="auto">
          <a:xfrm>
            <a:off x="236892" y="3183097"/>
            <a:ext cx="1232974" cy="49610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Economic Policy Support Department</a:t>
            </a:r>
          </a:p>
          <a:p>
            <a:pPr eaLnBrk="1" hangingPunct="1"/>
            <a:r>
              <a:rPr lang="en-GB" altLang="pl-PL" sz="800" b="1" dirty="0" smtClean="0">
                <a:latin typeface="Calibri" panose="020F0502020204030204" pitchFamily="34" charset="0"/>
              </a:rPr>
              <a:t>PG</a:t>
            </a:r>
            <a:endParaRPr lang="en-GB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87" name="Rectangle 269"/>
          <p:cNvSpPr>
            <a:spLocks noChangeArrowheads="1"/>
          </p:cNvSpPr>
          <p:nvPr/>
        </p:nvSpPr>
        <p:spPr bwMode="auto">
          <a:xfrm>
            <a:off x="8743900" y="2532355"/>
            <a:ext cx="1406183" cy="35937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Administrative Office</a:t>
            </a:r>
          </a:p>
          <a:p>
            <a:pPr eaLnBrk="1" hangingPunct="1"/>
            <a:r>
              <a:rPr lang="en-GB" altLang="pl-PL" sz="800" b="1" dirty="0" smtClean="0">
                <a:latin typeface="Calibri" panose="020F0502020204030204" pitchFamily="34" charset="0"/>
              </a:rPr>
              <a:t>BAD</a:t>
            </a:r>
            <a:endParaRPr lang="en-GB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088" name="Rectangle 270"/>
          <p:cNvSpPr>
            <a:spLocks noChangeArrowheads="1"/>
          </p:cNvSpPr>
          <p:nvPr/>
        </p:nvSpPr>
        <p:spPr bwMode="auto">
          <a:xfrm>
            <a:off x="8743901" y="4289931"/>
            <a:ext cx="1406182" cy="53728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Finances and Accounting Department</a:t>
            </a:r>
          </a:p>
          <a:p>
            <a:pPr eaLnBrk="1" hangingPunct="1"/>
            <a:r>
              <a:rPr lang="en-GB" altLang="pl-PL" sz="800" b="1" dirty="0" smtClean="0">
                <a:latin typeface="Calibri" panose="020F0502020204030204" pitchFamily="34" charset="0"/>
              </a:rPr>
              <a:t>FK</a:t>
            </a:r>
            <a:endParaRPr lang="en-GB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9" name="Text Box 271"/>
          <p:cNvSpPr txBox="1">
            <a:spLocks noChangeArrowheads="1"/>
          </p:cNvSpPr>
          <p:nvPr/>
        </p:nvSpPr>
        <p:spPr bwMode="auto">
          <a:xfrm>
            <a:off x="2831709" y="397730"/>
            <a:ext cx="880712" cy="75392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International Cooperation Department</a:t>
            </a:r>
          </a:p>
          <a:p>
            <a:pPr eaLnBrk="1" hangingPunct="1"/>
            <a:r>
              <a:rPr lang="en-GB" altLang="pl-PL" sz="800" b="1" dirty="0" smtClean="0">
                <a:latin typeface="Calibri" panose="020F0502020204030204" pitchFamily="34" charset="0"/>
              </a:rPr>
              <a:t>WM</a:t>
            </a:r>
            <a:endParaRPr lang="en-GB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91" name="Text Box 274"/>
          <p:cNvSpPr txBox="1">
            <a:spLocks noChangeArrowheads="1"/>
          </p:cNvSpPr>
          <p:nvPr/>
        </p:nvSpPr>
        <p:spPr bwMode="auto">
          <a:xfrm>
            <a:off x="4325494" y="4109933"/>
            <a:ext cx="1540379" cy="54601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Customs Department</a:t>
            </a:r>
          </a:p>
          <a:p>
            <a:pPr eaLnBrk="1" hangingPunct="1"/>
            <a:r>
              <a:rPr lang="en-GB" altLang="pl-PL" sz="800" b="1" dirty="0" smtClean="0">
                <a:latin typeface="Calibri" panose="020F0502020204030204" pitchFamily="34" charset="0"/>
              </a:rPr>
              <a:t>DC</a:t>
            </a:r>
            <a:endParaRPr lang="en-GB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92" name="Text Box 275"/>
          <p:cNvSpPr txBox="1">
            <a:spLocks noChangeArrowheads="1"/>
          </p:cNvSpPr>
          <p:nvPr/>
        </p:nvSpPr>
        <p:spPr bwMode="auto">
          <a:xfrm>
            <a:off x="2983261" y="2494897"/>
            <a:ext cx="1224135" cy="54205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Tax Collection Department</a:t>
            </a:r>
          </a:p>
          <a:p>
            <a:pPr eaLnBrk="1" hangingPunct="1"/>
            <a:r>
              <a:rPr lang="en-GB" altLang="pl-PL" sz="800" b="1" dirty="0" smtClean="0">
                <a:latin typeface="Calibri" panose="020F0502020204030204" pitchFamily="34" charset="0"/>
              </a:rPr>
              <a:t>DPP</a:t>
            </a:r>
            <a:endParaRPr lang="en-GB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93" name="Rectangle 277"/>
          <p:cNvSpPr>
            <a:spLocks noChangeArrowheads="1"/>
          </p:cNvSpPr>
          <p:nvPr/>
        </p:nvSpPr>
        <p:spPr bwMode="auto">
          <a:xfrm>
            <a:off x="221055" y="3770344"/>
            <a:ext cx="1241293" cy="41137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Public Finance Discipline Office</a:t>
            </a:r>
          </a:p>
          <a:p>
            <a:pPr eaLnBrk="1" hangingPunct="1"/>
            <a:r>
              <a:rPr lang="en-GB" altLang="pl-PL" sz="800" b="1" dirty="0" smtClean="0">
                <a:latin typeface="Calibri" panose="020F0502020204030204" pitchFamily="34" charset="0"/>
              </a:rPr>
              <a:t>BDF</a:t>
            </a:r>
            <a:endParaRPr lang="en-GB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95" name="Rectangle 279"/>
          <p:cNvSpPr>
            <a:spLocks noChangeArrowheads="1"/>
          </p:cNvSpPr>
          <p:nvPr/>
        </p:nvSpPr>
        <p:spPr bwMode="auto">
          <a:xfrm>
            <a:off x="8743900" y="2963737"/>
            <a:ext cx="1406183" cy="62790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Security and Data Protection Department</a:t>
            </a:r>
          </a:p>
          <a:p>
            <a:pPr eaLnBrk="1" hangingPunct="1"/>
            <a:r>
              <a:rPr lang="en-GB" altLang="pl-PL" sz="800" b="1" dirty="0" smtClean="0">
                <a:latin typeface="Calibri" panose="020F0502020204030204" pitchFamily="34" charset="0"/>
              </a:rPr>
              <a:t>DB</a:t>
            </a:r>
            <a:endParaRPr lang="en-GB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96" name="Rectangle 280"/>
          <p:cNvSpPr>
            <a:spLocks noChangeArrowheads="1"/>
          </p:cNvSpPr>
          <p:nvPr/>
        </p:nvSpPr>
        <p:spPr bwMode="auto">
          <a:xfrm>
            <a:off x="2987040" y="3104483"/>
            <a:ext cx="1220355" cy="55916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Department for Audit of Public Funds </a:t>
            </a:r>
          </a:p>
          <a:p>
            <a:pPr eaLnBrk="1" hangingPunct="1"/>
            <a:r>
              <a:rPr lang="en-GB" altLang="pl-PL" sz="800" b="1" dirty="0" smtClean="0">
                <a:latin typeface="Calibri" panose="020F0502020204030204" pitchFamily="34" charset="0"/>
              </a:rPr>
              <a:t>DAS</a:t>
            </a:r>
            <a:endParaRPr lang="en-GB" altLang="pl-PL" sz="500" i="1" dirty="0">
              <a:latin typeface="Calibri" panose="020F0502020204030204" pitchFamily="34" charset="0"/>
            </a:endParaRPr>
          </a:p>
        </p:txBody>
      </p:sp>
      <p:sp>
        <p:nvSpPr>
          <p:cNvPr id="3099" name="Rectangle 285"/>
          <p:cNvSpPr>
            <a:spLocks noChangeArrowheads="1"/>
          </p:cNvSpPr>
          <p:nvPr/>
        </p:nvSpPr>
        <p:spPr bwMode="auto">
          <a:xfrm>
            <a:off x="7276294" y="6299340"/>
            <a:ext cx="1344002" cy="44999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Department of Financial Information </a:t>
            </a:r>
          </a:p>
          <a:p>
            <a:pPr eaLnBrk="1" hangingPunct="1"/>
            <a:r>
              <a:rPr lang="en-GB" altLang="pl-PL" sz="800" b="1" dirty="0" smtClean="0">
                <a:latin typeface="Calibri" panose="020F0502020204030204" pitchFamily="34" charset="0"/>
              </a:rPr>
              <a:t>IF</a:t>
            </a:r>
            <a:endParaRPr lang="en-GB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101" name="Rectangle 291"/>
          <p:cNvSpPr>
            <a:spLocks noChangeArrowheads="1"/>
          </p:cNvSpPr>
          <p:nvPr/>
        </p:nvSpPr>
        <p:spPr bwMode="auto">
          <a:xfrm>
            <a:off x="7280297" y="4152625"/>
            <a:ext cx="1363757" cy="48440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Budget Zone Financing Department</a:t>
            </a:r>
          </a:p>
          <a:p>
            <a:pPr eaLnBrk="1" hangingPunct="1"/>
            <a:r>
              <a:rPr lang="en-GB" altLang="pl-PL" sz="800" b="1" dirty="0" smtClean="0">
                <a:latin typeface="Calibri" panose="020F0502020204030204" pitchFamily="34" charset="0"/>
              </a:rPr>
              <a:t>FS</a:t>
            </a:r>
            <a:endParaRPr lang="en-GB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102" name="Text Box 293"/>
          <p:cNvSpPr txBox="1">
            <a:spLocks noChangeArrowheads="1"/>
          </p:cNvSpPr>
          <p:nvPr/>
        </p:nvSpPr>
        <p:spPr bwMode="auto">
          <a:xfrm>
            <a:off x="1600842" y="5585726"/>
            <a:ext cx="1273156" cy="50298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Excise Duty Department</a:t>
            </a:r>
          </a:p>
          <a:p>
            <a:pPr eaLnBrk="1" hangingPunct="1"/>
            <a:r>
              <a:rPr lang="en-GB" altLang="pl-PL" sz="800" b="1" dirty="0" smtClean="0">
                <a:latin typeface="Calibri" panose="020F0502020204030204" pitchFamily="34" charset="0"/>
              </a:rPr>
              <a:t>PA</a:t>
            </a:r>
            <a:endParaRPr lang="en-GB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103" name="Text Box 294"/>
          <p:cNvSpPr txBox="1">
            <a:spLocks noChangeArrowheads="1"/>
          </p:cNvSpPr>
          <p:nvPr/>
        </p:nvSpPr>
        <p:spPr bwMode="auto">
          <a:xfrm>
            <a:off x="1600842" y="3103719"/>
            <a:ext cx="1276405" cy="52620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Income Taxes Department</a:t>
            </a:r>
          </a:p>
          <a:p>
            <a:pPr eaLnBrk="1" hangingPunct="1"/>
            <a:r>
              <a:rPr lang="en-GB" altLang="pl-PL" sz="800" b="1" dirty="0" smtClean="0">
                <a:latin typeface="Calibri" panose="020F0502020204030204" pitchFamily="34" charset="0"/>
              </a:rPr>
              <a:t>DD</a:t>
            </a:r>
            <a:endParaRPr lang="en-GB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105" name="Rectangle 298"/>
          <p:cNvSpPr>
            <a:spLocks noChangeArrowheads="1"/>
          </p:cNvSpPr>
          <p:nvPr/>
        </p:nvSpPr>
        <p:spPr bwMode="auto">
          <a:xfrm>
            <a:off x="230508" y="4289318"/>
            <a:ext cx="1231840" cy="44759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eaLnBrk="1" hangingPunct="1"/>
            <a:r>
              <a:rPr lang="en-GB" sz="8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Legal Department</a:t>
            </a:r>
          </a:p>
          <a:p>
            <a:pPr eaLnBrk="1" hangingPunct="1"/>
            <a:r>
              <a:rPr lang="en-GB" altLang="pl-PL" sz="8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PR</a:t>
            </a:r>
            <a:endParaRPr lang="en-GB" altLang="pl-PL" sz="800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3106" name="Rectangle 300"/>
          <p:cNvSpPr>
            <a:spLocks noChangeArrowheads="1"/>
          </p:cNvSpPr>
          <p:nvPr/>
        </p:nvSpPr>
        <p:spPr bwMode="auto">
          <a:xfrm>
            <a:off x="7274381" y="5261318"/>
            <a:ext cx="1360757" cy="46037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Public Debt Department</a:t>
            </a:r>
          </a:p>
          <a:p>
            <a:pPr eaLnBrk="1" hangingPunct="1"/>
            <a:r>
              <a:rPr lang="en-GB" altLang="pl-PL" sz="800" b="1" dirty="0" smtClean="0">
                <a:latin typeface="Calibri" panose="020F0502020204030204" pitchFamily="34" charset="0"/>
              </a:rPr>
              <a:t>DP</a:t>
            </a:r>
            <a:endParaRPr lang="en-GB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107" name="Rectangle 307"/>
          <p:cNvSpPr>
            <a:spLocks noChangeArrowheads="1"/>
          </p:cNvSpPr>
          <p:nvPr/>
        </p:nvSpPr>
        <p:spPr bwMode="auto">
          <a:xfrm>
            <a:off x="8743900" y="1268762"/>
            <a:ext cx="1406183" cy="115061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en-GB" altLang="pl-PL" sz="800" b="1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en-GB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Director General</a:t>
            </a:r>
            <a:endParaRPr lang="en-GB" altLang="pl-PL" sz="8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endParaRPr lang="en-GB" altLang="pl-PL" sz="7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en-GB" altLang="pl-PL" sz="7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en-GB" altLang="pl-PL" sz="7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en-GB" altLang="pl-PL" sz="700" b="1" dirty="0" smtClean="0">
              <a:latin typeface="Calibri" panose="020F0502020204030204" pitchFamily="34" charset="0"/>
            </a:endParaRPr>
          </a:p>
          <a:p>
            <a:pPr lvl="0" eaLnBrk="1" hangingPunct="1"/>
            <a:endParaRPr lang="en-GB" altLang="pl-PL" sz="900" b="1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lvl="0" eaLnBrk="1" hangingPunct="1"/>
            <a:r>
              <a:rPr lang="en-GB" altLang="pl-PL" sz="9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RENATA OSZAST</a:t>
            </a:r>
          </a:p>
          <a:p>
            <a:pPr eaLnBrk="1" hangingPunct="1"/>
            <a:endParaRPr lang="en-GB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110" name="Rectangle 316"/>
          <p:cNvSpPr>
            <a:spLocks noChangeArrowheads="1"/>
          </p:cNvSpPr>
          <p:nvPr/>
        </p:nvSpPr>
        <p:spPr bwMode="auto">
          <a:xfrm>
            <a:off x="7277129" y="1259839"/>
            <a:ext cx="1351637" cy="1152403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t"/>
          <a:lstStyle/>
          <a:p>
            <a:endParaRPr lang="en-GB" sz="8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Secretary of State</a:t>
            </a:r>
          </a:p>
          <a:p>
            <a:r>
              <a:rPr lang="en-GB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General Inspector of Financial Information</a:t>
            </a:r>
          </a:p>
          <a:p>
            <a:r>
              <a:rPr lang="en-GB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  </a:t>
            </a:r>
          </a:p>
          <a:p>
            <a:endParaRPr lang="en-GB" sz="8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SEBASTIAN </a:t>
            </a:r>
          </a:p>
          <a:p>
            <a:r>
              <a:rPr lang="en-GB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SKUZA</a:t>
            </a:r>
            <a:endParaRPr lang="en-GB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13" name="Text Box 295"/>
          <p:cNvSpPr txBox="1">
            <a:spLocks noChangeArrowheads="1"/>
          </p:cNvSpPr>
          <p:nvPr/>
        </p:nvSpPr>
        <p:spPr bwMode="auto">
          <a:xfrm>
            <a:off x="8743900" y="6104879"/>
            <a:ext cx="1406182" cy="49247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600"/>
              </a:spcBef>
            </a:pPr>
            <a:r>
              <a:rPr lang="en-GB" sz="8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Commissioner for Protection of Classified Information</a:t>
            </a:r>
            <a:endParaRPr lang="en-GB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15" name="Rectangle 331"/>
          <p:cNvSpPr>
            <a:spLocks noChangeArrowheads="1"/>
          </p:cNvSpPr>
          <p:nvPr/>
        </p:nvSpPr>
        <p:spPr bwMode="auto">
          <a:xfrm>
            <a:off x="7274381" y="5788955"/>
            <a:ext cx="1351420" cy="44312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Guarantee Department</a:t>
            </a:r>
          </a:p>
          <a:p>
            <a:pPr eaLnBrk="1" hangingPunct="1"/>
            <a:r>
              <a:rPr lang="en-GB" altLang="pl-PL" sz="800" b="1" dirty="0" smtClean="0">
                <a:latin typeface="Calibri" panose="020F0502020204030204" pitchFamily="34" charset="0"/>
              </a:rPr>
              <a:t>DG</a:t>
            </a:r>
            <a:endParaRPr lang="en-GB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121" name="Rectangle 342"/>
          <p:cNvSpPr>
            <a:spLocks noChangeArrowheads="1"/>
          </p:cNvSpPr>
          <p:nvPr/>
        </p:nvSpPr>
        <p:spPr bwMode="auto">
          <a:xfrm>
            <a:off x="217380" y="1258037"/>
            <a:ext cx="1252495" cy="116737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r>
              <a:rPr lang="en-GB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Undersecretary </a:t>
            </a:r>
          </a:p>
          <a:p>
            <a:r>
              <a:rPr lang="en-GB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of State</a:t>
            </a:r>
          </a:p>
          <a:p>
            <a:r>
              <a:rPr lang="en-GB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r>
              <a:rPr lang="en-GB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Chief Spokesman for Public Finance Discipline</a:t>
            </a:r>
          </a:p>
          <a:p>
            <a:endParaRPr lang="en-GB" sz="8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PIOTR PATKOWSKI</a:t>
            </a:r>
            <a:endParaRPr lang="en-GB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17" name="Text Box 345"/>
          <p:cNvSpPr txBox="1">
            <a:spLocks noChangeArrowheads="1"/>
          </p:cNvSpPr>
          <p:nvPr/>
        </p:nvSpPr>
        <p:spPr bwMode="auto">
          <a:xfrm>
            <a:off x="7308837" y="373300"/>
            <a:ext cx="950843" cy="796974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Communication and Promotion Office </a:t>
            </a:r>
          </a:p>
          <a:p>
            <a:r>
              <a:rPr lang="en-GB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BKP </a:t>
            </a:r>
            <a:r>
              <a:rPr lang="en-GB" sz="5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en-GB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 except evaluation of information and promotion activities of the National Revenue Administration</a:t>
            </a:r>
            <a:endParaRPr lang="en-GB" sz="5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19" name="Text Box 317"/>
          <p:cNvSpPr txBox="1">
            <a:spLocks noChangeArrowheads="1"/>
          </p:cNvSpPr>
          <p:nvPr/>
        </p:nvSpPr>
        <p:spPr bwMode="auto">
          <a:xfrm>
            <a:off x="231312" y="4823542"/>
            <a:ext cx="1231036" cy="52600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Macroeconomic Policy Department</a:t>
            </a:r>
          </a:p>
          <a:p>
            <a:r>
              <a:rPr lang="en-GB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PM</a:t>
            </a:r>
            <a:endParaRPr lang="en-GB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20" name="Rectangle 331"/>
          <p:cNvSpPr>
            <a:spLocks noChangeArrowheads="1"/>
          </p:cNvSpPr>
          <p:nvPr/>
        </p:nvSpPr>
        <p:spPr bwMode="auto">
          <a:xfrm>
            <a:off x="224897" y="5435151"/>
            <a:ext cx="1244969" cy="57031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Financial Market Development Department</a:t>
            </a:r>
            <a:endParaRPr lang="en-GB" altLang="pl-PL" sz="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en-GB" altLang="pl-PL" sz="800" b="1" dirty="0" smtClean="0">
                <a:latin typeface="Calibri" panose="020F0502020204030204" pitchFamily="34" charset="0"/>
              </a:rPr>
              <a:t>FN</a:t>
            </a:r>
            <a:endParaRPr lang="en-GB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62" name="Rectangle 277"/>
          <p:cNvSpPr>
            <a:spLocks noChangeArrowheads="1"/>
          </p:cNvSpPr>
          <p:nvPr/>
        </p:nvSpPr>
        <p:spPr bwMode="auto">
          <a:xfrm>
            <a:off x="252727" y="6079109"/>
            <a:ext cx="1227227" cy="51824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GB" sz="8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Accounting Standards Committee</a:t>
            </a:r>
            <a:endParaRPr lang="en-GB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33" name="Text Box 317"/>
          <p:cNvSpPr txBox="1">
            <a:spLocks noChangeArrowheads="1"/>
          </p:cNvSpPr>
          <p:nvPr/>
        </p:nvSpPr>
        <p:spPr bwMode="auto">
          <a:xfrm>
            <a:off x="219503" y="2498349"/>
            <a:ext cx="1243748" cy="60537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Value for Money and Accounting Department </a:t>
            </a:r>
          </a:p>
          <a:p>
            <a:pPr eaLnBrk="1" hangingPunct="1"/>
            <a:r>
              <a:rPr lang="en-GB" altLang="pl-PL" sz="800" b="1" dirty="0" smtClean="0">
                <a:latin typeface="Calibri" panose="020F0502020204030204" pitchFamily="34" charset="0"/>
              </a:rPr>
              <a:t>DWR</a:t>
            </a:r>
            <a:endParaRPr lang="en-GB" altLang="pl-PL" b="1" i="1" dirty="0">
              <a:latin typeface="Calibri" panose="020F0502020204030204" pitchFamily="34" charset="0"/>
            </a:endParaRPr>
          </a:p>
        </p:txBody>
      </p:sp>
      <p:sp>
        <p:nvSpPr>
          <p:cNvPr id="66" name="Text Box 287"/>
          <p:cNvSpPr txBox="1">
            <a:spLocks noChangeArrowheads="1"/>
          </p:cNvSpPr>
          <p:nvPr/>
        </p:nvSpPr>
        <p:spPr bwMode="auto">
          <a:xfrm>
            <a:off x="6450781" y="394646"/>
            <a:ext cx="785976" cy="78300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en-GB" dirty="0" smtClean="0">
                <a:solidFill>
                  <a:schemeClr val="tx1"/>
                </a:solidFill>
              </a:rPr>
              <a:t>Minister’s Office </a:t>
            </a:r>
          </a:p>
          <a:p>
            <a:r>
              <a:rPr lang="en-GB" b="1" dirty="0" smtClean="0">
                <a:solidFill>
                  <a:schemeClr val="tx1"/>
                </a:solidFill>
              </a:rPr>
              <a:t>BMI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7" name="Rectangle 289"/>
          <p:cNvSpPr>
            <a:spLocks noChangeArrowheads="1"/>
          </p:cNvSpPr>
          <p:nvPr/>
        </p:nvSpPr>
        <p:spPr bwMode="auto">
          <a:xfrm>
            <a:off x="3847356" y="378665"/>
            <a:ext cx="2531345" cy="79874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sz="11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Minister of Finance</a:t>
            </a:r>
          </a:p>
          <a:p>
            <a:endParaRPr lang="en-GB" sz="11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1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TADEUSZ KOŚCIŃSKI</a:t>
            </a:r>
            <a:endParaRPr lang="en-GB" sz="11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8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1901573" y="401617"/>
            <a:ext cx="814672" cy="78093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en-GB" dirty="0" smtClean="0">
                <a:solidFill>
                  <a:schemeClr val="tx1"/>
                </a:solidFill>
              </a:rPr>
              <a:t>Political Cabinet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0" name="Text Box 295"/>
          <p:cNvSpPr txBox="1">
            <a:spLocks noChangeArrowheads="1"/>
          </p:cNvSpPr>
          <p:nvPr/>
        </p:nvSpPr>
        <p:spPr bwMode="auto">
          <a:xfrm>
            <a:off x="367121" y="411022"/>
            <a:ext cx="1418988" cy="77180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latin typeface="Calibri" panose="020F050202020403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GB" dirty="0" smtClean="0">
                <a:solidFill>
                  <a:schemeClr val="tx1"/>
                </a:solidFill>
              </a:rPr>
              <a:t>Independent position for </a:t>
            </a:r>
            <a:r>
              <a:rPr lang="en-GB" dirty="0" err="1" smtClean="0">
                <a:solidFill>
                  <a:schemeClr val="tx1"/>
                </a:solidFill>
              </a:rPr>
              <a:t>informatization</a:t>
            </a:r>
            <a:endParaRPr lang="en-GB" dirty="0" smtClean="0">
              <a:solidFill>
                <a:schemeClr val="tx1"/>
              </a:solidFill>
            </a:endParaRPr>
          </a:p>
          <a:p>
            <a:r>
              <a:rPr lang="en-GB" b="1" dirty="0" smtClean="0">
                <a:solidFill>
                  <a:schemeClr val="tx1"/>
                </a:solidFill>
              </a:rPr>
              <a:t>SI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8" name="Rectangle 331"/>
          <p:cNvSpPr>
            <a:spLocks noChangeArrowheads="1"/>
          </p:cNvSpPr>
          <p:nvPr/>
        </p:nvSpPr>
        <p:spPr bwMode="auto">
          <a:xfrm>
            <a:off x="5983656" y="4595537"/>
            <a:ext cx="1210125" cy="58087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Department for Combating Economic Crime</a:t>
            </a:r>
          </a:p>
          <a:p>
            <a:pPr eaLnBrk="1" hangingPunct="1"/>
            <a:r>
              <a:rPr lang="en-GB" altLang="pl-PL" sz="800" b="1" dirty="0" smtClean="0">
                <a:latin typeface="Calibri" panose="020F0502020204030204" pitchFamily="34" charset="0"/>
              </a:rPr>
              <a:t>DZP</a:t>
            </a:r>
            <a:endParaRPr lang="en-GB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59" name="Rectangle 346"/>
          <p:cNvSpPr>
            <a:spLocks noChangeArrowheads="1"/>
          </p:cNvSpPr>
          <p:nvPr/>
        </p:nvSpPr>
        <p:spPr bwMode="auto">
          <a:xfrm>
            <a:off x="4310773" y="1245463"/>
            <a:ext cx="1564176" cy="1166658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en-GB" altLang="pl-PL" sz="700" b="1" dirty="0" smtClean="0">
              <a:latin typeface="Calibri" panose="020F0502020204030204" pitchFamily="34" charset="0"/>
            </a:endParaRPr>
          </a:p>
          <a:p>
            <a:r>
              <a:rPr lang="en-GB" altLang="pl-PL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Secretary of State </a:t>
            </a:r>
          </a:p>
          <a:p>
            <a:r>
              <a:rPr lang="en-GB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Head of National Revenue Administration</a:t>
            </a:r>
          </a:p>
          <a:p>
            <a:endParaRPr lang="en-GB" sz="9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  </a:t>
            </a:r>
          </a:p>
          <a:p>
            <a:r>
              <a:rPr lang="en-GB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MAGDALENA RZECZKOWSKA</a:t>
            </a:r>
            <a:endParaRPr lang="en-GB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1" name="Text Box 345"/>
          <p:cNvSpPr txBox="1">
            <a:spLocks noChangeArrowheads="1"/>
          </p:cNvSpPr>
          <p:nvPr/>
        </p:nvSpPr>
        <p:spPr bwMode="auto">
          <a:xfrm>
            <a:off x="4324932" y="5675305"/>
            <a:ext cx="1548685" cy="75736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Communication and Promotion Office </a:t>
            </a:r>
          </a:p>
          <a:p>
            <a:r>
              <a:rPr lang="en-GB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BKP </a:t>
            </a:r>
            <a:r>
              <a:rPr lang="en-GB" sz="7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en-GB" sz="7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with evaluation of information and promotion activities of the National Revenue Administration</a:t>
            </a:r>
            <a:endParaRPr lang="en-GB" sz="7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5" name="Rectangle 257"/>
          <p:cNvSpPr>
            <a:spLocks noChangeArrowheads="1"/>
          </p:cNvSpPr>
          <p:nvPr/>
        </p:nvSpPr>
        <p:spPr bwMode="auto">
          <a:xfrm>
            <a:off x="2980720" y="3731175"/>
            <a:ext cx="1226675" cy="57440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Crucial Taxpayer Department</a:t>
            </a:r>
          </a:p>
          <a:p>
            <a:pPr eaLnBrk="1" hangingPunct="1"/>
            <a:r>
              <a:rPr lang="en-GB" altLang="pl-PL" sz="800" b="1" dirty="0" smtClean="0">
                <a:latin typeface="Calibri" panose="020F0502020204030204" pitchFamily="34" charset="0"/>
              </a:rPr>
              <a:t>DKP</a:t>
            </a:r>
            <a:endParaRPr lang="en-GB" altLang="pl-PL" sz="500" dirty="0">
              <a:latin typeface="Calibri" panose="020F0502020204030204" pitchFamily="34" charset="0"/>
            </a:endParaRPr>
          </a:p>
        </p:txBody>
      </p:sp>
      <p:sp>
        <p:nvSpPr>
          <p:cNvPr id="76" name="Rectangle 285"/>
          <p:cNvSpPr>
            <a:spLocks noChangeArrowheads="1"/>
          </p:cNvSpPr>
          <p:nvPr/>
        </p:nvSpPr>
        <p:spPr bwMode="auto">
          <a:xfrm>
            <a:off x="9430002" y="376598"/>
            <a:ext cx="720080" cy="79943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GB" altLang="pl-PL" sz="800" b="1" dirty="0" smtClean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Strategic Management Department</a:t>
            </a:r>
          </a:p>
          <a:p>
            <a:r>
              <a:rPr lang="en-GB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DZT</a:t>
            </a:r>
            <a:endParaRPr lang="en-GB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7" name="Rectangle 257"/>
          <p:cNvSpPr>
            <a:spLocks noChangeArrowheads="1"/>
          </p:cNvSpPr>
          <p:nvPr/>
        </p:nvSpPr>
        <p:spPr bwMode="auto">
          <a:xfrm>
            <a:off x="4322529" y="3347726"/>
            <a:ext cx="1556255" cy="64270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Budget, Property and Human Resources Revenue Administration</a:t>
            </a:r>
            <a:r>
              <a:rPr lang="en-GB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</a:p>
          <a:p>
            <a:pPr eaLnBrk="1" hangingPunct="1"/>
            <a:r>
              <a:rPr lang="en-GB" altLang="pl-PL" sz="800" b="1" dirty="0" smtClean="0">
                <a:latin typeface="Calibri" panose="020F0502020204030204" pitchFamily="34" charset="0"/>
              </a:rPr>
              <a:t>DBM</a:t>
            </a:r>
            <a:endParaRPr lang="en-GB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79" name="Text Box 275"/>
          <p:cNvSpPr txBox="1">
            <a:spLocks noChangeArrowheads="1"/>
          </p:cNvSpPr>
          <p:nvPr/>
        </p:nvSpPr>
        <p:spPr bwMode="auto">
          <a:xfrm>
            <a:off x="8743900" y="4885426"/>
            <a:ext cx="1406182" cy="51574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Control and Internal Audit Office</a:t>
            </a:r>
          </a:p>
          <a:p>
            <a:pPr eaLnBrk="1" hangingPunct="1"/>
            <a:r>
              <a:rPr lang="en-GB" altLang="pl-PL" sz="800" b="1" dirty="0" smtClean="0">
                <a:latin typeface="Calibri" panose="020F0502020204030204" pitchFamily="34" charset="0"/>
              </a:rPr>
              <a:t>BKA</a:t>
            </a:r>
            <a:endParaRPr lang="en-GB" altLang="pl-PL" sz="800" dirty="0">
              <a:latin typeface="Calibri" panose="020F0502020204030204" pitchFamily="34" charset="0"/>
            </a:endParaRPr>
          </a:p>
        </p:txBody>
      </p:sp>
      <p:sp>
        <p:nvSpPr>
          <p:cNvPr id="82" name="Rectangle 331"/>
          <p:cNvSpPr>
            <a:spLocks noChangeArrowheads="1"/>
          </p:cNvSpPr>
          <p:nvPr/>
        </p:nvSpPr>
        <p:spPr bwMode="auto">
          <a:xfrm>
            <a:off x="1600842" y="4293601"/>
            <a:ext cx="1273156" cy="52994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Transfer Pricing and Valuation Department</a:t>
            </a:r>
          </a:p>
          <a:p>
            <a:pPr eaLnBrk="1" hangingPunct="1"/>
            <a:r>
              <a:rPr lang="en-GB" altLang="pl-PL" sz="800" b="1" dirty="0" smtClean="0">
                <a:latin typeface="Calibri" panose="020F0502020204030204" pitchFamily="34" charset="0"/>
              </a:rPr>
              <a:t>DCT</a:t>
            </a:r>
            <a:endParaRPr lang="en-GB" altLang="pl-PL" sz="500" dirty="0">
              <a:latin typeface="Calibri" panose="020F0502020204030204" pitchFamily="34" charset="0"/>
            </a:endParaRPr>
          </a:p>
        </p:txBody>
      </p:sp>
      <p:sp>
        <p:nvSpPr>
          <p:cNvPr id="63" name="Rectangle 285"/>
          <p:cNvSpPr>
            <a:spLocks noChangeArrowheads="1"/>
          </p:cNvSpPr>
          <p:nvPr/>
        </p:nvSpPr>
        <p:spPr bwMode="auto">
          <a:xfrm>
            <a:off x="8743900" y="5491506"/>
            <a:ext cx="1406183" cy="52643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8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Informatization</a:t>
            </a:r>
            <a:r>
              <a:rPr lang="en-GB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 Technology Management Department</a:t>
            </a:r>
          </a:p>
          <a:p>
            <a:pPr eaLnBrk="1" hangingPunct="1"/>
            <a:r>
              <a:rPr lang="en-GB" altLang="pl-PL" sz="800" b="1" dirty="0" smtClean="0">
                <a:latin typeface="Calibri" panose="020F0502020204030204" pitchFamily="34" charset="0"/>
              </a:rPr>
              <a:t>DZI</a:t>
            </a:r>
            <a:endParaRPr lang="en-GB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64" name="Rectangle 257"/>
          <p:cNvSpPr>
            <a:spLocks noChangeArrowheads="1"/>
          </p:cNvSpPr>
          <p:nvPr/>
        </p:nvSpPr>
        <p:spPr bwMode="auto">
          <a:xfrm>
            <a:off x="5976294" y="2513158"/>
            <a:ext cx="1213536" cy="59056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Department for Analysis </a:t>
            </a:r>
          </a:p>
          <a:p>
            <a:pPr eaLnBrk="1" hangingPunct="1"/>
            <a:r>
              <a:rPr lang="en-GB" altLang="pl-PL" sz="800" b="1" dirty="0" smtClean="0">
                <a:latin typeface="Calibri" panose="020F0502020204030204" pitchFamily="34" charset="0"/>
              </a:rPr>
              <a:t>DPA</a:t>
            </a:r>
            <a:endParaRPr lang="en-GB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65" name="Rectangle 257"/>
          <p:cNvSpPr>
            <a:spLocks noChangeArrowheads="1"/>
          </p:cNvSpPr>
          <p:nvPr/>
        </p:nvSpPr>
        <p:spPr bwMode="auto">
          <a:xfrm>
            <a:off x="5974795" y="3193827"/>
            <a:ext cx="1215035" cy="62760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Department for Supervision of the Controls </a:t>
            </a:r>
          </a:p>
          <a:p>
            <a:pPr eaLnBrk="1" hangingPunct="1"/>
            <a:r>
              <a:rPr lang="en-GB" altLang="pl-PL" sz="800" b="1" dirty="0" smtClean="0">
                <a:latin typeface="Calibri" panose="020F0502020204030204" pitchFamily="34" charset="0"/>
              </a:rPr>
              <a:t>DNK</a:t>
            </a:r>
            <a:endParaRPr lang="en-GB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57" name="Rectangle 257"/>
          <p:cNvSpPr>
            <a:spLocks noChangeArrowheads="1"/>
          </p:cNvSpPr>
          <p:nvPr/>
        </p:nvSpPr>
        <p:spPr bwMode="auto">
          <a:xfrm>
            <a:off x="8331760" y="370572"/>
            <a:ext cx="1026162" cy="78286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Internal Control Bureau</a:t>
            </a:r>
          </a:p>
          <a:p>
            <a:r>
              <a:rPr lang="en-GB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BIW</a:t>
            </a:r>
          </a:p>
          <a:p>
            <a:r>
              <a:rPr lang="en-GB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with regulations determined in the Article 12d of the Act of 16 November 2016 - National Revenue Administration</a:t>
            </a:r>
          </a:p>
        </p:txBody>
      </p:sp>
      <p:sp>
        <p:nvSpPr>
          <p:cNvPr id="58" name="Rectangle 346"/>
          <p:cNvSpPr>
            <a:spLocks noChangeArrowheads="1"/>
          </p:cNvSpPr>
          <p:nvPr/>
        </p:nvSpPr>
        <p:spPr bwMode="auto">
          <a:xfrm>
            <a:off x="2983261" y="1245340"/>
            <a:ext cx="1224135" cy="116714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en-GB" altLang="pl-PL" sz="8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altLang="pl-PL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Undersecretary of State </a:t>
            </a:r>
          </a:p>
          <a:p>
            <a:pPr>
              <a:spcBef>
                <a:spcPts val="300"/>
              </a:spcBef>
            </a:pPr>
            <a:r>
              <a:rPr lang="en-GB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Deputy Head of the National Revenue Administration</a:t>
            </a:r>
          </a:p>
          <a:p>
            <a:r>
              <a:rPr lang="en-GB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>
              <a:spcBef>
                <a:spcPts val="1200"/>
              </a:spcBef>
            </a:pPr>
            <a:r>
              <a:rPr lang="en-GB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ANNA CHAŁUPA</a:t>
            </a:r>
          </a:p>
        </p:txBody>
      </p:sp>
      <p:sp>
        <p:nvSpPr>
          <p:cNvPr id="71" name="Rectangle 342"/>
          <p:cNvSpPr>
            <a:spLocks noChangeArrowheads="1"/>
          </p:cNvSpPr>
          <p:nvPr/>
        </p:nvSpPr>
        <p:spPr bwMode="auto">
          <a:xfrm>
            <a:off x="1600842" y="1245341"/>
            <a:ext cx="1262188" cy="116690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r>
              <a:rPr lang="en-GB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Undersecretary </a:t>
            </a:r>
          </a:p>
          <a:p>
            <a:r>
              <a:rPr lang="en-GB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of State</a:t>
            </a:r>
          </a:p>
          <a:p>
            <a:r>
              <a:rPr lang="en-GB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r>
              <a:rPr lang="en-GB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endParaRPr lang="en-GB" sz="8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8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JAN SARNOWSKI</a:t>
            </a:r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2" name="Rectangle 298"/>
          <p:cNvSpPr>
            <a:spLocks noChangeArrowheads="1"/>
          </p:cNvSpPr>
          <p:nvPr/>
        </p:nvSpPr>
        <p:spPr bwMode="auto">
          <a:xfrm>
            <a:off x="1607950" y="6182931"/>
            <a:ext cx="1262187" cy="44759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eaLnBrk="1" hangingPunct="1"/>
            <a:r>
              <a:rPr lang="en-GB" sz="8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Tax Analysis Department</a:t>
            </a:r>
          </a:p>
          <a:p>
            <a:pPr eaLnBrk="1" hangingPunct="1"/>
            <a:r>
              <a:rPr lang="en-GB" altLang="pl-PL" sz="8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DAP</a:t>
            </a:r>
            <a:endParaRPr lang="en-GB" altLang="pl-PL" sz="800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69" name="Rectangle 257"/>
          <p:cNvSpPr>
            <a:spLocks noChangeArrowheads="1"/>
          </p:cNvSpPr>
          <p:nvPr/>
        </p:nvSpPr>
        <p:spPr bwMode="auto">
          <a:xfrm>
            <a:off x="5974795" y="3922685"/>
            <a:ext cx="1215036" cy="56523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Department of Toll Collection </a:t>
            </a:r>
          </a:p>
          <a:p>
            <a:pPr eaLnBrk="1" hangingPunct="1"/>
            <a:r>
              <a:rPr lang="en-GB" altLang="pl-PL" sz="800" b="1" dirty="0" smtClean="0">
                <a:latin typeface="Calibri" panose="020F0502020204030204" pitchFamily="34" charset="0"/>
              </a:rPr>
              <a:t>DPO</a:t>
            </a:r>
            <a:endParaRPr lang="en-GB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73" name="Text Box 275"/>
          <p:cNvSpPr txBox="1">
            <a:spLocks noChangeArrowheads="1"/>
          </p:cNvSpPr>
          <p:nvPr/>
        </p:nvSpPr>
        <p:spPr bwMode="auto">
          <a:xfrm>
            <a:off x="2980720" y="4394826"/>
            <a:ext cx="1226675" cy="52775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Tax Certification Department</a:t>
            </a:r>
          </a:p>
          <a:p>
            <a:pPr eaLnBrk="1" hangingPunct="1"/>
            <a:r>
              <a:rPr lang="en-GB" altLang="pl-PL" sz="800" b="1" dirty="0" smtClean="0">
                <a:latin typeface="Calibri" panose="020F0502020204030204" pitchFamily="34" charset="0"/>
              </a:rPr>
              <a:t>DOP</a:t>
            </a:r>
            <a:endParaRPr lang="en-GB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74" name="Rectangle 257"/>
          <p:cNvSpPr>
            <a:spLocks noChangeArrowheads="1"/>
          </p:cNvSpPr>
          <p:nvPr/>
        </p:nvSpPr>
        <p:spPr bwMode="auto">
          <a:xfrm>
            <a:off x="4317188" y="2525071"/>
            <a:ext cx="1557761" cy="70315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Organization and International Relations of the National Revenue Administration Department</a:t>
            </a:r>
          </a:p>
          <a:p>
            <a:pPr eaLnBrk="1" hangingPunct="1"/>
            <a:r>
              <a:rPr lang="en-GB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DOM</a:t>
            </a:r>
            <a:endParaRPr lang="en-GB" alt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0" name="Rectangle 346"/>
          <p:cNvSpPr>
            <a:spLocks noChangeArrowheads="1"/>
          </p:cNvSpPr>
          <p:nvPr/>
        </p:nvSpPr>
        <p:spPr bwMode="auto">
          <a:xfrm>
            <a:off x="5965695" y="1252578"/>
            <a:ext cx="1224135" cy="116714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en-GB" altLang="pl-PL" sz="8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altLang="pl-PL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Undersecretary of State </a:t>
            </a:r>
          </a:p>
          <a:p>
            <a:pPr>
              <a:spcBef>
                <a:spcPts val="300"/>
              </a:spcBef>
            </a:pPr>
            <a:r>
              <a:rPr lang="en-GB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Deputy Head of the National Revenue Administration</a:t>
            </a:r>
          </a:p>
          <a:p>
            <a:r>
              <a:rPr lang="en-GB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>
              <a:spcBef>
                <a:spcPts val="1200"/>
              </a:spcBef>
            </a:pPr>
            <a:r>
              <a:rPr lang="en-GB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MARIUSZ GOJNY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Ćwiartka">
  <a:themeElements>
    <a:clrScheme name="Ćwiartka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Ćwiartk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Ćwiartka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ED38E8AF27DBC4894FD84D87ABB19E6" ma:contentTypeVersion="" ma:contentTypeDescription="Utwórz nowy dokument." ma:contentTypeScope="" ma:versionID="ab3ce4e06ac2af5e91f3b3065473d0fc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ec4c7b05c76d60ee97006aba598cf4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E8A5016-1003-4528-99FD-AC43E78B555B}">
  <ds:schemaRefs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7ED41D66-3A64-42B4-AE18-99E7382E848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ED80BBC-5198-4627-A4CB-E528AB15E25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16741</TotalTime>
  <Words>349</Words>
  <Application>Microsoft Office PowerPoint</Application>
  <PresentationFormat>Slajdy 35 mm</PresentationFormat>
  <Paragraphs>146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Wingdings</vt:lpstr>
      <vt:lpstr>Ćwiartka</vt:lpstr>
      <vt:lpstr>Prezentacja programu PowerPoint</vt:lpstr>
    </vt:vector>
  </TitlesOfParts>
  <Company>Min. Fin.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STRUKTURA ORGANIZACYJNA</dc:title>
  <dc:creator>Biuro Dyrektora Generalnego</dc:creator>
  <cp:lastModifiedBy>Chądzyńska-Wołk Dorota</cp:lastModifiedBy>
  <cp:revision>1453</cp:revision>
  <cp:lastPrinted>2019-06-18T08:41:22Z</cp:lastPrinted>
  <dcterms:created xsi:type="dcterms:W3CDTF">2006-06-26T12:00:33Z</dcterms:created>
  <dcterms:modified xsi:type="dcterms:W3CDTF">2021-11-17T09:48:53Z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0x0101004ED38E8AF27DBC4894FD84D87ABB19E6</vt:lpwstr>
  </property>
</Properties>
</file>