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9" r:id="rId16"/>
    <p:sldId id="272" r:id="rId17"/>
  </p:sldIdLst>
  <p:sldSz cx="10691813" cy="7559675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i5KUf9I2fixVR5saYepkWNY/jp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076" y="6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636E74-0C9A-4B8B-AB89-37F9D012E78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87F6162-FE13-468F-BFA8-34A2DCAF1BBD}">
      <dgm:prSet phldrT="[Tekst]" custT="1"/>
      <dgm:spPr/>
      <dgm:t>
        <a:bodyPr/>
        <a:lstStyle/>
        <a:p>
          <a:r>
            <a:rPr lang="pl-PL" sz="2000" dirty="0">
              <a:solidFill>
                <a:schemeClr val="tx1"/>
              </a:solidFill>
            </a:rPr>
            <a:t>Reprezentacja (różne sposoby prezentacji treści)</a:t>
          </a:r>
        </a:p>
      </dgm:t>
    </dgm:pt>
    <dgm:pt modelId="{312802E2-3717-466B-8570-DA363F684A64}" type="parTrans" cxnId="{5D6CF634-5268-489F-8FE0-5702843F8B42}">
      <dgm:prSet/>
      <dgm:spPr/>
      <dgm:t>
        <a:bodyPr/>
        <a:lstStyle/>
        <a:p>
          <a:endParaRPr lang="pl-PL"/>
        </a:p>
      </dgm:t>
    </dgm:pt>
    <dgm:pt modelId="{47746346-8F53-4A3F-97C1-EB14616839E0}" type="sibTrans" cxnId="{5D6CF634-5268-489F-8FE0-5702843F8B42}">
      <dgm:prSet/>
      <dgm:spPr/>
      <dgm:t>
        <a:bodyPr/>
        <a:lstStyle/>
        <a:p>
          <a:endParaRPr lang="pl-PL"/>
        </a:p>
      </dgm:t>
    </dgm:pt>
    <dgm:pt modelId="{201F2EE9-5078-4253-BC4C-D6FB4FCE6B82}">
      <dgm:prSet phldrT="[Tekst]" custT="1"/>
      <dgm:spPr/>
      <dgm:t>
        <a:bodyPr/>
        <a:lstStyle/>
        <a:p>
          <a:r>
            <a:rPr lang="pl-PL" sz="2000" dirty="0">
              <a:solidFill>
                <a:schemeClr val="tx1"/>
              </a:solidFill>
            </a:rPr>
            <a:t>Działanie i ekspresja</a:t>
          </a:r>
        </a:p>
      </dgm:t>
    </dgm:pt>
    <dgm:pt modelId="{0A89C44E-802E-4DE0-9A11-033112307099}" type="parTrans" cxnId="{D1D02F32-1474-42C4-BA49-4148E3EE2BAA}">
      <dgm:prSet/>
      <dgm:spPr/>
      <dgm:t>
        <a:bodyPr/>
        <a:lstStyle/>
        <a:p>
          <a:endParaRPr lang="pl-PL"/>
        </a:p>
      </dgm:t>
    </dgm:pt>
    <dgm:pt modelId="{96479CF3-C195-4D50-8008-6EE404E507AC}" type="sibTrans" cxnId="{D1D02F32-1474-42C4-BA49-4148E3EE2BAA}">
      <dgm:prSet/>
      <dgm:spPr/>
      <dgm:t>
        <a:bodyPr/>
        <a:lstStyle/>
        <a:p>
          <a:endParaRPr lang="pl-PL"/>
        </a:p>
      </dgm:t>
    </dgm:pt>
    <dgm:pt modelId="{1481AC14-202E-4931-BAB3-C34AF81C8FB0}">
      <dgm:prSet phldrT="[Tekst]" custT="1"/>
      <dgm:spPr/>
      <dgm:t>
        <a:bodyPr/>
        <a:lstStyle/>
        <a:p>
          <a:r>
            <a:rPr lang="pl-PL" sz="2000" dirty="0">
              <a:solidFill>
                <a:schemeClr val="tx1"/>
              </a:solidFill>
            </a:rPr>
            <a:t>Zaangażowanie (różne sposoby wzbudzania motywacji i uczestnictwa)</a:t>
          </a:r>
        </a:p>
      </dgm:t>
    </dgm:pt>
    <dgm:pt modelId="{4E0DD2A5-D113-44DA-B15C-9812A054F7B9}" type="parTrans" cxnId="{E11ACD26-0B12-4314-BCCE-4845456D2012}">
      <dgm:prSet/>
      <dgm:spPr/>
      <dgm:t>
        <a:bodyPr/>
        <a:lstStyle/>
        <a:p>
          <a:endParaRPr lang="pl-PL"/>
        </a:p>
      </dgm:t>
    </dgm:pt>
    <dgm:pt modelId="{BC63E456-C175-4072-B48F-492507DB87D8}" type="sibTrans" cxnId="{E11ACD26-0B12-4314-BCCE-4845456D2012}">
      <dgm:prSet/>
      <dgm:spPr/>
      <dgm:t>
        <a:bodyPr/>
        <a:lstStyle/>
        <a:p>
          <a:endParaRPr lang="pl-PL"/>
        </a:p>
      </dgm:t>
    </dgm:pt>
    <dgm:pt modelId="{18F64717-10DD-406D-A925-143893DDF74E}" type="pres">
      <dgm:prSet presAssocID="{38636E74-0C9A-4B8B-AB89-37F9D012E78B}" presName="Name0" presStyleCnt="0">
        <dgm:presLayoutVars>
          <dgm:dir/>
          <dgm:resizeHandles val="exact"/>
        </dgm:presLayoutVars>
      </dgm:prSet>
      <dgm:spPr/>
    </dgm:pt>
    <dgm:pt modelId="{2288275B-3AC0-4FCE-AB31-9C2C7D8EFCDB}" type="pres">
      <dgm:prSet presAssocID="{B87F6162-FE13-468F-BFA8-34A2DCAF1BBD}" presName="node" presStyleLbl="node1" presStyleIdx="0" presStyleCnt="3">
        <dgm:presLayoutVars>
          <dgm:bulletEnabled val="1"/>
        </dgm:presLayoutVars>
      </dgm:prSet>
      <dgm:spPr/>
    </dgm:pt>
    <dgm:pt modelId="{87D0279B-217C-45FA-8329-CCDC379FC9E3}" type="pres">
      <dgm:prSet presAssocID="{47746346-8F53-4A3F-97C1-EB14616839E0}" presName="sibTrans" presStyleLbl="sibTrans2D1" presStyleIdx="0" presStyleCnt="2"/>
      <dgm:spPr/>
    </dgm:pt>
    <dgm:pt modelId="{128A3162-2C74-418F-B0F9-9E357B4326B4}" type="pres">
      <dgm:prSet presAssocID="{47746346-8F53-4A3F-97C1-EB14616839E0}" presName="connectorText" presStyleLbl="sibTrans2D1" presStyleIdx="0" presStyleCnt="2"/>
      <dgm:spPr/>
    </dgm:pt>
    <dgm:pt modelId="{2B71BDA3-67EF-4792-B27F-239CB0574AC3}" type="pres">
      <dgm:prSet presAssocID="{201F2EE9-5078-4253-BC4C-D6FB4FCE6B82}" presName="node" presStyleLbl="node1" presStyleIdx="1" presStyleCnt="3">
        <dgm:presLayoutVars>
          <dgm:bulletEnabled val="1"/>
        </dgm:presLayoutVars>
      </dgm:prSet>
      <dgm:spPr/>
    </dgm:pt>
    <dgm:pt modelId="{F3D43BF3-A12A-4D75-B306-3BCDEA3E6EAF}" type="pres">
      <dgm:prSet presAssocID="{96479CF3-C195-4D50-8008-6EE404E507AC}" presName="sibTrans" presStyleLbl="sibTrans2D1" presStyleIdx="1" presStyleCnt="2"/>
      <dgm:spPr/>
    </dgm:pt>
    <dgm:pt modelId="{CAB7CE3D-89A8-442C-BC85-F63718DAE315}" type="pres">
      <dgm:prSet presAssocID="{96479CF3-C195-4D50-8008-6EE404E507AC}" presName="connectorText" presStyleLbl="sibTrans2D1" presStyleIdx="1" presStyleCnt="2"/>
      <dgm:spPr/>
    </dgm:pt>
    <dgm:pt modelId="{D265E451-98F1-4E87-96FB-5A00F92F4C50}" type="pres">
      <dgm:prSet presAssocID="{1481AC14-202E-4931-BAB3-C34AF81C8FB0}" presName="node" presStyleLbl="node1" presStyleIdx="2" presStyleCnt="3">
        <dgm:presLayoutVars>
          <dgm:bulletEnabled val="1"/>
        </dgm:presLayoutVars>
      </dgm:prSet>
      <dgm:spPr/>
    </dgm:pt>
  </dgm:ptLst>
  <dgm:cxnLst>
    <dgm:cxn modelId="{022E891B-DFB5-42F9-9F2D-32E2A5786A5A}" type="presOf" srcId="{47746346-8F53-4A3F-97C1-EB14616839E0}" destId="{87D0279B-217C-45FA-8329-CCDC379FC9E3}" srcOrd="0" destOrd="0" presId="urn:microsoft.com/office/officeart/2005/8/layout/process1"/>
    <dgm:cxn modelId="{8D34811F-9168-4A79-B295-0FBB8615E3E7}" type="presOf" srcId="{B87F6162-FE13-468F-BFA8-34A2DCAF1BBD}" destId="{2288275B-3AC0-4FCE-AB31-9C2C7D8EFCDB}" srcOrd="0" destOrd="0" presId="urn:microsoft.com/office/officeart/2005/8/layout/process1"/>
    <dgm:cxn modelId="{E11ACD26-0B12-4314-BCCE-4845456D2012}" srcId="{38636E74-0C9A-4B8B-AB89-37F9D012E78B}" destId="{1481AC14-202E-4931-BAB3-C34AF81C8FB0}" srcOrd="2" destOrd="0" parTransId="{4E0DD2A5-D113-44DA-B15C-9812A054F7B9}" sibTransId="{BC63E456-C175-4072-B48F-492507DB87D8}"/>
    <dgm:cxn modelId="{D1D02F32-1474-42C4-BA49-4148E3EE2BAA}" srcId="{38636E74-0C9A-4B8B-AB89-37F9D012E78B}" destId="{201F2EE9-5078-4253-BC4C-D6FB4FCE6B82}" srcOrd="1" destOrd="0" parTransId="{0A89C44E-802E-4DE0-9A11-033112307099}" sibTransId="{96479CF3-C195-4D50-8008-6EE404E507AC}"/>
    <dgm:cxn modelId="{5D6CF634-5268-489F-8FE0-5702843F8B42}" srcId="{38636E74-0C9A-4B8B-AB89-37F9D012E78B}" destId="{B87F6162-FE13-468F-BFA8-34A2DCAF1BBD}" srcOrd="0" destOrd="0" parTransId="{312802E2-3717-466B-8570-DA363F684A64}" sibTransId="{47746346-8F53-4A3F-97C1-EB14616839E0}"/>
    <dgm:cxn modelId="{FF963A40-0295-4564-A464-1339C049CF4B}" type="presOf" srcId="{96479CF3-C195-4D50-8008-6EE404E507AC}" destId="{F3D43BF3-A12A-4D75-B306-3BCDEA3E6EAF}" srcOrd="0" destOrd="0" presId="urn:microsoft.com/office/officeart/2005/8/layout/process1"/>
    <dgm:cxn modelId="{2E9EAE70-E840-451B-857E-44BFD6A6566A}" type="presOf" srcId="{38636E74-0C9A-4B8B-AB89-37F9D012E78B}" destId="{18F64717-10DD-406D-A925-143893DDF74E}" srcOrd="0" destOrd="0" presId="urn:microsoft.com/office/officeart/2005/8/layout/process1"/>
    <dgm:cxn modelId="{7B76128F-553E-4D9D-893D-22E2FC0B4D5A}" type="presOf" srcId="{201F2EE9-5078-4253-BC4C-D6FB4FCE6B82}" destId="{2B71BDA3-67EF-4792-B27F-239CB0574AC3}" srcOrd="0" destOrd="0" presId="urn:microsoft.com/office/officeart/2005/8/layout/process1"/>
    <dgm:cxn modelId="{7B4662AA-E1B7-47C0-B1CC-E194537FD1DD}" type="presOf" srcId="{47746346-8F53-4A3F-97C1-EB14616839E0}" destId="{128A3162-2C74-418F-B0F9-9E357B4326B4}" srcOrd="1" destOrd="0" presId="urn:microsoft.com/office/officeart/2005/8/layout/process1"/>
    <dgm:cxn modelId="{5C9D1EAC-EFE3-480E-92C4-F190E7396949}" type="presOf" srcId="{96479CF3-C195-4D50-8008-6EE404E507AC}" destId="{CAB7CE3D-89A8-442C-BC85-F63718DAE315}" srcOrd="1" destOrd="0" presId="urn:microsoft.com/office/officeart/2005/8/layout/process1"/>
    <dgm:cxn modelId="{AD3DADB6-FAC2-4BC8-A369-AA331B634E8A}" type="presOf" srcId="{1481AC14-202E-4931-BAB3-C34AF81C8FB0}" destId="{D265E451-98F1-4E87-96FB-5A00F92F4C50}" srcOrd="0" destOrd="0" presId="urn:microsoft.com/office/officeart/2005/8/layout/process1"/>
    <dgm:cxn modelId="{394DB118-28A9-414E-9567-094B2CB1EF72}" type="presParOf" srcId="{18F64717-10DD-406D-A925-143893DDF74E}" destId="{2288275B-3AC0-4FCE-AB31-9C2C7D8EFCDB}" srcOrd="0" destOrd="0" presId="urn:microsoft.com/office/officeart/2005/8/layout/process1"/>
    <dgm:cxn modelId="{044677BD-A0BA-4525-973D-AAC3492EFB1B}" type="presParOf" srcId="{18F64717-10DD-406D-A925-143893DDF74E}" destId="{87D0279B-217C-45FA-8329-CCDC379FC9E3}" srcOrd="1" destOrd="0" presId="urn:microsoft.com/office/officeart/2005/8/layout/process1"/>
    <dgm:cxn modelId="{685455F8-3E3E-4EA7-889D-9FE832649B01}" type="presParOf" srcId="{87D0279B-217C-45FA-8329-CCDC379FC9E3}" destId="{128A3162-2C74-418F-B0F9-9E357B4326B4}" srcOrd="0" destOrd="0" presId="urn:microsoft.com/office/officeart/2005/8/layout/process1"/>
    <dgm:cxn modelId="{F6FB1348-8F5D-49F0-97FF-8BAFFCEAC294}" type="presParOf" srcId="{18F64717-10DD-406D-A925-143893DDF74E}" destId="{2B71BDA3-67EF-4792-B27F-239CB0574AC3}" srcOrd="2" destOrd="0" presId="urn:microsoft.com/office/officeart/2005/8/layout/process1"/>
    <dgm:cxn modelId="{DEA8FE3F-A0FB-4F97-B381-400984947E86}" type="presParOf" srcId="{18F64717-10DD-406D-A925-143893DDF74E}" destId="{F3D43BF3-A12A-4D75-B306-3BCDEA3E6EAF}" srcOrd="3" destOrd="0" presId="urn:microsoft.com/office/officeart/2005/8/layout/process1"/>
    <dgm:cxn modelId="{F3FF3C63-27E1-4548-8F34-AED27DEA0C2C}" type="presParOf" srcId="{F3D43BF3-A12A-4D75-B306-3BCDEA3E6EAF}" destId="{CAB7CE3D-89A8-442C-BC85-F63718DAE315}" srcOrd="0" destOrd="0" presId="urn:microsoft.com/office/officeart/2005/8/layout/process1"/>
    <dgm:cxn modelId="{471F5591-D9A0-418A-B15E-E1B638E2F964}" type="presParOf" srcId="{18F64717-10DD-406D-A925-143893DDF74E}" destId="{D265E451-98F1-4E87-96FB-5A00F92F4C5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8275B-3AC0-4FCE-AB31-9C2C7D8EFCDB}">
      <dsp:nvSpPr>
        <dsp:cNvPr id="0" name=""/>
        <dsp:cNvSpPr/>
      </dsp:nvSpPr>
      <dsp:spPr>
        <a:xfrm>
          <a:off x="7213" y="880362"/>
          <a:ext cx="2156023" cy="1596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Reprezentacja (różne sposoby prezentacji treści)</a:t>
          </a:r>
        </a:p>
      </dsp:txBody>
      <dsp:txXfrm>
        <a:off x="53982" y="927131"/>
        <a:ext cx="2062485" cy="1503267"/>
      </dsp:txXfrm>
    </dsp:sp>
    <dsp:sp modelId="{87D0279B-217C-45FA-8329-CCDC379FC9E3}">
      <dsp:nvSpPr>
        <dsp:cNvPr id="0" name=""/>
        <dsp:cNvSpPr/>
      </dsp:nvSpPr>
      <dsp:spPr>
        <a:xfrm>
          <a:off x="2378839" y="1411418"/>
          <a:ext cx="457077" cy="5346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2378839" y="1518357"/>
        <a:ext cx="319954" cy="320815"/>
      </dsp:txXfrm>
    </dsp:sp>
    <dsp:sp modelId="{2B71BDA3-67EF-4792-B27F-239CB0574AC3}">
      <dsp:nvSpPr>
        <dsp:cNvPr id="0" name=""/>
        <dsp:cNvSpPr/>
      </dsp:nvSpPr>
      <dsp:spPr>
        <a:xfrm>
          <a:off x="3025646" y="880362"/>
          <a:ext cx="2156023" cy="1596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Działanie i ekspresja</a:t>
          </a:r>
        </a:p>
      </dsp:txBody>
      <dsp:txXfrm>
        <a:off x="3072415" y="927131"/>
        <a:ext cx="2062485" cy="1503267"/>
      </dsp:txXfrm>
    </dsp:sp>
    <dsp:sp modelId="{F3D43BF3-A12A-4D75-B306-3BCDEA3E6EAF}">
      <dsp:nvSpPr>
        <dsp:cNvPr id="0" name=""/>
        <dsp:cNvSpPr/>
      </dsp:nvSpPr>
      <dsp:spPr>
        <a:xfrm>
          <a:off x="5397272" y="1411418"/>
          <a:ext cx="457077" cy="5346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/>
        </a:p>
      </dsp:txBody>
      <dsp:txXfrm>
        <a:off x="5397272" y="1518357"/>
        <a:ext cx="319954" cy="320815"/>
      </dsp:txXfrm>
    </dsp:sp>
    <dsp:sp modelId="{D265E451-98F1-4E87-96FB-5A00F92F4C50}">
      <dsp:nvSpPr>
        <dsp:cNvPr id="0" name=""/>
        <dsp:cNvSpPr/>
      </dsp:nvSpPr>
      <dsp:spPr>
        <a:xfrm>
          <a:off x="6044079" y="880362"/>
          <a:ext cx="2156023" cy="1596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Zaangażowanie (różne sposoby wzbudzania motywacji i uczestnictwa)</a:t>
          </a:r>
        </a:p>
      </dsp:txBody>
      <dsp:txXfrm>
        <a:off x="6090848" y="927131"/>
        <a:ext cx="2062485" cy="1503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a03384936_0_2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g3fa03384936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a03384936_0_2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g3fa03384936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a03384936_0_2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g3fa03384936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a03384936_0_2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3fa03384936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a03384936_0_3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g3fa03384936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03384936_0_3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g3fa03384936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a03384936_0_3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g3fa03384936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a03384936_0_3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3fa03384936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a03384936_0_3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g3fa03384936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a03384936_0_4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g3fa03384936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a03384936_0_4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g3fa03384936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9712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a03384936_0_4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2" name="Google Shape;252;g3fa03384936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9914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a03384936_0_4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g3fa03384936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810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Slajd tytułowy (długi tytuł)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/>
          <p:nvPr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3"/>
          <p:cNvSpPr/>
          <p:nvPr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3" descr="Obraz zawierający tekst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5525" y="1983572"/>
            <a:ext cx="3959225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1102"/>
              </a:spcBef>
              <a:spcAft>
                <a:spcPts val="0"/>
              </a:spcAft>
              <a:buSzPts val="2800"/>
              <a:buFont typeface="Open Sans"/>
              <a:buNone/>
              <a:defRPr sz="2800" b="1">
                <a:solidFill>
                  <a:schemeClr val="dk2"/>
                </a:solidFill>
              </a:defRPr>
            </a:lvl1pPr>
            <a:lvl2pPr lvl="1" algn="ctr">
              <a:lnSpc>
                <a:spcPct val="10884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Open Sans"/>
              <a:buNone/>
              <a:defRPr sz="2205"/>
            </a:lvl2pPr>
            <a:lvl3pPr lvl="2" algn="ctr">
              <a:lnSpc>
                <a:spcPct val="120967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Open Sans"/>
              <a:buNone/>
              <a:defRPr sz="1984"/>
            </a:lvl3pPr>
            <a:lvl4pPr lvl="3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13" descr="logo Funduszy Europejski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3" descr="flaga Unii Europejskiej z dopiskiem dofinansowane przez Unię Europejsk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3" descr="barwy R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3"/>
          <p:cNvPicPr preferRelativeResize="0"/>
          <p:nvPr/>
        </p:nvPicPr>
        <p:blipFill rotWithShape="1">
          <a:blip r:embed="rId6">
            <a:alphaModFix amt="55000"/>
          </a:blip>
          <a:srcRect/>
          <a:stretch/>
        </p:blipFill>
        <p:spPr>
          <a:xfrm>
            <a:off x="652757" y="12443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3"/>
          <p:cNvPicPr preferRelativeResize="0"/>
          <p:nvPr/>
        </p:nvPicPr>
        <p:blipFill rotWithShape="1">
          <a:blip r:embed="rId7">
            <a:alphaModFix amt="55000"/>
          </a:blip>
          <a:srcRect/>
          <a:stretch/>
        </p:blipFill>
        <p:spPr>
          <a:xfrm>
            <a:off x="1365250" y="5458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3"/>
          <p:cNvPicPr preferRelativeResize="0"/>
          <p:nvPr/>
        </p:nvPicPr>
        <p:blipFill rotWithShape="1">
          <a:blip r:embed="rId8">
            <a:alphaModFix amt="55000"/>
          </a:blip>
          <a:srcRect/>
          <a:stretch/>
        </p:blipFill>
        <p:spPr>
          <a:xfrm>
            <a:off x="1380511" y="12443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3"/>
          <p:cNvPicPr preferRelativeResize="0"/>
          <p:nvPr/>
        </p:nvPicPr>
        <p:blipFill rotWithShape="1">
          <a:blip r:embed="rId9">
            <a:alphaModFix amt="55000"/>
          </a:blip>
          <a:srcRect/>
          <a:stretch/>
        </p:blipFill>
        <p:spPr>
          <a:xfrm>
            <a:off x="4265786" y="538288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3"/>
          <p:cNvPicPr preferRelativeResize="0"/>
          <p:nvPr/>
        </p:nvPicPr>
        <p:blipFill rotWithShape="1">
          <a:blip r:embed="rId10">
            <a:alphaModFix amt="55000"/>
          </a:blip>
          <a:srcRect/>
          <a:stretch/>
        </p:blipFill>
        <p:spPr>
          <a:xfrm>
            <a:off x="644525" y="5458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3"/>
          <p:cNvPicPr preferRelativeResize="0"/>
          <p:nvPr/>
        </p:nvPicPr>
        <p:blipFill rotWithShape="1">
          <a:blip r:embed="rId11">
            <a:alphaModFix amt="55000"/>
          </a:blip>
          <a:srcRect/>
          <a:stretch/>
        </p:blipFill>
        <p:spPr>
          <a:xfrm>
            <a:off x="2104293" y="125482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3"/>
          <p:cNvPicPr preferRelativeResize="0"/>
          <p:nvPr/>
        </p:nvPicPr>
        <p:blipFill rotWithShape="1">
          <a:blip r:embed="rId12">
            <a:alphaModFix amt="55000"/>
          </a:blip>
          <a:srcRect/>
          <a:stretch/>
        </p:blipFill>
        <p:spPr>
          <a:xfrm>
            <a:off x="2814637" y="54356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3"/>
          <p:cNvPicPr preferRelativeResize="0"/>
          <p:nvPr/>
        </p:nvPicPr>
        <p:blipFill rotWithShape="1">
          <a:blip r:embed="rId13">
            <a:alphaModFix amt="55000"/>
          </a:blip>
          <a:srcRect/>
          <a:stretch/>
        </p:blipFill>
        <p:spPr>
          <a:xfrm>
            <a:off x="3537018" y="53526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3"/>
          <p:cNvPicPr preferRelativeResize="0"/>
          <p:nvPr/>
        </p:nvPicPr>
        <p:blipFill rotWithShape="1">
          <a:blip r:embed="rId14">
            <a:alphaModFix amt="55000"/>
          </a:blip>
          <a:srcRect/>
          <a:stretch/>
        </p:blipFill>
        <p:spPr>
          <a:xfrm>
            <a:off x="2092256" y="531095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3"/>
          <p:cNvPicPr preferRelativeResize="0"/>
          <p:nvPr/>
        </p:nvPicPr>
        <p:blipFill rotWithShape="1">
          <a:blip r:embed="rId15">
            <a:alphaModFix amt="55000"/>
          </a:blip>
          <a:srcRect/>
          <a:stretch/>
        </p:blipFill>
        <p:spPr>
          <a:xfrm>
            <a:off x="3534802" y="125198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3"/>
          <p:cNvPicPr preferRelativeResize="0"/>
          <p:nvPr/>
        </p:nvPicPr>
        <p:blipFill rotWithShape="1">
          <a:blip r:embed="rId16">
            <a:alphaModFix amt="55000"/>
          </a:blip>
          <a:srcRect/>
          <a:stretch/>
        </p:blipFill>
        <p:spPr>
          <a:xfrm>
            <a:off x="4265613" y="125054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3"/>
          <p:cNvPicPr preferRelativeResize="0"/>
          <p:nvPr/>
        </p:nvPicPr>
        <p:blipFill rotWithShape="1">
          <a:blip r:embed="rId17">
            <a:alphaModFix amt="55000"/>
          </a:blip>
          <a:srcRect/>
          <a:stretch/>
        </p:blipFill>
        <p:spPr>
          <a:xfrm>
            <a:off x="2814637" y="1250549"/>
            <a:ext cx="38100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- tytuł + zawartość z paskiem" type="obj">
  <p:cSld name="OBJEC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ajd - tytuł + 2 elementy zawartości bez paska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1"/>
          </p:nvPr>
        </p:nvSpPr>
        <p:spPr>
          <a:xfrm>
            <a:off x="1025906" y="1979837"/>
            <a:ext cx="4140000" cy="468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2"/>
          </p:nvPr>
        </p:nvSpPr>
        <p:spPr>
          <a:xfrm>
            <a:off x="5525906" y="1979613"/>
            <a:ext cx="4140000" cy="468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47" name="Google Shape;47;p15"/>
          <p:cNvSpPr/>
          <p:nvPr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owy (długi tytuł)">
  <p:cSld name="Slajd tytułowy (długi tytuł)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/>
          <p:nvPr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6"/>
          <p:cNvSpPr/>
          <p:nvPr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16" descr="Obraz zawierający tekst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6760" y="1973818"/>
            <a:ext cx="3959225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6"/>
          <p:cNvPicPr preferRelativeResize="0"/>
          <p:nvPr/>
        </p:nvPicPr>
        <p:blipFill rotWithShape="1">
          <a:blip r:embed="rId3">
            <a:alphaModFix amt="55000"/>
          </a:blip>
          <a:srcRect/>
          <a:stretch/>
        </p:blipFill>
        <p:spPr>
          <a:xfrm>
            <a:off x="597632" y="540402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6"/>
          <p:cNvPicPr preferRelativeResize="0"/>
          <p:nvPr/>
        </p:nvPicPr>
        <p:blipFill rotWithShape="1">
          <a:blip r:embed="rId4">
            <a:alphaModFix amt="55000"/>
          </a:blip>
          <a:srcRect/>
          <a:stretch/>
        </p:blipFill>
        <p:spPr>
          <a:xfrm>
            <a:off x="2105788" y="540402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6"/>
          <p:cNvPicPr preferRelativeResize="0"/>
          <p:nvPr/>
        </p:nvPicPr>
        <p:blipFill rotWithShape="1">
          <a:blip r:embed="rId5">
            <a:alphaModFix amt="55000"/>
          </a:blip>
          <a:srcRect/>
          <a:stretch/>
        </p:blipFill>
        <p:spPr>
          <a:xfrm>
            <a:off x="3613944" y="540402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6"/>
          <p:cNvSpPr txBox="1"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1102"/>
              </a:spcBef>
              <a:spcAft>
                <a:spcPts val="0"/>
              </a:spcAft>
              <a:buSzPts val="2800"/>
              <a:buFont typeface="Open Sans"/>
              <a:buNone/>
              <a:defRPr sz="2800" b="1">
                <a:solidFill>
                  <a:schemeClr val="dk2"/>
                </a:solidFill>
              </a:defRPr>
            </a:lvl1pPr>
            <a:lvl2pPr lvl="1" algn="ctr">
              <a:lnSpc>
                <a:spcPct val="10884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Open Sans"/>
              <a:buNone/>
              <a:defRPr sz="2205"/>
            </a:lvl2pPr>
            <a:lvl3pPr lvl="2" algn="ctr">
              <a:lnSpc>
                <a:spcPct val="120967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Open Sans"/>
              <a:buNone/>
              <a:defRPr sz="1984"/>
            </a:lvl3pPr>
            <a:lvl4pPr lvl="3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dt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8" name="Google Shape;58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owy (krótki tytuł)">
  <p:cSld name="Slajd tytułowy (krótki tytuł)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>
            <a:spLocks noGrp="1"/>
          </p:cNvSpPr>
          <p:nvPr>
            <p:ph type="pic" idx="2"/>
          </p:nvPr>
        </p:nvSpPr>
        <p:spPr>
          <a:xfrm>
            <a:off x="0" y="0"/>
            <a:ext cx="6784975" cy="52212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3" name="Google Shape;63;p17"/>
          <p:cNvSpPr/>
          <p:nvPr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7"/>
          <p:cNvSpPr txBox="1"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6" name="Google Shape;66;p17" descr="logo Funduszy Europejskich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7" descr="flaga Unii Europejskie z dopiskiem dofinansowane przez Unię Europejsk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7" descr="barwy R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7" descr="Obraz zawierający tekst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5750" y="4500563"/>
            <a:ext cx="3959225" cy="720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 sekcji">
  <p:cSld name="Slajd tytuł sekcji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/>
          <p:nvPr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8"/>
          <p:cNvSpPr>
            <a:spLocks noGrp="1"/>
          </p:cNvSpPr>
          <p:nvPr>
            <p:ph type="pic" idx="2"/>
          </p:nvPr>
        </p:nvSpPr>
        <p:spPr>
          <a:xfrm>
            <a:off x="669925" y="0"/>
            <a:ext cx="6835775" cy="485933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3" name="Google Shape;73;p18"/>
          <p:cNvSpPr/>
          <p:nvPr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8"/>
          <p:cNvSpPr/>
          <p:nvPr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8"/>
          <p:cNvSpPr txBox="1"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- tytuł + 2 elementy zawartości z paskiem">
  <p:cSld name="Slajd - tytuł + 2 elementy zawartości z paskiem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1025906" y="1979837"/>
            <a:ext cx="4140000" cy="468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5525906" y="1979613"/>
            <a:ext cx="4140000" cy="468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ajd - tytuł + zdjęcie + zawartość z paskiem">
  <p:cSld name="1_Slajd - tytuł + zdjęcie + zawartość z paskiem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body" idx="1"/>
          </p:nvPr>
        </p:nvSpPr>
        <p:spPr>
          <a:xfrm>
            <a:off x="5345906" y="1979837"/>
            <a:ext cx="432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85" name="Google Shape;85;p20"/>
          <p:cNvSpPr>
            <a:spLocks noGrp="1"/>
          </p:cNvSpPr>
          <p:nvPr>
            <p:ph type="pic" idx="2"/>
          </p:nvPr>
        </p:nvSpPr>
        <p:spPr>
          <a:xfrm>
            <a:off x="0" y="900113"/>
            <a:ext cx="4986338" cy="57597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ajd - tytuł + zawartość bez paska">
  <p:cSld name="1_Slajd - tytuł + zawartość bez paska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90" name="Google Shape;90;p21"/>
          <p:cNvSpPr/>
          <p:nvPr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końcowy">
  <p:cSld name="Slajd końcow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/>
          <p:nvPr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2"/>
          <p:cNvSpPr>
            <a:spLocks noGrp="1"/>
          </p:cNvSpPr>
          <p:nvPr>
            <p:ph type="pic" idx="2"/>
          </p:nvPr>
        </p:nvSpPr>
        <p:spPr>
          <a:xfrm>
            <a:off x="1025525" y="0"/>
            <a:ext cx="8640763" cy="52212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94" name="Google Shape;94;p22" descr="Obraz zawierający tekst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6975" y="4500563"/>
            <a:ext cx="3959225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6" name="Google Shape;96;p22" descr="znak Funduszy Europejski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2" descr="flaga Unii Europejskie z dopiskiem dofinansowane przez Unię Europejsk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2" descr="barwy R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a03384936_0_364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02" name="Google Shape;102;g3fa03384936_0_364" descr="Logotyp Funduszy Europejskich dla Rozwoju Społecznego. Z lewej granatowy kwadrat ukazany w perspektywie, na nim trzy gwiazdy: biała, żółta i czerwona. Z prawej pełna nazwa Funduszy.&#10;Flaga Rzeczpospolitej Polskiej: poziomy prostokąt złożony z dwóch pasów: górnego białego i dolnego czerwonego. Z prawej napis: Rzeczpospolita Polska. &#10;Z lewej  strony napis: Dofinansowane przez Unię Europejską. Z prawej flaga Unii Europejskiej: granatowy prostokąt, na nim dwanaście złotych gwiazdek tworzących okrąg."/>
          <p:cNvPicPr preferRelativeResize="0"/>
          <p:nvPr/>
        </p:nvPicPr>
        <p:blipFill rotWithShape="1">
          <a:blip r:embed="rId3">
            <a:alphaModFix/>
          </a:blip>
          <a:srcRect l="5980"/>
          <a:stretch/>
        </p:blipFill>
        <p:spPr>
          <a:xfrm>
            <a:off x="736640" y="6243732"/>
            <a:ext cx="4961836" cy="1315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fa03384936_0_364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4">
            <a:alphaModFix/>
          </a:blip>
          <a:srcRect l="5687"/>
          <a:stretch/>
        </p:blipFill>
        <p:spPr>
          <a:xfrm>
            <a:off x="736640" y="179434"/>
            <a:ext cx="3294024" cy="918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a03384936_0_368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06" name="Google Shape;106;g3fa03384936_0_368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3">
            <a:alphaModFix/>
          </a:blip>
          <a:srcRect l="5687"/>
          <a:stretch/>
        </p:blipFill>
        <p:spPr>
          <a:xfrm>
            <a:off x="267295" y="7027698"/>
            <a:ext cx="1512986" cy="421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03384936_0_371"/>
          <p:cNvSpPr txBox="1"/>
          <p:nvPr/>
        </p:nvSpPr>
        <p:spPr>
          <a:xfrm>
            <a:off x="-15723" y="5481517"/>
            <a:ext cx="8419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l-PL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ibe.edu.pl/przyjazna-szkola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g3fa03384936_0_371"/>
          <p:cNvGrpSpPr/>
          <p:nvPr/>
        </p:nvGrpSpPr>
        <p:grpSpPr>
          <a:xfrm>
            <a:off x="3240664" y="2840051"/>
            <a:ext cx="1939024" cy="2442324"/>
            <a:chOff x="0" y="0"/>
            <a:chExt cx="512400" cy="513460"/>
          </a:xfrm>
        </p:grpSpPr>
        <p:sp>
          <p:nvSpPr>
            <p:cNvPr id="110" name="Google Shape;110;g3fa03384936_0_371"/>
            <p:cNvSpPr/>
            <p:nvPr/>
          </p:nvSpPr>
          <p:spPr>
            <a:xfrm>
              <a:off x="0" y="0"/>
              <a:ext cx="512256" cy="513460"/>
            </a:xfrm>
            <a:custGeom>
              <a:avLst/>
              <a:gdLst/>
              <a:ahLst/>
              <a:cxnLst/>
              <a:rect l="l" t="t" r="r" b="b"/>
              <a:pathLst>
                <a:path w="512256" h="513460" extrusionOk="0">
                  <a:moveTo>
                    <a:pt x="0" y="0"/>
                  </a:moveTo>
                  <a:lnTo>
                    <a:pt x="512256" y="0"/>
                  </a:lnTo>
                  <a:lnTo>
                    <a:pt x="512256" y="513460"/>
                  </a:lnTo>
                  <a:lnTo>
                    <a:pt x="0" y="513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8375" cap="sq" cmpd="sng">
              <a:solidFill>
                <a:srgbClr val="F18B00"/>
              </a:solidFill>
              <a:prstDash val="solid"/>
              <a:miter lim="80"/>
              <a:headEnd type="none" w="sm" len="sm"/>
              <a:tailEnd type="none" w="sm" len="sm"/>
            </a:ln>
          </p:spPr>
        </p:sp>
        <p:sp>
          <p:nvSpPr>
            <p:cNvPr id="111" name="Google Shape;111;g3fa03384936_0_371"/>
            <p:cNvSpPr txBox="1"/>
            <p:nvPr/>
          </p:nvSpPr>
          <p:spPr>
            <a:xfrm>
              <a:off x="0" y="19050"/>
              <a:ext cx="5124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225" tIns="47225" rIns="47225" bIns="47225" anchor="ctr" anchorCtr="0">
              <a:noAutofit/>
            </a:bodyPr>
            <a:lstStyle/>
            <a:p>
              <a:pPr marL="0" marR="0" lvl="0" indent="0" algn="ctr" rtl="0">
                <a:lnSpc>
                  <a:spcPct val="96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2" name="Google Shape;112;g3fa03384936_0_3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10437" y="0"/>
            <a:ext cx="2281362" cy="6014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3fa03384936_0_371" descr="Logotyp Funduszy Europejskich dla Rozwoju Społecznego. Z lewej granatowy kwadrat ukazany w perspektywie, na nim trzy gwiazdy: biała, żółta i czerwona. Z prawej pełna nazwa Funduszy.&#10;Flaga Rzeczpospolitej Polskiej: poziomy prostokąt złożony z dwóch pasów: górnego białego i dolnego czerwonego. Z prawej napis: Rzeczpospolita Polska. &#10;Z lewej  strony napis: Dofinansowane przez Unię Europejską. Z prawej flaga Unii Europejskiej: granatowy prostokąt, na nim dwanaście złotych gwiazdek tworzących okrąg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478" y="6243732"/>
            <a:ext cx="5277365" cy="1046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fa03384936_0_371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4">
            <a:alphaModFix/>
          </a:blip>
          <a:srcRect l="5687"/>
          <a:stretch/>
        </p:blipFill>
        <p:spPr>
          <a:xfrm>
            <a:off x="2580150" y="467284"/>
            <a:ext cx="3294024" cy="918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fa03384936_0_371" descr="QR kod prowadzący do strony projektu: Przyjazna Szkoła Dobrostan Społeczności Szkolnej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8412" y="2881284"/>
            <a:ext cx="1862969" cy="187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fa03384936_0_3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55350" y="1748969"/>
            <a:ext cx="1677637" cy="773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a03384936_0_381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g3fa03384936_0_383"/>
          <p:cNvGrpSpPr/>
          <p:nvPr/>
        </p:nvGrpSpPr>
        <p:grpSpPr>
          <a:xfrm>
            <a:off x="2353211" y="0"/>
            <a:ext cx="7937648" cy="7560178"/>
            <a:chOff x="0" y="0"/>
            <a:chExt cx="3598861" cy="2709450"/>
          </a:xfrm>
        </p:grpSpPr>
        <p:sp>
          <p:nvSpPr>
            <p:cNvPr id="121" name="Google Shape;121;g3fa03384936_0_383"/>
            <p:cNvSpPr/>
            <p:nvPr/>
          </p:nvSpPr>
          <p:spPr>
            <a:xfrm>
              <a:off x="0" y="0"/>
              <a:ext cx="3598861" cy="2709333"/>
            </a:xfrm>
            <a:custGeom>
              <a:avLst/>
              <a:gdLst/>
              <a:ahLst/>
              <a:cxnLst/>
              <a:rect l="l" t="t" r="r" b="b"/>
              <a:pathLst>
                <a:path w="3598861" h="2709333" extrusionOk="0">
                  <a:moveTo>
                    <a:pt x="0" y="0"/>
                  </a:moveTo>
                  <a:lnTo>
                    <a:pt x="3598861" y="0"/>
                  </a:lnTo>
                  <a:lnTo>
                    <a:pt x="359886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85AA1"/>
            </a:solidFill>
            <a:ln>
              <a:noFill/>
            </a:ln>
          </p:spPr>
        </p:sp>
        <p:sp>
          <p:nvSpPr>
            <p:cNvPr id="122" name="Google Shape;122;g3fa03384936_0_383"/>
            <p:cNvSpPr txBox="1"/>
            <p:nvPr/>
          </p:nvSpPr>
          <p:spPr>
            <a:xfrm>
              <a:off x="0" y="19050"/>
              <a:ext cx="3598800" cy="26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250" tIns="32250" rIns="32250" bIns="32250" anchor="ctr" anchorCtr="0">
              <a:noAutofit/>
            </a:bodyPr>
            <a:lstStyle/>
            <a:p>
              <a:pPr marL="0" marR="0" lvl="0" indent="0" algn="ctr" rtl="0">
                <a:lnSpc>
                  <a:spcPct val="96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g3fa03384936_0_383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4" name="Google Shape;124;g3fa03384936_0_383"/>
          <p:cNvSpPr/>
          <p:nvPr/>
        </p:nvSpPr>
        <p:spPr>
          <a:xfrm>
            <a:off x="-60096" y="5851749"/>
            <a:ext cx="10758900" cy="17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8025" tIns="29000" rIns="58025" bIns="29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3fa03384936_0_383" descr="Logotyp Funduszy Europejskich dla Rozwoju Społecznego. Z lewej granatowy kwadrat ukazany w perspektywie, na nim trzy gwiazdy: biała, żółta i czerwona. Z prawej pełna nazwa Funduszy.&#10;Flaga Rzeczpospolitej Polskiej: poziomy prostokąt złożony z dwóch pasów: górnego białego i dolnego czerwonego. Z prawej napis: Rzeczpospolita Polska. &#10;Z lewej  strony napis: Dofinansowane przez Unię Europejską. Z prawej flaga Unii Europejskiej: granatowy prostokąt, na nim dwanaście złotych gwiazdek tworzących okrąg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983" y="5620868"/>
            <a:ext cx="8695755" cy="1726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3fa03384936_0_3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7645" y="0"/>
            <a:ext cx="2396170" cy="465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fa03384936_0_383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4876" y="2597453"/>
            <a:ext cx="4822287" cy="567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 1">
  <p:cSld name="1_Section Header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3fa03384936_0_392" descr="Logotyp Funduszy Europejskich dla Rozwoju Społecznego. Z lewej granatowy kwadrat ukazany w perspektywie, na nim trzy gwiazdy: biała, żółta i czerwona. Z prawej pełna nazwa Funduszy.&#10;Flaga Rzeczpospolitej Polskiej: poziomy prostokąt złożony z dwóch pasów: górnego białego i dolnego czerwonego. Z prawej napis: Rzeczpospolita Polska. &#10;Z lewej  strony napis: Dofinansowane przez Unię Europejską. Z prawej flaga Unii Europejskiej: granatowy prostokąt, na nim dwanaście złotych gwiazdek tworzących okrąg."/>
          <p:cNvPicPr preferRelativeResize="0"/>
          <p:nvPr/>
        </p:nvPicPr>
        <p:blipFill rotWithShape="1">
          <a:blip r:embed="rId2">
            <a:alphaModFix/>
          </a:blip>
          <a:srcRect l="5980"/>
          <a:stretch/>
        </p:blipFill>
        <p:spPr>
          <a:xfrm>
            <a:off x="736640" y="6243732"/>
            <a:ext cx="4961836" cy="1315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fa03384936_0_392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3">
            <a:alphaModFix/>
          </a:blip>
          <a:srcRect l="5687"/>
          <a:stretch/>
        </p:blipFill>
        <p:spPr>
          <a:xfrm>
            <a:off x="736640" y="179434"/>
            <a:ext cx="3294024" cy="91800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fa03384936_0_392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a03384936_0_396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34" name="Google Shape;134;g3fa03384936_0_396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3">
            <a:alphaModFix/>
          </a:blip>
          <a:srcRect l="5687"/>
          <a:stretch/>
        </p:blipFill>
        <p:spPr>
          <a:xfrm>
            <a:off x="267295" y="7027698"/>
            <a:ext cx="1512986" cy="421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ection Header">
  <p:cSld name="5_Section Header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a03384936_0_399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03384936_0_401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a03384936_0_403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41" name="Google Shape;141;g3fa03384936_0_403" descr="Logotyp Instytutu Badań Edukacyjnych - Państwowego Instytutu Badawczego. Z lewej strony pomarańczowy kwadrat z wpisanym białym znakiem przypominającym litery „i”, „e” oraz ludzką postać. Z prawej pełna nazwa Instytutu.&#10;Z prawej strony, oddzielona pionową kreską nazwa projektu: Przyjazna Szkoła Dobrostan Społeczności Szkolnej"/>
          <p:cNvPicPr preferRelativeResize="0"/>
          <p:nvPr/>
        </p:nvPicPr>
        <p:blipFill rotWithShape="1">
          <a:blip r:embed="rId3">
            <a:alphaModFix/>
          </a:blip>
          <a:srcRect l="5687"/>
          <a:stretch/>
        </p:blipFill>
        <p:spPr>
          <a:xfrm>
            <a:off x="267295" y="7027698"/>
            <a:ext cx="1512986" cy="421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ection Header">
  <p:cSld name="4_Section Head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a03384936_0_406"/>
          <p:cNvSpPr/>
          <p:nvPr/>
        </p:nvSpPr>
        <p:spPr>
          <a:xfrm>
            <a:off x="10323434" y="0"/>
            <a:ext cx="368596" cy="7560945"/>
          </a:xfrm>
          <a:custGeom>
            <a:avLst/>
            <a:gdLst/>
            <a:ahLst/>
            <a:cxnLst/>
            <a:rect l="l" t="t" r="r" b="b"/>
            <a:pathLst>
              <a:path w="630079" h="10287000" extrusionOk="0">
                <a:moveTo>
                  <a:pt x="0" y="0"/>
                </a:moveTo>
                <a:lnTo>
                  <a:pt x="630079" y="0"/>
                </a:lnTo>
                <a:lnTo>
                  <a:pt x="6300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 rtl="0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/>
          <p:nvPr/>
        </p:nvSpPr>
        <p:spPr>
          <a:xfrm>
            <a:off x="1025870" y="0"/>
            <a:ext cx="1080742" cy="179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2"/>
          <p:cNvSpPr/>
          <p:nvPr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5" name="Google Shape;15;p12"/>
          <p:cNvSpPr/>
          <p:nvPr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>
            <a:spLocks noGrp="1"/>
          </p:cNvSpPr>
          <p:nvPr>
            <p:ph type="ctrTitle"/>
          </p:nvPr>
        </p:nvSpPr>
        <p:spPr>
          <a:xfrm>
            <a:off x="1385877" y="3070227"/>
            <a:ext cx="7920115" cy="28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br>
              <a:rPr lang="pl-PL">
                <a:latin typeface="Arial"/>
                <a:ea typeface="Arial"/>
                <a:cs typeface="Arial"/>
                <a:sym typeface="Arial"/>
              </a:rPr>
            </a:br>
            <a:r>
              <a:rPr lang="pl-PL">
                <a:latin typeface="Arial"/>
                <a:ea typeface="Arial"/>
                <a:cs typeface="Arial"/>
                <a:sym typeface="Arial"/>
              </a:rPr>
              <a:t>Program Fundusze Europejskie dla Rozwoju Społecznego (FERS) – wsparcie w obszarze edukacji (oświata i wychowanie) </a:t>
            </a:r>
            <a:br>
              <a:rPr lang="pl-PL">
                <a:latin typeface="Arial"/>
                <a:ea typeface="Arial"/>
                <a:cs typeface="Arial"/>
                <a:sym typeface="Arial"/>
              </a:rPr>
            </a:br>
            <a:br>
              <a:rPr lang="pl-PL"/>
            </a:br>
            <a:endParaRPr/>
          </a:p>
        </p:txBody>
      </p:sp>
      <p:sp>
        <p:nvSpPr>
          <p:cNvPr id="149" name="Google Shape;149;p1"/>
          <p:cNvSpPr txBox="1">
            <a:spLocks noGrp="1"/>
          </p:cNvSpPr>
          <p:nvPr>
            <p:ph type="dt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" name="Google Shape;15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3938" y="323453"/>
            <a:ext cx="2682472" cy="94496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"/>
          <p:cNvSpPr txBox="1"/>
          <p:nvPr/>
        </p:nvSpPr>
        <p:spPr>
          <a:xfrm>
            <a:off x="2674144" y="3596759"/>
            <a:ext cx="5348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3fa03384936_0_274"/>
          <p:cNvPicPr preferRelativeResize="0"/>
          <p:nvPr/>
        </p:nvPicPr>
        <p:blipFill rotWithShape="1">
          <a:blip r:embed="rId3">
            <a:alphaModFix/>
          </a:blip>
          <a:srcRect b="6769"/>
          <a:stretch/>
        </p:blipFill>
        <p:spPr>
          <a:xfrm>
            <a:off x="5505830" y="497925"/>
            <a:ext cx="4425452" cy="704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fa03384936_0_274"/>
          <p:cNvSpPr txBox="1"/>
          <p:nvPr/>
        </p:nvSpPr>
        <p:spPr>
          <a:xfrm>
            <a:off x="736640" y="396833"/>
            <a:ext cx="9207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l-PL" sz="2700" b="1" i="0" u="none" strike="noStrike" cap="none">
                <a:solidFill>
                  <a:srgbClr val="002073"/>
                </a:solidFill>
                <a:latin typeface="Arial"/>
                <a:ea typeface="Arial"/>
                <a:cs typeface="Arial"/>
                <a:sym typeface="Arial"/>
              </a:rPr>
              <a:t>Zadania IBE PIB </a:t>
            </a:r>
            <a:endParaRPr sz="22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fa03384936_0_274"/>
          <p:cNvSpPr txBox="1"/>
          <p:nvPr/>
        </p:nvSpPr>
        <p:spPr>
          <a:xfrm rot="5400000">
            <a:off x="6405323" y="3862743"/>
            <a:ext cx="7397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l-PL" sz="1300" b="1">
                <a:solidFill>
                  <a:srgbClr val="E94E1F"/>
                </a:solidFill>
              </a:rPr>
              <a:t>PRZYJAZNA SZKOŁA. Komponent metodyczny</a:t>
            </a:r>
            <a:endParaRPr sz="1300" b="1" i="0" u="none" strike="noStrike" cap="none">
              <a:solidFill>
                <a:srgbClr val="E94E1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fa03384936_0_274"/>
          <p:cNvSpPr/>
          <p:nvPr/>
        </p:nvSpPr>
        <p:spPr>
          <a:xfrm>
            <a:off x="996641" y="1717039"/>
            <a:ext cx="1816800" cy="9672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6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025" tIns="58025" rIns="58025" bIns="58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160" name="Google Shape;160;g3fa03384936_0_274"/>
          <p:cNvSpPr/>
          <p:nvPr/>
        </p:nvSpPr>
        <p:spPr>
          <a:xfrm>
            <a:off x="989679" y="3479255"/>
            <a:ext cx="1816800" cy="9672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6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8025" tIns="58025" rIns="58025" bIns="58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161" name="Google Shape;161;g3fa03384936_0_274"/>
          <p:cNvSpPr txBox="1"/>
          <p:nvPr/>
        </p:nvSpPr>
        <p:spPr>
          <a:xfrm>
            <a:off x="3163809" y="2002649"/>
            <a:ext cx="379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2200" b="1">
                <a:solidFill>
                  <a:schemeClr val="dk1"/>
                </a:solidFill>
              </a:rPr>
              <a:t>komponent metodyczny</a:t>
            </a:r>
            <a:endParaRPr sz="2200" b="1" i="0" u="none" strike="noStrike" cap="none">
              <a:solidFill>
                <a:schemeClr val="dk1"/>
              </a:solidFill>
            </a:endParaRPr>
          </a:p>
        </p:txBody>
      </p:sp>
      <p:sp>
        <p:nvSpPr>
          <p:cNvPr id="162" name="Google Shape;162;g3fa03384936_0_274"/>
          <p:cNvSpPr txBox="1"/>
          <p:nvPr/>
        </p:nvSpPr>
        <p:spPr>
          <a:xfrm>
            <a:off x="3163809" y="3764864"/>
            <a:ext cx="379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2200" b="1">
                <a:solidFill>
                  <a:schemeClr val="dk1"/>
                </a:solidFill>
              </a:rPr>
              <a:t>komponent badawczy</a:t>
            </a:r>
            <a:endParaRPr sz="2200" b="1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3fa03384936_0_284"/>
          <p:cNvPicPr preferRelativeResize="0"/>
          <p:nvPr/>
        </p:nvPicPr>
        <p:blipFill rotWithShape="1">
          <a:blip r:embed="rId3">
            <a:alphaModFix/>
          </a:blip>
          <a:srcRect b="6769"/>
          <a:stretch/>
        </p:blipFill>
        <p:spPr>
          <a:xfrm>
            <a:off x="5505830" y="497925"/>
            <a:ext cx="4425452" cy="704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fa03384936_0_284"/>
          <p:cNvSpPr txBox="1"/>
          <p:nvPr/>
        </p:nvSpPr>
        <p:spPr>
          <a:xfrm>
            <a:off x="736640" y="396833"/>
            <a:ext cx="9207900" cy="9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l-PL" sz="2700" b="1" i="0" u="none" strike="noStrike" cap="none">
                <a:solidFill>
                  <a:srgbClr val="002073"/>
                </a:solidFill>
                <a:latin typeface="Arial"/>
                <a:ea typeface="Arial"/>
                <a:cs typeface="Arial"/>
                <a:sym typeface="Arial"/>
              </a:rPr>
              <a:t>Zadania IBE PIB - komponent metodyczny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Utworzenie i prowadzenie portalu poświęconego edukacji </a:t>
            </a:r>
            <a:endParaRPr sz="22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fa03384936_0_284"/>
          <p:cNvSpPr txBox="1"/>
          <p:nvPr/>
        </p:nvSpPr>
        <p:spPr>
          <a:xfrm>
            <a:off x="869922" y="2673554"/>
            <a:ext cx="8775900" cy="18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Wydzielona sekcja na ZPE “Edukacja międzykulturowa”</a:t>
            </a:r>
            <a:b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Baza dobrych praktyk, materiałów metodycznych, rekomendacji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Materiały opracowane przez IBE PIB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Materiały opracowane przez inne podmioty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3fa03384936_0_284"/>
          <p:cNvSpPr txBox="1"/>
          <p:nvPr/>
        </p:nvSpPr>
        <p:spPr>
          <a:xfrm rot="5400000">
            <a:off x="6405323" y="3862743"/>
            <a:ext cx="7397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pl-PL" sz="1300" b="1">
                <a:solidFill>
                  <a:schemeClr val="dk2"/>
                </a:solidFill>
              </a:rPr>
              <a:t>PRZYJAZNA SZKOŁA. Komponent metodyczny</a:t>
            </a:r>
            <a:endParaRPr sz="1300" b="1">
              <a:solidFill>
                <a:srgbClr val="E94E1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3fa03384936_0_291"/>
          <p:cNvPicPr preferRelativeResize="0"/>
          <p:nvPr/>
        </p:nvPicPr>
        <p:blipFill rotWithShape="1">
          <a:blip r:embed="rId3">
            <a:alphaModFix/>
          </a:blip>
          <a:srcRect b="6769"/>
          <a:stretch/>
        </p:blipFill>
        <p:spPr>
          <a:xfrm>
            <a:off x="5505830" y="497925"/>
            <a:ext cx="4425452" cy="704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3fa03384936_0_291"/>
          <p:cNvSpPr txBox="1"/>
          <p:nvPr/>
        </p:nvSpPr>
        <p:spPr>
          <a:xfrm>
            <a:off x="736640" y="396833"/>
            <a:ext cx="9207900" cy="9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Organizacja forum wymiany doświadczeń</a:t>
            </a:r>
            <a:endParaRPr sz="2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fa03384936_0_291"/>
          <p:cNvSpPr txBox="1"/>
          <p:nvPr/>
        </p:nvSpPr>
        <p:spPr>
          <a:xfrm>
            <a:off x="803288" y="2243119"/>
            <a:ext cx="87759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Dwa poziomy: wojewódzki i krajowy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Płaszczyzna wymiany doświadczeń, dobrych praktyk dotyczących potrzeb zróżnicowanego środowiska szkolnego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Identyfikacja kluczowych partnerów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Regularne spotkania animowane przez IBE PIB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3fa03384936_0_291"/>
          <p:cNvSpPr txBox="1"/>
          <p:nvPr/>
        </p:nvSpPr>
        <p:spPr>
          <a:xfrm rot="5400000">
            <a:off x="6405323" y="3862743"/>
            <a:ext cx="7397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pl-PL" sz="1300" b="1">
                <a:solidFill>
                  <a:schemeClr val="dk2"/>
                </a:solidFill>
              </a:rPr>
              <a:t>PRZYJAZNA SZKOŁA. Komponent metodyczny</a:t>
            </a:r>
            <a:endParaRPr sz="1300" b="1">
              <a:solidFill>
                <a:srgbClr val="E94E1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fa03384936_0_298"/>
          <p:cNvPicPr preferRelativeResize="0"/>
          <p:nvPr/>
        </p:nvPicPr>
        <p:blipFill rotWithShape="1">
          <a:blip r:embed="rId3">
            <a:alphaModFix/>
          </a:blip>
          <a:srcRect b="6769"/>
          <a:stretch/>
        </p:blipFill>
        <p:spPr>
          <a:xfrm>
            <a:off x="5505830" y="497925"/>
            <a:ext cx="4425452" cy="704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fa03384936_0_298"/>
          <p:cNvSpPr txBox="1"/>
          <p:nvPr/>
        </p:nvSpPr>
        <p:spPr>
          <a:xfrm>
            <a:off x="736640" y="396833"/>
            <a:ext cx="9207900" cy="16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standardów diagnostycznych do oceny indywidualnych potrzeb rozwojowych i edukacyjnych uczniów i uczennic z doświadczeniem migracji lub uchodźstwa</a:t>
            </a:r>
            <a:endParaRPr sz="2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fa03384936_0_298"/>
          <p:cNvSpPr txBox="1"/>
          <p:nvPr/>
        </p:nvSpPr>
        <p:spPr>
          <a:xfrm>
            <a:off x="653359" y="2808533"/>
            <a:ext cx="8775900" cy="27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Przebieg oceny funkcjonalnej</a:t>
            </a:r>
            <a:endParaRPr sz="19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Kluczowe obszary diagnostyczne</a:t>
            </a:r>
            <a:endParaRPr sz="19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Zakres i możliwości adaptacji narzędzi diagnostycznych</a:t>
            </a:r>
            <a:endParaRPr sz="19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Rola i pomiar czynników środowiskowych oraz społeczno-kulturowych</a:t>
            </a:r>
            <a:endParaRPr sz="19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Rekomendacje w zakresie interpretacji wyników</a:t>
            </a:r>
            <a:endParaRPr sz="19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7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fa03384936_0_298"/>
          <p:cNvSpPr txBox="1"/>
          <p:nvPr/>
        </p:nvSpPr>
        <p:spPr>
          <a:xfrm rot="5400000">
            <a:off x="6405323" y="3862743"/>
            <a:ext cx="7397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pl-PL" sz="1300" b="1">
                <a:solidFill>
                  <a:schemeClr val="dk2"/>
                </a:solidFill>
              </a:rPr>
              <a:t>PRZYJAZNA SZKOŁA. Komponent metodyczny</a:t>
            </a:r>
            <a:endParaRPr sz="1300" b="1">
              <a:solidFill>
                <a:srgbClr val="E94E1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a03384936_0_305"/>
          <p:cNvSpPr txBox="1"/>
          <p:nvPr/>
        </p:nvSpPr>
        <p:spPr>
          <a:xfrm>
            <a:off x="1473280" y="1852219"/>
            <a:ext cx="7938000" cy="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Praca z osobami dotkniętymi traumą wojenną, w tym z zespołem stresu pourazowego (PTSD) 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fa03384936_0_305"/>
          <p:cNvSpPr txBox="1"/>
          <p:nvPr/>
        </p:nvSpPr>
        <p:spPr>
          <a:xfrm>
            <a:off x="1446880" y="3337276"/>
            <a:ext cx="7797900" cy="117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Wspieranie rozwoju uczniów i uczennic zdolnych z doświadczeniem migracji lub uchodźstwa, ze szczególnym uwzględnieniem uczniów i uczennic z Ukrainy 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fa03384936_0_305"/>
          <p:cNvSpPr txBox="1"/>
          <p:nvPr/>
        </p:nvSpPr>
        <p:spPr>
          <a:xfrm>
            <a:off x="1441540" y="5026886"/>
            <a:ext cx="7797900" cy="117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Rola i zadania kadry kierowniczej szkół we wspieraniu włączenia uczniów i uczennic z doświadczeniem migracji lub uchodźstwa, ze szczególnym uwzględnieniem uczniów i uczennic z Ukrainy 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g3fa03384936_0_305"/>
          <p:cNvGrpSpPr/>
          <p:nvPr/>
        </p:nvGrpSpPr>
        <p:grpSpPr>
          <a:xfrm>
            <a:off x="736377" y="1919190"/>
            <a:ext cx="518330" cy="661387"/>
            <a:chOff x="1259625" y="2159551"/>
            <a:chExt cx="886641" cy="899968"/>
          </a:xfrm>
        </p:grpSpPr>
        <p:pic>
          <p:nvPicPr>
            <p:cNvPr id="195" name="Google Shape;195;g3fa03384936_0_30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9625" y="2159551"/>
              <a:ext cx="886641" cy="899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g3fa03384936_0_305"/>
            <p:cNvSpPr txBox="1"/>
            <p:nvPr/>
          </p:nvSpPr>
          <p:spPr>
            <a:xfrm>
              <a:off x="1292558" y="2361664"/>
              <a:ext cx="8208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85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pl-PL" sz="2200" b="1" i="0" u="none" strike="noStrike" cap="none">
                  <a:solidFill>
                    <a:srgbClr val="73737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" name="Google Shape;197;g3fa03384936_0_305"/>
          <p:cNvGrpSpPr/>
          <p:nvPr/>
        </p:nvGrpSpPr>
        <p:grpSpPr>
          <a:xfrm>
            <a:off x="736414" y="3373346"/>
            <a:ext cx="518260" cy="661387"/>
            <a:chOff x="1260000" y="4197222"/>
            <a:chExt cx="886521" cy="899968"/>
          </a:xfrm>
        </p:grpSpPr>
        <p:pic>
          <p:nvPicPr>
            <p:cNvPr id="198" name="Google Shape;198;g3fa03384936_0_30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60000" y="4197222"/>
              <a:ext cx="886521" cy="899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g3fa03384936_0_305"/>
            <p:cNvSpPr txBox="1"/>
            <p:nvPr/>
          </p:nvSpPr>
          <p:spPr>
            <a:xfrm>
              <a:off x="1260000" y="4367091"/>
              <a:ext cx="820800" cy="5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85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pl-PL" sz="2200" b="1" i="0" u="none" strike="noStrike" cap="none">
                  <a:solidFill>
                    <a:srgbClr val="73737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200" b="1" i="0" u="none" strike="noStrike" cap="none">
                <a:solidFill>
                  <a:srgbClr val="73737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" name="Google Shape;200;g3fa03384936_0_305"/>
          <p:cNvGrpSpPr/>
          <p:nvPr/>
        </p:nvGrpSpPr>
        <p:grpSpPr>
          <a:xfrm>
            <a:off x="736596" y="5027044"/>
            <a:ext cx="518260" cy="661387"/>
            <a:chOff x="1260000" y="6755966"/>
            <a:chExt cx="886521" cy="899968"/>
          </a:xfrm>
        </p:grpSpPr>
        <p:pic>
          <p:nvPicPr>
            <p:cNvPr id="201" name="Google Shape;201;g3fa03384936_0_30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60000" y="6755966"/>
              <a:ext cx="886521" cy="899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g3fa03384936_0_305"/>
            <p:cNvSpPr txBox="1"/>
            <p:nvPr/>
          </p:nvSpPr>
          <p:spPr>
            <a:xfrm>
              <a:off x="1292929" y="6925843"/>
              <a:ext cx="820800" cy="5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85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pl-PL" sz="2200" b="1" i="0" u="none" strike="noStrike" cap="none">
                  <a:solidFill>
                    <a:srgbClr val="737373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200" b="1" i="0" u="none" strike="noStrike" cap="none">
                <a:solidFill>
                  <a:srgbClr val="73737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g3fa03384936_0_305"/>
          <p:cNvSpPr txBox="1"/>
          <p:nvPr/>
        </p:nvSpPr>
        <p:spPr>
          <a:xfrm>
            <a:off x="736640" y="396833"/>
            <a:ext cx="9207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materiałów metodycznych dla nauczycieli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fa03384936_0_305"/>
          <p:cNvSpPr txBox="1"/>
          <p:nvPr/>
        </p:nvSpPr>
        <p:spPr>
          <a:xfrm rot="5400000">
            <a:off x="6405323" y="3862743"/>
            <a:ext cx="7397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pl-PL" sz="1300" b="1">
                <a:solidFill>
                  <a:schemeClr val="dk2"/>
                </a:solidFill>
              </a:rPr>
              <a:t>PRZYJAZNA SZKOŁA. Komponent metodyczny</a:t>
            </a:r>
            <a:endParaRPr sz="1300" b="1">
              <a:solidFill>
                <a:srgbClr val="E94E1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a03384936_0_322"/>
          <p:cNvSpPr txBox="1"/>
          <p:nvPr/>
        </p:nvSpPr>
        <p:spPr>
          <a:xfrm>
            <a:off x="1473280" y="1852219"/>
            <a:ext cx="7938000" cy="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Metody pracy z uczniami i uczennicami z doświadczeniem migracji 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uchodźstwa pochodzenia romskiego, w modelu biopsychospołecznym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fa03384936_0_322"/>
          <p:cNvSpPr txBox="1"/>
          <p:nvPr/>
        </p:nvSpPr>
        <p:spPr>
          <a:xfrm>
            <a:off x="1446880" y="3337276"/>
            <a:ext cx="7797900" cy="10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Metody pracy z uczniami i uczennicami z doświadczeniem migracji </a:t>
            </a:r>
            <a:b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uchodźstwa z niepełnosprawnościami, w modelu biopsychospołecznym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fa03384936_0_322"/>
          <p:cNvSpPr txBox="1"/>
          <p:nvPr/>
        </p:nvSpPr>
        <p:spPr>
          <a:xfrm>
            <a:off x="1441534" y="4822333"/>
            <a:ext cx="7797900" cy="6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Specjalistyczna pomoc psychologiczno-pedagogicznej dla uczniów 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4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pl-PL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uczennic z doświadczeniem migracji lub uchodźstwa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g3fa03384936_0_322"/>
          <p:cNvGrpSpPr/>
          <p:nvPr/>
        </p:nvGrpSpPr>
        <p:grpSpPr>
          <a:xfrm>
            <a:off x="736377" y="1919190"/>
            <a:ext cx="518330" cy="661387"/>
            <a:chOff x="1259625" y="2159551"/>
            <a:chExt cx="886641" cy="899968"/>
          </a:xfrm>
        </p:grpSpPr>
        <p:pic>
          <p:nvPicPr>
            <p:cNvPr id="213" name="Google Shape;213;g3fa03384936_0_3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9625" y="2159551"/>
              <a:ext cx="886641" cy="899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4" name="Google Shape;214;g3fa03384936_0_322"/>
            <p:cNvSpPr txBox="1"/>
            <p:nvPr/>
          </p:nvSpPr>
          <p:spPr>
            <a:xfrm>
              <a:off x="1292558" y="2361664"/>
              <a:ext cx="8208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85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pl-PL" sz="2200" b="1" i="0" u="none" strike="noStrike" cap="none">
                  <a:solidFill>
                    <a:srgbClr val="737373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" name="Google Shape;215;g3fa03384936_0_322"/>
          <p:cNvGrpSpPr/>
          <p:nvPr/>
        </p:nvGrpSpPr>
        <p:grpSpPr>
          <a:xfrm>
            <a:off x="736414" y="3373346"/>
            <a:ext cx="518260" cy="661387"/>
            <a:chOff x="1260000" y="4197222"/>
            <a:chExt cx="886521" cy="899968"/>
          </a:xfrm>
        </p:grpSpPr>
        <p:pic>
          <p:nvPicPr>
            <p:cNvPr id="216" name="Google Shape;216;g3fa03384936_0_3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60000" y="4197222"/>
              <a:ext cx="886521" cy="899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g3fa03384936_0_322"/>
            <p:cNvSpPr txBox="1"/>
            <p:nvPr/>
          </p:nvSpPr>
          <p:spPr>
            <a:xfrm>
              <a:off x="1260000" y="4367091"/>
              <a:ext cx="820800" cy="5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85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pl-PL" sz="2200" b="1" i="0" u="none" strike="noStrike" cap="none">
                  <a:solidFill>
                    <a:srgbClr val="737373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200" b="1" i="0" u="none" strike="noStrike" cap="none">
                <a:solidFill>
                  <a:srgbClr val="73737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8" name="Google Shape;218;g3fa03384936_0_322"/>
          <p:cNvGrpSpPr/>
          <p:nvPr/>
        </p:nvGrpSpPr>
        <p:grpSpPr>
          <a:xfrm>
            <a:off x="736414" y="4827525"/>
            <a:ext cx="518260" cy="661387"/>
            <a:chOff x="1260000" y="6755966"/>
            <a:chExt cx="886521" cy="899968"/>
          </a:xfrm>
        </p:grpSpPr>
        <p:pic>
          <p:nvPicPr>
            <p:cNvPr id="219" name="Google Shape;219;g3fa03384936_0_3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60000" y="6755966"/>
              <a:ext cx="886521" cy="899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g3fa03384936_0_322"/>
            <p:cNvSpPr txBox="1"/>
            <p:nvPr/>
          </p:nvSpPr>
          <p:spPr>
            <a:xfrm>
              <a:off x="1292929" y="6925843"/>
              <a:ext cx="820800" cy="56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4854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pl-PL" sz="2200" b="1" i="0" u="none" strike="noStrike" cap="none">
                  <a:solidFill>
                    <a:srgbClr val="737373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sz="2200" b="1" i="0" u="none" strike="noStrike" cap="none">
                <a:solidFill>
                  <a:srgbClr val="73737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g3fa03384936_0_322"/>
          <p:cNvSpPr txBox="1"/>
          <p:nvPr/>
        </p:nvSpPr>
        <p:spPr>
          <a:xfrm>
            <a:off x="736640" y="396833"/>
            <a:ext cx="9207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materiałów metodycznych dla nauczycieli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fa03384936_0_322"/>
          <p:cNvSpPr txBox="1"/>
          <p:nvPr/>
        </p:nvSpPr>
        <p:spPr>
          <a:xfrm rot="5400000">
            <a:off x="6405323" y="3862743"/>
            <a:ext cx="7397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pl-PL" sz="1300" b="1">
                <a:solidFill>
                  <a:schemeClr val="dk2"/>
                </a:solidFill>
              </a:rPr>
              <a:t>PRZYJAZNA SZKOŁA. Komponent metodyczny</a:t>
            </a:r>
            <a:endParaRPr sz="1300" b="1">
              <a:solidFill>
                <a:srgbClr val="E94E1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03384936_0_339"/>
          <p:cNvSpPr txBox="1"/>
          <p:nvPr/>
        </p:nvSpPr>
        <p:spPr>
          <a:xfrm>
            <a:off x="736640" y="396833"/>
            <a:ext cx="9207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materiałów metodycznych dla nauczycieli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g3fa03384936_0_3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98" y="1452851"/>
            <a:ext cx="2500322" cy="359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fa03384936_0_3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8519" y="1452851"/>
            <a:ext cx="2550439" cy="359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3fa03384936_0_3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18057" y="1452851"/>
            <a:ext cx="2556008" cy="358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3fa03384936_0_3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63164" y="1452851"/>
            <a:ext cx="2500322" cy="356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a03384936_0_347"/>
          <p:cNvSpPr txBox="1"/>
          <p:nvPr/>
        </p:nvSpPr>
        <p:spPr>
          <a:xfrm>
            <a:off x="736640" y="396833"/>
            <a:ext cx="9207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materiałów metodycznych dla nauczycieli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g3fa03384936_0_3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510" y="1431907"/>
            <a:ext cx="2550439" cy="356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fa03384936_0_3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2048" y="1452851"/>
            <a:ext cx="2561577" cy="361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3fa03384936_0_3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12724" y="1452851"/>
            <a:ext cx="2561577" cy="3619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3fa03384936_0_3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3399" y="1452851"/>
            <a:ext cx="2561578" cy="3609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a03384936_0_355"/>
          <p:cNvSpPr txBox="1"/>
          <p:nvPr/>
        </p:nvSpPr>
        <p:spPr>
          <a:xfrm>
            <a:off x="736640" y="396833"/>
            <a:ext cx="9207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materiałów metodycznych dla nauczycieli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g3fa03384936_0_3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510" y="1442976"/>
            <a:ext cx="2550439" cy="361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fa03384936_0_3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2950" y="1435967"/>
            <a:ext cx="2544871" cy="362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3fa03384936_0_3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52026" y="1452851"/>
            <a:ext cx="2550440" cy="359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3fa03384936_0_3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06919" y="1452851"/>
            <a:ext cx="2544871" cy="359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a03384936_0_460"/>
          <p:cNvSpPr txBox="1"/>
          <p:nvPr/>
        </p:nvSpPr>
        <p:spPr>
          <a:xfrm>
            <a:off x="736640" y="396833"/>
            <a:ext cx="92079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>
                <a:solidFill>
                  <a:srgbClr val="002073"/>
                </a:solidFill>
              </a:rPr>
              <a:t>Zadania IBE PIB - komponent metodyczny</a:t>
            </a:r>
            <a:endParaRPr sz="2700" b="1">
              <a:solidFill>
                <a:srgbClr val="33333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pl-PL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materiałów metodycznych dla nauczycieli</a:t>
            </a:r>
            <a:endParaRPr sz="2700" b="1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3fa03384936_0_4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667" y="1525934"/>
            <a:ext cx="2589420" cy="3586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fa03384936_0_4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8088" y="1569531"/>
            <a:ext cx="2578283" cy="3602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fa03384936_0_4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371" y="1569531"/>
            <a:ext cx="2578283" cy="367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fa03384936_0_4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92775" y="1597328"/>
            <a:ext cx="2548719" cy="3529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a03384936_0_460"/>
          <p:cNvSpPr txBox="1"/>
          <p:nvPr/>
        </p:nvSpPr>
        <p:spPr>
          <a:xfrm>
            <a:off x="736640" y="396833"/>
            <a:ext cx="9207900" cy="95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2700" b="1" i="0" u="none" strike="noStrike" cap="none" dirty="0">
                <a:solidFill>
                  <a:srgbClr val="002073"/>
                </a:solidFill>
                <a:latin typeface="Arial"/>
                <a:ea typeface="Arial"/>
                <a:cs typeface="Arial"/>
                <a:sym typeface="Arial"/>
              </a:rPr>
              <a:t>Czy wszystkim uczniom potrzebne jest takie samo wsparcie?</a:t>
            </a:r>
            <a:endParaRPr sz="2700" b="1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13FE6E9A-9B80-4FF4-A84A-D86252F96555}"/>
              </a:ext>
            </a:extLst>
          </p:cNvPr>
          <p:cNvSpPr/>
          <p:nvPr/>
        </p:nvSpPr>
        <p:spPr>
          <a:xfrm>
            <a:off x="1059366" y="1542943"/>
            <a:ext cx="8051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Dylemat wsparcia: problem nie brzmi „czy pomagać?”, ale </a:t>
            </a:r>
            <a:r>
              <a:rPr lang="pl-PL" sz="1600" b="1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komu, kiedy, jakiej pomocy i jak długo jej udzielać</a:t>
            </a:r>
            <a:r>
              <a:rPr lang="pl-PL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pl-PL" sz="1600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Koedinger</a:t>
            </a:r>
            <a:r>
              <a:rPr lang="pl-PL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 i </a:t>
            </a:r>
            <a:r>
              <a:rPr lang="pl-PL" sz="1600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Aleven</a:t>
            </a:r>
            <a:r>
              <a:rPr lang="pl-PL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, 2007)</a:t>
            </a:r>
            <a:r>
              <a:rPr lang="pl-PL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pl-PL" sz="1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7113EF7-8A5B-4E16-B9C0-9487E7B60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183" y="2871411"/>
            <a:ext cx="6676238" cy="338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14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a03384936_0_460"/>
          <p:cNvSpPr txBox="1"/>
          <p:nvPr/>
        </p:nvSpPr>
        <p:spPr>
          <a:xfrm>
            <a:off x="736640" y="396833"/>
            <a:ext cx="92079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3200" b="1" i="0" u="none" strike="noStrike" cap="none" dirty="0">
                <a:solidFill>
                  <a:srgbClr val="002073"/>
                </a:solidFill>
                <a:latin typeface="Arial"/>
                <a:ea typeface="Arial"/>
                <a:cs typeface="Arial"/>
                <a:sym typeface="Arial"/>
              </a:rPr>
              <a:t>UDL w edukacji</a:t>
            </a:r>
            <a:endParaRPr sz="3200" b="1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A066589-9534-4CA5-99A5-AC870B2999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7427821"/>
              </p:ext>
            </p:extLst>
          </p:nvPr>
        </p:nvGraphicFramePr>
        <p:xfrm>
          <a:off x="736640" y="1247923"/>
          <a:ext cx="8207317" cy="3357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 2">
            <a:extLst>
              <a:ext uri="{FF2B5EF4-FFF2-40B4-BE49-F238E27FC236}">
                <a16:creationId xmlns:a16="http://schemas.microsoft.com/office/drawing/2014/main" id="{532929C5-B14E-492B-A9F6-F40A3BA59F9C}"/>
              </a:ext>
            </a:extLst>
          </p:cNvPr>
          <p:cNvSpPr/>
          <p:nvPr/>
        </p:nvSpPr>
        <p:spPr>
          <a:xfrm>
            <a:off x="546410" y="4861932"/>
            <a:ext cx="10792150" cy="13285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>
              <a:buNone/>
            </a:pPr>
            <a:r>
              <a:rPr lang="pl-PL" sz="28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Dojrzałe UDL nie usuwa wysiłku poznawczego – </a:t>
            </a:r>
          </a:p>
          <a:p>
            <a:pPr marL="0" indent="0">
              <a:buNone/>
            </a:pPr>
            <a:r>
              <a:rPr lang="pl-PL" sz="28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usuwa bariery, które nie służą celowi uczenia się.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2110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a03384936_0_460"/>
          <p:cNvSpPr txBox="1"/>
          <p:nvPr/>
        </p:nvSpPr>
        <p:spPr>
          <a:xfrm>
            <a:off x="736640" y="396833"/>
            <a:ext cx="92079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pl-PL" sz="3200" b="1" i="0" u="none" strike="noStrike" cap="none" dirty="0">
                <a:solidFill>
                  <a:srgbClr val="002073"/>
                </a:solidFill>
                <a:latin typeface="Arial"/>
                <a:ea typeface="Arial"/>
                <a:cs typeface="Arial"/>
                <a:sym typeface="Arial"/>
              </a:rPr>
              <a:t>Uczestnictwo</a:t>
            </a:r>
            <a:r>
              <a:rPr lang="pl-PL" sz="2700" b="1" i="0" u="none" strike="noStrike" cap="none" dirty="0">
                <a:solidFill>
                  <a:srgbClr val="002073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700" b="1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7927CA65-BED9-4442-923C-58AA7EC0161E}"/>
              </a:ext>
            </a:extLst>
          </p:cNvPr>
          <p:cNvSpPr/>
          <p:nvPr/>
        </p:nvSpPr>
        <p:spPr>
          <a:xfrm>
            <a:off x="736640" y="1170878"/>
            <a:ext cx="92994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Uczestnictwo − aktywny udział osoby uczącej się w procesie nauczania-uczenia się, przejawiający się: </a:t>
            </a:r>
          </a:p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- angażowaniem w działania grupowe (bez doświadczania barier dostępu),</a:t>
            </a:r>
          </a:p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- podejmowaniem wysiłku zrozumienia przeobrażeń rzeczywistości, </a:t>
            </a:r>
          </a:p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- poczuciem wpływu na zmiany dokonujące się we własnym życiu, </a:t>
            </a:r>
          </a:p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- przyjmowaniem odpowiedzialności za swoje życie i za grupę, w której osoba ucząca się funkcjonuje (Model Edukacji dla Wszystkich, MEN, 2020).</a:t>
            </a:r>
          </a:p>
        </p:txBody>
      </p:sp>
    </p:spTree>
    <p:extLst>
      <p:ext uri="{BB962C8B-B14F-4D97-AF65-F5344CB8AC3E}">
        <p14:creationId xmlns:p14="http://schemas.microsoft.com/office/powerpoint/2010/main" val="2164649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DE0DC095-D78F-46F8-9826-484F92813ED7}"/>
              </a:ext>
            </a:extLst>
          </p:cNvPr>
          <p:cNvSpPr/>
          <p:nvPr/>
        </p:nvSpPr>
        <p:spPr>
          <a:xfrm>
            <a:off x="635620" y="869795"/>
            <a:ext cx="73812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dirty="0"/>
              <a:t>Usuńmy bariery, które nie są istotą tego, czego chcemy nauczyć, ale pozostawmy wyzwanie, które jest potrzebne do rozwoju.</a:t>
            </a:r>
          </a:p>
        </p:txBody>
      </p:sp>
      <p:pic>
        <p:nvPicPr>
          <p:cNvPr id="1026" name="Picture 2" descr="Syzyf pchający kamień.">
            <a:extLst>
              <a:ext uri="{FF2B5EF4-FFF2-40B4-BE49-F238E27FC236}">
                <a16:creationId xmlns:a16="http://schemas.microsoft.com/office/drawing/2014/main" id="{9B3840DD-4476-448B-B8C9-960C97731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183" y="3579293"/>
            <a:ext cx="3716084" cy="371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66397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kolory IBE">
      <a:dk1>
        <a:srgbClr val="000000"/>
      </a:dk1>
      <a:lt1>
        <a:srgbClr val="FFFFFF"/>
      </a:lt1>
      <a:dk2>
        <a:srgbClr val="E94E1F"/>
      </a:dk2>
      <a:lt2>
        <a:srgbClr val="F28C00"/>
      </a:lt2>
      <a:accent1>
        <a:srgbClr val="F28C00"/>
      </a:accent1>
      <a:accent2>
        <a:srgbClr val="E94E1F"/>
      </a:accent2>
      <a:accent3>
        <a:srgbClr val="5D85C4"/>
      </a:accent3>
      <a:accent4>
        <a:srgbClr val="285AA1"/>
      </a:accent4>
      <a:accent5>
        <a:srgbClr val="1F284B"/>
      </a:accent5>
      <a:accent6>
        <a:srgbClr val="F79646"/>
      </a:accent6>
      <a:hlink>
        <a:srgbClr val="F28C00"/>
      </a:hlink>
      <a:folHlink>
        <a:srgbClr val="E94E1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536</Words>
  <Application>Microsoft Office PowerPoint</Application>
  <PresentationFormat>Niestandardowy</PresentationFormat>
  <Paragraphs>76</Paragraphs>
  <Slides>15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Open Sans</vt:lpstr>
      <vt:lpstr>Motyw pakietu Office</vt:lpstr>
      <vt:lpstr>Office Theme</vt:lpstr>
      <vt:lpstr> Program Fundusze Europejskie dla Rozwoju Społecznego (FERS) – wsparcie w obszarze edukacji (oświata i wychowanie) 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Fundusze Europejskie dla Rozwoju Społecznego (FERS) – wsparcie w obszarze edukacji (oświata i wychowanie)</dc:title>
  <dc:creator>Sowiński Piotr</dc:creator>
  <cp:lastModifiedBy>IBE-EW23</cp:lastModifiedBy>
  <cp:revision>6</cp:revision>
  <dcterms:created xsi:type="dcterms:W3CDTF">2022-06-22T09:40:44Z</dcterms:created>
  <dcterms:modified xsi:type="dcterms:W3CDTF">2026-09-03T16:50:34Z</dcterms:modified>
</cp:coreProperties>
</file>