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66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780" autoAdjust="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okumenty\PracaBKB-od%202010\eCUDO\eCUDO_realizacja\Raporty\Koncowy\Dla%20Asi%20P.%20%2014.03.2023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Arkusz1!$A$18</c:f>
              <c:strCache>
                <c:ptCount val="1"/>
                <c:pt idx="0">
                  <c:v>ogółem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4F7-AA4A-860A-D6393B9C2FE8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4F7-AA4A-860A-D6393B9C2FE8}"/>
              </c:ext>
            </c:extLst>
          </c:dPt>
          <c:dLbls>
            <c:dLbl>
              <c:idx val="0"/>
              <c:layout>
                <c:manualLayout>
                  <c:x val="4.7140768696334644E-3"/>
                  <c:y val="0.122053868683171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4F7-AA4A-860A-D6393B9C2FE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7140768696334644E-3"/>
                  <c:y val="0.12205386868317171"/>
                </c:manualLayout>
              </c:layout>
              <c:tx>
                <c:rich>
                  <a:bodyPr/>
                  <a:lstStyle/>
                  <a:p>
                    <a:fld id="{9A159C39-608A-4863-902E-AA9107A5AAC9}" type="VALUE">
                      <a:rPr lang="en-US" smtClean="0"/>
                      <a:pPr/>
                      <a:t>[WARTOŚĆ]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4F7-AA4A-860A-D6393B9C2FE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Arkusz1!$B$17:$C$17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Arkusz1!$B$18:$C$18</c:f>
              <c:numCache>
                <c:formatCode>#\ ##0.00\ "zł"</c:formatCode>
                <c:ptCount val="2"/>
                <c:pt idx="0">
                  <c:v>15261546</c:v>
                </c:pt>
                <c:pt idx="1">
                  <c:v>15009116.380000001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F7-AA4A-860A-D6393B9C2FE8}"/>
            </c:ext>
          </c:extLst>
        </c:ser>
        <c:ser>
          <c:idx val="1"/>
          <c:order val="1"/>
          <c:tx>
            <c:strRef>
              <c:f>Arkusz1!$A$19</c:f>
              <c:strCache>
                <c:ptCount val="1"/>
                <c:pt idx="0">
                  <c:v>w tym środki z UE</c:v>
                </c:pt>
              </c:strCache>
            </c:strRef>
          </c:tx>
          <c:spPr>
            <a:solidFill>
              <a:srgbClr val="FF33CC"/>
            </a:solidFill>
          </c:spPr>
          <c:invertIfNegative val="0"/>
          <c:dLbls>
            <c:dLbl>
              <c:idx val="0"/>
              <c:layout>
                <c:manualLayout>
                  <c:x val="4.4555932550939051E-3"/>
                  <c:y val="0.13222502440676934"/>
                </c:manualLayout>
              </c:layout>
              <c:numFmt formatCode="#,##0.00\ &quot;zł&quot;" sourceLinked="0"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4F7-AA4A-860A-D6393B9C2FE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631757239120629E-3"/>
                  <c:y val="0.12883463916557017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fld id="{CB82C50C-30F6-4623-9878-24B449664471}" type="VALUE">
                      <a:rPr lang="en-US" b="1" smtClean="0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[WARTOŚĆ]</a:t>
                    </a:fld>
                    <a:endParaRPr lang="pl-PL"/>
                  </a:p>
                </c:rich>
              </c:tx>
              <c:numFmt formatCode="#,##0.00\ &quot;zł&quot;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4F7-AA4A-860A-D6393B9C2FE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Arkusz1!$B$17:$C$17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Arkusz1!$B$19:$C$19</c:f>
              <c:numCache>
                <c:formatCode>#\ ##0.00\ "zł"</c:formatCode>
                <c:ptCount val="2"/>
                <c:pt idx="0">
                  <c:v>12915846.379799999</c:v>
                </c:pt>
                <c:pt idx="1">
                  <c:v>12702215.192394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4F7-AA4A-860A-D6393B9C2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9334584"/>
        <c:axId val="320494816"/>
      </c:barChart>
      <c:catAx>
        <c:axId val="319334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pl-PL"/>
          </a:p>
        </c:txPr>
        <c:crossAx val="320494816"/>
        <c:crossesAt val="0"/>
        <c:auto val="1"/>
        <c:lblAlgn val="ctr"/>
        <c:lblOffset val="100"/>
        <c:noMultiLvlLbl val="0"/>
      </c:catAx>
      <c:valAx>
        <c:axId val="320494816"/>
        <c:scaling>
          <c:orientation val="minMax"/>
          <c:max val="15500000"/>
          <c:min val="0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#\ ##0.00\ &quot;zł&quot;" sourceLinked="1"/>
        <c:majorTickMark val="none"/>
        <c:minorTickMark val="none"/>
        <c:tickLblPos val="nextTo"/>
        <c:crossAx val="3193345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b="1"/>
          </a:pPr>
          <a:endParaRPr lang="pl-PL"/>
        </a:p>
      </c:txPr>
    </c:legend>
    <c:plotVisOnly val="1"/>
    <c:dispBlanksAs val="gap"/>
    <c:showDLblsOverMax val="0"/>
  </c:chart>
  <c:externalData r:id="rId1">
    <c:autoUpdate val="1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pPr/>
              <a:t>23.03.2023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Elektroniczne Centrum Udostępniania Danych Oceanograficznych eCUDO.pl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146531" y="1198264"/>
            <a:ext cx="11980814" cy="1251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Wnioskodawca: </a:t>
            </a:r>
            <a:r>
              <a:rPr lang="pl-PL" sz="1600" dirty="0">
                <a:solidFill>
                  <a:srgbClr val="0070C0"/>
                </a:solidFill>
              </a:rPr>
              <a:t>Instytut Oceanologii Polskiej Akademii Nauk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Beneficjent: </a:t>
            </a:r>
            <a:r>
              <a:rPr lang="pl-PL" sz="1600" dirty="0">
                <a:solidFill>
                  <a:srgbClr val="0070C0"/>
                </a:solidFill>
              </a:rPr>
              <a:t>Instytut Oceanologii Polskiej Akademii Nauk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Partnerzy:  </a:t>
            </a:r>
            <a:r>
              <a:rPr lang="pl-PL" sz="1400" dirty="0">
                <a:solidFill>
                  <a:srgbClr val="0070C0"/>
                </a:solidFill>
              </a:rPr>
              <a:t>Instytut Morski Uniwersytetu Morskiego w Gdyni, Morski Instytut Rybacki-Państwowy Instytut Badawczy, </a:t>
            </a:r>
            <a:r>
              <a:rPr lang="pl-PL" sz="1400" dirty="0" smtClean="0">
                <a:solidFill>
                  <a:srgbClr val="0070C0"/>
                </a:solidFill>
              </a:rPr>
              <a:t>                                                                                 	       Państwowy </a:t>
            </a:r>
            <a:r>
              <a:rPr lang="pl-PL" sz="1400" dirty="0">
                <a:solidFill>
                  <a:srgbClr val="0070C0"/>
                </a:solidFill>
              </a:rPr>
              <a:t>Instytut </a:t>
            </a:r>
            <a:r>
              <a:rPr lang="pl-PL" sz="1400" dirty="0" smtClean="0">
                <a:solidFill>
                  <a:srgbClr val="0070C0"/>
                </a:solidFill>
              </a:rPr>
              <a:t>Geologiczny - Państwowy </a:t>
            </a:r>
            <a:r>
              <a:rPr lang="pl-PL" sz="1400" dirty="0">
                <a:solidFill>
                  <a:srgbClr val="0070C0"/>
                </a:solidFill>
              </a:rPr>
              <a:t>Instytut Badawczy, Uniwersytet Gdański, Uniwersytet Szczeciński, Akademia Pomorska w Słupsku 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40938" y="465236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402958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i="1" dirty="0">
                <a:solidFill>
                  <a:srgbClr val="0070C0"/>
                </a:solidFill>
              </a:rPr>
              <a:t>Uruchomienie potencjału danych oceanograficznych, jakie zbierane są podczas monitoringów oraz badań naukowych realizowanych przez partnerów projektu; zwiększenie cyfrowej dostępności i użyteczności informacji sektora publicznego dzięki cyfrowemu udostępnieniu zasobów nauki z zakresu oceanologii.</a:t>
            </a:r>
            <a:endParaRPr lang="pl-PL" i="1" dirty="0">
              <a:solidFill>
                <a:srgbClr val="0070C0"/>
              </a:solidFill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743459" y="256341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122574"/>
              </p:ext>
            </p:extLst>
          </p:nvPr>
        </p:nvGraphicFramePr>
        <p:xfrm>
          <a:off x="667149" y="3247792"/>
          <a:ext cx="10946674" cy="109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453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2019-03-01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2022-02-27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2019-03-01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97826" y="1240898"/>
            <a:ext cx="11855669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800" dirty="0">
                <a:solidFill>
                  <a:srgbClr val="0070C0"/>
                </a:solidFill>
                <a:cs typeface="Times New Roman" pitchFamily="18" charset="0"/>
              </a:rPr>
              <a:t>Program Operacyjny Polska Cyfrowa 2.3.1, Budżet państwa - cz.28 Szkolnictwo wyższe i nauka</a:t>
            </a:r>
            <a:endParaRPr lang="pl-PL" sz="1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607044914"/>
              </p:ext>
            </p:extLst>
          </p:nvPr>
        </p:nvGraphicFramePr>
        <p:xfrm>
          <a:off x="849744" y="3112507"/>
          <a:ext cx="10860883" cy="3496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76209" y="130005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516886"/>
              </p:ext>
            </p:extLst>
          </p:nvPr>
        </p:nvGraphicFramePr>
        <p:xfrm>
          <a:off x="526473" y="2050653"/>
          <a:ext cx="10879927" cy="3650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33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538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8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444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40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3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System eCUDO.pl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2021-09-28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2022-01-27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osiągnięty w terminie punktu krytycznego (01.2022). Uzyskanie  rekomendacji od użytkowników przed wdrożeniem wersji produkcyjnej systemu utrudniła pandemia. 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Udostępnione  on-line dokumenty zawierające informacje sektora publicznego (7</a:t>
                      </a:r>
                      <a:r>
                        <a:rPr lang="pl-PL" sz="1200" b="0" i="1" baseline="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276 756 szt.)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9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Utworzone API </a:t>
                      </a:r>
                      <a:r>
                        <a:rPr lang="pl-PL" sz="1200" b="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szt</a:t>
                      </a:r>
                      <a:r>
                        <a:rPr lang="pl-PL" sz="1200" b="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5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 dokumenty zawierające informacje sektora publicznego </a:t>
                      </a:r>
                      <a:r>
                        <a:rPr lang="pl-PL" sz="1200" b="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(</a:t>
                      </a: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1 112</a:t>
                      </a:r>
                      <a:r>
                        <a:rPr lang="pl-PL" sz="1200" b="0" i="1" baseline="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szt.)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2022-02-27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814946" y="1320041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57048" y="1287859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265354" y="399978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System Badań i Monitoringu Gospodarki Rybnej – </a:t>
            </a:r>
            <a:r>
              <a:rPr lang="pl-PL" sz="1000" b="1" i="1" dirty="0"/>
              <a:t>INTEGRYB</a:t>
            </a:r>
            <a:r>
              <a:rPr lang="pl-PL" sz="1000" i="1" dirty="0"/>
              <a:t> – digitalizacja danych archiwalnych</a:t>
            </a:r>
            <a:endParaRPr lang="pl-PL" sz="1000" i="1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801287" y="4008359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50" b="1" i="1" dirty="0">
                <a:solidFill>
                  <a:schemeClr val="tx2"/>
                </a:solidFill>
              </a:rPr>
              <a:t>System eCUDO.pl</a:t>
            </a:r>
          </a:p>
          <a:p>
            <a:pPr algn="ctr"/>
            <a:r>
              <a:rPr lang="pl-PL" sz="1050" i="1" dirty="0">
                <a:solidFill>
                  <a:schemeClr val="tx2"/>
                </a:solidFill>
              </a:rPr>
              <a:t>Elektroniczne Centrum Udostępniania Danych Oceanograficznych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206887" y="298716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Satelitarna Kontrola Środowiska Morza Bałtyckiego </a:t>
            </a:r>
            <a:r>
              <a:rPr lang="pl-PL" sz="1000" b="1" i="1" dirty="0"/>
              <a:t>SatBałtyk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2215311" y="400835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Zintegrowany System Przetwarzania Danych Oceanograficznych ZSPDO</a:t>
            </a:r>
            <a:endParaRPr lang="pl-PL" sz="1000" i="1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94353" y="342689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815603" y="3865038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815603" y="4054094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815603" y="4241294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rostokąt 61"/>
          <p:cNvSpPr/>
          <p:nvPr/>
        </p:nvSpPr>
        <p:spPr>
          <a:xfrm>
            <a:off x="7248483" y="294200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Zintegrowana platforma informacji o środowisku południowego Bałtyku </a:t>
            </a:r>
            <a:r>
              <a:rPr lang="pl-PL" sz="1000" b="1" i="1" dirty="0"/>
              <a:t>BalticBottomBase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sp>
        <p:nvSpPr>
          <p:cNvPr id="25" name="Prostokąt 24">
            <a:extLst>
              <a:ext uri="{FF2B5EF4-FFF2-40B4-BE49-F238E27FC236}">
                <a16:creationId xmlns:a16="http://schemas.microsoft.com/office/drawing/2014/main" xmlns="" id="{009A2DDD-61E2-7042-9F4A-62E826F138A3}"/>
              </a:ext>
            </a:extLst>
          </p:cNvPr>
          <p:cNvSpPr/>
          <p:nvPr/>
        </p:nvSpPr>
        <p:spPr>
          <a:xfrm>
            <a:off x="2215311" y="508014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Centralna Baza Danych Geologicznych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CBDG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xmlns="" id="{1469B88C-780D-1747-83EE-BBBE1582F792}"/>
              </a:ext>
            </a:extLst>
          </p:cNvPr>
          <p:cNvSpPr/>
          <p:nvPr/>
        </p:nvSpPr>
        <p:spPr>
          <a:xfrm>
            <a:off x="4816697" y="266903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European Marine Observation and  Data Network</a:t>
            </a:r>
          </a:p>
          <a:p>
            <a:pPr algn="ctr"/>
            <a:r>
              <a:rPr lang="pl-PL" sz="1000" b="1" i="1" dirty="0">
                <a:solidFill>
                  <a:schemeClr val="bg1"/>
                </a:solidFill>
              </a:rPr>
              <a:t>EMODNET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xmlns="" id="{21F4B893-3DBD-EC40-B32A-CF2462143A67}"/>
              </a:ext>
            </a:extLst>
          </p:cNvPr>
          <p:cNvSpPr/>
          <p:nvPr/>
        </p:nvSpPr>
        <p:spPr>
          <a:xfrm>
            <a:off x="7275254" y="503498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System Informacji Przestrzennej strefy brzegowej  Morza Bałtyckiego </a:t>
            </a:r>
            <a:r>
              <a:rPr lang="pl-PL" sz="1000" i="1" dirty="0" err="1"/>
              <a:t>SIPCoast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xmlns="" id="{93308FE1-DEBF-AE4B-8CA2-3001DEA8F154}"/>
              </a:ext>
            </a:extLst>
          </p:cNvPr>
          <p:cNvCxnSpPr>
            <a:cxnSpLocks/>
            <a:stCxn id="62" idx="1"/>
            <a:endCxn id="64" idx="3"/>
          </p:cNvCxnSpPr>
          <p:nvPr/>
        </p:nvCxnSpPr>
        <p:spPr>
          <a:xfrm flipH="1">
            <a:off x="6295287" y="4395828"/>
            <a:ext cx="970067" cy="8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xmlns="" id="{46129308-7E66-0F49-B4A9-8A5AE5B4080A}"/>
              </a:ext>
            </a:extLst>
          </p:cNvPr>
          <p:cNvCxnSpPr>
            <a:stCxn id="64" idx="0"/>
          </p:cNvCxnSpPr>
          <p:nvPr/>
        </p:nvCxnSpPr>
        <p:spPr>
          <a:xfrm flipV="1">
            <a:off x="5548287" y="3461126"/>
            <a:ext cx="0" cy="547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rostokąt 42">
            <a:extLst>
              <a:ext uri="{FF2B5EF4-FFF2-40B4-BE49-F238E27FC236}">
                <a16:creationId xmlns:a16="http://schemas.microsoft.com/office/drawing/2014/main" xmlns="" id="{4B3D402A-9494-6342-8F08-8935DD35B708}"/>
              </a:ext>
            </a:extLst>
          </p:cNvPr>
          <p:cNvSpPr/>
          <p:nvPr/>
        </p:nvSpPr>
        <p:spPr>
          <a:xfrm>
            <a:off x="4054287" y="570399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SeaDataNet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xmlns="" id="{FA1E6591-7B6B-BF4C-BF86-06301CAB1EB0}"/>
              </a:ext>
            </a:extLst>
          </p:cNvPr>
          <p:cNvCxnSpPr>
            <a:stCxn id="81" idx="3"/>
            <a:endCxn id="64" idx="1"/>
          </p:cNvCxnSpPr>
          <p:nvPr/>
        </p:nvCxnSpPr>
        <p:spPr>
          <a:xfrm>
            <a:off x="3709311" y="4404403"/>
            <a:ext cx="10919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łamany 22">
            <a:extLst>
              <a:ext uri="{FF2B5EF4-FFF2-40B4-BE49-F238E27FC236}">
                <a16:creationId xmlns:a16="http://schemas.microsoft.com/office/drawing/2014/main" xmlns="" id="{728A1A42-D94C-FB4C-B130-798672213BE8}"/>
              </a:ext>
            </a:extLst>
          </p:cNvPr>
          <p:cNvCxnSpPr>
            <a:stCxn id="65" idx="3"/>
          </p:cNvCxnSpPr>
          <p:nvPr/>
        </p:nvCxnSpPr>
        <p:spPr>
          <a:xfrm>
            <a:off x="3700887" y="3383205"/>
            <a:ext cx="1100400" cy="7428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łamany 26">
            <a:extLst>
              <a:ext uri="{FF2B5EF4-FFF2-40B4-BE49-F238E27FC236}">
                <a16:creationId xmlns:a16="http://schemas.microsoft.com/office/drawing/2014/main" xmlns="" id="{285C7A92-67D4-A144-A335-E79F8BF6A74D}"/>
              </a:ext>
            </a:extLst>
          </p:cNvPr>
          <p:cNvCxnSpPr>
            <a:stCxn id="25" idx="3"/>
          </p:cNvCxnSpPr>
          <p:nvPr/>
        </p:nvCxnSpPr>
        <p:spPr>
          <a:xfrm flipV="1">
            <a:off x="3709311" y="4684098"/>
            <a:ext cx="1076567" cy="7920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łamany 30">
            <a:extLst>
              <a:ext uri="{FF2B5EF4-FFF2-40B4-BE49-F238E27FC236}">
                <a16:creationId xmlns:a16="http://schemas.microsoft.com/office/drawing/2014/main" xmlns="" id="{2DA4E1FA-DE47-3A42-8318-404F2A21C9F7}"/>
              </a:ext>
            </a:extLst>
          </p:cNvPr>
          <p:cNvCxnSpPr>
            <a:stCxn id="35" idx="1"/>
          </p:cNvCxnSpPr>
          <p:nvPr/>
        </p:nvCxnSpPr>
        <p:spPr>
          <a:xfrm rot="10800000" flipV="1">
            <a:off x="6295287" y="3338048"/>
            <a:ext cx="953196" cy="80974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łamany 32">
            <a:extLst>
              <a:ext uri="{FF2B5EF4-FFF2-40B4-BE49-F238E27FC236}">
                <a16:creationId xmlns:a16="http://schemas.microsoft.com/office/drawing/2014/main" xmlns="" id="{DBF04674-A928-2447-BF70-B0A4219A879A}"/>
              </a:ext>
            </a:extLst>
          </p:cNvPr>
          <p:cNvCxnSpPr>
            <a:stCxn id="29" idx="1"/>
          </p:cNvCxnSpPr>
          <p:nvPr/>
        </p:nvCxnSpPr>
        <p:spPr>
          <a:xfrm rot="10800000">
            <a:off x="6302992" y="4668795"/>
            <a:ext cx="972262" cy="76223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Prostokąt 56">
            <a:extLst>
              <a:ext uri="{FF2B5EF4-FFF2-40B4-BE49-F238E27FC236}">
                <a16:creationId xmlns:a16="http://schemas.microsoft.com/office/drawing/2014/main" xmlns="" id="{3C4FB435-B1FE-2D41-9642-49A7122BFC58}"/>
              </a:ext>
            </a:extLst>
          </p:cNvPr>
          <p:cNvSpPr/>
          <p:nvPr/>
        </p:nvSpPr>
        <p:spPr>
          <a:xfrm>
            <a:off x="5664771" y="570399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/>
              <a:t>ICES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cxnSp>
        <p:nvCxnSpPr>
          <p:cNvPr id="39" name="Łącznik łamany 38">
            <a:extLst>
              <a:ext uri="{FF2B5EF4-FFF2-40B4-BE49-F238E27FC236}">
                <a16:creationId xmlns:a16="http://schemas.microsoft.com/office/drawing/2014/main" xmlns="" id="{00D82B39-80B1-AC48-BAB6-9FCABEDE596F}"/>
              </a:ext>
            </a:extLst>
          </p:cNvPr>
          <p:cNvCxnSpPr/>
          <p:nvPr/>
        </p:nvCxnSpPr>
        <p:spPr>
          <a:xfrm rot="5400000">
            <a:off x="4479111" y="5107214"/>
            <a:ext cx="903550" cy="2900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łamany 40">
            <a:extLst>
              <a:ext uri="{FF2B5EF4-FFF2-40B4-BE49-F238E27FC236}">
                <a16:creationId xmlns:a16="http://schemas.microsoft.com/office/drawing/2014/main" xmlns="" id="{744657C5-6F97-5C41-8306-E4446620E83C}"/>
              </a:ext>
            </a:extLst>
          </p:cNvPr>
          <p:cNvCxnSpPr>
            <a:endCxn id="57" idx="0"/>
          </p:cNvCxnSpPr>
          <p:nvPr/>
        </p:nvCxnSpPr>
        <p:spPr>
          <a:xfrm rot="16200000" flipH="1">
            <a:off x="5754902" y="5047128"/>
            <a:ext cx="903550" cy="4101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8584" y="1175780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422264"/>
              </p:ext>
            </p:extLst>
          </p:nvPr>
        </p:nvGraphicFramePr>
        <p:xfrm>
          <a:off x="452245" y="2056392"/>
          <a:ext cx="11344229" cy="3620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98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90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57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01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093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0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8372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</a:t>
                      </a:r>
                      <a:r>
                        <a:rPr lang="en-US" sz="1200" b="0" i="1" kern="1200" dirty="0" err="1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9068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Liczba zdigitalizowanych dokumentów zawierających informacje sektora 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4861">
                <a:tc>
                  <a:txBody>
                    <a:bodyPr/>
                    <a:lstStyle/>
                    <a:p>
                      <a:pPr algn="l"/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</a:t>
                      </a:r>
                      <a:r>
                        <a:rPr lang="en-US" sz="1200" b="0" i="1" kern="1200" dirty="0" err="1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informacje</a:t>
                      </a:r>
                      <a:r>
                        <a:rPr lang="en-US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1" kern="1200" dirty="0" err="1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sektora</a:t>
                      </a:r>
                      <a:r>
                        <a:rPr lang="en-US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1" kern="1200" dirty="0" err="1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3 855 910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7 276 756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3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</a:t>
                      </a:r>
                      <a:r>
                        <a:rPr lang="pl-PL" sz="1200" b="0" i="1" baseline="0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API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82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</a:rPr>
                        <a:t>Liczba pobrań/odtworzeń dokumentów zawierających informacje </a:t>
                      </a:r>
                      <a:r>
                        <a:rPr lang="en-US" sz="1200" b="0" i="1" dirty="0" err="1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</a:rPr>
                        <a:t>sektora</a:t>
                      </a:r>
                      <a:r>
                        <a:rPr lang="en-US" sz="1200" b="0" i="1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200" b="0" i="1" dirty="0" err="1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</a:rPr>
                        <a:t>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Szt./Rok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rezultatu*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Rozmiar zdigitalizowanej informacji sektora 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TB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TB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Calibri"/>
                        </a:rPr>
                        <a:t>Ilość zakupionego sprzętu do digitalizacji</a:t>
                      </a:r>
                      <a:endParaRPr lang="pl-PL" sz="1200" b="0" i="1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  <a:endParaRPr lang="pl-PL" sz="1200" b="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Szt.</a:t>
                      </a:r>
                      <a:endParaRPr lang="pl-PL" sz="1200" i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Liczba podmiotów, które udostępniły on-line informacje sektora</a:t>
            </a: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publicznego</a:t>
            </a:r>
            <a:r>
              <a:rPr kumimoji="0" lang="pl-P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Liczba podmiotów, które udostępniły on-line informacje sektora</a:t>
            </a: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publicznego</a:t>
            </a:r>
            <a:r>
              <a:rPr kumimoji="0" lang="pl-P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Liczba podmiotów, które udostępniły on-line informacje sektora</a:t>
            </a: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publicznego</a:t>
            </a:r>
            <a:r>
              <a:rPr kumimoji="0" lang="pl-P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08884" y="5807038"/>
            <a:ext cx="1149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i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*</a:t>
            </a:r>
            <a:r>
              <a:rPr lang="pl-PL" sz="1200" i="1" dirty="0" smtClean="0">
                <a:solidFill>
                  <a:schemeClr val="accent5"/>
                </a:solidFill>
              </a:rPr>
              <a:t> wskaźnik rezultatu - zostanie </a:t>
            </a:r>
            <a:r>
              <a:rPr lang="pl-PL" sz="1200" i="1" dirty="0">
                <a:solidFill>
                  <a:schemeClr val="accent5"/>
                </a:solidFill>
              </a:rPr>
              <a:t>osiągnięty po roku od uruchomienia systemu i zakończenia rzeczowej realizacji </a:t>
            </a:r>
            <a:r>
              <a:rPr lang="pl-PL" sz="1200" i="1" dirty="0" smtClean="0">
                <a:solidFill>
                  <a:schemeClr val="accent5"/>
                </a:solidFill>
              </a:rPr>
              <a:t>projektu, </a:t>
            </a:r>
            <a:r>
              <a:rPr lang="pl-PL" sz="1200" i="1" dirty="0">
                <a:solidFill>
                  <a:schemeClr val="accent5"/>
                </a:solidFill>
              </a:rPr>
              <a:t>czyli </a:t>
            </a:r>
            <a:r>
              <a:rPr lang="pl-PL" sz="1200" i="1" dirty="0" smtClean="0">
                <a:solidFill>
                  <a:schemeClr val="accent5"/>
                </a:solidFill>
              </a:rPr>
              <a:t>01-2024</a:t>
            </a:r>
            <a:endParaRPr lang="pl-PL" sz="1200" i="1" dirty="0">
              <a:solidFill>
                <a:schemeClr val="accent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62910" y="118208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92075" y="1839239"/>
            <a:ext cx="1106567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dirty="0">
                <a:solidFill>
                  <a:schemeClr val="accent5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 smtClean="0">
                <a:solidFill>
                  <a:schemeClr val="accent5"/>
                </a:solidFill>
              </a:rPr>
              <a:t>środki </a:t>
            </a:r>
            <a:r>
              <a:rPr lang="pl-PL" dirty="0">
                <a:solidFill>
                  <a:schemeClr val="accent5"/>
                </a:solidFill>
              </a:rPr>
              <a:t>własne Beneficjenta i Partnerów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385032"/>
              </p:ext>
            </p:extLst>
          </p:nvPr>
        </p:nvGraphicFramePr>
        <p:xfrm>
          <a:off x="477744" y="3085518"/>
          <a:ext cx="11080007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13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73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67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4537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Niska liczba odbiorców rezultatów projektu (ryzyko społeczne)</a:t>
                      </a:r>
                      <a:endParaRPr lang="pl-PL" sz="1200" i="1" dirty="0">
                        <a:solidFill>
                          <a:schemeClr val="accent5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chemeClr val="accent5"/>
                          </a:solidFill>
                        </a:rPr>
                        <a:t>zmniejszenie zagrożenia - </a:t>
                      </a:r>
                      <a:r>
                        <a:rPr lang="pl-PL" sz="120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prowadzenie ciągłej akcji informacyjnej </a:t>
                      </a:r>
                      <a:r>
                        <a:rPr lang="pl-PL" sz="1200" i="1" kern="120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i </a:t>
                      </a:r>
                      <a:r>
                        <a:rPr lang="pl-PL" sz="120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promocyjnej oraz analiza zmian potrzeb użytkowników ze zidentyfikowanych grup docelowych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0974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Brak możliwości integracji systemu z innymi systemami wymiany danych i udostępniania informacji </a:t>
                      </a:r>
                      <a:endParaRPr lang="pl-PL" sz="1200" i="1" dirty="0">
                        <a:solidFill>
                          <a:schemeClr val="accent5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małe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zmniejszenie</a:t>
                      </a:r>
                      <a:r>
                        <a:rPr lang="pl-PL" sz="1200" b="0" i="1" kern="1200" baseline="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zagrożenia - p</a:t>
                      </a: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rojekt systemu zakłada jego nieustanny </a:t>
                      </a:r>
                      <a:r>
                        <a:rPr lang="pl-PL" sz="1200" b="0" i="1" kern="120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rozwój w </a:t>
                      </a: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kierunku wytwarzania interfejsów i połączeń z innymi systemami</a:t>
                      </a:r>
                      <a:r>
                        <a:rPr lang="pl-PL" sz="1200" b="0" i="1" kern="120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, w </a:t>
                      </a: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szczególności z Krajowym Repozytorium Obiektów Nauki </a:t>
                      </a:r>
                      <a:r>
                        <a:rPr lang="pl-PL" sz="1200" b="0" i="1" kern="120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i </a:t>
                      </a: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Kultury KRONIK</a:t>
                      </a:r>
                      <a:r>
                        <a:rPr lang="pl-PL" sz="1200" b="0" i="1" kern="120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@;  </a:t>
                      </a:r>
                      <a:r>
                        <a:rPr lang="pl-PL" sz="1200" b="0" i="1" kern="1200" baseline="0" dirty="0" smtClean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b="0" i="1" kern="1200" baseline="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pl-PL" sz="1200" b="0" i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trakcie utrzymania systemu w sposób ciągły będzie monitorowana i rozwijana jego użyteczność dla docelowych grup użytkowników</a:t>
                      </a:r>
                      <a:endParaRPr lang="pl-PL" sz="1200" b="0" i="1" dirty="0">
                        <a:solidFill>
                          <a:schemeClr val="accent5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chemeClr val="accent5"/>
                          </a:solidFill>
                        </a:rPr>
                        <a:t>Utrudnienie w realizacji działań promocyjnych </a:t>
                      </a:r>
                      <a:r>
                        <a:rPr lang="pl-PL" sz="1200" i="1" dirty="0" smtClean="0">
                          <a:solidFill>
                            <a:schemeClr val="accent5"/>
                          </a:solidFill>
                        </a:rPr>
                        <a:t>   w </a:t>
                      </a:r>
                      <a:r>
                        <a:rPr lang="pl-PL" sz="1200" i="1" dirty="0">
                          <a:solidFill>
                            <a:schemeClr val="accent5"/>
                          </a:solidFill>
                        </a:rPr>
                        <a:t>związku z sytuacją pandemiczną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chemeClr val="accent5"/>
                          </a:solidFill>
                        </a:rPr>
                        <a:t>plan rezerwowy, zaplanowanie działań równoważnych nie wymagających bezpośredniej interakcji, które umożliwią bezpośrednie spotkanie z zachowaniem reżimów sanitarnych; użycie platform telekonferencyjnych i mediów społecznościowych. W efekcie możliwe prowadzenie promocji projektu dla użytkowników ze zidentyfikowanych grup docelowych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618</Words>
  <Application>Microsoft Office PowerPoint</Application>
  <PresentationFormat>Panoramiczny</PresentationFormat>
  <Paragraphs>142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84</cp:revision>
  <dcterms:created xsi:type="dcterms:W3CDTF">2017-01-27T12:50:17Z</dcterms:created>
  <dcterms:modified xsi:type="dcterms:W3CDTF">2023-03-23T14:22:08Z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