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34"/>
  </p:notesMasterIdLst>
  <p:handoutMasterIdLst>
    <p:handoutMasterId r:id="rId35"/>
  </p:handoutMasterIdLst>
  <p:sldIdLst>
    <p:sldId id="259" r:id="rId3"/>
    <p:sldId id="348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4" r:id="rId12"/>
    <p:sldId id="378" r:id="rId13"/>
    <p:sldId id="379" r:id="rId14"/>
    <p:sldId id="380" r:id="rId15"/>
    <p:sldId id="381" r:id="rId16"/>
    <p:sldId id="382" r:id="rId17"/>
    <p:sldId id="353" r:id="rId18"/>
    <p:sldId id="383" r:id="rId19"/>
    <p:sldId id="354" r:id="rId20"/>
    <p:sldId id="384" r:id="rId21"/>
    <p:sldId id="355" r:id="rId22"/>
    <p:sldId id="356" r:id="rId23"/>
    <p:sldId id="357" r:id="rId24"/>
    <p:sldId id="358" r:id="rId25"/>
    <p:sldId id="359" r:id="rId26"/>
    <p:sldId id="360" r:id="rId27"/>
    <p:sldId id="361" r:id="rId28"/>
    <p:sldId id="362" r:id="rId29"/>
    <p:sldId id="363" r:id="rId30"/>
    <p:sldId id="365" r:id="rId31"/>
    <p:sldId id="366" r:id="rId32"/>
    <p:sldId id="326" r:id="rId33"/>
  </p:sldIdLst>
  <p:sldSz cx="9144000" cy="6858000" type="screen4x3"/>
  <p:notesSz cx="6669088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59" autoAdjust="0"/>
    <p:restoredTop sz="94660"/>
  </p:normalViewPr>
  <p:slideViewPr>
    <p:cSldViewPr>
      <p:cViewPr>
        <p:scale>
          <a:sx n="80" d="100"/>
          <a:sy n="80" d="100"/>
        </p:scale>
        <p:origin x="-2514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8250" y="1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BE32C-EAB9-4D67-B5E0-C273307D6EA0}" type="datetimeFigureOut">
              <a:rPr lang="pl-PL" smtClean="0"/>
              <a:pPr/>
              <a:t>2015-05-12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898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8250" y="9429898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5444F-F25A-4562-AD5E-47D356A3B2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94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2815B-C445-4F45-AC1B-3B42146D675D}" type="datetimeFigureOut">
              <a:rPr lang="pl-PL" smtClean="0"/>
              <a:pPr/>
              <a:t>2015-05-12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C9DDA-ED49-46B5-9DAB-9F232E0E33B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64986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8B2EB-9B32-4067-9BD4-0A6CC384709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59F2B-0C95-441F-B3A6-B608631DB81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0947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1817B-6893-44D9-B852-896DE55CE028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4005A-C8E3-45B0-8E38-DC908556BFA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482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9EB8F-57AF-41DD-B1D9-0114F7274181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98787-38C1-42B3-968B-B27E6494AC0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259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BB4E94-E22C-4801-A28B-AA57FE4F1664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59F2B-0C95-441F-B3A6-B608631DB81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5481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7EEBB-D5E2-45AE-8BA4-C6AD13E32EA0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FF58B-B7B6-49CB-A666-7EFEDBC0078C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0756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25AE72-44B0-4C2B-B17B-EA7F6DC8740A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4BF95C-8421-4694-8215-5058D472772D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1060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6D1E8A-5184-4D90-B44E-5497F6E5CCF5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93769-6782-4C2B-9A04-5BCAA6EE3AD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2665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4505D5-BA5C-4E5F-B34F-EE8AEB60835E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94E49-145C-4DFA-9F6F-76FE3364FB6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3689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871AAF-CA0A-407F-8C9F-4F70D19DEE6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AF8CD2-8515-48A1-8E18-70F166468618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7710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45344F-99D7-460F-8367-6AC87C4171D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DA22CE-805C-48A8-ABD7-0F6C4AF04B94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9381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F96809-015E-46D0-8C9E-E23F378A5DF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3D6C5-DF6F-4CD9-A278-9F7E6143458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703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B4F1B-7153-4B73-91FF-13E63FE9594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FF58B-B7B6-49CB-A666-7EFEDBC0078C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7113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4F0233-D0E6-486B-97C8-5D8EF806613D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2768F-D260-49AF-AFDE-77DED5BCCA3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9155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9CB16-60C9-4CA1-BC4B-A2419C87EDC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4005A-C8E3-45B0-8E38-DC908556BFA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382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7AAAED-D947-4AA1-9BF9-4491DA825B3C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98787-38C1-42B3-968B-B27E6494AC01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591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97E25-1DC1-4D86-960E-8DC19499B087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BF95C-8421-4694-8215-5058D472772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335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5463E-5112-46DB-A86C-522A5358B23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93769-6782-4C2B-9A04-5BCAA6EE3AD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837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49B3A-75CB-4387-A06E-CB8169CDA725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94E49-145C-4DFA-9F6F-76FE3364FB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902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 err="1" smtClean="0"/>
              <a:t>grtweyrwe</a:t>
            </a:r>
            <a:endParaRPr lang="pl-PL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0289A-A776-428C-BB3F-15F82304F7F5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8CD2-8515-48A1-8E18-70F16646861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775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D2C99-E1DB-4D60-9251-99528542EE3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A22CE-805C-48A8-ABD7-0F6C4AF04B9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209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8EB59-2F0F-4EA6-9118-4F4C9FC83E37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3D6C5-DF6F-4CD9-A278-9F7E6143458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525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EFC45-9C1D-4016-87CB-1172751CED2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2768F-D260-49AF-AFDE-77DED5BCCA3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8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9CCFF">
            <a:alpha val="349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6876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err="1" smtClean="0"/>
              <a:t>Click</a:t>
            </a:r>
            <a:r>
              <a:rPr lang="pl-PL" altLang="pl-PL" dirty="0" smtClean="0"/>
              <a:t> to </a:t>
            </a:r>
            <a:r>
              <a:rPr lang="pl-PL" altLang="pl-PL" dirty="0" err="1" smtClean="0"/>
              <a:t>edit</a:t>
            </a:r>
            <a:r>
              <a:rPr lang="pl-PL" altLang="pl-PL" dirty="0" smtClean="0"/>
              <a:t> Master </a:t>
            </a:r>
            <a:r>
              <a:rPr lang="pl-PL" altLang="pl-PL" dirty="0" err="1" smtClean="0"/>
              <a:t>title</a:t>
            </a:r>
            <a:r>
              <a:rPr lang="pl-PL" altLang="pl-PL" dirty="0" smtClean="0"/>
              <a:t>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636912"/>
            <a:ext cx="7958138" cy="338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err="1" smtClean="0"/>
              <a:t>Click</a:t>
            </a:r>
            <a:r>
              <a:rPr lang="pl-PL" altLang="pl-PL" dirty="0" smtClean="0"/>
              <a:t> to </a:t>
            </a:r>
            <a:r>
              <a:rPr lang="pl-PL" altLang="pl-PL" dirty="0" err="1" smtClean="0"/>
              <a:t>edit</a:t>
            </a:r>
            <a:r>
              <a:rPr lang="pl-PL" altLang="pl-PL" dirty="0" smtClean="0"/>
              <a:t> Master </a:t>
            </a:r>
            <a:r>
              <a:rPr lang="pl-PL" altLang="pl-PL" dirty="0" err="1" smtClean="0"/>
              <a:t>text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styles</a:t>
            </a:r>
            <a:endParaRPr lang="pl-PL" altLang="pl-PL" dirty="0" smtClean="0"/>
          </a:p>
          <a:p>
            <a:pPr lvl="1"/>
            <a:r>
              <a:rPr lang="pl-PL" altLang="pl-PL" dirty="0" smtClean="0"/>
              <a:t>Second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2"/>
            <a:r>
              <a:rPr lang="pl-PL" altLang="pl-PL" dirty="0" smtClean="0"/>
              <a:t>Third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3"/>
            <a:r>
              <a:rPr lang="pl-PL" altLang="pl-PL" dirty="0" err="1" smtClean="0"/>
              <a:t>Fourth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4"/>
            <a:r>
              <a:rPr lang="pl-PL" altLang="pl-PL" dirty="0" err="1" smtClean="0"/>
              <a:t>Fifth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04664"/>
            <a:ext cx="281027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fld id="{3F1C14DE-D5C6-49E2-9F37-BDC8DE149502}" type="datetime1">
              <a:rPr lang="pl-PL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2015-05-12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404664"/>
            <a:ext cx="144016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04664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fld id="{67ED36BA-473C-4C7C-BED1-ACAF380598F5}" type="slidenum">
              <a:rPr lang="pl-PL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pic>
        <p:nvPicPr>
          <p:cNvPr id="9" name="Picture 9" descr="Z:\Promocja\_Grafika\logotypy - pozostałe inne\Solid\znaczekEFIOPT.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0064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5642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C9BC9D9-D6BD-40CC-A3C7-1B0FF9EC8D0F}" type="datetime1">
              <a:rPr lang="pl-PL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2015-05-12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67ED36BA-473C-4C7C-BED1-ACAF380598F5}" type="slidenum">
              <a:rPr lang="pl-PL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pic>
        <p:nvPicPr>
          <p:cNvPr id="7" name="Picture 9" descr="Z:\Promocja\_Grafika\logotypy - pozostałe inne\Solid\znaczekEFIOPT.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0064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7506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5" y="2276872"/>
            <a:ext cx="8001000" cy="2376264"/>
          </a:xfrm>
        </p:spPr>
        <p:txBody>
          <a:bodyPr anchor="t">
            <a:noAutofit/>
          </a:bodyPr>
          <a:lstStyle/>
          <a:p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  <a:t>FUNDUSZ AZYLU, MIGRACJI I INTEGRACJI</a:t>
            </a:r>
            <a:b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  <a:t>kwalifikowalność </a:t>
            </a:r>
            <a:r>
              <a:rPr lang="pl-PL" sz="2800" cap="small" dirty="0">
                <a:solidFill>
                  <a:schemeClr val="accent6">
                    <a:lumMod val="50000"/>
                  </a:schemeClr>
                </a:solidFill>
              </a:rPr>
              <a:t>wydatków </a:t>
            </a:r>
            <a:r>
              <a:rPr lang="pl-PL" sz="2800" cap="small" dirty="0" smtClean="0">
                <a:solidFill>
                  <a:srgbClr val="FF0000"/>
                </a:solidFill>
              </a:rPr>
              <a:t/>
            </a:r>
            <a:br>
              <a:rPr lang="pl-PL" sz="2800" cap="small" dirty="0" smtClean="0">
                <a:solidFill>
                  <a:srgbClr val="FF0000"/>
                </a:solidFill>
              </a:rPr>
            </a:br>
            <a:r>
              <a:rPr lang="pl-PL" altLang="pl-PL" sz="2800" dirty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altLang="pl-PL" sz="2800" dirty="0">
                <a:solidFill>
                  <a:schemeClr val="tx1"/>
                </a:solidFill>
                <a:latin typeface="Calibri" pitchFamily="34" charset="0"/>
              </a:rPr>
            </a:br>
            <a:endParaRPr lang="pl-PL" sz="28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52084" y="14139"/>
            <a:ext cx="1981200" cy="476250"/>
          </a:xfrm>
        </p:spPr>
        <p:txBody>
          <a:bodyPr/>
          <a:lstStyle/>
          <a:p>
            <a:pPr>
              <a:defRPr/>
            </a:pPr>
            <a:endParaRPr lang="pl-PL" dirty="0" smtClean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89113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683568" y="566124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683568" y="5373216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					Warszawa, 12.05.2015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7297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>
                <a:latin typeface="+mj-lt"/>
              </a:rPr>
              <a:t>Okres kwalifikowalności kosztów i wydatków</a:t>
            </a: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dirty="0">
                <a:latin typeface="+mn-lt"/>
              </a:rPr>
              <a:t>Początek okresu realizacji projektu nie może być wcześniejszy niż 1 </a:t>
            </a:r>
            <a:r>
              <a:rPr lang="pl-PL" sz="2700" dirty="0" smtClean="0">
                <a:latin typeface="+mn-lt"/>
              </a:rPr>
              <a:t>stycznia 2014 </a:t>
            </a:r>
            <a:r>
              <a:rPr lang="pl-PL" sz="2700" dirty="0">
                <a:latin typeface="+mn-lt"/>
              </a:rPr>
              <a:t>roku, zaś jego koniec późniejszy niż </a:t>
            </a:r>
            <a:r>
              <a:rPr lang="pl-PL" sz="2700" dirty="0" smtClean="0">
                <a:latin typeface="+mn-lt"/>
              </a:rPr>
              <a:t>31 grudnia </a:t>
            </a:r>
            <a:r>
              <a:rPr lang="pl-PL" sz="2700" dirty="0">
                <a:latin typeface="+mn-lt"/>
              </a:rPr>
              <a:t>2022 roku</a:t>
            </a:r>
            <a:r>
              <a:rPr lang="pl-PL" sz="2700" dirty="0" smtClean="0">
                <a:latin typeface="+mn-lt"/>
              </a:rPr>
              <a:t>.</a:t>
            </a:r>
            <a:r>
              <a:rPr lang="pl-PL" sz="2700" b="1" dirty="0">
                <a:latin typeface="+mj-lt"/>
              </a:rPr>
              <a:t/>
            </a:r>
            <a:br>
              <a:rPr lang="pl-PL" sz="2700" b="1" dirty="0">
                <a:latin typeface="+mj-lt"/>
              </a:rPr>
            </a:br>
            <a:r>
              <a:rPr lang="pl-PL" sz="2700" dirty="0">
                <a:latin typeface="+mn-lt"/>
              </a:rPr>
              <a:t>okres kwalifikowalności KOSZTÓW = okres realizacji </a:t>
            </a:r>
            <a:r>
              <a:rPr lang="pl-PL" sz="2700" dirty="0" smtClean="0">
                <a:latin typeface="+mn-lt"/>
              </a:rPr>
              <a:t>projektu</a:t>
            </a:r>
            <a:br>
              <a:rPr lang="pl-PL" sz="2700" dirty="0" smtClean="0">
                <a:latin typeface="+mn-lt"/>
              </a:rPr>
            </a:br>
            <a:r>
              <a:rPr lang="pl-PL" sz="2700" dirty="0">
                <a:latin typeface="+mn-lt"/>
              </a:rPr>
              <a:t>okres kwalifikowalności WYDATKÓW = okres realizacji projektu + </a:t>
            </a:r>
            <a:r>
              <a:rPr lang="pl-PL" sz="2700" dirty="0" smtClean="0">
                <a:latin typeface="+mn-lt"/>
              </a:rPr>
              <a:t>20 dni      (max. </a:t>
            </a:r>
            <a:r>
              <a:rPr lang="pl-PL" sz="2700" dirty="0">
                <a:latin typeface="+mn-lt"/>
              </a:rPr>
              <a:t>d</a:t>
            </a:r>
            <a:r>
              <a:rPr lang="pl-PL" sz="2700" dirty="0" smtClean="0">
                <a:latin typeface="+mn-lt"/>
              </a:rPr>
              <a:t>o 31.12.2022)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700" b="1" dirty="0">
                <a:latin typeface="+mn-lt"/>
              </a:rPr>
              <a:t>Dla naboru: od 1 lipca 2015 </a:t>
            </a:r>
            <a:r>
              <a:rPr lang="pl-PL" sz="2700" b="1" dirty="0" smtClean="0">
                <a:latin typeface="+mn-lt"/>
              </a:rPr>
              <a:t>max 24 miesiące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>
                <a:latin typeface="+mn-lt"/>
              </a:rPr>
              <a:t/>
            </a:r>
            <a:br>
              <a:rPr lang="pl-PL" sz="9600" dirty="0">
                <a:latin typeface="+mn-lt"/>
              </a:rPr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/>
              <a:t>	</a:t>
            </a:r>
            <a:br>
              <a:rPr lang="pl-PL" sz="9600" dirty="0"/>
            </a:br>
            <a:r>
              <a:rPr lang="pl-PL" sz="9600" dirty="0"/>
              <a:t/>
            </a:r>
            <a:br>
              <a:rPr lang="pl-PL" sz="9600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7599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Reguła proporcjonalności</a:t>
            </a: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dirty="0">
                <a:latin typeface="+mn-lt"/>
              </a:rPr>
              <a:t>Reguła proporcjonalności dotyczy rozliczenia projektu pod względem finansowym w zależności od stopnia osiągnięcia założeń </a:t>
            </a:r>
            <a:r>
              <a:rPr lang="pl-PL" sz="2700" dirty="0" smtClean="0">
                <a:latin typeface="+mn-lt"/>
              </a:rPr>
              <a:t>merytorycznych.</a:t>
            </a:r>
            <a:br>
              <a:rPr lang="pl-PL" sz="2700" dirty="0" smtClean="0">
                <a:latin typeface="+mn-lt"/>
              </a:rPr>
            </a:br>
            <a:r>
              <a:rPr lang="pl-PL" sz="2700" dirty="0">
                <a:latin typeface="+mn-lt"/>
              </a:rPr>
              <a:t/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Dotyczy też kosztów pośrednich.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700" dirty="0" smtClean="0">
                <a:latin typeface="+mj-lt"/>
              </a:rPr>
              <a:t/>
            </a:r>
            <a:br>
              <a:rPr lang="pl-PL" sz="2700" dirty="0" smtClean="0">
                <a:latin typeface="+mj-lt"/>
              </a:rPr>
            </a:br>
            <a:r>
              <a:rPr lang="pl-PL" sz="2700" dirty="0">
                <a:latin typeface="+mj-lt"/>
              </a:rPr>
              <a:t/>
            </a:r>
            <a:br>
              <a:rPr lang="pl-PL" sz="2700" dirty="0">
                <a:latin typeface="+mj-lt"/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>
                <a:latin typeface="+mn-lt"/>
              </a:rPr>
              <a:t/>
            </a:r>
            <a:br>
              <a:rPr lang="pl-PL" sz="9600" dirty="0">
                <a:latin typeface="+mn-lt"/>
              </a:rPr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/>
              <a:t>	</a:t>
            </a:r>
            <a:br>
              <a:rPr lang="pl-PL" sz="9600" dirty="0"/>
            </a:br>
            <a:r>
              <a:rPr lang="pl-PL" sz="9600" dirty="0"/>
              <a:t/>
            </a:r>
            <a:br>
              <a:rPr lang="pl-PL" sz="9600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5150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Trwałość projektu</a:t>
            </a: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3100" dirty="0">
                <a:latin typeface="+mn-lt"/>
              </a:rPr>
              <a:t>Beneficjent jest zobowiązany do zachowania trwałości rezultatów </a:t>
            </a:r>
            <a:r>
              <a:rPr lang="pl-PL" sz="3100" dirty="0" smtClean="0">
                <a:latin typeface="+mn-lt"/>
              </a:rPr>
              <a:t>projektu zgodnie z zapisami umowy finansowej.</a:t>
            </a:r>
            <a:br>
              <a:rPr lang="pl-PL" sz="3100" dirty="0" smtClean="0">
                <a:latin typeface="+mn-lt"/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2700" dirty="0" smtClean="0">
                <a:latin typeface="+mj-lt"/>
              </a:rPr>
              <a:t/>
            </a:r>
            <a:br>
              <a:rPr lang="pl-PL" sz="2700" dirty="0" smtClean="0">
                <a:latin typeface="+mj-lt"/>
              </a:rPr>
            </a:br>
            <a:r>
              <a:rPr lang="pl-PL" sz="2700" dirty="0">
                <a:latin typeface="+mj-lt"/>
              </a:rPr>
              <a:t/>
            </a:r>
            <a:br>
              <a:rPr lang="pl-PL" sz="2700" dirty="0">
                <a:latin typeface="+mj-lt"/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>
                <a:latin typeface="+mn-lt"/>
              </a:rPr>
              <a:t/>
            </a:r>
            <a:br>
              <a:rPr lang="pl-PL" sz="9600" dirty="0">
                <a:latin typeface="+mn-lt"/>
              </a:rPr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/>
              <a:t>	</a:t>
            </a:r>
            <a:br>
              <a:rPr lang="pl-PL" sz="9600" dirty="0"/>
            </a:br>
            <a:r>
              <a:rPr lang="pl-PL" sz="9600" dirty="0"/>
              <a:t/>
            </a:r>
            <a:br>
              <a:rPr lang="pl-PL" sz="9600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9577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Dokumentowanie kosztów i wydatków</a:t>
            </a: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dirty="0" smtClean="0">
                <a:latin typeface="+mn-lt"/>
              </a:rPr>
              <a:t>- opis dokumentu (faktura lub równorzędny),</a:t>
            </a:r>
            <a:br>
              <a:rPr lang="pl-PL" sz="2700" dirty="0" smtClean="0">
                <a:latin typeface="+mn-lt"/>
              </a:rPr>
            </a:br>
            <a:r>
              <a:rPr lang="pl-PL" sz="2700" dirty="0" smtClean="0">
                <a:latin typeface="+mn-lt"/>
              </a:rPr>
              <a:t>- wyciąg bankowy lub dowody kasowe,</a:t>
            </a:r>
            <a:br>
              <a:rPr lang="pl-PL" sz="2700" dirty="0" smtClean="0">
                <a:latin typeface="+mn-lt"/>
              </a:rPr>
            </a:br>
            <a:r>
              <a:rPr lang="pl-PL" sz="2700" dirty="0" smtClean="0">
                <a:latin typeface="+mn-lt"/>
              </a:rPr>
              <a:t>- koszty personelu tylko przelewem,</a:t>
            </a:r>
            <a:r>
              <a:rPr lang="pl-PL" sz="2700" dirty="0">
                <a:latin typeface="+mn-lt"/>
              </a:rPr>
              <a:t/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próba do COPE MSW – kopiowanie i potwierdzanie dokumentów jak dotychczas.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700" dirty="0" smtClean="0">
                <a:latin typeface="+mj-lt"/>
              </a:rPr>
              <a:t/>
            </a:r>
            <a:br>
              <a:rPr lang="pl-PL" sz="2700" dirty="0" smtClean="0">
                <a:latin typeface="+mj-lt"/>
              </a:rPr>
            </a:br>
            <a:r>
              <a:rPr lang="pl-PL" sz="2700" dirty="0">
                <a:latin typeface="+mj-lt"/>
              </a:rPr>
              <a:t/>
            </a:r>
            <a:br>
              <a:rPr lang="pl-PL" sz="2700" dirty="0">
                <a:latin typeface="+mj-lt"/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>
                <a:latin typeface="+mn-lt"/>
              </a:rPr>
              <a:t/>
            </a:r>
            <a:br>
              <a:rPr lang="pl-PL" sz="9600" dirty="0">
                <a:latin typeface="+mn-lt"/>
              </a:rPr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/>
              <a:t>	</a:t>
            </a:r>
            <a:br>
              <a:rPr lang="pl-PL" sz="9600" dirty="0"/>
            </a:br>
            <a:r>
              <a:rPr lang="pl-PL" sz="9600" dirty="0"/>
              <a:t/>
            </a:r>
            <a:br>
              <a:rPr lang="pl-PL" sz="9600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5631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Dochód w projekcie</a:t>
            </a: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dirty="0" smtClean="0">
                <a:latin typeface="+mn-lt"/>
              </a:rPr>
              <a:t>Dochód netto wygenerowany bezpośrednio przez projekt w trakcie jego realizacji, który nie został uwzględniony przy zatwierdzaniu wniosku, jest odliczany od wydatków </a:t>
            </a:r>
            <a:r>
              <a:rPr lang="pl-PL" sz="2700" dirty="0" err="1" smtClean="0">
                <a:latin typeface="+mn-lt"/>
              </a:rPr>
              <a:t>kwalifikowalnych</a:t>
            </a:r>
            <a:r>
              <a:rPr lang="pl-PL" sz="2700" dirty="0" smtClean="0">
                <a:latin typeface="+mn-lt"/>
              </a:rPr>
              <a:t> związanych z danym projektem najpóźniej w raporcie końcowym przedłożonym przez Beneficjenta.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700" dirty="0" smtClean="0">
                <a:latin typeface="+mj-lt"/>
              </a:rPr>
              <a:t/>
            </a:r>
            <a:br>
              <a:rPr lang="pl-PL" sz="2700" dirty="0" smtClean="0">
                <a:latin typeface="+mj-lt"/>
              </a:rPr>
            </a:br>
            <a:r>
              <a:rPr lang="pl-PL" sz="2700" dirty="0" smtClean="0">
                <a:latin typeface="+mj-lt"/>
              </a:rPr>
              <a:t/>
            </a:r>
            <a:br>
              <a:rPr lang="pl-PL" sz="2700" dirty="0" smtClean="0">
                <a:latin typeface="+mj-lt"/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4400" dirty="0" smtClean="0"/>
              <a:t/>
            </a:r>
            <a:br>
              <a:rPr lang="pl-PL" sz="44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>
                <a:latin typeface="+mn-lt"/>
              </a:rPr>
              <a:t/>
            </a:r>
            <a:br>
              <a:rPr lang="pl-PL" sz="9600" dirty="0" smtClean="0">
                <a:latin typeface="+mn-lt"/>
              </a:rPr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>	</a:t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0177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Księgowanie kosztów i wydatków</a:t>
            </a: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b="1" dirty="0" smtClean="0">
                <a:latin typeface="+mj-lt"/>
              </a:rPr>
              <a:t/>
            </a:r>
            <a:br>
              <a:rPr lang="pl-PL" sz="2700" b="1" dirty="0" smtClean="0">
                <a:latin typeface="+mj-lt"/>
              </a:rPr>
            </a:br>
            <a:r>
              <a:rPr lang="pl-PL" sz="2700" dirty="0" smtClean="0">
                <a:latin typeface="+mn-lt"/>
              </a:rPr>
              <a:t>- wydzielenie </a:t>
            </a:r>
            <a:r>
              <a:rPr lang="pl-PL" sz="2700" dirty="0">
                <a:latin typeface="+mn-lt"/>
              </a:rPr>
              <a:t>kont księgowych projektu (syntetycznych lub analitycznych)  według kosztów, wydatków i przychodów</a:t>
            </a:r>
            <a:r>
              <a:rPr lang="pl-PL" sz="2700" dirty="0" smtClean="0">
                <a:latin typeface="+mn-lt"/>
              </a:rPr>
              <a:t>,</a:t>
            </a:r>
            <a:br>
              <a:rPr lang="pl-PL" sz="2700" dirty="0" smtClean="0">
                <a:latin typeface="+mn-lt"/>
              </a:rPr>
            </a:br>
            <a:r>
              <a:rPr lang="pl-PL" sz="2700" dirty="0">
                <a:latin typeface="+mn-lt"/>
              </a:rPr>
              <a:t/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księgowanie </a:t>
            </a:r>
            <a:r>
              <a:rPr lang="pl-PL" sz="2700" dirty="0">
                <a:latin typeface="+mn-lt"/>
              </a:rPr>
              <a:t>na ww. kontach wszystkich kosztów, wydatków i przychodów projektu.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2700" dirty="0" smtClean="0">
                <a:latin typeface="+mj-lt"/>
              </a:rPr>
              <a:t/>
            </a:r>
            <a:br>
              <a:rPr lang="pl-PL" sz="2700" dirty="0" smtClean="0">
                <a:latin typeface="+mj-lt"/>
              </a:rPr>
            </a:br>
            <a:r>
              <a:rPr lang="pl-PL" sz="2700" dirty="0">
                <a:latin typeface="+mj-lt"/>
              </a:rPr>
              <a:t/>
            </a:r>
            <a:br>
              <a:rPr lang="pl-PL" sz="2700" dirty="0">
                <a:latin typeface="+mj-lt"/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>
                <a:latin typeface="+mn-lt"/>
              </a:rPr>
              <a:t/>
            </a:r>
            <a:br>
              <a:rPr lang="pl-PL" sz="9600" dirty="0">
                <a:latin typeface="+mn-lt"/>
              </a:rPr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/>
              <a:t>	</a:t>
            </a:r>
            <a:br>
              <a:rPr lang="pl-PL" sz="9600" dirty="0"/>
            </a:br>
            <a:r>
              <a:rPr lang="pl-PL" sz="9600" dirty="0"/>
              <a:t/>
            </a:r>
            <a:br>
              <a:rPr lang="pl-PL" sz="9600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9252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844824"/>
            <a:ext cx="8101781" cy="4032448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3100" b="1" dirty="0"/>
              <a:t>K</a:t>
            </a:r>
            <a:r>
              <a:rPr lang="pl-PL" sz="3100" b="1" dirty="0" smtClean="0">
                <a:solidFill>
                  <a:schemeClr val="tx1"/>
                </a:solidFill>
              </a:rPr>
              <a:t>oszty kwalifikowalne</a:t>
            </a:r>
            <a:r>
              <a:rPr lang="pl-PL" sz="2700" b="1" dirty="0" smtClean="0">
                <a:solidFill>
                  <a:schemeClr val="tx1"/>
                </a:solidFill>
              </a:rPr>
              <a:t/>
            </a:r>
            <a:br>
              <a:rPr lang="pl-PL" sz="2700" b="1" dirty="0" smtClean="0">
                <a:solidFill>
                  <a:schemeClr val="tx1"/>
                </a:solidFill>
              </a:rPr>
            </a:br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700" dirty="0" smtClean="0"/>
              <a:t>- zaplanowane w budżecie projektu,</a:t>
            </a:r>
            <a:br>
              <a:rPr lang="pl-PL" sz="2700" dirty="0" smtClean="0"/>
            </a:br>
            <a:r>
              <a:rPr lang="pl-PL" sz="2700" dirty="0" smtClean="0"/>
              <a:t>- zgodn</a:t>
            </a:r>
            <a:r>
              <a:rPr lang="pl-PL" sz="2700" dirty="0" smtClean="0">
                <a:solidFill>
                  <a:srgbClr val="002060"/>
                </a:solidFill>
              </a:rPr>
              <a:t>e</a:t>
            </a:r>
            <a:r>
              <a:rPr lang="pl-PL" sz="2700" dirty="0" smtClean="0"/>
              <a:t> z zasadami należytego zarządzania finansami,</a:t>
            </a:r>
            <a:br>
              <a:rPr lang="pl-PL" sz="2700" dirty="0" smtClean="0"/>
            </a:br>
            <a:r>
              <a:rPr lang="pl-PL" sz="2700" dirty="0" smtClean="0"/>
              <a:t>- rzeczywiście poniesione,</a:t>
            </a:r>
            <a:br>
              <a:rPr lang="pl-PL" sz="2700" dirty="0" smtClean="0"/>
            </a:br>
            <a:r>
              <a:rPr lang="pl-PL" sz="2700" dirty="0" smtClean="0"/>
              <a:t>- udokumentowane,</a:t>
            </a:r>
            <a:br>
              <a:rPr lang="pl-PL" sz="2700" dirty="0" smtClean="0"/>
            </a:br>
            <a:r>
              <a:rPr lang="pl-PL" sz="2700" dirty="0" smtClean="0"/>
              <a:t>- w okresie kwalifikowalności,</a:t>
            </a:r>
            <a:br>
              <a:rPr lang="pl-PL" sz="2700" dirty="0" smtClean="0"/>
            </a:br>
            <a:r>
              <a:rPr lang="pl-PL" sz="2700" dirty="0" smtClean="0"/>
              <a:t>- w odpowiedniej kategorii wydatków.</a:t>
            </a:r>
            <a:br>
              <a:rPr lang="pl-PL" sz="27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4098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844824"/>
            <a:ext cx="8101781" cy="4032448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/>
              <a:t>K</a:t>
            </a:r>
            <a:r>
              <a:rPr lang="pl-PL" sz="2700" b="1" dirty="0" smtClean="0">
                <a:solidFill>
                  <a:schemeClr val="tx1"/>
                </a:solidFill>
              </a:rPr>
              <a:t>oszty kwalifikowalne - kategorie</a:t>
            </a:r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400" dirty="0"/>
              <a:t>A) koszty personelu (z wyłączeniem kosztów zarządzania projektem)</a:t>
            </a:r>
            <a:br>
              <a:rPr lang="pl-PL" sz="2400" dirty="0"/>
            </a:br>
            <a:r>
              <a:rPr lang="pl-PL" sz="2400" dirty="0"/>
              <a:t>B) wolontariat</a:t>
            </a:r>
            <a:br>
              <a:rPr lang="pl-PL" sz="2400" dirty="0"/>
            </a:br>
            <a:r>
              <a:rPr lang="pl-PL" sz="2400" dirty="0"/>
              <a:t>C) koszty transportu, podróży i utrzymania</a:t>
            </a:r>
            <a:br>
              <a:rPr lang="pl-PL" sz="2400" dirty="0"/>
            </a:br>
            <a:r>
              <a:rPr lang="pl-PL" sz="2400" dirty="0"/>
              <a:t>D) </a:t>
            </a:r>
            <a:r>
              <a:rPr lang="pl-PL" sz="2400" dirty="0" smtClean="0"/>
              <a:t>sprzęt, oprogramowanie </a:t>
            </a:r>
            <a:r>
              <a:rPr lang="pl-PL" sz="2400" dirty="0"/>
              <a:t>i wyposażenie</a:t>
            </a:r>
            <a:br>
              <a:rPr lang="pl-PL" sz="2400" dirty="0"/>
            </a:br>
            <a:r>
              <a:rPr lang="pl-PL" sz="2400" dirty="0"/>
              <a:t>E) nieruchomości (zakup, budowa, remont, najem, usługi ogólne)</a:t>
            </a:r>
            <a:br>
              <a:rPr lang="pl-PL" sz="2400" dirty="0"/>
            </a:br>
            <a:r>
              <a:rPr lang="pl-PL" sz="2400" dirty="0"/>
              <a:t>F) towary zużywające się i zaopatrzenie, inne wydatki drobne</a:t>
            </a:r>
            <a:br>
              <a:rPr lang="pl-PL" sz="2400" dirty="0"/>
            </a:br>
            <a:r>
              <a:rPr lang="pl-PL" sz="2400" dirty="0"/>
              <a:t>G) usługi zewnętrzne</a:t>
            </a:r>
            <a:br>
              <a:rPr lang="pl-PL" sz="2400" dirty="0"/>
            </a:br>
            <a:r>
              <a:rPr lang="pl-PL" sz="2400" dirty="0"/>
              <a:t>H) informacje, publikacje i promocja</a:t>
            </a:r>
            <a:br>
              <a:rPr lang="pl-PL" sz="2400" dirty="0"/>
            </a:br>
            <a:r>
              <a:rPr lang="pl-PL" sz="2400" dirty="0"/>
              <a:t>I) inne koszy bezpośrednie</a:t>
            </a:r>
            <a:br>
              <a:rPr lang="pl-PL" sz="2400" dirty="0"/>
            </a:br>
            <a:r>
              <a:rPr lang="pl-PL" sz="2400" dirty="0"/>
              <a:t>J) koszty niestanowiące podstawy obliczenia kosztów </a:t>
            </a:r>
            <a:r>
              <a:rPr lang="pl-PL" sz="2400" dirty="0" smtClean="0"/>
              <a:t>pośrednich</a:t>
            </a:r>
            <a:br>
              <a:rPr lang="pl-PL" sz="2400" dirty="0" smtClean="0"/>
            </a:br>
            <a:r>
              <a:rPr lang="pl-PL" sz="2400" dirty="0" smtClean="0"/>
              <a:t>K) koszty pośrednie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76745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/>
          </a:bodyPr>
          <a:lstStyle/>
          <a:p>
            <a:pPr algn="l"/>
            <a:r>
              <a:rPr lang="pl-PL" sz="2400" b="1" dirty="0"/>
              <a:t>K</a:t>
            </a:r>
            <a:r>
              <a:rPr lang="pl-PL" sz="2400" b="1" dirty="0" smtClean="0">
                <a:solidFill>
                  <a:schemeClr val="tx1"/>
                </a:solidFill>
              </a:rPr>
              <a:t>oszty kwalifikowalne – koszty personelu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umowy o pracę, cywilnoprawne, działalność gospodarcza wykonywana samodzielnie,</a:t>
            </a:r>
            <a:br>
              <a:rPr lang="pl-PL" sz="2000" dirty="0" smtClean="0"/>
            </a:br>
            <a:r>
              <a:rPr lang="pl-PL" sz="2000" dirty="0" smtClean="0"/>
              <a:t> - karty czasu pracy, gdy osoba wykonuje obowiązki nie tylko w ramach projektu,</a:t>
            </a:r>
            <a:br>
              <a:rPr lang="pl-PL" sz="2000" dirty="0" smtClean="0"/>
            </a:br>
            <a:r>
              <a:rPr lang="pl-PL" sz="2000" dirty="0" smtClean="0"/>
              <a:t>- max. 240 godzin miesięcznie,</a:t>
            </a:r>
            <a:br>
              <a:rPr lang="pl-PL" sz="2000" dirty="0" smtClean="0"/>
            </a:br>
            <a:r>
              <a:rPr lang="pl-PL" sz="2000" dirty="0" smtClean="0"/>
              <a:t>- koszty personelu zarządzającego w kosztach pośrednich,</a:t>
            </a:r>
            <a:br>
              <a:rPr lang="pl-PL" sz="2000" dirty="0" smtClean="0"/>
            </a:br>
            <a:r>
              <a:rPr lang="pl-PL" sz="2000" dirty="0" smtClean="0"/>
              <a:t>- możliwe rozliczenie umowy o pracę ryczałtem – 1h=ostatni rok </a:t>
            </a:r>
            <a:r>
              <a:rPr lang="pl-PL" sz="2000" dirty="0" err="1" smtClean="0"/>
              <a:t>zatr</a:t>
            </a:r>
            <a:r>
              <a:rPr lang="pl-PL" sz="2000" dirty="0" smtClean="0"/>
              <a:t>./1720</a:t>
            </a:r>
            <a:br>
              <a:rPr lang="pl-PL" sz="2000" dirty="0" smtClean="0"/>
            </a:br>
            <a:r>
              <a:rPr lang="pl-PL" sz="2000" dirty="0" smtClean="0"/>
              <a:t>- zapłata tylko przelewem bankowym.</a:t>
            </a:r>
            <a:br>
              <a:rPr lang="pl-PL" sz="2000" dirty="0" smtClean="0"/>
            </a:br>
            <a:r>
              <a:rPr lang="pl-PL" sz="2000" b="1" dirty="0" smtClean="0"/>
              <a:t>Muszą zostać szczegółowo określone w budżecie, z </a:t>
            </a:r>
            <a:r>
              <a:rPr lang="pl-PL" sz="2000" b="1" smtClean="0"/>
              <a:t>podaniem </a:t>
            </a:r>
            <a:r>
              <a:rPr lang="pl-PL" sz="2000" b="1" smtClean="0"/>
              <a:t>stanowisk</a:t>
            </a:r>
            <a:r>
              <a:rPr lang="pl-PL" sz="2000" b="1" smtClean="0"/>
              <a:t> </a:t>
            </a:r>
            <a:r>
              <a:rPr lang="pl-PL" sz="2000" b="1" dirty="0" smtClean="0"/>
              <a:t>i liczby personelu.</a:t>
            </a: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8020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4248472"/>
          </a:xfrm>
        </p:spPr>
        <p:txBody>
          <a:bodyPr>
            <a:normAutofit/>
          </a:bodyPr>
          <a:lstStyle/>
          <a:p>
            <a:pPr algn="l"/>
            <a:r>
              <a:rPr lang="pl-PL" sz="2400" b="1" dirty="0" smtClean="0"/>
              <a:t>Koszty </a:t>
            </a:r>
            <a:r>
              <a:rPr lang="pl-PL" sz="2400" b="1" dirty="0" err="1" smtClean="0"/>
              <a:t>kwalifikowalne</a:t>
            </a:r>
            <a:r>
              <a:rPr lang="pl-PL" sz="2400" b="1" dirty="0" smtClean="0"/>
              <a:t> – koszty personelu</a:t>
            </a:r>
            <a:br>
              <a:rPr lang="pl-PL" sz="2400" b="1" dirty="0" smtClean="0"/>
            </a:br>
            <a:r>
              <a:rPr lang="pl-PL" sz="2000" dirty="0" smtClean="0"/>
              <a:t>- wynagrodzenie zasadnicze wraz z premiami regulaminowymi, dodatkami stażowymi, funkcyjnymi oraz innymi (np. za znajomość języków obcych) zgodnie z regulaminem wynagradzania,</a:t>
            </a:r>
            <a:br>
              <a:rPr lang="pl-PL" sz="2000" dirty="0" smtClean="0"/>
            </a:br>
            <a:r>
              <a:rPr lang="pl-PL" sz="2000" dirty="0" smtClean="0"/>
              <a:t>- składki na ubezpieczenia społeczne, zdrowotne, Fundusz Pracy i FGŚP,</a:t>
            </a:r>
            <a:br>
              <a:rPr lang="pl-PL" sz="2000" dirty="0" smtClean="0"/>
            </a:br>
            <a:r>
              <a:rPr lang="pl-PL" sz="2000" dirty="0" smtClean="0"/>
              <a:t>- podatek od osób fizycznych oraz od działalności gospodarczej,</a:t>
            </a:r>
            <a:br>
              <a:rPr lang="pl-PL" sz="2000" dirty="0" smtClean="0"/>
            </a:br>
            <a:r>
              <a:rPr lang="pl-PL" sz="2000" dirty="0" smtClean="0"/>
              <a:t>- potrącenia z wynagrodzenia netto,</a:t>
            </a:r>
            <a:br>
              <a:rPr lang="pl-PL" sz="2000" dirty="0" smtClean="0"/>
            </a:br>
            <a:r>
              <a:rPr lang="pl-PL" sz="2000" dirty="0" smtClean="0"/>
              <a:t>- wynagrodzenie brutto osób zatrudnionych na umowę cywilnoprawną,</a:t>
            </a:r>
            <a:br>
              <a:rPr lang="pl-PL" sz="2000" dirty="0" smtClean="0"/>
            </a:br>
            <a:r>
              <a:rPr lang="pl-PL" sz="2000" dirty="0" smtClean="0"/>
              <a:t>- wynagrodzenie osoby prowadzącej działalność gospodarczą,</a:t>
            </a:r>
            <a:br>
              <a:rPr lang="pl-PL" sz="2000" dirty="0" smtClean="0"/>
            </a:br>
            <a:r>
              <a:rPr lang="pl-PL" sz="2000" dirty="0" smtClean="0"/>
              <a:t>- dodatkowe wynagrodzenie roczne „trzynastka” (proporcjonalnie),</a:t>
            </a:r>
            <a:br>
              <a:rPr lang="pl-PL" sz="2000" dirty="0" smtClean="0"/>
            </a:br>
            <a:r>
              <a:rPr lang="pl-PL" sz="2000" dirty="0" smtClean="0"/>
              <a:t>- terminal </a:t>
            </a:r>
            <a:r>
              <a:rPr lang="pl-PL" sz="2000" dirty="0" err="1">
                <a:solidFill>
                  <a:srgbClr val="FF0000"/>
                </a:solidFill>
              </a:rPr>
              <a:t>e</a:t>
            </a:r>
            <a:r>
              <a:rPr lang="pl-PL" sz="2000" dirty="0" err="1" smtClean="0"/>
              <a:t>moluments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AF8CD2-8515-48A1-8E18-70F166468618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pl-PL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3100" b="1" dirty="0" smtClean="0"/>
              <a:t>Konflikt interesów - niedozwolony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dirty="0"/>
              <a:t>Konflikt interesów istnieje wówczas, gdy bezstronne i obiektywne wykonywanie zadań przez personel projektu lub inną osobę jest zagrożone z uwagi na względy rodzinne, emocjonalne, sympatie polityczne lub przynależność państwową, interes gospodarczy lub jakiekolwiek inne interesy wspólne z drugą stroną transakcji (np. zamówienia lub umowy cywilnoprawnej</a:t>
            </a:r>
            <a:r>
              <a:rPr lang="pl-PL" sz="2700" dirty="0" smtClean="0"/>
              <a:t>).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7324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400" b="1" dirty="0"/>
              <a:t>K</a:t>
            </a:r>
            <a:r>
              <a:rPr lang="pl-PL" sz="2400" b="1" dirty="0" smtClean="0">
                <a:solidFill>
                  <a:schemeClr val="tx1"/>
                </a:solidFill>
              </a:rPr>
              <a:t>oszty kwalifikowalne – wolontariat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konieczna umowa, karta czasu pracy, kalkulacja,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</a:t>
            </a:r>
            <a:r>
              <a:rPr lang="pl-PL" sz="2000" dirty="0"/>
              <a:t>kwalifikowalne są jedynie świadczenia wykonywane przez wolontariuszy bezpośrednio z grupą </a:t>
            </a:r>
            <a:r>
              <a:rPr lang="pl-PL" sz="2000" dirty="0" smtClean="0"/>
              <a:t>docelową,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- 12 PLN/h – zasadność przyjęcia wyższych stawek będzie oceniana na etapie oceny merytorycznej wniosku,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pracownicy nie mogą być wolontariuszami,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max. 50% wkładu spoza funduszu i BP (100%-85%=15%; 15%/2=7,5%).</a:t>
            </a: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49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960440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/>
              <a:t>K</a:t>
            </a:r>
            <a:r>
              <a:rPr lang="pl-PL" sz="2700" b="1" dirty="0" smtClean="0">
                <a:solidFill>
                  <a:schemeClr val="tx1"/>
                </a:solidFill>
              </a:rPr>
              <a:t>oszty kwalifikowalne – </a:t>
            </a:r>
            <a:r>
              <a:rPr lang="pl-PL" sz="2700" b="1" dirty="0" smtClean="0"/>
              <a:t>koszty </a:t>
            </a:r>
            <a:r>
              <a:rPr lang="pl-PL" sz="2700" b="1" dirty="0"/>
              <a:t>transportu, podróży i </a:t>
            </a:r>
            <a:r>
              <a:rPr lang="pl-PL" sz="2700" b="1" dirty="0" smtClean="0"/>
              <a:t>utrzymania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200" dirty="0" smtClean="0"/>
              <a:t>- wszelki transport (również wynajem), kolej i samolot – nie I klasa,</a:t>
            </a:r>
            <a:br>
              <a:rPr lang="pl-PL" sz="2200" dirty="0" smtClean="0"/>
            </a:br>
            <a:r>
              <a:rPr lang="pl-PL" sz="2200" dirty="0" smtClean="0"/>
              <a:t>- co do zasady tylko zagraniczne podróże samolotem, podróże krajowe gdy jest </a:t>
            </a:r>
            <a:r>
              <a:rPr lang="pl-PL" sz="2200" dirty="0" err="1" smtClean="0"/>
              <a:t>to</a:t>
            </a:r>
            <a:r>
              <a:rPr lang="pl-PL" sz="2200" dirty="0" smtClean="0"/>
              <a:t> ekonomicznie uzasadnione,</a:t>
            </a:r>
            <a:br>
              <a:rPr lang="pl-PL" sz="2200" dirty="0" smtClean="0"/>
            </a:br>
            <a:r>
              <a:rPr lang="pl-PL" sz="2200" dirty="0" smtClean="0"/>
              <a:t>- stawki z rozporządzenia </a:t>
            </a:r>
            <a:r>
              <a:rPr lang="pl-PL" sz="2200" dirty="0" err="1" smtClean="0"/>
              <a:t>MPiPS</a:t>
            </a:r>
            <a:r>
              <a:rPr lang="pl-PL" sz="2200" dirty="0" smtClean="0"/>
              <a:t> dla personelu projektu, uczestnicy (np. grupa docelowa – mogą być rzeczywiste koszty),</a:t>
            </a:r>
            <a:br>
              <a:rPr lang="pl-PL" sz="2200" dirty="0" smtClean="0"/>
            </a:br>
            <a:r>
              <a:rPr lang="pl-PL" sz="2200" dirty="0" smtClean="0"/>
              <a:t>- zakwaterowanie, ubezpieczenie, zakup paliwa, </a:t>
            </a:r>
            <a:br>
              <a:rPr lang="pl-PL" sz="2200" dirty="0" smtClean="0"/>
            </a:br>
            <a:r>
              <a:rPr lang="pl-PL" sz="2200" dirty="0" smtClean="0"/>
              <a:t>- samochód prywatny oraz taksówki (w uzasadnionych przypadkach).</a:t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endParaRPr lang="pl-PL" sz="22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0518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pl-PL" sz="2700" b="1" dirty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700" b="1" dirty="0" smtClean="0">
                <a:latin typeface="+mn-lt"/>
              </a:rPr>
              <a:t>sprzęt, oprogramowanie i wyposażenie</a:t>
            </a: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zakup, dzierżawa, leasing,</a:t>
            </a:r>
            <a:br>
              <a:rPr lang="pl-PL" sz="22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amortyzacja (budżet projektu),</a:t>
            </a:r>
            <a:br>
              <a:rPr lang="pl-PL" sz="22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sprzęt do 50 000 PLN zakupiony 6 miesięcy od rozpoczęcia projektu lub 3 miesiące od zawarcia umowy (późniejszy termin) – 100% kosztów </a:t>
            </a:r>
            <a:r>
              <a:rPr lang="pl-PL" sz="2200" dirty="0" err="1" smtClean="0">
                <a:latin typeface="+mn-lt"/>
              </a:rPr>
              <a:t>kwalifikowalne</a:t>
            </a:r>
            <a:r>
              <a:rPr lang="pl-PL" sz="2200" dirty="0" smtClean="0">
                <a:latin typeface="+mn-lt"/>
              </a:rPr>
              <a:t>,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>- zakupy sprzętu, oprogramowania i wyposażenia, których koszt jest równy lub wyższy niż 50 000 PLN lub dokonane po ww. terminie kwalifikowalne są jedynie w oparciu o koszty </a:t>
            </a:r>
            <a:r>
              <a:rPr lang="pl-PL" sz="2200" dirty="0" smtClean="0">
                <a:latin typeface="+mn-lt"/>
              </a:rPr>
              <a:t>amortyzacji (nie dotyczy projektów, których głównym celem jest pozyskanie sprzętu, oprogramowania lub wyposażenia), </a:t>
            </a: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>
                <a:latin typeface="+mn-lt"/>
              </a:rPr>
              <a:t>- </a:t>
            </a:r>
            <a:r>
              <a:rPr lang="pl-PL" sz="2200" dirty="0" smtClean="0">
                <a:latin typeface="+mn-lt"/>
              </a:rPr>
              <a:t>sprzęt nowy lub używany.</a:t>
            </a: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1655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pl-PL" sz="2700" b="1" dirty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700" b="1" dirty="0" smtClean="0">
                <a:latin typeface="+mn-lt"/>
              </a:rPr>
              <a:t>nieruchomości</a:t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najem, remont, budowa, koszty eksploatacji,</a:t>
            </a: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powierzchnia wykorzystywana na zarządzanie projektem – koszty pośrednie,</a:t>
            </a: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zakup gruntu – zasadniczo nie (niezbędne, max 10% łącznych wydatków </a:t>
            </a:r>
            <a:r>
              <a:rPr lang="pl-PL" sz="2200" dirty="0" err="1" smtClean="0">
                <a:latin typeface="+mn-lt"/>
              </a:rPr>
              <a:t>kwalifikowalnych</a:t>
            </a:r>
            <a:r>
              <a:rPr lang="pl-PL" sz="2200" dirty="0" smtClean="0">
                <a:latin typeface="+mn-lt"/>
              </a:rPr>
              <a:t>),</a:t>
            </a: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remonty i modernizacje – tylko drobne (bez ograniczenia 10 lat),</a:t>
            </a:r>
            <a:br>
              <a:rPr lang="pl-PL" sz="22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usługi ogólne związane z funkcjonowaniem pomieszczeń (niebędące biurowymi)</a:t>
            </a: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budowa, remont, modernizacja bez limitu, gdy wykazane zostanie, że nieruchomość będzie wykorzystywana do celów projektu przez min. 10 lat, bez ograniczeń kwotowych.</a:t>
            </a: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4182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2700" b="1" dirty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700" b="1" dirty="0" smtClean="0">
                <a:latin typeface="+mn-lt"/>
              </a:rPr>
              <a:t>towary zużywające się i zaopatrzenie, inne wydatki drobne</a:t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</a:t>
            </a:r>
            <a:r>
              <a:rPr lang="pl-PL" sz="2000" dirty="0">
                <a:latin typeface="+mn-lt"/>
              </a:rPr>
              <a:t>jako towar zużywający się należy rozumieć towar jednokrotnego użytku, który zużywany jest w całości na potrzeby projektu (np. wyżywienie, lekarstwa, ubrania, w przypadku których jako zużycie należy rozumieć wydanie osobie z grupy docelowej, itp</a:t>
            </a:r>
            <a:r>
              <a:rPr lang="pl-PL" sz="2000" dirty="0" smtClean="0">
                <a:latin typeface="+mn-lt"/>
              </a:rPr>
              <a:t>.),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jako </a:t>
            </a:r>
            <a:r>
              <a:rPr lang="pl-PL" sz="2000" dirty="0">
                <a:latin typeface="+mn-lt"/>
              </a:rPr>
              <a:t>zaopatrzenie należy rozumieć towar, który zużywa się szybciej niż sprzęt, do którego został zakupiony (np. drobny sprzęt IT, płyty CD itp</a:t>
            </a:r>
            <a:r>
              <a:rPr lang="pl-PL" sz="2000" dirty="0" smtClean="0">
                <a:latin typeface="+mn-lt"/>
              </a:rPr>
              <a:t>.),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jako </a:t>
            </a:r>
            <a:r>
              <a:rPr lang="pl-PL" sz="2000" dirty="0">
                <a:latin typeface="+mn-lt"/>
              </a:rPr>
              <a:t>inne wydatki drobne należy rozumieć wszelkie jednorazowe usługi i zakupy sprzętu i wyposażenia o niskiej wartości (np. kurierskie, pocztowe, lampa na biurko, czajnik), szczególnie w przypadku, gdy nie stanowią wspólnego, większego zakupu, który zostałby wskazany w innej kategorii wydatków (np. sprzęt i wyposażenie</a:t>
            </a:r>
            <a:r>
              <a:rPr lang="pl-PL" sz="2000" dirty="0" smtClean="0">
                <a:latin typeface="+mn-lt"/>
              </a:rPr>
              <a:t>).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2000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/>
          </a:bodyPr>
          <a:lstStyle/>
          <a:p>
            <a:pPr lvl="1"/>
            <a:r>
              <a:rPr lang="pl-PL" sz="2400" b="1" dirty="0">
                <a:latin typeface="+mn-lt"/>
              </a:rPr>
              <a:t>K</a:t>
            </a:r>
            <a:r>
              <a:rPr lang="pl-PL" sz="24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400" b="1" dirty="0" smtClean="0">
                <a:latin typeface="+mn-lt"/>
              </a:rPr>
              <a:t>usługi zewnętrzne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dirty="0" smtClean="0">
                <a:latin typeface="+mn-lt"/>
              </a:rPr>
              <a:t>- </a:t>
            </a:r>
            <a:r>
              <a:rPr lang="pl-PL" sz="2000" dirty="0" smtClean="0">
                <a:latin typeface="+mn-lt"/>
              </a:rPr>
              <a:t>dotyczy </a:t>
            </a:r>
            <a:r>
              <a:rPr lang="pl-PL" sz="2000" dirty="0">
                <a:latin typeface="+mn-lt"/>
              </a:rPr>
              <a:t>przede wszystkim takich usług, których Beneficjent nie jest w stanie wykonać samodzielnie lub wykonanie których przez podmiot zewnętrzny jest bardziej korzystne czy to ze względów ekonomicznych czy też ze względu na kompetencję, skalę, doświadczenie, uprawnienia lub </a:t>
            </a:r>
            <a:r>
              <a:rPr lang="pl-PL" sz="2000" dirty="0" smtClean="0">
                <a:latin typeface="+mn-lt"/>
              </a:rPr>
              <a:t>specjalizację.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3284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2400" b="1" dirty="0">
                <a:latin typeface="+mn-lt"/>
              </a:rPr>
              <a:t>K</a:t>
            </a:r>
            <a:r>
              <a:rPr lang="pl-PL" sz="2400" b="1" dirty="0" smtClean="0">
                <a:solidFill>
                  <a:schemeClr val="tx1"/>
                </a:solidFill>
                <a:latin typeface="+mn-lt"/>
              </a:rPr>
              <a:t>oszty kwalifikowalne – informacje</a:t>
            </a:r>
            <a:r>
              <a:rPr lang="pl-PL" sz="2400" b="1" dirty="0">
                <a:solidFill>
                  <a:schemeClr val="tx1"/>
                </a:solidFill>
                <a:latin typeface="+mn-lt"/>
              </a:rPr>
              <a:t>, publikacje i promocja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</a:t>
            </a:r>
            <a:r>
              <a:rPr lang="pl-PL" sz="2000" dirty="0">
                <a:latin typeface="+mn-lt"/>
              </a:rPr>
              <a:t>koszty dotyczące wszelkich działań merytorycznych o charakterze informacji i promocji, koszty publikacji wydanych w ramach </a:t>
            </a:r>
            <a:r>
              <a:rPr lang="pl-PL" sz="2000" dirty="0" smtClean="0">
                <a:latin typeface="+mn-lt"/>
              </a:rPr>
              <a:t>projektu,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kategoria </a:t>
            </a:r>
            <a:r>
              <a:rPr lang="pl-PL" sz="2000" dirty="0">
                <a:latin typeface="+mn-lt"/>
              </a:rPr>
              <a:t>ta nie obejmuje ogólnych działań informacyjno-promocyjnych dotyczących projektu, niezwiązanych z konkretnym działaniem </a:t>
            </a:r>
            <a:r>
              <a:rPr lang="pl-PL" sz="2000" dirty="0" smtClean="0">
                <a:latin typeface="+mn-lt"/>
              </a:rPr>
              <a:t>merytorycznym,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np. przygotowanie, redagowanie, publikacja, strony </a:t>
            </a:r>
            <a:r>
              <a:rPr lang="pl-PL" sz="2000" dirty="0" err="1" smtClean="0">
                <a:latin typeface="+mn-lt"/>
              </a:rPr>
              <a:t>www</a:t>
            </a:r>
            <a:r>
              <a:rPr lang="pl-PL" sz="2000" dirty="0" smtClean="0">
                <a:latin typeface="+mn-lt"/>
              </a:rPr>
              <a:t>, ogłoszenia i spoty radiowe i telewizyjne. 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57794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/>
          </a:bodyPr>
          <a:lstStyle/>
          <a:p>
            <a:pPr lvl="1"/>
            <a:r>
              <a:rPr lang="pl-PL" sz="2400" b="1" dirty="0" smtClean="0">
                <a:latin typeface="+mn-lt"/>
              </a:rPr>
              <a:t>K</a:t>
            </a:r>
            <a:r>
              <a:rPr lang="pl-PL" sz="2400" b="1" dirty="0" smtClean="0">
                <a:solidFill>
                  <a:schemeClr val="tx1"/>
                </a:solidFill>
                <a:latin typeface="+mn-lt"/>
              </a:rPr>
              <a:t>oszty kwalifikowalne – inne koszty bezpośrednie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</a:t>
            </a:r>
            <a:r>
              <a:rPr lang="pl-PL" sz="2000" dirty="0" err="1" smtClean="0">
                <a:latin typeface="+mn-lt"/>
              </a:rPr>
              <a:t>to</a:t>
            </a:r>
            <a:r>
              <a:rPr lang="pl-PL" sz="2000" dirty="0" smtClean="0">
                <a:latin typeface="+mn-lt"/>
              </a:rPr>
              <a:t> co jest kosztem bezpośrednim a nie mieści się w innych kategoriach,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w tej kategorii należy umieścić koszty reintegracji po powrocie,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wsparcie grup docelowych,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ryczałty na koszty ponoszone za granicą (transfer, ewaluacja biznesplanów </a:t>
            </a:r>
            <a:r>
              <a:rPr lang="pl-PL" sz="2000" dirty="0" err="1" smtClean="0">
                <a:latin typeface="+mn-lt"/>
              </a:rPr>
              <a:t>itp</a:t>
            </a:r>
            <a:r>
              <a:rPr lang="pl-PL" sz="2000" dirty="0" smtClean="0">
                <a:latin typeface="+mn-lt"/>
              </a:rPr>
              <a:t>).</a:t>
            </a: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3685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2700" b="1" dirty="0" smtClean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– 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koszty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niestanowiące podstawy obliczenia kosztów 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pośrednich</a:t>
            </a:r>
            <a:br>
              <a:rPr lang="pl-PL" sz="2700" b="1" dirty="0" smtClean="0">
                <a:solidFill>
                  <a:schemeClr val="tx1"/>
                </a:solidFill>
                <a:latin typeface="+mn-lt"/>
              </a:rPr>
            </a:b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</a:t>
            </a:r>
            <a:r>
              <a:rPr lang="pl-PL" sz="2200" dirty="0">
                <a:latin typeface="+mn-lt"/>
              </a:rPr>
              <a:t>dotyczące zakupu usług remontowo-budowlanych, dostaw inwestycyjnych oraz tworzenia, rozbudowy i modernizacji systemów </a:t>
            </a:r>
            <a:r>
              <a:rPr lang="pl-PL" sz="2200" dirty="0" smtClean="0">
                <a:latin typeface="+mn-lt"/>
              </a:rPr>
              <a:t>informatycznych,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</a:t>
            </a:r>
            <a:r>
              <a:rPr lang="pl-PL" sz="2200" dirty="0">
                <a:latin typeface="+mn-lt"/>
              </a:rPr>
              <a:t>koszty poniesione w wyniku zastosowania, od progu 30 000 EUR netto, zasady konkurencyjności lub ustawy </a:t>
            </a:r>
            <a:r>
              <a:rPr lang="pl-PL" sz="2200" dirty="0" smtClean="0">
                <a:latin typeface="+mn-lt"/>
              </a:rPr>
              <a:t>PZP,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nie powoduje obniżenia kosztów pośrednich poniżej 5%.</a:t>
            </a: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1309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 smtClean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– 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koszty pośrednie (1)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/>
              <a:t>- 25 </a:t>
            </a:r>
            <a:r>
              <a:rPr lang="pl-PL" sz="2200" dirty="0"/>
              <a:t>% kosztów bezpośrednich – w przypadku projektów o wartości do 1 mln zł </a:t>
            </a:r>
            <a:r>
              <a:rPr lang="pl-PL" sz="2200" dirty="0" smtClean="0"/>
              <a:t>włącznie,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- 20 </a:t>
            </a:r>
            <a:r>
              <a:rPr lang="pl-PL" sz="2200" dirty="0"/>
              <a:t>% kosztów bezpośrednich – w przypadku projektów o wartości powyżej 1 mln zł do 2 mln zł </a:t>
            </a:r>
            <a:r>
              <a:rPr lang="pl-PL" sz="2200" dirty="0" smtClean="0"/>
              <a:t>włącznie,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- 15 </a:t>
            </a:r>
            <a:r>
              <a:rPr lang="pl-PL" sz="2200" dirty="0"/>
              <a:t>% kosztów bezpośrednich – w przypadku projektów o wartości powyżej 2 mln zł do 5 mln zł </a:t>
            </a:r>
            <a:r>
              <a:rPr lang="pl-PL" sz="2200" dirty="0" smtClean="0"/>
              <a:t>włącznie,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- 10 </a:t>
            </a:r>
            <a:r>
              <a:rPr lang="pl-PL" sz="2200" dirty="0"/>
              <a:t>% kosztów bezpośrednich – w przypadku projektów o wartości przekraczającej 5 mln </a:t>
            </a:r>
            <a:r>
              <a:rPr lang="pl-PL" sz="2200" dirty="0" smtClean="0"/>
              <a:t>zł,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ewentualnie mniej zgodnie z wnioskiem.</a:t>
            </a:r>
            <a:br>
              <a:rPr lang="pl-PL" sz="2200" dirty="0" smtClean="0"/>
            </a:br>
            <a:r>
              <a:rPr lang="pl-PL" sz="3200" dirty="0"/>
              <a:t/>
            </a:r>
            <a:br>
              <a:rPr lang="pl-PL" sz="3200" dirty="0"/>
            </a:br>
            <a:r>
              <a:rPr lang="pl-PL" sz="6600" dirty="0" smtClean="0">
                <a:latin typeface="+mn-lt"/>
              </a:rPr>
              <a:t/>
            </a:r>
            <a:br>
              <a:rPr lang="pl-PL" sz="6600" dirty="0" smtClean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/>
              <a:t/>
            </a:r>
            <a:br>
              <a:rPr lang="pl-PL" sz="6600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1160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Wydatki faktycznie poniesione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dirty="0">
                <a:latin typeface="+mn-lt"/>
              </a:rPr>
              <a:t>Wydatek faktycznie poniesiony to wydatek poniesiony w znaczeniu </a:t>
            </a:r>
            <a:r>
              <a:rPr lang="pl-PL" sz="2700" dirty="0" smtClean="0">
                <a:latin typeface="+mn-lt"/>
              </a:rPr>
              <a:t>kasowym, z wyjątkiem:</a:t>
            </a:r>
            <a:br>
              <a:rPr lang="pl-PL" sz="2700" dirty="0" smtClean="0">
                <a:latin typeface="+mn-lt"/>
              </a:rPr>
            </a:br>
            <a:r>
              <a:rPr lang="pl-PL" sz="2700" dirty="0" smtClean="0">
                <a:latin typeface="+mn-lt"/>
              </a:rPr>
              <a:t>- wkład niepieniężny - wolontariat,</a:t>
            </a:r>
            <a:br>
              <a:rPr lang="pl-PL" sz="2700" dirty="0" smtClean="0">
                <a:latin typeface="+mn-lt"/>
              </a:rPr>
            </a:br>
            <a:r>
              <a:rPr lang="pl-PL" sz="2700" dirty="0" smtClean="0">
                <a:latin typeface="+mn-lt"/>
              </a:rPr>
              <a:t>- wydatki </a:t>
            </a:r>
            <a:r>
              <a:rPr lang="pl-PL" sz="2700" dirty="0">
                <a:latin typeface="+mn-lt"/>
              </a:rPr>
              <a:t>rozliczane stawkami lub kwotami ryczałtowymi,</a:t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koszty </a:t>
            </a:r>
            <a:r>
              <a:rPr lang="pl-PL" sz="2700" dirty="0">
                <a:latin typeface="+mn-lt"/>
              </a:rPr>
              <a:t>amortyzacji,</a:t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terminal </a:t>
            </a:r>
            <a:r>
              <a:rPr lang="pl-PL" sz="2700" dirty="0" err="1">
                <a:latin typeface="+mn-lt"/>
              </a:rPr>
              <a:t>emoluments</a:t>
            </a:r>
            <a:r>
              <a:rPr lang="pl-PL" sz="2700" dirty="0">
                <a:latin typeface="+mn-lt"/>
              </a:rPr>
              <a:t>.</a:t>
            </a:r>
            <a:br>
              <a:rPr lang="pl-PL" sz="2700" dirty="0">
                <a:latin typeface="+mn-lt"/>
              </a:rPr>
            </a:br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b="1" dirty="0" smtClean="0"/>
              <a:t/>
            </a:r>
            <a:br>
              <a:rPr lang="pl-PL" sz="3200" b="1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/>
              <a:t>	</a:t>
            </a:r>
            <a:br>
              <a:rPr lang="pl-PL" sz="3200" dirty="0"/>
            </a:br>
            <a:r>
              <a:rPr lang="pl-PL" sz="3200" dirty="0"/>
              <a:t/>
            </a:r>
            <a:br>
              <a:rPr lang="pl-PL" sz="3200" dirty="0"/>
            </a:br>
            <a:endParaRPr lang="pl-PL" sz="32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4597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 smtClean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– 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koszty pośrednie (2)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/>
              <a:t>- koszty zarządzania, zarządu, personelu obsługowego, obsługi księgowej,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biura dot. </a:t>
            </a:r>
            <a:r>
              <a:rPr lang="pl-PL" sz="2200" dirty="0"/>
              <a:t>o</a:t>
            </a:r>
            <a:r>
              <a:rPr lang="pl-PL" sz="2200" dirty="0" smtClean="0"/>
              <a:t>bsługi projektu,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koszt sprzętu dla personelu rozliczanego w kosztach pośrednich,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koszty poczty, telekomunikacji, materiałów biurowych, ubezpieczeń, ochrony,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opłaty za energię elektryczną, cieplną, gazową i wodę,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rachunek bankowy, działania informacyjno-promocyjne. 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3200" dirty="0"/>
              <a:t/>
            </a:r>
            <a:br>
              <a:rPr lang="pl-PL" sz="3200" dirty="0"/>
            </a:br>
            <a:r>
              <a:rPr lang="pl-PL" sz="6600" dirty="0" smtClean="0">
                <a:latin typeface="+mn-lt"/>
              </a:rPr>
              <a:t/>
            </a:r>
            <a:br>
              <a:rPr lang="pl-PL" sz="6600" dirty="0" smtClean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/>
              <a:t/>
            </a:r>
            <a:br>
              <a:rPr lang="pl-PL" sz="6600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5134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000" dirty="0">
                <a:solidFill>
                  <a:schemeClr val="tx1"/>
                </a:solidFill>
              </a:rPr>
              <a:t/>
            </a:r>
            <a:br>
              <a:rPr lang="pl-PL" sz="2000" dirty="0">
                <a:solidFill>
                  <a:schemeClr val="tx1"/>
                </a:solidFill>
              </a:rPr>
            </a:br>
            <a:r>
              <a:rPr lang="pl-PL" sz="2400" b="1" dirty="0" smtClean="0">
                <a:solidFill>
                  <a:schemeClr val="tx1"/>
                </a:solidFill>
              </a:rPr>
              <a:t>DZIĘKUJĘ ZA UWAGĘ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42424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Amortyzacja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b="1" dirty="0" smtClean="0">
                <a:latin typeface="+mn-lt"/>
              </a:rPr>
              <a:t>- </a:t>
            </a:r>
            <a:r>
              <a:rPr lang="pl-PL" sz="2700" dirty="0" smtClean="0">
                <a:latin typeface="+mn-lt"/>
              </a:rPr>
              <a:t>zakup </a:t>
            </a:r>
            <a:r>
              <a:rPr lang="pl-PL" sz="2700" dirty="0">
                <a:latin typeface="+mn-lt"/>
              </a:rPr>
              <a:t>aktywów nie został sfinansowany ze środków dotacji </a:t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aktywa </a:t>
            </a:r>
            <a:r>
              <a:rPr lang="pl-PL" sz="2700" dirty="0">
                <a:latin typeface="+mn-lt"/>
              </a:rPr>
              <a:t>nie zostały całkowicie umorzone, tj. są nadal amortyzowane w okresie realizacji projektu,</a:t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koszty </a:t>
            </a:r>
            <a:r>
              <a:rPr lang="pl-PL" sz="2700" dirty="0">
                <a:latin typeface="+mn-lt"/>
              </a:rPr>
              <a:t>amortyzacji są naliczane zgodnie z przepisami krajowymi,</a:t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koszty </a:t>
            </a:r>
            <a:r>
              <a:rPr lang="pl-PL" sz="2700" dirty="0">
                <a:latin typeface="+mn-lt"/>
              </a:rPr>
              <a:t>dotyczą wyłącznie okresu realizacji projektu,</a:t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aktywa </a:t>
            </a:r>
            <a:r>
              <a:rPr lang="pl-PL" sz="2700" dirty="0">
                <a:latin typeface="+mn-lt"/>
              </a:rPr>
              <a:t>są niezbędne do realizacji projektu i bezpośrednio wykorzystywane do jego wdrażania.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700" dirty="0">
                <a:latin typeface="+mn-lt"/>
              </a:rPr>
              <a:t/>
            </a:r>
            <a:br>
              <a:rPr lang="pl-PL" sz="2700" dirty="0">
                <a:latin typeface="+mn-lt"/>
              </a:rPr>
            </a:br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b="1" dirty="0" smtClean="0"/>
              <a:t/>
            </a:r>
            <a:br>
              <a:rPr lang="pl-PL" sz="3200" b="1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/>
              <a:t>	</a:t>
            </a:r>
            <a:br>
              <a:rPr lang="pl-PL" sz="3200" dirty="0"/>
            </a:br>
            <a:r>
              <a:rPr lang="pl-PL" sz="3200" dirty="0"/>
              <a:t/>
            </a:r>
            <a:br>
              <a:rPr lang="pl-PL" sz="3200" dirty="0"/>
            </a:br>
            <a:endParaRPr lang="pl-PL" sz="32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3008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16832"/>
            <a:ext cx="8101781" cy="3960440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3100" b="1" dirty="0" smtClean="0">
                <a:latin typeface="+mj-lt"/>
              </a:rPr>
              <a:t>Leasing i dzierżawa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dirty="0" smtClean="0">
                <a:latin typeface="+mn-lt"/>
              </a:rPr>
              <a:t>- tylko w okresie realizacji projektu,</a:t>
            </a:r>
            <a:br>
              <a:rPr lang="pl-PL" sz="2700" dirty="0" smtClean="0">
                <a:latin typeface="+mn-lt"/>
              </a:rPr>
            </a:br>
            <a:r>
              <a:rPr lang="pl-PL" sz="2700" dirty="0">
                <a:latin typeface="+mn-lt"/>
              </a:rPr>
              <a:t>- tylko część raty leasingowej związana wyłącznie ze spłatą kapitału leasingowanych </a:t>
            </a:r>
            <a:r>
              <a:rPr lang="pl-PL" sz="2700" dirty="0" smtClean="0">
                <a:latin typeface="+mn-lt"/>
              </a:rPr>
              <a:t>aktywów,</a:t>
            </a:r>
            <a:br>
              <a:rPr lang="pl-PL" sz="2700" dirty="0" smtClean="0">
                <a:latin typeface="+mn-lt"/>
              </a:rPr>
            </a:br>
            <a:r>
              <a:rPr lang="pl-PL" sz="2700" dirty="0" smtClean="0">
                <a:latin typeface="+mn-lt"/>
              </a:rPr>
              <a:t>- niekwalifikowalne </a:t>
            </a:r>
            <a:r>
              <a:rPr lang="pl-PL" sz="2700" dirty="0">
                <a:latin typeface="+mn-lt"/>
              </a:rPr>
              <a:t>są koszty związane z umową leasingową, a zwłaszcza podatek, marża leasingodawcy, koszty refinansowania odsetek, koszty ogólne, opłaty </a:t>
            </a:r>
            <a:r>
              <a:rPr lang="pl-PL" sz="2700" dirty="0" smtClean="0">
                <a:latin typeface="+mn-lt"/>
              </a:rPr>
              <a:t>ubezpieczeniowe,</a:t>
            </a:r>
            <a:r>
              <a:rPr lang="pl-PL" sz="2700" dirty="0">
                <a:latin typeface="+mn-lt"/>
              </a:rPr>
              <a:t/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koszty </a:t>
            </a:r>
            <a:r>
              <a:rPr lang="pl-PL" sz="2700" dirty="0">
                <a:latin typeface="+mn-lt"/>
              </a:rPr>
              <a:t>dzierżawy kwalifikowalne są w wysokości czynszu dzierżawnego płaconego przez </a:t>
            </a:r>
            <a:r>
              <a:rPr lang="pl-PL" sz="2700" dirty="0" smtClean="0">
                <a:latin typeface="+mn-lt"/>
              </a:rPr>
              <a:t>beneficjenta</a:t>
            </a:r>
            <a:r>
              <a:rPr lang="pl-PL" sz="2700" dirty="0">
                <a:latin typeface="+mn-lt"/>
              </a:rPr>
              <a:t>, pod warunkiem przedstawienia dowodu poniesienia wydatku.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7200" dirty="0"/>
              <a:t/>
            </a:r>
            <a:br>
              <a:rPr lang="pl-PL" sz="7200" dirty="0"/>
            </a:br>
            <a:r>
              <a:rPr lang="pl-PL" sz="8000" dirty="0">
                <a:latin typeface="+mn-lt"/>
              </a:rPr>
              <a:t/>
            </a:r>
            <a:br>
              <a:rPr lang="pl-PL" sz="8000" dirty="0">
                <a:latin typeface="+mn-lt"/>
              </a:rPr>
            </a:br>
            <a:r>
              <a:rPr lang="pl-PL" sz="8800" dirty="0"/>
              <a:t/>
            </a:r>
            <a:br>
              <a:rPr lang="pl-PL" sz="8800" dirty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b="1" dirty="0" smtClean="0"/>
              <a:t/>
            </a:r>
            <a:br>
              <a:rPr lang="pl-PL" sz="8800" b="1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/>
              <a:t>	</a:t>
            </a:r>
            <a:br>
              <a:rPr lang="pl-PL" sz="8800" dirty="0"/>
            </a:br>
            <a:r>
              <a:rPr lang="pl-PL" sz="8800" dirty="0"/>
              <a:t/>
            </a:r>
            <a:br>
              <a:rPr lang="pl-PL" sz="8800" dirty="0"/>
            </a:br>
            <a:endParaRPr lang="pl-PL" sz="88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158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3100" b="1" dirty="0" smtClean="0"/>
              <a:t>Terminal </a:t>
            </a:r>
            <a:r>
              <a:rPr lang="pl-PL" sz="3100" b="1" dirty="0" err="1" smtClean="0"/>
              <a:t>emoluments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400" dirty="0"/>
              <a:t>W przypadku </a:t>
            </a:r>
            <a:r>
              <a:rPr lang="pl-PL" sz="2400" u="sng" dirty="0"/>
              <a:t>organizacji międzynarodowych</a:t>
            </a:r>
            <a:r>
              <a:rPr lang="pl-PL" sz="2400" dirty="0"/>
              <a:t> kwalifikowalne są koszty tzw. „terminal </a:t>
            </a:r>
            <a:r>
              <a:rPr lang="pl-PL" sz="2400" dirty="0" err="1"/>
              <a:t>emoluments</a:t>
            </a:r>
            <a:r>
              <a:rPr lang="pl-PL" sz="2400" dirty="0"/>
              <a:t>” czyli stały procent kosztów wynagrodzenia odliczany w celu pokrycia niezaplanowanych kosztów, który jest odprowadzany do centrali, płacony na zakończenie umowy.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7200" dirty="0"/>
              <a:t/>
            </a:r>
            <a:br>
              <a:rPr lang="pl-PL" sz="7200" dirty="0"/>
            </a:br>
            <a:r>
              <a:rPr lang="pl-PL" sz="8000" dirty="0">
                <a:latin typeface="+mn-lt"/>
              </a:rPr>
              <a:t/>
            </a:r>
            <a:br>
              <a:rPr lang="pl-PL" sz="8000" dirty="0">
                <a:latin typeface="+mn-lt"/>
              </a:rPr>
            </a:br>
            <a:r>
              <a:rPr lang="pl-PL" sz="8800" dirty="0"/>
              <a:t/>
            </a:r>
            <a:br>
              <a:rPr lang="pl-PL" sz="8800" dirty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b="1" dirty="0" smtClean="0"/>
              <a:t/>
            </a:r>
            <a:br>
              <a:rPr lang="pl-PL" sz="8800" b="1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/>
              <a:t>	</a:t>
            </a:r>
            <a:br>
              <a:rPr lang="pl-PL" sz="8800" dirty="0"/>
            </a:br>
            <a:r>
              <a:rPr lang="pl-PL" sz="8800" dirty="0"/>
              <a:t/>
            </a:r>
            <a:br>
              <a:rPr lang="pl-PL" sz="8800" dirty="0"/>
            </a:br>
            <a:endParaRPr lang="pl-PL" sz="88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3666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3100" b="1" dirty="0" smtClean="0"/>
              <a:t>VAT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dirty="0"/>
              <a:t>Podatek VAT jest wydatkiem kwalifikowalnym tylko wówczas, gdy został on faktycznie i ostatecznie poniesiony przez </a:t>
            </a:r>
            <a:r>
              <a:rPr lang="pl-PL" sz="2700" dirty="0" smtClean="0"/>
              <a:t>beneficjenta </a:t>
            </a:r>
            <a:r>
              <a:rPr lang="pl-PL" sz="2700" dirty="0"/>
              <a:t>projektu, tj. nie można go odzyskać na mocy prawa krajowego dotyczącego VAT</a:t>
            </a:r>
            <a:r>
              <a:rPr lang="pl-PL" sz="2700" dirty="0" smtClean="0"/>
              <a:t>.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7200" dirty="0"/>
              <a:t/>
            </a:r>
            <a:br>
              <a:rPr lang="pl-PL" sz="7200" dirty="0"/>
            </a:br>
            <a:r>
              <a:rPr lang="pl-PL" sz="8000" dirty="0">
                <a:latin typeface="+mn-lt"/>
              </a:rPr>
              <a:t/>
            </a:r>
            <a:br>
              <a:rPr lang="pl-PL" sz="8000" dirty="0">
                <a:latin typeface="+mn-lt"/>
              </a:rPr>
            </a:br>
            <a:r>
              <a:rPr lang="pl-PL" sz="8800" dirty="0"/>
              <a:t/>
            </a:r>
            <a:br>
              <a:rPr lang="pl-PL" sz="8800" dirty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b="1" dirty="0" smtClean="0"/>
              <a:t/>
            </a:r>
            <a:br>
              <a:rPr lang="pl-PL" sz="8800" b="1" dirty="0" smtClean="0"/>
            </a:br>
            <a:r>
              <a:rPr lang="pl-PL" sz="8800" dirty="0" smtClean="0"/>
              <a:t/>
            </a:r>
            <a:br>
              <a:rPr lang="pl-PL" sz="8800" dirty="0" smtClean="0"/>
            </a:br>
            <a:r>
              <a:rPr lang="pl-PL" sz="8800" dirty="0"/>
              <a:t>	</a:t>
            </a:r>
            <a:br>
              <a:rPr lang="pl-PL" sz="8800" dirty="0"/>
            </a:br>
            <a:r>
              <a:rPr lang="pl-PL" sz="8800" dirty="0"/>
              <a:t/>
            </a:r>
            <a:br>
              <a:rPr lang="pl-PL" sz="8800" dirty="0"/>
            </a:br>
            <a:endParaRPr lang="pl-PL" sz="88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80344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Zakaz podwójnego finansowania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>
                <a:latin typeface="+mn-lt"/>
              </a:rPr>
              <a:t/>
            </a:r>
            <a:br>
              <a:rPr lang="pl-PL" sz="2700" b="1" dirty="0">
                <a:latin typeface="+mn-lt"/>
              </a:rPr>
            </a:br>
            <a:r>
              <a:rPr lang="pl-PL" sz="2700" b="1" dirty="0" smtClean="0">
                <a:latin typeface="+mn-lt"/>
              </a:rPr>
              <a:t>- </a:t>
            </a:r>
            <a:r>
              <a:rPr lang="pl-PL" sz="2700" dirty="0" smtClean="0">
                <a:latin typeface="+mn-lt"/>
              </a:rPr>
              <a:t>wielokrotne </a:t>
            </a:r>
            <a:r>
              <a:rPr lang="pl-PL" sz="2700" dirty="0">
                <a:latin typeface="+mn-lt"/>
              </a:rPr>
              <a:t>zrefundowanie tego samego </a:t>
            </a:r>
            <a:r>
              <a:rPr lang="pl-PL" sz="2700" dirty="0" smtClean="0">
                <a:latin typeface="+mn-lt"/>
              </a:rPr>
              <a:t>wydatku, </a:t>
            </a:r>
            <a:r>
              <a:rPr lang="pl-PL" sz="2700" dirty="0">
                <a:latin typeface="+mn-lt"/>
              </a:rPr>
              <a:t/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zrefundowanie </a:t>
            </a:r>
            <a:r>
              <a:rPr lang="pl-PL" sz="2700" dirty="0">
                <a:latin typeface="+mn-lt"/>
              </a:rPr>
              <a:t>kosztów podatku VAT ze środków funduszu, a następnie odzyskanie tego </a:t>
            </a:r>
            <a:r>
              <a:rPr lang="pl-PL" sz="2700" dirty="0" smtClean="0">
                <a:latin typeface="+mn-lt"/>
              </a:rPr>
              <a:t>podatku,</a:t>
            </a:r>
            <a:r>
              <a:rPr lang="pl-PL" sz="2700" dirty="0">
                <a:latin typeface="+mn-lt"/>
              </a:rPr>
              <a:t/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zakupienie </a:t>
            </a:r>
            <a:r>
              <a:rPr lang="pl-PL" sz="2700" dirty="0">
                <a:latin typeface="+mn-lt"/>
              </a:rPr>
              <a:t>środka trwałego z udziałem środków dotacji, a następnie zrefundowanie kosztów amortyzacji tego środka trwałego w ramach funduszu,</a:t>
            </a:r>
            <a:br>
              <a:rPr lang="pl-PL" sz="2700" dirty="0">
                <a:latin typeface="+mn-lt"/>
              </a:rPr>
            </a:br>
            <a:r>
              <a:rPr lang="pl-PL" sz="2700" dirty="0" smtClean="0">
                <a:latin typeface="+mn-lt"/>
              </a:rPr>
              <a:t>- rozliczenie </a:t>
            </a:r>
            <a:r>
              <a:rPr lang="pl-PL" sz="2700" dirty="0">
                <a:latin typeface="+mn-lt"/>
              </a:rPr>
              <a:t>tego samego wydatku w kosztach bezpośrednich i kosztach pośrednich projektu.</a:t>
            </a:r>
            <a:r>
              <a:rPr lang="pl-PL" sz="1200" dirty="0"/>
              <a:t/>
            </a:r>
            <a:br>
              <a:rPr lang="pl-PL" sz="1200" dirty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>
                <a:latin typeface="+mn-lt"/>
              </a:rPr>
              <a:t/>
            </a:r>
            <a:br>
              <a:rPr lang="pl-PL" sz="9600" dirty="0">
                <a:latin typeface="+mn-lt"/>
              </a:rPr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/>
              <a:t>	</a:t>
            </a:r>
            <a:br>
              <a:rPr lang="pl-PL" sz="9600" dirty="0"/>
            </a:br>
            <a:r>
              <a:rPr lang="pl-PL" sz="9600" dirty="0"/>
              <a:t/>
            </a:r>
            <a:br>
              <a:rPr lang="pl-PL" sz="9600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753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3100" b="1" dirty="0" smtClean="0">
                <a:latin typeface="+mj-lt"/>
              </a:rPr>
              <a:t>Konto lub subkonto projektu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 smtClean="0"/>
              <a:t/>
            </a:r>
            <a:br>
              <a:rPr lang="pl-PL" sz="2700" b="1" dirty="0" smtClean="0"/>
            </a:br>
            <a:r>
              <a:rPr lang="pl-PL" sz="2700" b="1" dirty="0">
                <a:latin typeface="+mn-lt"/>
              </a:rPr>
              <a:t/>
            </a:r>
            <a:br>
              <a:rPr lang="pl-PL" sz="2700" b="1" dirty="0">
                <a:latin typeface="+mn-lt"/>
              </a:rPr>
            </a:br>
            <a:r>
              <a:rPr lang="pl-PL" sz="2400" dirty="0">
                <a:latin typeface="+mn-lt"/>
              </a:rPr>
              <a:t>Operacje finansowe dotyczące środków przekazanych przez </a:t>
            </a:r>
            <a:r>
              <a:rPr lang="pl-PL" sz="2400" dirty="0" smtClean="0">
                <a:latin typeface="+mn-lt"/>
              </a:rPr>
              <a:t>COPE MSW </a:t>
            </a:r>
            <a:r>
              <a:rPr lang="pl-PL" sz="2400" dirty="0">
                <a:latin typeface="+mn-lt"/>
              </a:rPr>
              <a:t>prowadzone są na dedykowanym projektowi koncie lub subkoncie bankowym i mogą dotyczyć wyłącznie wydatków kwalifikowalnych w ramach projektu. 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>
                <a:latin typeface="+mn-lt"/>
              </a:rPr>
              <a:t/>
            </a:r>
            <a:br>
              <a:rPr lang="pl-PL" sz="9600" dirty="0">
                <a:latin typeface="+mn-lt"/>
              </a:rPr>
            </a:br>
            <a:r>
              <a:rPr lang="pl-PL" sz="9600" dirty="0"/>
              <a:t/>
            </a:r>
            <a:br>
              <a:rPr lang="pl-PL" sz="9600" dirty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b="1" dirty="0" smtClean="0"/>
              <a:t/>
            </a:r>
            <a:br>
              <a:rPr lang="pl-PL" sz="9600" b="1" dirty="0" smtClean="0"/>
            </a:br>
            <a:r>
              <a:rPr lang="pl-PL" sz="9600" dirty="0" smtClean="0"/>
              <a:t/>
            </a:r>
            <a:br>
              <a:rPr lang="pl-PL" sz="9600" dirty="0" smtClean="0"/>
            </a:br>
            <a:r>
              <a:rPr lang="pl-PL" sz="9600" dirty="0"/>
              <a:t>	</a:t>
            </a:r>
            <a:br>
              <a:rPr lang="pl-PL" sz="9600" dirty="0"/>
            </a:br>
            <a:r>
              <a:rPr lang="pl-PL" sz="9600" dirty="0"/>
              <a:t/>
            </a:r>
            <a:br>
              <a:rPr lang="pl-PL" sz="9600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1492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ofil">
  <a:themeElements>
    <a:clrScheme name="Profil 10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000099"/>
      </a:accent2>
      <a:accent3>
        <a:srgbClr val="FFFFFF"/>
      </a:accent3>
      <a:accent4>
        <a:srgbClr val="000000"/>
      </a:accent4>
      <a:accent5>
        <a:srgbClr val="CED5DD"/>
      </a:accent5>
      <a:accent6>
        <a:srgbClr val="00008A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00008A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Profil 10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000099"/>
    </a:accent2>
    <a:accent3>
      <a:srgbClr val="FFFFFF"/>
    </a:accent3>
    <a:accent4>
      <a:srgbClr val="000000"/>
    </a:accent4>
    <a:accent5>
      <a:srgbClr val="CED5DD"/>
    </a:accent5>
    <a:accent6>
      <a:srgbClr val="00008A"/>
    </a:accent6>
    <a:hlink>
      <a:srgbClr val="336699"/>
    </a:hlink>
    <a:folHlink>
      <a:srgbClr val="0033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2311</TotalTime>
  <Words>887</Words>
  <Application>Microsoft Office PowerPoint</Application>
  <PresentationFormat>Pokaz na ekranie (4:3)</PresentationFormat>
  <Paragraphs>181</Paragraphs>
  <Slides>31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31</vt:i4>
      </vt:variant>
    </vt:vector>
  </HeadingPairs>
  <TitlesOfParts>
    <vt:vector size="33" baseType="lpstr">
      <vt:lpstr>1_Profil</vt:lpstr>
      <vt:lpstr>Motyw pakietu Office</vt:lpstr>
      <vt:lpstr> FUNDUSZ AZYLU, MIGRACJI I INTEGRACJI  kwalifikowalność wydatków   </vt:lpstr>
      <vt:lpstr>Konflikt interesów - niedozwolony  Konflikt interesów istnieje wówczas, gdy bezstronne i obiektywne wykonywanie zadań przez personel projektu lub inną osobę jest zagrożone z uwagi na względy rodzinne, emocjonalne, sympatie polityczne lub przynależność państwową, interes gospodarczy lub jakiekolwiek inne interesy wspólne z drugą stroną transakcji (np. zamówienia lub umowy cywilnoprawnej).         </vt:lpstr>
      <vt:lpstr>Wydatki faktycznie poniesione  Wydatek faktycznie poniesiony to wydatek poniesiony w znaczeniu kasowym, z wyjątkiem: - wkład niepieniężny - wolontariat, - wydatki rozliczane stawkami lub kwotami ryczałtowymi, - koszty amortyzacji, - terminal emoluments.          </vt:lpstr>
      <vt:lpstr>Amortyzacja  - zakup aktywów nie został sfinansowany ze środków dotacji  - aktywa nie zostały całkowicie umorzone, tj. są nadal amortyzowane w okresie realizacji projektu, - koszty amortyzacji są naliczane zgodnie z przepisami krajowymi, - koszty dotyczą wyłącznie okresu realizacji projektu, - aktywa są niezbędne do realizacji projektu i bezpośrednio wykorzystywane do jego wdrażania.           </vt:lpstr>
      <vt:lpstr>Leasing i dzierżawa  - tylko w okresie realizacji projektu, - tylko część raty leasingowej związana wyłącznie ze spłatą kapitału leasingowanych aktywów, - niekwalifikowalne są koszty związane z umową leasingową, a zwłaszcza podatek, marża leasingodawcy, koszty refinansowania odsetek, koszty ogólne, opłaty ubezpieczeniowe, - koszty dzierżawy kwalifikowalne są w wysokości czynszu dzierżawnego płaconego przez beneficjenta, pod warunkiem przedstawienia dowodu poniesienia wydatku.            </vt:lpstr>
      <vt:lpstr>Terminal emoluments   W przypadku organizacji międzynarodowych kwalifikowalne są koszty tzw. „terminal emoluments” czyli stały procent kosztów wynagrodzenia odliczany w celu pokrycia niezaplanowanych kosztów, który jest odprowadzany do centrali, płacony na zakończenie umowy.            </vt:lpstr>
      <vt:lpstr>VAT   Podatek VAT jest wydatkiem kwalifikowalnym tylko wówczas, gdy został on faktycznie i ostatecznie poniesiony przez beneficjenta projektu, tj. nie można go odzyskać na mocy prawa krajowego dotyczącego VAT.            </vt:lpstr>
      <vt:lpstr>Zakaz podwójnego finansowania   - wielokrotne zrefundowanie tego samego wydatku,  - zrefundowanie kosztów podatku VAT ze środków funduszu, a następnie odzyskanie tego podatku, - zakupienie środka trwałego z udziałem środków dotacji, a następnie zrefundowanie kosztów amortyzacji tego środka trwałego w ramach funduszu, - rozliczenie tego samego wydatku w kosztach bezpośrednich i kosztach pośrednich projektu.             </vt:lpstr>
      <vt:lpstr>Konto lub subkonto projektu   Operacje finansowe dotyczące środków przekazanych przez COPE MSW prowadzone są na dedykowanym projektowi koncie lub subkoncie bankowym i mogą dotyczyć wyłącznie wydatków kwalifikowalnych w ramach projektu.               </vt:lpstr>
      <vt:lpstr>Okres kwalifikowalności kosztów i wydatków  Początek okresu realizacji projektu nie może być wcześniejszy niż 1 stycznia 2014 roku, zaś jego koniec późniejszy niż 31 grudnia 2022 roku. okres kwalifikowalności KOSZTÓW = okres realizacji projektu okres kwalifikowalności WYDATKÓW = okres realizacji projektu + 20 dni      (max. do 31.12.2022) Dla naboru: od 1 lipca 2015 max 24 miesiące              </vt:lpstr>
      <vt:lpstr>Reguła proporcjonalności   Reguła proporcjonalności dotyczy rozliczenia projektu pod względem finansowym w zależności od stopnia osiągnięcia założeń merytorycznych.  Dotyczy też kosztów pośrednich.                    </vt:lpstr>
      <vt:lpstr>Trwałość projektu   Beneficjent jest zobowiązany do zachowania trwałości rezultatów projektu zgodnie z zapisami umowy finansowej.                     </vt:lpstr>
      <vt:lpstr>Dokumentowanie kosztów i wydatków   - opis dokumentu (faktura lub równorzędny), - wyciąg bankowy lub dowody kasowe, - koszty personelu tylko przelewem, - próba do COPE MSW – kopiowanie i potwierdzanie dokumentów jak dotychczas.                    </vt:lpstr>
      <vt:lpstr>Dochód w projekcie   Dochód netto wygenerowany bezpośrednio przez projekt w trakcie jego realizacji, który nie został uwzględniony przy zatwierdzaniu wniosku, jest odliczany od wydatków kwalifikowalnych związanych z danym projektem najpóźniej w raporcie końcowym przedłożonym przez Beneficjenta.                     </vt:lpstr>
      <vt:lpstr>Księgowanie kosztów i wydatków   - wydzielenie kont księgowych projektu (syntetycznych lub analitycznych)  według kosztów, wydatków i przychodów,  - księgowanie na ww. kontach wszystkich kosztów, wydatków i przychodów projektu.                      </vt:lpstr>
      <vt:lpstr>Koszty kwalifikowalne   - zaplanowane w budżecie projektu, - zgodne z zasadami należytego zarządzania finansami, - rzeczywiście poniesione, - udokumentowane, - w okresie kwalifikowalności, - w odpowiedniej kategorii wydatków.         </vt:lpstr>
      <vt:lpstr>Koszty kwalifikowalne - kategorie A) koszty personelu (z wyłączeniem kosztów zarządzania projektem) B) wolontariat C) koszty transportu, podróży i utrzymania D) sprzęt, oprogramowanie i wyposażenie E) nieruchomości (zakup, budowa, remont, najem, usługi ogólne) F) towary zużywające się i zaopatrzenie, inne wydatki drobne G) usługi zewnętrzne H) informacje, publikacje i promocja I) inne koszy bezpośrednie J) koszty niestanowiące podstawy obliczenia kosztów pośrednich K) koszty pośrednie         </vt:lpstr>
      <vt:lpstr>Koszty kwalifikowalne – koszty personelu  - umowy o pracę, cywilnoprawne, działalność gospodarcza wykonywana samodzielnie,  - karty czasu pracy, gdy osoba wykonuje obowiązki nie tylko w ramach projektu, - max. 240 godzin miesięcznie, - koszty personelu zarządzającego w kosztach pośrednich, - możliwe rozliczenie umowy o pracę ryczałtem – 1h=ostatni rok zatr./1720 - zapłata tylko przelewem bankowym. Muszą zostać szczegółowo określone w budżecie, z podaniem stanowisk i liczby personelu.</vt:lpstr>
      <vt:lpstr>Koszty kwalifikowalne – koszty personelu - wynagrodzenie zasadnicze wraz z premiami regulaminowymi, dodatkami stażowymi, funkcyjnymi oraz innymi (np. za znajomość języków obcych) zgodnie z regulaminem wynagradzania, - składki na ubezpieczenia społeczne, zdrowotne, Fundusz Pracy i FGŚP, - podatek od osób fizycznych oraz od działalności gospodarczej, - potrącenia z wynagrodzenia netto, - wynagrodzenie brutto osób zatrudnionych na umowę cywilnoprawną, - wynagrodzenie osoby prowadzącej działalność gospodarczą, - dodatkowe wynagrodzenie roczne „trzynastka” (proporcjonalnie), - terminal emoluments.</vt:lpstr>
      <vt:lpstr>Koszty kwalifikowalne – wolontariat  - konieczna umowa, karta czasu pracy, kalkulacja,  - kwalifikowalne są jedynie świadczenia wykonywane przez wolontariuszy bezpośrednio z grupą docelową,  - 12 PLN/h – zasadność przyjęcia wyższych stawek będzie oceniana na etapie oceny merytorycznej wniosku,  - pracownicy nie mogą być wolontariuszami,  - max. 50% wkładu spoza funduszu i BP (100%-85%=15%; 15%/2=7,5%).</vt:lpstr>
      <vt:lpstr>Koszty kwalifikowalne – koszty transportu, podróży i utrzymania  - wszelki transport (również wynajem), kolej i samolot – nie I klasa, - co do zasady tylko zagraniczne podróże samolotem, podróże krajowe gdy jest to ekonomicznie uzasadnione, - stawki z rozporządzenia MPiPS dla personelu projektu, uczestnicy (np. grupa docelowa – mogą być rzeczywiste koszty), - zakwaterowanie, ubezpieczenie, zakup paliwa,  - samochód prywatny oraz taksówki (w uzasadnionych przypadkach).  </vt:lpstr>
      <vt:lpstr>Koszty kwalifikowalne – sprzęt, oprogramowanie i wyposażenie - zakup, dzierżawa, leasing, - amortyzacja (budżet projektu), - sprzęt do 50 000 PLN zakupiony 6 miesięcy od rozpoczęcia projektu lub 3 miesiące od zawarcia umowy (późniejszy termin) – 100% kosztów kwalifikowalne, - zakupy sprzętu, oprogramowania i wyposażenia, których koszt jest równy lub wyższy niż 50 000 PLN lub dokonane po ww. terminie kwalifikowalne są jedynie w oparciu o koszty amortyzacji (nie dotyczy projektów, których głównym celem jest pozyskanie sprzętu, oprogramowania lub wyposażenia),  - sprzęt nowy lub używany. </vt:lpstr>
      <vt:lpstr>Koszty kwalifikowalne – nieruchomości  - najem, remont, budowa, koszty eksploatacji, - powierzchnia wykorzystywana na zarządzanie projektem – koszty pośrednie, - zakup gruntu – zasadniczo nie (niezbędne, max 10% łącznych wydatków kwalifikowalnych), - remonty i modernizacje – tylko drobne (bez ograniczenia 10 lat), - usługi ogólne związane z funkcjonowaniem pomieszczeń (niebędące biurowymi) - budowa, remont, modernizacja bez limitu, gdy wykazane zostanie, że nieruchomość będzie wykorzystywana do celów projektu przez min. 10 lat, bez ograniczeń kwotowych. </vt:lpstr>
      <vt:lpstr>Koszty kwalifikowalne – towary zużywające się i zaopatrzenie, inne wydatki drobne  - jako towar zużywający się należy rozumieć towar jednokrotnego użytku, który zużywany jest w całości na potrzeby projektu (np. wyżywienie, lekarstwa, ubrania, w przypadku których jako zużycie należy rozumieć wydanie osobie z grupy docelowej, itp.),  - jako zaopatrzenie należy rozumieć towar, który zużywa się szybciej niż sprzęt, do którego został zakupiony (np. drobny sprzęt IT, płyty CD itp.),  - jako inne wydatki drobne należy rozumieć wszelkie jednorazowe usługi i zakupy sprzętu i wyposażenia o niskiej wartości (np. kurierskie, pocztowe, lampa na biurko, czajnik), szczególnie w przypadku, gdy nie stanowią wspólnego, większego zakupu, który zostałby wskazany w innej kategorii wydatków (np. sprzęt i wyposażenie).    </vt:lpstr>
      <vt:lpstr>Koszty kwalifikowalne – usługi zewnętrzne  - dotyczy przede wszystkim takich usług, których Beneficjent nie jest w stanie wykonać samodzielnie lub wykonanie których przez podmiot zewnętrzny jest bardziej korzystne czy to ze względów ekonomicznych czy też ze względu na kompetencję, skalę, doświadczenie, uprawnienia lub specjalizację.   </vt:lpstr>
      <vt:lpstr>Koszty kwalifikowalne – informacje, publikacje i promocja   - koszty dotyczące wszelkich działań merytorycznych o charakterze informacji i promocji, koszty publikacji wydanych w ramach projektu,   - kategoria ta nie obejmuje ogólnych działań informacyjno-promocyjnych dotyczących projektu, niezwiązanych z konkretnym działaniem merytorycznym,  - np. przygotowanie, redagowanie, publikacja, strony www, ogłoszenia i spoty radiowe i telewizyjne.    </vt:lpstr>
      <vt:lpstr>Koszty kwalifikowalne – inne koszty bezpośrednie  - to co jest kosztem bezpośrednim a nie mieści się w innych kategoriach,  - w tej kategorii należy umieścić koszty reintegracji po powrocie,  - wsparcie grup docelowych,  - ryczałty na koszty ponoszone za granicą (transfer, ewaluacja biznesplanów itp).    </vt:lpstr>
      <vt:lpstr>Koszty kwalifikowalne – koszty niestanowiące podstawy obliczenia kosztów pośrednich   - dotyczące zakupu usług remontowo-budowlanych, dostaw inwestycyjnych oraz tworzenia, rozbudowy i modernizacji systemów informatycznych,  - koszty poniesione w wyniku zastosowania, od progu 30 000 EUR netto, zasady konkurencyjności lub ustawy PZP,  - nie powoduje obniżenia kosztów pośrednich poniżej 5%.      </vt:lpstr>
      <vt:lpstr>Koszty kwalifikowalne – koszty pośrednie (1)  - 25 % kosztów bezpośrednich – w przypadku projektów o wartości do 1 mln zł włącznie, - 20 % kosztów bezpośrednich – w przypadku projektów o wartości powyżej 1 mln zł do 2 mln zł włącznie, - 15 % kosztów bezpośrednich – w przypadku projektów o wartości powyżej 2 mln zł do 5 mln zł włącznie, - 10 % kosztów bezpośrednich – w przypadku projektów o wartości przekraczającej 5 mln zł, - ewentualnie mniej zgodnie z wnioskiem.        </vt:lpstr>
      <vt:lpstr>Koszty kwalifikowalne – koszty pośrednie (2)  - koszty zarządzania, zarządu, personelu obsługowego, obsługi księgowej,  - biura dot. obsługi projektu,  - koszt sprzętu dla personelu rozliczanego w kosztach pośrednich,  - koszty poczty, telekomunikacji, materiałów biurowych, ubezpieczeń, ochrony,  - opłaty za energię elektryczną, cieplną, gazową i wodę,  - rachunek bankowy, działania informacyjno-promocyjne.           </vt:lpstr>
      <vt:lpstr>  DZIĘKUJĘ ZA UWAGĘ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SZKOLENIE DLA WNIOSKODAWCÓW  Kwalifikowalność wydatków</dc:title>
  <dc:creator>User</dc:creator>
  <cp:lastModifiedBy>ptyszko</cp:lastModifiedBy>
  <cp:revision>200</cp:revision>
  <cp:lastPrinted>2015-03-11T07:35:13Z</cp:lastPrinted>
  <dcterms:created xsi:type="dcterms:W3CDTF">2014-08-25T06:41:09Z</dcterms:created>
  <dcterms:modified xsi:type="dcterms:W3CDTF">2015-05-12T06:01:06Z</dcterms:modified>
</cp:coreProperties>
</file>