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416" r:id="rId2"/>
    <p:sldId id="403" r:id="rId3"/>
    <p:sldId id="406" r:id="rId4"/>
    <p:sldId id="408" r:id="rId5"/>
    <p:sldId id="400" r:id="rId6"/>
    <p:sldId id="410" r:id="rId7"/>
    <p:sldId id="401" r:id="rId8"/>
    <p:sldId id="412" r:id="rId9"/>
    <p:sldId id="414" r:id="rId10"/>
    <p:sldId id="415" r:id="rId11"/>
    <p:sldId id="382" r:id="rId12"/>
  </p:sldIdLst>
  <p:sldSz cx="9144000" cy="6858000" type="screen4x3"/>
  <p:notesSz cx="6799263" cy="99314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9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8351"/>
    <a:srgbClr val="00B050"/>
    <a:srgbClr val="AE5A21"/>
    <a:srgbClr val="FFFFFF"/>
    <a:srgbClr val="9BBB59"/>
    <a:srgbClr val="C0504D"/>
    <a:srgbClr val="BDB255"/>
    <a:srgbClr val="9FCA02"/>
    <a:srgbClr val="008000"/>
    <a:srgbClr val="A424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7" autoAdjust="0"/>
    <p:restoredTop sz="94707" autoAdjust="0"/>
  </p:normalViewPr>
  <p:slideViewPr>
    <p:cSldViewPr>
      <p:cViewPr varScale="1">
        <p:scale>
          <a:sx n="116" d="100"/>
          <a:sy n="116" d="100"/>
        </p:scale>
        <p:origin x="127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34" y="-84"/>
      </p:cViewPr>
      <p:guideLst>
        <p:guide orient="horz" pos="3129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877" cy="498162"/>
          </a:xfrm>
          <a:prstGeom prst="rect">
            <a:avLst/>
          </a:prstGeom>
        </p:spPr>
        <p:txBody>
          <a:bodyPr vert="horz" lIns="91595" tIns="45798" rIns="91595" bIns="45798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799" y="0"/>
            <a:ext cx="2946877" cy="498162"/>
          </a:xfrm>
          <a:prstGeom prst="rect">
            <a:avLst/>
          </a:prstGeom>
        </p:spPr>
        <p:txBody>
          <a:bodyPr vert="horz" lIns="91595" tIns="45798" rIns="91595" bIns="45798" rtlCol="0"/>
          <a:lstStyle>
            <a:lvl1pPr algn="r">
              <a:defRPr sz="1200"/>
            </a:lvl1pPr>
          </a:lstStyle>
          <a:p>
            <a:fld id="{60517FE6-1935-4983-A7A5-B048A01030ED}" type="datetimeFigureOut">
              <a:rPr lang="pl-PL" smtClean="0"/>
              <a:t>2018-11-16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2" y="9433239"/>
            <a:ext cx="2946877" cy="498161"/>
          </a:xfrm>
          <a:prstGeom prst="rect">
            <a:avLst/>
          </a:prstGeom>
        </p:spPr>
        <p:txBody>
          <a:bodyPr vert="horz" lIns="91595" tIns="45798" rIns="91595" bIns="45798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799" y="9433239"/>
            <a:ext cx="2946877" cy="498161"/>
          </a:xfrm>
          <a:prstGeom prst="rect">
            <a:avLst/>
          </a:prstGeom>
        </p:spPr>
        <p:txBody>
          <a:bodyPr vert="horz" lIns="91595" tIns="45798" rIns="91595" bIns="45798" rtlCol="0" anchor="b"/>
          <a:lstStyle>
            <a:lvl1pPr algn="r">
              <a:defRPr sz="1200"/>
            </a:lvl1pPr>
          </a:lstStyle>
          <a:p>
            <a:fld id="{BC514500-DAEB-4ABD-B4DB-90081599F19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6679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347" cy="496570"/>
          </a:xfrm>
          <a:prstGeom prst="rect">
            <a:avLst/>
          </a:prstGeom>
        </p:spPr>
        <p:txBody>
          <a:bodyPr vert="horz" lIns="91595" tIns="45798" rIns="91595" bIns="45798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1345" y="0"/>
            <a:ext cx="2946347" cy="496570"/>
          </a:xfrm>
          <a:prstGeom prst="rect">
            <a:avLst/>
          </a:prstGeom>
        </p:spPr>
        <p:txBody>
          <a:bodyPr vert="horz" lIns="91595" tIns="45798" rIns="91595" bIns="45798" rtlCol="0"/>
          <a:lstStyle>
            <a:lvl1pPr algn="r">
              <a:defRPr sz="1200"/>
            </a:lvl1pPr>
          </a:lstStyle>
          <a:p>
            <a:fld id="{CAAC1F34-A98F-4314-B0BB-13483555CB5B}" type="datetimeFigureOut">
              <a:rPr lang="pl-PL" smtClean="0"/>
              <a:pPr/>
              <a:t>2018-11-16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95" tIns="45798" rIns="91595" bIns="45798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927" y="4717415"/>
            <a:ext cx="5439410" cy="4469130"/>
          </a:xfrm>
          <a:prstGeom prst="rect">
            <a:avLst/>
          </a:prstGeom>
        </p:spPr>
        <p:txBody>
          <a:bodyPr vert="horz" lIns="91595" tIns="45798" rIns="91595" bIns="45798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2" y="9433105"/>
            <a:ext cx="2946347" cy="496570"/>
          </a:xfrm>
          <a:prstGeom prst="rect">
            <a:avLst/>
          </a:prstGeom>
        </p:spPr>
        <p:txBody>
          <a:bodyPr vert="horz" lIns="91595" tIns="45798" rIns="91595" bIns="45798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1345" y="9433105"/>
            <a:ext cx="2946347" cy="496570"/>
          </a:xfrm>
          <a:prstGeom prst="rect">
            <a:avLst/>
          </a:prstGeom>
        </p:spPr>
        <p:txBody>
          <a:bodyPr vert="horz" lIns="91595" tIns="45798" rIns="91595" bIns="45798" rtlCol="0" anchor="b"/>
          <a:lstStyle>
            <a:lvl1pPr algn="r">
              <a:defRPr sz="1200"/>
            </a:lvl1pPr>
          </a:lstStyle>
          <a:p>
            <a:fld id="{C5794BC3-64E2-4C9E-AE7F-1C74F16E8A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5988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794BC3-64E2-4C9E-AE7F-1C74F16E8AD6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374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794BC3-64E2-4C9E-AE7F-1C74F16E8AD6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60557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dirty="0" smtClean="0"/>
          </a:p>
        </p:txBody>
      </p:sp>
      <p:sp>
        <p:nvSpPr>
          <p:cNvPr id="6656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B1495AC-9166-4056-B347-6007182E1B97}" type="slidenum">
              <a:rPr lang="pl-PL" smtClean="0"/>
              <a:pPr/>
              <a:t>7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22807350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dirty="0" smtClean="0"/>
          </a:p>
        </p:txBody>
      </p:sp>
      <p:sp>
        <p:nvSpPr>
          <p:cNvPr id="6656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B1495AC-9166-4056-B347-6007182E1B97}" type="slidenum">
              <a:rPr lang="pl-PL" smtClean="0"/>
              <a:pPr/>
              <a:t>8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3325182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dirty="0" smtClean="0"/>
          </a:p>
        </p:txBody>
      </p:sp>
      <p:sp>
        <p:nvSpPr>
          <p:cNvPr id="6656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B1495AC-9166-4056-B347-6007182E1B97}" type="slidenum">
              <a:rPr lang="pl-PL" smtClean="0"/>
              <a:pPr/>
              <a:t>9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541921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142976" y="1600200"/>
            <a:ext cx="7543824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  <a:noFill/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ypunktowanie Numerycz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2420888"/>
            <a:ext cx="8147248" cy="32403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89BA"/>
              </a:buClr>
              <a:buSzTx/>
              <a:buFont typeface="+mj-lt"/>
              <a:buNone/>
              <a:tabLst/>
              <a:defRPr sz="2000" baseline="0">
                <a:solidFill>
                  <a:srgbClr val="58595B"/>
                </a:solidFill>
                <a:latin typeface="Myriad Pro" pitchFamily="34" charset="0"/>
              </a:defRPr>
            </a:lvl1pPr>
            <a:lvl2pPr marL="914400" marR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89BA"/>
              </a:buClr>
              <a:buSzTx/>
              <a:buFont typeface="+mj-lt"/>
              <a:buAutoNum type="romanUcPeriod"/>
              <a:tabLst/>
              <a:defRPr baseline="0">
                <a:solidFill>
                  <a:srgbClr val="58595B"/>
                </a:solidFill>
                <a:latin typeface="Myriad Pro" pitchFamily="34" charset="0"/>
              </a:defRPr>
            </a:lvl2pPr>
            <a:lvl3pPr marL="1371600" marR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89BA"/>
              </a:buClr>
              <a:buSzTx/>
              <a:buFont typeface="+mj-lt"/>
              <a:buAutoNum type="arabicPeriod"/>
              <a:tabLst/>
              <a:defRPr baseline="0">
                <a:solidFill>
                  <a:srgbClr val="58595B"/>
                </a:solidFill>
              </a:defRPr>
            </a:lvl3pPr>
            <a:lvl4pPr marL="1273175" indent="0">
              <a:buFont typeface="+mj-lt"/>
              <a:buAutoNum type="alphaLcParenR"/>
              <a:defRPr>
                <a:solidFill>
                  <a:srgbClr val="58595B"/>
                </a:solidFill>
              </a:defRPr>
            </a:lvl4pPr>
            <a:lvl5pPr marL="2171700" indent="-342900">
              <a:buFont typeface="+mj-lt"/>
              <a:buAutoNum type="romanUcPeriod"/>
              <a:defRPr>
                <a:solidFill>
                  <a:srgbClr val="58595B"/>
                </a:solidFill>
              </a:defRPr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Wypunktowanie numeryczne</a:t>
            </a:r>
          </a:p>
          <a:p>
            <a:pPr lvl="1"/>
            <a:r>
              <a:rPr lang="pl-PL" dirty="0" smtClean="0"/>
              <a:t>Wypunktowanie numeryczne</a:t>
            </a:r>
          </a:p>
          <a:p>
            <a:pPr lvl="2"/>
            <a:r>
              <a:rPr lang="pl-PL" dirty="0" smtClean="0"/>
              <a:t>Wypunktowanie numeryczne 2</a:t>
            </a:r>
          </a:p>
          <a:p>
            <a:pPr lvl="2"/>
            <a:r>
              <a:rPr lang="pl-PL" dirty="0" smtClean="0"/>
              <a:t>Wypunktowanie numeryczne 2</a:t>
            </a:r>
          </a:p>
          <a:p>
            <a:pPr lvl="3"/>
            <a:r>
              <a:rPr lang="pl-PL" dirty="0" smtClean="0"/>
              <a:t>Wypunktowanie numeryczne 3</a:t>
            </a:r>
          </a:p>
          <a:p>
            <a:pPr lvl="3"/>
            <a:r>
              <a:rPr lang="pl-PL" dirty="0" smtClean="0"/>
              <a:t>Wypunktowanie numeryczne 3</a:t>
            </a:r>
          </a:p>
          <a:p>
            <a:pPr lvl="2"/>
            <a:endParaRPr lang="pl-PL" dirty="0" smtClean="0"/>
          </a:p>
          <a:p>
            <a:pPr lvl="2"/>
            <a:endParaRPr lang="pl-PL" dirty="0" smtClean="0"/>
          </a:p>
        </p:txBody>
      </p:sp>
      <p:sp>
        <p:nvSpPr>
          <p:cNvPr id="11" name="Symbol zastępczy zawartości 3"/>
          <p:cNvSpPr>
            <a:spLocks noGrp="1"/>
          </p:cNvSpPr>
          <p:nvPr>
            <p:ph sz="half" idx="2"/>
          </p:nvPr>
        </p:nvSpPr>
        <p:spPr>
          <a:xfrm>
            <a:off x="536574" y="1628800"/>
            <a:ext cx="5763617" cy="6480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latin typeface="Myriad Pro" pitchFamily="34" charset="0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36774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42976" y="1600200"/>
            <a:ext cx="7543824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C9FAB9-179D-4116-B695-C4479EE4FB07}" type="datetimeFigureOut">
              <a:rPr lang="pl-PL" smtClean="0"/>
              <a:pPr/>
              <a:t>2018-11-16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DD8FCD-8D0E-493F-A582-8FE538A0A3A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 userDrawn="1"/>
        </p:nvSpPr>
        <p:spPr>
          <a:xfrm>
            <a:off x="0" y="0"/>
            <a:ext cx="9144000" cy="65039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23"/>
          <p:cNvSpPr>
            <a:spLocks noChangeArrowheads="1"/>
          </p:cNvSpPr>
          <p:nvPr userDrawn="1"/>
        </p:nvSpPr>
        <p:spPr bwMode="auto">
          <a:xfrm>
            <a:off x="0" y="6503988"/>
            <a:ext cx="6157913" cy="361950"/>
          </a:xfrm>
          <a:prstGeom prst="rect">
            <a:avLst/>
          </a:prstGeom>
          <a:solidFill>
            <a:srgbClr val="84C22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pl-PL" altLang="pl-PL" smtClean="0"/>
          </a:p>
        </p:txBody>
      </p:sp>
      <p:sp>
        <p:nvSpPr>
          <p:cNvPr id="10" name="Rectangle 24"/>
          <p:cNvSpPr>
            <a:spLocks noChangeArrowheads="1"/>
          </p:cNvSpPr>
          <p:nvPr userDrawn="1"/>
        </p:nvSpPr>
        <p:spPr bwMode="auto">
          <a:xfrm>
            <a:off x="457200" y="6503988"/>
            <a:ext cx="8686800" cy="361950"/>
          </a:xfrm>
          <a:prstGeom prst="rect">
            <a:avLst/>
          </a:prstGeom>
          <a:solidFill>
            <a:srgbClr val="C7E3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pl-PL" altLang="pl-PL" smtClean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13573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l-PL" dirty="0" smtClean="0"/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571750"/>
            <a:ext cx="8229600" cy="355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 smtClean="0"/>
          </a:p>
        </p:txBody>
      </p:sp>
      <p:pic>
        <p:nvPicPr>
          <p:cNvPr id="13" name="Obraz 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088" y="6103938"/>
            <a:ext cx="2820987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az 2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46038"/>
            <a:ext cx="8712200" cy="114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7"/>
          <p:cNvSpPr>
            <a:spLocks noChangeArrowheads="1"/>
          </p:cNvSpPr>
          <p:nvPr/>
        </p:nvSpPr>
        <p:spPr bwMode="auto">
          <a:xfrm>
            <a:off x="0" y="0"/>
            <a:ext cx="9144000" cy="68865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1800"/>
              <a:t>Podtytuł prezentacji</a:t>
            </a:r>
          </a:p>
        </p:txBody>
      </p:sp>
      <p:sp>
        <p:nvSpPr>
          <p:cNvPr id="2051" name="Rectangle 23"/>
          <p:cNvSpPr>
            <a:spLocks noChangeArrowheads="1"/>
          </p:cNvSpPr>
          <p:nvPr/>
        </p:nvSpPr>
        <p:spPr bwMode="auto">
          <a:xfrm>
            <a:off x="0" y="1579563"/>
            <a:ext cx="9144000" cy="2928937"/>
          </a:xfrm>
          <a:prstGeom prst="rect">
            <a:avLst/>
          </a:prstGeom>
          <a:solidFill>
            <a:srgbClr val="84C22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l-PL" altLang="pl-PL" sz="1800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1371600" y="5013325"/>
            <a:ext cx="64008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defPPr>
              <a:defRPr lang="pl-P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20000"/>
              </a:spcBef>
              <a:defRPr/>
            </a:pPr>
            <a:r>
              <a:rPr lang="pl-PL" b="1" kern="0" dirty="0" smtClean="0">
                <a:latin typeface="Calibri" panose="020F0502020204030204" pitchFamily="34" charset="0"/>
              </a:rPr>
              <a:t>Michał Piskorz</a:t>
            </a:r>
          </a:p>
          <a:p>
            <a:pPr algn="ctr" eaLnBrk="1" hangingPunct="1">
              <a:spcBef>
                <a:spcPct val="20000"/>
              </a:spcBef>
              <a:defRPr/>
            </a:pPr>
            <a:r>
              <a:rPr lang="pl-PL" sz="1600" kern="0" dirty="0" smtClean="0">
                <a:latin typeface="Calibri" panose="020F0502020204030204" pitchFamily="34" charset="0"/>
              </a:rPr>
              <a:t>Główny Specjalista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1371600" y="6165850"/>
            <a:ext cx="64008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defPPr>
              <a:defRPr lang="pl-P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  <a:defRPr/>
            </a:pPr>
            <a:r>
              <a:rPr lang="pl-PL" sz="1200" kern="0" dirty="0">
                <a:latin typeface="Calibri" panose="020F0502020204030204" pitchFamily="34" charset="0"/>
              </a:rPr>
              <a:t>Bydgoszcz, 19 listopada 2018 r.</a:t>
            </a:r>
          </a:p>
        </p:txBody>
      </p:sp>
      <p:sp>
        <p:nvSpPr>
          <p:cNvPr id="20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2938" y="2493516"/>
            <a:ext cx="7848600" cy="1079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D9D9D9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pl-PL" altLang="pl-PL" sz="3000" dirty="0">
                <a:latin typeface="Calibri" panose="020F0502020204030204" pitchFamily="34" charset="0"/>
              </a:rPr>
              <a:t>Rola Narodowego Funduszu  </a:t>
            </a:r>
            <a:br>
              <a:rPr lang="pl-PL" altLang="pl-PL" sz="3000" dirty="0">
                <a:latin typeface="Calibri" panose="020F0502020204030204" pitchFamily="34" charset="0"/>
              </a:rPr>
            </a:br>
            <a:r>
              <a:rPr lang="pl-PL" altLang="pl-PL" sz="3000" dirty="0">
                <a:latin typeface="Calibri" panose="020F0502020204030204" pitchFamily="34" charset="0"/>
              </a:rPr>
              <a:t>Ochrony Środowiska i Gospodarki Wodnej  </a:t>
            </a:r>
            <a:br>
              <a:rPr lang="pl-PL" altLang="pl-PL" sz="3000" dirty="0">
                <a:latin typeface="Calibri" panose="020F0502020204030204" pitchFamily="34" charset="0"/>
              </a:rPr>
            </a:br>
            <a:r>
              <a:rPr lang="pl-PL" altLang="pl-PL" sz="3000" dirty="0">
                <a:latin typeface="Calibri" panose="020F0502020204030204" pitchFamily="34" charset="0"/>
              </a:rPr>
              <a:t>we wdrażaniu POIiŚ 2014-2020</a:t>
            </a:r>
          </a:p>
        </p:txBody>
      </p:sp>
      <p:pic>
        <p:nvPicPr>
          <p:cNvPr id="2056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900"/>
            <a:ext cx="9144000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8978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5"/>
          <p:cNvSpPr txBox="1">
            <a:spLocks/>
          </p:cNvSpPr>
          <p:nvPr/>
        </p:nvSpPr>
        <p:spPr>
          <a:xfrm>
            <a:off x="916982" y="1268760"/>
            <a:ext cx="8227018" cy="79208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200" dirty="0">
                <a:solidFill>
                  <a:srgbClr val="FF0000"/>
                </a:solidFill>
              </a:rPr>
              <a:t>9</a:t>
            </a:r>
            <a:r>
              <a:rPr lang="pl-PL" sz="2200" dirty="0" smtClean="0"/>
              <a:t>. </a:t>
            </a:r>
            <a:r>
              <a:rPr lang="pl-PL" sz="2200" dirty="0"/>
              <a:t>Problemy we wdrażaniu </a:t>
            </a:r>
            <a:r>
              <a:rPr lang="pl-PL" sz="2200" dirty="0" smtClean="0"/>
              <a:t>POIiŚ </a:t>
            </a:r>
            <a:r>
              <a:rPr lang="pl-PL" sz="2200" dirty="0"/>
              <a:t>2014-2020</a:t>
            </a:r>
            <a:endParaRPr lang="pl-PL" sz="2200" dirty="0" smtClean="0"/>
          </a:p>
        </p:txBody>
      </p:sp>
      <p:sp>
        <p:nvSpPr>
          <p:cNvPr id="5" name="Symbol zastępczy zawartości 7"/>
          <p:cNvSpPr txBox="1">
            <a:spLocks/>
          </p:cNvSpPr>
          <p:nvPr/>
        </p:nvSpPr>
        <p:spPr>
          <a:xfrm>
            <a:off x="467544" y="2060848"/>
            <a:ext cx="7704856" cy="398926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pl-PL" sz="2000" dirty="0"/>
              <a:t>Opóźnienia przygotowania dokumentów programowych (Programu Operacyjnego, Szczegółowego Opisu Osi Priorytetowych, Kryteriów wyboru projektów i Wytycznych);</a:t>
            </a:r>
          </a:p>
          <a:p>
            <a:pPr lvl="0"/>
            <a:endParaRPr lang="pl-PL" sz="2000" dirty="0"/>
          </a:p>
          <a:p>
            <a:pPr lvl="0"/>
            <a:r>
              <a:rPr lang="pl-PL" sz="2000" dirty="0"/>
              <a:t>Rozbudowana i skomplikowana procedura oceny projektów wydłużająca proces oceny do 6-8 miesięcy; </a:t>
            </a:r>
          </a:p>
          <a:p>
            <a:pPr lvl="0"/>
            <a:endParaRPr lang="pl-PL" sz="2000" dirty="0"/>
          </a:p>
          <a:p>
            <a:pPr lvl="0"/>
            <a:r>
              <a:rPr lang="pl-PL" sz="2000" dirty="0"/>
              <a:t>44 spotkania zorganizowane przez NFOŚiGW z IZ i IP upraszczające </a:t>
            </a:r>
            <a:r>
              <a:rPr lang="pl-PL" sz="2000" dirty="0" smtClean="0"/>
              <a:t>procedury.  </a:t>
            </a:r>
            <a:endParaRPr lang="pl-PL" sz="2000" dirty="0"/>
          </a:p>
          <a:p>
            <a:pPr marL="0" indent="0">
              <a:buNone/>
            </a:pPr>
            <a:endParaRPr lang="pl-PL" sz="15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7721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4282" y="3212976"/>
            <a:ext cx="7526070" cy="685792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pl-PL" sz="4000" dirty="0" smtClean="0"/>
              <a:t>Dziękuję za uwagę</a:t>
            </a:r>
            <a:endParaRPr lang="pl-PL" sz="4000" dirty="0"/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214282" y="5243538"/>
            <a:ext cx="8229600" cy="6857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www.nfosigw.gov.pl</a:t>
            </a:r>
            <a:endParaRPr kumimoji="0" lang="pl-PL" sz="4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642910" y="4286256"/>
            <a:ext cx="8229600" cy="6857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175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/>
          <p:cNvSpPr txBox="1"/>
          <p:nvPr/>
        </p:nvSpPr>
        <p:spPr>
          <a:xfrm>
            <a:off x="611560" y="1355723"/>
            <a:ext cx="90044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b="1" dirty="0" smtClean="0">
                <a:solidFill>
                  <a:srgbClr val="FF0000"/>
                </a:solidFill>
                <a:latin typeface="Calibri" pitchFamily="34" charset="0"/>
              </a:rPr>
              <a:t>1</a:t>
            </a:r>
            <a:r>
              <a:rPr lang="pl-PL" sz="2200" b="1" dirty="0" smtClean="0">
                <a:latin typeface="Calibri" pitchFamily="34" charset="0"/>
              </a:rPr>
              <a:t>. Narodowy Fundusz Ochrony Środowiska i Gospodarki Wodnej</a:t>
            </a:r>
            <a:endParaRPr lang="pl-PL" sz="2200" b="1" dirty="0">
              <a:latin typeface="Calibri" pitchFamily="34" charset="0"/>
            </a:endParaRPr>
          </a:p>
        </p:txBody>
      </p:sp>
      <p:sp>
        <p:nvSpPr>
          <p:cNvPr id="6" name="Symbol zastępczy zawartości 24"/>
          <p:cNvSpPr txBox="1">
            <a:spLocks/>
          </p:cNvSpPr>
          <p:nvPr/>
        </p:nvSpPr>
        <p:spPr>
          <a:xfrm>
            <a:off x="139921" y="1844824"/>
            <a:ext cx="5368183" cy="4464496"/>
          </a:xfrm>
          <a:prstGeom prst="rect">
            <a:avLst/>
          </a:prstGeom>
        </p:spPr>
        <p:txBody>
          <a:bodyPr/>
          <a:lstStyle/>
          <a:p>
            <a:pPr marL="266700" indent="-266700">
              <a:spcAft>
                <a:spcPts val="1200"/>
              </a:spcAft>
              <a:buFont typeface="Arial" charset="0"/>
              <a:buChar char="•"/>
              <a:defRPr/>
            </a:pPr>
            <a:r>
              <a:rPr lang="pl-PL" sz="1600" b="1" dirty="0" smtClean="0"/>
              <a:t>29 </a:t>
            </a:r>
            <a:r>
              <a:rPr lang="pl-PL" sz="1600" b="1" dirty="0"/>
              <a:t>lat doświadczenia </a:t>
            </a:r>
            <a:r>
              <a:rPr lang="pl-PL" sz="1600" dirty="0"/>
              <a:t>w finansowaniu projektów </a:t>
            </a:r>
            <a:r>
              <a:rPr lang="pl-PL" sz="1600" dirty="0" smtClean="0"/>
              <a:t>z </a:t>
            </a:r>
            <a:r>
              <a:rPr lang="pl-PL" sz="1600" dirty="0"/>
              <a:t>obszaru ochrony </a:t>
            </a:r>
            <a:r>
              <a:rPr lang="pl-PL" sz="1600" dirty="0" smtClean="0"/>
              <a:t>środowiska i gospodarki wodnej</a:t>
            </a:r>
            <a:endParaRPr lang="pl-PL" sz="1600" dirty="0"/>
          </a:p>
          <a:p>
            <a:pPr marL="266700" indent="-266700">
              <a:spcAft>
                <a:spcPts val="1200"/>
              </a:spcAft>
              <a:buFont typeface="Arial" charset="0"/>
              <a:buChar char="•"/>
              <a:defRPr/>
            </a:pPr>
            <a:r>
              <a:rPr lang="pl-PL" sz="1600" dirty="0"/>
              <a:t>powołany w okresie zmian ustrojowych </a:t>
            </a:r>
            <a:r>
              <a:rPr lang="pl-PL" sz="1600" dirty="0" smtClean="0"/>
              <a:t>w Polsce w </a:t>
            </a:r>
            <a:r>
              <a:rPr lang="pl-PL" sz="1600" dirty="0"/>
              <a:t>1989 r</a:t>
            </a:r>
            <a:r>
              <a:rPr lang="pl-PL" sz="1600" dirty="0" smtClean="0"/>
              <a:t>.</a:t>
            </a:r>
            <a:endParaRPr lang="pl-PL" sz="1600" dirty="0"/>
          </a:p>
          <a:p>
            <a:pPr marL="266700" indent="-266700">
              <a:spcAft>
                <a:spcPts val="1200"/>
              </a:spcAft>
              <a:buFont typeface="Arial" charset="0"/>
              <a:buChar char="•"/>
              <a:defRPr/>
            </a:pPr>
            <a:r>
              <a:rPr lang="pl-PL" sz="1600" b="1" dirty="0" smtClean="0"/>
              <a:t>kluczowy </a:t>
            </a:r>
            <a:r>
              <a:rPr lang="pl-PL" sz="1600" b="1" dirty="0"/>
              <a:t>element systemu </a:t>
            </a:r>
            <a:r>
              <a:rPr lang="pl-PL" sz="1600" b="1" dirty="0" smtClean="0"/>
              <a:t>finansowania</a:t>
            </a:r>
            <a:r>
              <a:rPr lang="pl-PL" sz="1600" dirty="0" smtClean="0"/>
              <a:t> ochrony środowiska w Polsce</a:t>
            </a:r>
          </a:p>
          <a:p>
            <a:pPr marL="266700" indent="-266700">
              <a:spcAft>
                <a:spcPts val="1200"/>
              </a:spcAft>
              <a:buFont typeface="Arial" charset="0"/>
              <a:buChar char="•"/>
              <a:defRPr/>
            </a:pPr>
            <a:r>
              <a:rPr lang="pl-PL" sz="1600" dirty="0"/>
              <a:t>realizuje </a:t>
            </a:r>
            <a:r>
              <a:rPr lang="pl-PL" sz="1600" b="1" dirty="0"/>
              <a:t>politykę ekologiczną państwa</a:t>
            </a:r>
            <a:r>
              <a:rPr lang="pl-PL" sz="1600" dirty="0"/>
              <a:t>, wykorzystując środki własne i będące w dyspozycji środki </a:t>
            </a:r>
            <a:r>
              <a:rPr lang="pl-PL" sz="1600" dirty="0" smtClean="0"/>
              <a:t>zagraniczne</a:t>
            </a:r>
            <a:endParaRPr lang="pl-PL" sz="1600" dirty="0"/>
          </a:p>
          <a:p>
            <a:pPr marL="266700" indent="-266700">
              <a:spcAft>
                <a:spcPts val="1200"/>
              </a:spcAft>
              <a:buFont typeface="Arial" charset="0"/>
              <a:buChar char="•"/>
              <a:defRPr/>
            </a:pPr>
            <a:r>
              <a:rPr lang="pl-PL" sz="1600" dirty="0"/>
              <a:t>obecny poziom finansowania ochrony środowiska            </a:t>
            </a:r>
            <a:r>
              <a:rPr lang="pl-PL" sz="1600" dirty="0" smtClean="0"/>
              <a:t>   </a:t>
            </a:r>
            <a:r>
              <a:rPr lang="pl-PL" sz="1600" dirty="0"/>
              <a:t>to ok. </a:t>
            </a:r>
            <a:r>
              <a:rPr lang="pl-PL" sz="1600" b="1" dirty="0"/>
              <a:t>5-6 mld zł </a:t>
            </a:r>
            <a:r>
              <a:rPr lang="pl-PL" sz="1600" b="1" dirty="0" smtClean="0"/>
              <a:t>rocznie</a:t>
            </a:r>
            <a:r>
              <a:rPr lang="pl-PL" sz="1600" dirty="0" smtClean="0"/>
              <a:t>, </a:t>
            </a:r>
            <a:r>
              <a:rPr lang="pl-PL" sz="1600" dirty="0"/>
              <a:t>po 50%</a:t>
            </a:r>
            <a:r>
              <a:rPr lang="pl-PL" sz="1600" b="1" dirty="0"/>
              <a:t> </a:t>
            </a:r>
            <a:r>
              <a:rPr lang="pl-PL" sz="1600" dirty="0"/>
              <a:t>ze środków unijnych i </a:t>
            </a:r>
            <a:r>
              <a:rPr lang="pl-PL" sz="1600" dirty="0" smtClean="0"/>
              <a:t>własnych</a:t>
            </a:r>
            <a:endParaRPr lang="pl-PL" sz="1600" b="1" dirty="0"/>
          </a:p>
          <a:p>
            <a:pPr marL="266700" indent="-266700">
              <a:spcAft>
                <a:spcPts val="1200"/>
              </a:spcAft>
              <a:buFont typeface="Arial" charset="0"/>
              <a:buChar char="•"/>
              <a:defRPr/>
            </a:pPr>
            <a:r>
              <a:rPr lang="pl-PL" sz="1600" b="1" dirty="0" smtClean="0"/>
              <a:t>lider </a:t>
            </a:r>
            <a:r>
              <a:rPr lang="pl-PL" sz="1600" b="1" dirty="0"/>
              <a:t>wdrażania funduszy europejskich </a:t>
            </a:r>
            <a:br>
              <a:rPr lang="pl-PL" sz="1600" b="1" dirty="0"/>
            </a:br>
            <a:r>
              <a:rPr lang="pl-PL" sz="1600" dirty="0"/>
              <a:t>i zagranicznych mechanizmów finansowania ochrony środowiska w </a:t>
            </a:r>
            <a:r>
              <a:rPr lang="pl-PL" sz="1600" dirty="0" smtClean="0"/>
              <a:t>Polsce</a:t>
            </a:r>
            <a:endParaRPr lang="pl-PL" sz="16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24363"/>
          <a:stretch>
            <a:fillRect/>
          </a:stretch>
        </p:blipFill>
        <p:spPr bwMode="auto">
          <a:xfrm>
            <a:off x="5436096" y="2372834"/>
            <a:ext cx="3426523" cy="30003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455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/>
          <p:cNvSpPr txBox="1"/>
          <p:nvPr/>
        </p:nvSpPr>
        <p:spPr>
          <a:xfrm>
            <a:off x="1071538" y="1125905"/>
            <a:ext cx="80724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b="1" dirty="0">
                <a:solidFill>
                  <a:srgbClr val="FF0000"/>
                </a:solidFill>
              </a:rPr>
              <a:t>2</a:t>
            </a:r>
            <a:r>
              <a:rPr lang="pl-PL" sz="2200" b="1" dirty="0" smtClean="0"/>
              <a:t>. Formy i obszary udzielanego dofinansowania</a:t>
            </a:r>
            <a:endParaRPr lang="pl-PL" sz="2200" b="1" dirty="0"/>
          </a:p>
        </p:txBody>
      </p:sp>
      <p:grpSp>
        <p:nvGrpSpPr>
          <p:cNvPr id="2" name="Grupa 1"/>
          <p:cNvGrpSpPr/>
          <p:nvPr/>
        </p:nvGrpSpPr>
        <p:grpSpPr>
          <a:xfrm>
            <a:off x="539552" y="1556791"/>
            <a:ext cx="8064896" cy="4735386"/>
            <a:chOff x="714348" y="1698388"/>
            <a:chExt cx="8064896" cy="4168560"/>
          </a:xfrm>
        </p:grpSpPr>
        <p:sp>
          <p:nvSpPr>
            <p:cNvPr id="4" name="Rectangle 5"/>
            <p:cNvSpPr>
              <a:spLocks noChangeArrowheads="1"/>
            </p:cNvSpPr>
            <p:nvPr/>
          </p:nvSpPr>
          <p:spPr bwMode="gray">
            <a:xfrm>
              <a:off x="714348" y="2111925"/>
              <a:ext cx="3714776" cy="221878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 anchor="t"/>
            <a:lstStyle/>
            <a:p>
              <a:pPr marL="268288" indent="-268288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r>
                <a:rPr lang="pl-PL" sz="1500" dirty="0" smtClean="0"/>
                <a:t>dotacje</a:t>
              </a:r>
            </a:p>
            <a:p>
              <a:pPr marL="268288" indent="-268288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r>
                <a:rPr lang="pl-PL" sz="1500" dirty="0" smtClean="0"/>
                <a:t>preferencyjnie oprocentowane pożyczki</a:t>
              </a:r>
            </a:p>
            <a:p>
              <a:pPr marL="268288" indent="-268288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r>
                <a:rPr lang="pl-PL" sz="1500" dirty="0" smtClean="0"/>
                <a:t>kredyty udzielane przez banki ze środków Narodowego Funduszu</a:t>
              </a:r>
            </a:p>
            <a:p>
              <a:pPr marL="268288" indent="-268288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r>
                <a:rPr lang="pl-PL" sz="1500" dirty="0" smtClean="0"/>
                <a:t>dopłaty do oprocentowania kredytów bankowych</a:t>
              </a:r>
            </a:p>
            <a:p>
              <a:pPr marL="268288" indent="-268288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r>
                <a:rPr lang="pl-PL" sz="1500" dirty="0" smtClean="0"/>
                <a:t>inwestycje kapitałowe</a:t>
              </a:r>
            </a:p>
            <a:p>
              <a:pPr>
                <a:spcAft>
                  <a:spcPct val="40000"/>
                </a:spcAft>
                <a:buClr>
                  <a:srgbClr val="292929"/>
                </a:buClr>
              </a:pPr>
              <a:endParaRPr lang="pl-PL" sz="1500" dirty="0" smtClean="0"/>
            </a:p>
            <a:p>
              <a:pPr marL="190500" indent="-190500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endParaRPr lang="pl-PL" sz="1400" dirty="0" smtClean="0"/>
            </a:p>
            <a:p>
              <a:pPr marL="190500" indent="-190500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endParaRPr lang="pl-PL" sz="1400" dirty="0" smtClean="0"/>
            </a:p>
            <a:p>
              <a:pPr marL="190500" indent="-190500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endParaRPr lang="pl-PL" sz="1400" dirty="0" smtClean="0"/>
            </a:p>
            <a:p>
              <a:pPr marL="190500" indent="-190500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endParaRPr lang="pl-PL" sz="1400" dirty="0" smtClean="0"/>
            </a:p>
            <a:p>
              <a:pPr marL="190500" indent="-190500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endParaRPr lang="pl-PL" sz="1400" dirty="0" smtClean="0"/>
            </a:p>
            <a:p>
              <a:pPr marL="190500" indent="-190500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endParaRPr lang="pl-PL" sz="1400" dirty="0" smtClean="0"/>
            </a:p>
            <a:p>
              <a:pPr marL="190500" indent="-190500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endParaRPr lang="en-US" sz="1400" dirty="0" smtClean="0"/>
            </a:p>
          </p:txBody>
        </p:sp>
        <p:sp>
          <p:nvSpPr>
            <p:cNvPr id="29" name="Prostokąt 28"/>
            <p:cNvSpPr/>
            <p:nvPr/>
          </p:nvSpPr>
          <p:spPr>
            <a:xfrm>
              <a:off x="714348" y="1698388"/>
              <a:ext cx="3714776" cy="428628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30000"/>
                    <a:satMod val="115000"/>
                  </a:schemeClr>
                </a:gs>
                <a:gs pos="50000">
                  <a:schemeClr val="accent1">
                    <a:lumMod val="75000"/>
                    <a:shade val="67500"/>
                    <a:satMod val="115000"/>
                  </a:schemeClr>
                </a:gs>
                <a:gs pos="100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271463"/>
              <a:r>
                <a:rPr lang="pl-PL" b="1" dirty="0" smtClean="0"/>
                <a:t>Główne formy</a:t>
              </a:r>
              <a:endParaRPr lang="pl-PL" b="1" dirty="0"/>
            </a:p>
          </p:txBody>
        </p:sp>
        <p:sp>
          <p:nvSpPr>
            <p:cNvPr id="30" name="Rectangle 5"/>
            <p:cNvSpPr>
              <a:spLocks noChangeArrowheads="1"/>
            </p:cNvSpPr>
            <p:nvPr/>
          </p:nvSpPr>
          <p:spPr bwMode="gray">
            <a:xfrm>
              <a:off x="4857752" y="2111925"/>
              <a:ext cx="3921492" cy="375502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 anchor="t"/>
            <a:lstStyle/>
            <a:p>
              <a:pPr marL="268288" indent="-268288">
                <a:spcAft>
                  <a:spcPts val="4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r>
                <a:rPr lang="pl-PL" sz="1500" dirty="0" smtClean="0"/>
                <a:t>ochrona wód i gospodarka wodna</a:t>
              </a:r>
            </a:p>
            <a:p>
              <a:pPr marL="268288" indent="-268288">
                <a:spcAft>
                  <a:spcPts val="4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r>
                <a:rPr lang="pl-PL" sz="1500" dirty="0" smtClean="0"/>
                <a:t>ochrona klimatu i atmosfery, w tym:</a:t>
              </a:r>
            </a:p>
            <a:p>
              <a:pPr marL="742950" lvl="1" indent="-285750">
                <a:spcAft>
                  <a:spcPct val="40000"/>
                </a:spcAft>
                <a:buClr>
                  <a:srgbClr val="292929"/>
                </a:buClr>
                <a:buFont typeface="Courier New" panose="02070309020205020404" pitchFamily="49" charset="0"/>
                <a:buChar char="o"/>
              </a:pPr>
              <a:r>
                <a:rPr lang="pl-PL" sz="1300" dirty="0" smtClean="0"/>
                <a:t>efektywność energetyczna</a:t>
              </a:r>
              <a:endParaRPr lang="pl-PL" sz="1300" dirty="0"/>
            </a:p>
            <a:p>
              <a:pPr marL="742950" lvl="1" indent="-285750">
                <a:spcAft>
                  <a:spcPct val="40000"/>
                </a:spcAft>
                <a:buClr>
                  <a:srgbClr val="292929"/>
                </a:buClr>
                <a:buFont typeface="Courier New" panose="02070309020205020404" pitchFamily="49" charset="0"/>
                <a:buChar char="o"/>
              </a:pPr>
              <a:r>
                <a:rPr lang="pl-PL" sz="1300" dirty="0" smtClean="0"/>
                <a:t>odnawialne </a:t>
              </a:r>
              <a:r>
                <a:rPr lang="pl-PL" sz="1300" dirty="0"/>
                <a:t>źródła </a:t>
              </a:r>
              <a:r>
                <a:rPr lang="pl-PL" sz="1300" dirty="0" smtClean="0"/>
                <a:t>energii</a:t>
              </a:r>
            </a:p>
            <a:p>
              <a:pPr marL="742950" lvl="1" indent="-285750">
                <a:spcAft>
                  <a:spcPct val="40000"/>
                </a:spcAft>
                <a:buClr>
                  <a:srgbClr val="292929"/>
                </a:buClr>
                <a:buFont typeface="Courier New" panose="02070309020205020404" pitchFamily="49" charset="0"/>
                <a:buChar char="o"/>
              </a:pPr>
              <a:r>
                <a:rPr lang="pl-PL" sz="1300" dirty="0" smtClean="0"/>
                <a:t>redukcja emisji CO</a:t>
              </a:r>
              <a:r>
                <a:rPr lang="pl-PL" sz="1700" baseline="-25000" dirty="0" smtClean="0"/>
                <a:t>2</a:t>
              </a:r>
              <a:endParaRPr lang="pl-PL" sz="1700" baseline="-25000" dirty="0"/>
            </a:p>
            <a:p>
              <a:pPr marL="268288" indent="-268288">
                <a:spcAft>
                  <a:spcPts val="4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r>
                <a:rPr lang="pl-PL" sz="1500" dirty="0" smtClean="0"/>
                <a:t>adaptacja do zmian klimatu</a:t>
              </a:r>
            </a:p>
            <a:p>
              <a:pPr marL="268288" indent="-268288">
                <a:spcAft>
                  <a:spcPts val="4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r>
                <a:rPr lang="pl-PL" sz="1500" dirty="0" smtClean="0"/>
                <a:t>ochrona powierzchni ziemi</a:t>
              </a:r>
            </a:p>
            <a:p>
              <a:pPr marL="268288" indent="-268288">
                <a:spcAft>
                  <a:spcPts val="4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r>
                <a:rPr lang="pl-PL" sz="1500" dirty="0" smtClean="0"/>
                <a:t>gospodarka </a:t>
              </a:r>
              <a:r>
                <a:rPr lang="pl-PL" sz="1500" dirty="0"/>
                <a:t>odpadami, w tym </a:t>
              </a:r>
              <a:r>
                <a:rPr lang="pl-PL" sz="1500" dirty="0" smtClean="0"/>
                <a:t>recykling</a:t>
              </a:r>
              <a:endParaRPr lang="pl-PL" sz="1500" dirty="0"/>
            </a:p>
            <a:p>
              <a:pPr marL="268288" indent="-268288">
                <a:spcAft>
                  <a:spcPts val="4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r>
                <a:rPr lang="pl-PL" sz="1500" dirty="0" smtClean="0"/>
                <a:t>ochrona przyrody i krajobrazu</a:t>
              </a:r>
            </a:p>
            <a:p>
              <a:pPr marL="268288" indent="-268288">
                <a:spcAft>
                  <a:spcPts val="4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r>
                <a:rPr lang="pl-PL" sz="1500" dirty="0" smtClean="0"/>
                <a:t>leśnictwo</a:t>
              </a:r>
            </a:p>
            <a:p>
              <a:pPr marL="268288" indent="-268288">
                <a:spcAft>
                  <a:spcPts val="4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r>
                <a:rPr lang="pl-PL" sz="1500" dirty="0" smtClean="0"/>
                <a:t>monitoring środowiska</a:t>
              </a:r>
            </a:p>
            <a:p>
              <a:pPr marL="268288" indent="-268288">
                <a:spcAft>
                  <a:spcPts val="4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r>
                <a:rPr lang="pl-PL" sz="1500" dirty="0" smtClean="0"/>
                <a:t>przeciwdziałanie </a:t>
              </a:r>
              <a:r>
                <a:rPr lang="pl-PL" sz="1500" dirty="0"/>
                <a:t>zagrożeniom </a:t>
              </a:r>
              <a:r>
                <a:rPr lang="pl-PL" sz="1500" dirty="0" smtClean="0"/>
                <a:t>środowiska</a:t>
              </a:r>
              <a:endParaRPr lang="pl-PL" sz="1500" dirty="0"/>
            </a:p>
            <a:p>
              <a:pPr marL="268288" indent="-268288">
                <a:spcAft>
                  <a:spcPts val="4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r>
                <a:rPr lang="pl-PL" sz="1500" dirty="0" smtClean="0"/>
                <a:t>górnictwo i geologia</a:t>
              </a:r>
            </a:p>
            <a:p>
              <a:pPr marL="268288" indent="-268288">
                <a:spcAft>
                  <a:spcPts val="4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r>
                <a:rPr lang="pl-PL" sz="1500" dirty="0" smtClean="0"/>
                <a:t>edukacja ekologiczna</a:t>
              </a:r>
            </a:p>
            <a:p>
              <a:pPr marL="268288" indent="-268288">
                <a:spcAft>
                  <a:spcPts val="4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r>
                <a:rPr lang="pl-PL" sz="1500" dirty="0" smtClean="0"/>
                <a:t>ekspertyzy i prace naukowo-badawcze</a:t>
              </a:r>
            </a:p>
            <a:p>
              <a:pPr marL="190500" indent="-190500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endParaRPr lang="pl-PL" sz="1400" dirty="0" smtClean="0"/>
            </a:p>
            <a:p>
              <a:pPr marL="190500" indent="-190500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endParaRPr lang="pl-PL" sz="1400" dirty="0" smtClean="0"/>
            </a:p>
            <a:p>
              <a:pPr marL="190500" indent="-190500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endParaRPr lang="pl-PL" sz="1400" dirty="0" smtClean="0"/>
            </a:p>
            <a:p>
              <a:pPr marL="190500" indent="-190500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endParaRPr lang="pl-PL" sz="1400" dirty="0" smtClean="0"/>
            </a:p>
            <a:p>
              <a:pPr marL="190500" indent="-190500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endParaRPr lang="pl-PL" sz="1400" dirty="0" smtClean="0"/>
            </a:p>
            <a:p>
              <a:pPr marL="190500" indent="-190500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endParaRPr lang="pl-PL" sz="1400" dirty="0" smtClean="0"/>
            </a:p>
            <a:p>
              <a:pPr marL="190500" indent="-190500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endParaRPr lang="pl-PL" sz="1400" dirty="0" smtClean="0"/>
            </a:p>
            <a:p>
              <a:pPr marL="190500" indent="-190500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endParaRPr lang="pl-PL" sz="1400" dirty="0" smtClean="0"/>
            </a:p>
            <a:p>
              <a:pPr marL="190500" indent="-190500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endParaRPr lang="pl-PL" sz="1400" dirty="0" smtClean="0"/>
            </a:p>
            <a:p>
              <a:pPr marL="190500" indent="-190500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endParaRPr lang="pl-PL" sz="1400" dirty="0" smtClean="0"/>
            </a:p>
            <a:p>
              <a:pPr marL="190500" indent="-190500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endParaRPr lang="pl-PL" sz="1400" dirty="0" smtClean="0"/>
            </a:p>
            <a:p>
              <a:pPr marL="190500" indent="-190500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endParaRPr lang="pl-PL" sz="1400" dirty="0" smtClean="0"/>
            </a:p>
            <a:p>
              <a:pPr marL="190500" indent="-190500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endParaRPr lang="pl-PL" sz="1400" dirty="0" smtClean="0"/>
            </a:p>
            <a:p>
              <a:pPr marL="190500" indent="-190500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endParaRPr lang="pl-PL" sz="1400" dirty="0" smtClean="0"/>
            </a:p>
            <a:p>
              <a:pPr marL="190500" indent="-190500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endParaRPr lang="pl-PL" sz="1400" dirty="0" smtClean="0"/>
            </a:p>
            <a:p>
              <a:pPr marL="190500" indent="-190500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endParaRPr lang="pl-PL" sz="1400" dirty="0" smtClean="0"/>
            </a:p>
            <a:p>
              <a:pPr marL="190500" indent="-190500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endParaRPr lang="pl-PL" sz="1400" dirty="0" smtClean="0"/>
            </a:p>
            <a:p>
              <a:pPr marL="190500" indent="-190500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endParaRPr lang="pl-PL" sz="1400" dirty="0" smtClean="0"/>
            </a:p>
            <a:p>
              <a:pPr marL="190500" indent="-190500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endParaRPr lang="pl-PL" sz="1400" dirty="0" smtClean="0"/>
            </a:p>
            <a:p>
              <a:pPr marL="190500" indent="-190500">
                <a:spcAft>
                  <a:spcPct val="40000"/>
                </a:spcAft>
                <a:buClr>
                  <a:srgbClr val="292929"/>
                </a:buClr>
                <a:buFont typeface="Arial" pitchFamily="34" charset="0"/>
                <a:buChar char="•"/>
              </a:pPr>
              <a:endParaRPr lang="en-US" sz="1400" dirty="0" smtClean="0"/>
            </a:p>
          </p:txBody>
        </p:sp>
        <p:sp>
          <p:nvSpPr>
            <p:cNvPr id="31" name="Prostokąt 30"/>
            <p:cNvSpPr/>
            <p:nvPr/>
          </p:nvSpPr>
          <p:spPr>
            <a:xfrm>
              <a:off x="4857752" y="1698388"/>
              <a:ext cx="3921492" cy="428628"/>
            </a:xfrm>
            <a:prstGeom prst="rect">
              <a:avLst/>
            </a:prstGeom>
            <a:gradFill flip="none" rotWithShape="1">
              <a:gsLst>
                <a:gs pos="0">
                  <a:srgbClr val="A2CE02">
                    <a:shade val="30000"/>
                    <a:satMod val="115000"/>
                  </a:srgbClr>
                </a:gs>
                <a:gs pos="50000">
                  <a:srgbClr val="A2CE02">
                    <a:shade val="67500"/>
                    <a:satMod val="115000"/>
                  </a:srgbClr>
                </a:gs>
                <a:gs pos="100000">
                  <a:srgbClr val="A2CE02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271463"/>
              <a:r>
                <a:rPr lang="pl-PL" b="1" dirty="0" smtClean="0"/>
                <a:t>Główne obszary</a:t>
              </a:r>
              <a:endParaRPr lang="pl-PL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8710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/>
          <p:cNvSpPr txBox="1"/>
          <p:nvPr/>
        </p:nvSpPr>
        <p:spPr>
          <a:xfrm>
            <a:off x="1043608" y="1341929"/>
            <a:ext cx="77048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200" b="1" dirty="0">
                <a:solidFill>
                  <a:srgbClr val="FF0000"/>
                </a:solidFill>
              </a:rPr>
              <a:t>3</a:t>
            </a:r>
            <a:r>
              <a:rPr lang="pl-PL" sz="2200" b="1" dirty="0" smtClean="0"/>
              <a:t>. Działalność Narodowego Funduszu w latach 1989-2017</a:t>
            </a:r>
            <a:endParaRPr lang="pl-PL" sz="2200" b="1" dirty="0"/>
          </a:p>
        </p:txBody>
      </p:sp>
      <p:sp>
        <p:nvSpPr>
          <p:cNvPr id="103" name="Rectangle 3"/>
          <p:cNvSpPr>
            <a:spLocks noChangeArrowheads="1"/>
          </p:cNvSpPr>
          <p:nvPr/>
        </p:nvSpPr>
        <p:spPr bwMode="auto">
          <a:xfrm>
            <a:off x="107504" y="1844824"/>
            <a:ext cx="9028462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80975" fontAlgn="auto">
              <a:spcBef>
                <a:spcPts val="25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100000"/>
              <a:defRPr/>
            </a:pPr>
            <a:r>
              <a:rPr lang="pl-PL" sz="2400" dirty="0" smtClean="0">
                <a:latin typeface="+mj-lt"/>
              </a:rPr>
              <a:t> </a:t>
            </a:r>
            <a:r>
              <a:rPr lang="pl-PL" sz="2000" b="1" dirty="0" smtClean="0">
                <a:latin typeface="+mj-lt"/>
              </a:rPr>
              <a:t>Liczby podpisanych umów</a:t>
            </a:r>
            <a:r>
              <a:rPr lang="pl-PL" dirty="0" smtClean="0">
                <a:latin typeface="+mj-lt"/>
              </a:rPr>
              <a:t>:</a:t>
            </a:r>
          </a:p>
          <a:p>
            <a:pPr marL="342900" indent="-79375">
              <a:spcBef>
                <a:spcPts val="2000"/>
              </a:spcBef>
              <a:buSzPct val="100000"/>
              <a:buAutoNum type="arabicPeriod"/>
              <a:defRPr/>
            </a:pPr>
            <a:r>
              <a:rPr lang="pl-PL" b="1" dirty="0"/>
              <a:t> </a:t>
            </a:r>
            <a:r>
              <a:rPr lang="pl-PL" b="1" dirty="0" smtClean="0"/>
              <a:t>Środki </a:t>
            </a:r>
            <a:r>
              <a:rPr lang="pl-PL" b="1" dirty="0"/>
              <a:t>własne (</a:t>
            </a:r>
            <a:r>
              <a:rPr lang="pl-PL" b="1" dirty="0" smtClean="0"/>
              <a:t>1989-2017) </a:t>
            </a:r>
            <a:r>
              <a:rPr lang="pl-PL" dirty="0"/>
              <a:t>– </a:t>
            </a:r>
            <a:r>
              <a:rPr lang="pl-PL" sz="2200" b="1" dirty="0"/>
              <a:t>28 484</a:t>
            </a:r>
            <a:endParaRPr lang="pl-PL" sz="2000" dirty="0"/>
          </a:p>
          <a:p>
            <a:pPr marL="0" lvl="2" indent="271463">
              <a:spcBef>
                <a:spcPts val="500"/>
              </a:spcBef>
              <a:buSzPct val="100000"/>
              <a:defRPr/>
            </a:pPr>
            <a:r>
              <a:rPr lang="pl-PL" b="1" dirty="0" smtClean="0"/>
              <a:t>2. Środki zagraniczne </a:t>
            </a:r>
            <a:r>
              <a:rPr lang="pl-PL" dirty="0"/>
              <a:t>– </a:t>
            </a:r>
            <a:r>
              <a:rPr lang="pl-PL" sz="2200" b="1" dirty="0"/>
              <a:t>2 826</a:t>
            </a:r>
            <a:r>
              <a:rPr lang="pl-PL" dirty="0" smtClean="0"/>
              <a:t>, z tego:</a:t>
            </a:r>
            <a:endParaRPr lang="pl-PL" dirty="0"/>
          </a:p>
          <a:p>
            <a:pPr marL="715963" lvl="1" indent="-273050">
              <a:spcBef>
                <a:spcPts val="250"/>
              </a:spcBef>
              <a:buSzPct val="100000"/>
              <a:buFont typeface="Arial" pitchFamily="34" charset="0"/>
              <a:buChar char="•"/>
              <a:defRPr/>
            </a:pPr>
            <a:r>
              <a:rPr lang="pl-PL" sz="1700" dirty="0" smtClean="0"/>
              <a:t>ISPA/Fundusz </a:t>
            </a:r>
            <a:r>
              <a:rPr lang="pl-PL" sz="1700" dirty="0"/>
              <a:t>Spójności 2004-2006 – </a:t>
            </a:r>
            <a:r>
              <a:rPr lang="pl-PL" sz="2000" b="1" dirty="0" smtClean="0"/>
              <a:t>90</a:t>
            </a:r>
            <a:endParaRPr lang="pl-PL" sz="1700" b="1" dirty="0"/>
          </a:p>
          <a:p>
            <a:pPr marL="715963" lvl="1" indent="-273050">
              <a:spcBef>
                <a:spcPts val="250"/>
              </a:spcBef>
              <a:buSzPct val="100000"/>
              <a:buFont typeface="Arial" pitchFamily="34" charset="0"/>
              <a:buChar char="•"/>
              <a:defRPr/>
            </a:pPr>
            <a:r>
              <a:rPr lang="pl-PL" sz="1700" dirty="0" smtClean="0"/>
              <a:t>Program </a:t>
            </a:r>
            <a:r>
              <a:rPr lang="pl-PL" sz="1700" dirty="0"/>
              <a:t>Operacyjny Infrastruktura i Środowisko 2007-2013 – </a:t>
            </a:r>
            <a:r>
              <a:rPr lang="pl-PL" sz="2000" b="1" dirty="0"/>
              <a:t>1 142</a:t>
            </a:r>
            <a:endParaRPr lang="pl-PL" sz="1700" b="1" dirty="0"/>
          </a:p>
          <a:p>
            <a:pPr marL="715963" lvl="1" indent="-273050">
              <a:spcBef>
                <a:spcPts val="250"/>
              </a:spcBef>
              <a:buSzPct val="100000"/>
              <a:buFont typeface="Arial" pitchFamily="34" charset="0"/>
              <a:buChar char="•"/>
              <a:defRPr/>
            </a:pPr>
            <a:r>
              <a:rPr lang="pl-PL" sz="1700" dirty="0" smtClean="0"/>
              <a:t>Pozostałe </a:t>
            </a:r>
            <a:r>
              <a:rPr lang="pl-PL" sz="1700" dirty="0"/>
              <a:t>środki zagraniczne </a:t>
            </a:r>
            <a:r>
              <a:rPr lang="pl-PL" sz="1700" dirty="0" smtClean="0"/>
              <a:t>(1994-2016), m.in</a:t>
            </a:r>
            <a:r>
              <a:rPr lang="pl-PL" sz="1700" dirty="0"/>
              <a:t>. EFP PHARE, SIDA, SPO </a:t>
            </a:r>
            <a:r>
              <a:rPr lang="pl-PL" sz="1700" dirty="0" smtClean="0"/>
              <a:t>WKP – </a:t>
            </a:r>
            <a:r>
              <a:rPr lang="pl-PL" sz="2000" b="1" dirty="0" smtClean="0"/>
              <a:t>450</a:t>
            </a:r>
            <a:endParaRPr lang="pl-PL" sz="1700" b="1" dirty="0"/>
          </a:p>
          <a:p>
            <a:pPr marL="715963" lvl="1" indent="-273050">
              <a:spcBef>
                <a:spcPts val="250"/>
              </a:spcBef>
              <a:buSzPct val="100000"/>
              <a:buFont typeface="Arial" pitchFamily="34" charset="0"/>
              <a:buChar char="•"/>
              <a:defRPr/>
            </a:pPr>
            <a:r>
              <a:rPr lang="pl-PL" sz="1700" dirty="0"/>
              <a:t>Program Operacyjny Infrastruktura i Środowisko 2014-2020 – </a:t>
            </a:r>
            <a:r>
              <a:rPr lang="pl-PL" sz="2000" b="1" dirty="0"/>
              <a:t>729</a:t>
            </a:r>
            <a:r>
              <a:rPr lang="pl-PL" sz="1700" dirty="0" smtClean="0"/>
              <a:t> </a:t>
            </a:r>
            <a:r>
              <a:rPr lang="pl-PL" sz="1700" dirty="0" smtClean="0">
                <a:solidFill>
                  <a:srgbClr val="FF0000"/>
                </a:solidFill>
              </a:rPr>
              <a:t>(do 04.11.2018 r. – </a:t>
            </a:r>
            <a:r>
              <a:rPr lang="pl-PL" sz="2000" b="1" dirty="0" smtClean="0">
                <a:solidFill>
                  <a:srgbClr val="FF0000"/>
                </a:solidFill>
              </a:rPr>
              <a:t>1001</a:t>
            </a:r>
            <a:r>
              <a:rPr lang="pl-PL" sz="1700" dirty="0" smtClean="0">
                <a:solidFill>
                  <a:srgbClr val="FF0000"/>
                </a:solidFill>
              </a:rPr>
              <a:t>)</a:t>
            </a:r>
            <a:endParaRPr lang="pl-PL" sz="1700" b="1" dirty="0"/>
          </a:p>
          <a:p>
            <a:pPr marL="715963" lvl="1" indent="-273050">
              <a:spcBef>
                <a:spcPts val="250"/>
              </a:spcBef>
              <a:buSzPct val="100000"/>
              <a:buFont typeface="Arial" pitchFamily="34" charset="0"/>
              <a:buChar char="•"/>
              <a:defRPr/>
            </a:pPr>
            <a:r>
              <a:rPr lang="pl-PL" sz="1700" dirty="0" smtClean="0"/>
              <a:t>Mechanizm </a:t>
            </a:r>
            <a:r>
              <a:rPr lang="pl-PL" sz="1700" dirty="0"/>
              <a:t>Finansowy Europejskiego Obszaru Gospodarczego i </a:t>
            </a:r>
            <a:r>
              <a:rPr lang="pl-PL" sz="1700" dirty="0" smtClean="0"/>
              <a:t>Norweski Mechanizm Finansowy – </a:t>
            </a:r>
            <a:r>
              <a:rPr lang="pl-PL" sz="2000" b="1" dirty="0" smtClean="0"/>
              <a:t>415</a:t>
            </a:r>
            <a:endParaRPr lang="pl-PL" sz="1700" dirty="0" smtClean="0"/>
          </a:p>
          <a:p>
            <a:pPr marL="442913" lvl="1" indent="-171450">
              <a:spcBef>
                <a:spcPts val="1000"/>
              </a:spcBef>
              <a:buSzPct val="100000"/>
              <a:defRPr/>
            </a:pPr>
            <a:r>
              <a:rPr lang="pl-PL" b="1" dirty="0" smtClean="0"/>
              <a:t>Razem: </a:t>
            </a:r>
            <a:r>
              <a:rPr lang="pl-PL" sz="2200" b="1" dirty="0" smtClean="0"/>
              <a:t>31 310</a:t>
            </a:r>
            <a:r>
              <a:rPr lang="pl-PL" b="1" dirty="0" smtClean="0"/>
              <a:t> umów</a:t>
            </a:r>
          </a:p>
          <a:p>
            <a:pPr marL="180975" fontAlgn="auto">
              <a:spcBef>
                <a:spcPts val="6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100000"/>
              <a:defRPr/>
            </a:pPr>
            <a:endParaRPr lang="pl-PL" b="1" dirty="0" smtClean="0"/>
          </a:p>
          <a:p>
            <a:pPr marL="447675" indent="-266700" fontAlgn="auto">
              <a:spcBef>
                <a:spcPts val="25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100000"/>
              <a:buFont typeface="Arial" pitchFamily="34" charset="0"/>
              <a:buChar char="•"/>
              <a:defRPr/>
            </a:pPr>
            <a:endParaRPr lang="pl-PL" sz="900" dirty="0" smtClean="0">
              <a:latin typeface="+mj-lt"/>
            </a:endParaRPr>
          </a:p>
          <a:p>
            <a:pPr marL="447675" indent="-26670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100000"/>
              <a:buFont typeface="Arial" pitchFamily="34" charset="0"/>
              <a:buChar char="•"/>
              <a:defRPr/>
            </a:pPr>
            <a:endParaRPr lang="pl-PL" sz="2400" dirty="0"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100000"/>
              <a:defRPr/>
            </a:pPr>
            <a:endParaRPr lang="pl-PL" sz="2400" dirty="0">
              <a:latin typeface="+mj-lt"/>
            </a:endParaRPr>
          </a:p>
          <a:p>
            <a:pPr marL="533400" indent="-533400" algn="just" fontAlgn="auto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defRPr/>
            </a:pPr>
            <a:endParaRPr lang="pl-PL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4551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5"/>
          <p:cNvSpPr txBox="1">
            <a:spLocks/>
          </p:cNvSpPr>
          <p:nvPr/>
        </p:nvSpPr>
        <p:spPr>
          <a:xfrm>
            <a:off x="916982" y="1116126"/>
            <a:ext cx="8227018" cy="94472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200" dirty="0">
                <a:solidFill>
                  <a:srgbClr val="FF0000"/>
                </a:solidFill>
              </a:rPr>
              <a:t>4</a:t>
            </a:r>
            <a:r>
              <a:rPr lang="pl-PL" sz="2200" dirty="0" smtClean="0"/>
              <a:t>. Narodowy Fundusz – Instytucja Wdrażająca Program Operacyjny Infrastruktura i Środowisko 2014-2020</a:t>
            </a:r>
          </a:p>
        </p:txBody>
      </p:sp>
      <p:sp>
        <p:nvSpPr>
          <p:cNvPr id="5" name="Symbol zastępczy zawartości 7"/>
          <p:cNvSpPr txBox="1">
            <a:spLocks/>
          </p:cNvSpPr>
          <p:nvPr/>
        </p:nvSpPr>
        <p:spPr>
          <a:xfrm>
            <a:off x="251520" y="1844824"/>
            <a:ext cx="8892480" cy="432048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600" b="1" dirty="0" smtClean="0">
                <a:latin typeface="+mj-lt"/>
              </a:rPr>
              <a:t>Program Operacyjny Infrastruktura i Środowisko 2014-2020 – dostępne środki UE 4,8 mld euro, z tego:</a:t>
            </a:r>
          </a:p>
          <a:p>
            <a:pPr>
              <a:buFont typeface="Arial" pitchFamily="34" charset="0"/>
              <a:buAutoNum type="arabicPeriod"/>
            </a:pPr>
            <a:r>
              <a:rPr lang="pl-PL" sz="1400" b="1" dirty="0" smtClean="0"/>
              <a:t>Oś priorytetowa I – Zmniejszenie emisyjności gospodarki – dostępne środki – dotacje 0,8 mld euro</a:t>
            </a:r>
          </a:p>
          <a:p>
            <a:pPr marL="0" indent="0">
              <a:buNone/>
            </a:pPr>
            <a:r>
              <a:rPr lang="pl-PL" sz="1400" b="1" dirty="0"/>
              <a:t> </a:t>
            </a:r>
            <a:r>
              <a:rPr lang="pl-PL" sz="1400" b="1" dirty="0" smtClean="0"/>
              <a:t>       i instrument zwrotny 0,5 mld euro </a:t>
            </a:r>
          </a:p>
          <a:p>
            <a:pPr marL="666750" lvl="1" indent="-266700"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+mj-lt"/>
              </a:rPr>
              <a:t>Wspieranie wytwarzania i dystrybucji energii pochodzącej ze źródeł odnawialnych;</a:t>
            </a:r>
          </a:p>
          <a:p>
            <a:pPr marL="666750" lvl="1" indent="-266700"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+mj-lt"/>
              </a:rPr>
              <a:t>Promowanie efektywności energetycznej i wykorzystania z odnawialnych źródeł energii w przedsiębiorstwach;</a:t>
            </a:r>
          </a:p>
          <a:p>
            <a:pPr marL="666750" lvl="1" indent="-266700"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+mj-lt"/>
              </a:rPr>
              <a:t>Wspieranie efektywności energetycznej w budynkach; </a:t>
            </a:r>
          </a:p>
          <a:p>
            <a:pPr marL="666750" lvl="1" indent="-266700"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+mj-lt"/>
              </a:rPr>
              <a:t>Rozwijanie i wdrażanie inteligentnych systemów dystrybucji działających na niskich i średnich poziomach napięcia; </a:t>
            </a:r>
          </a:p>
          <a:p>
            <a:pPr marL="666750" lvl="1" indent="-266700"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+mj-lt"/>
              </a:rPr>
              <a:t>Efektywna dystrybucja ciepła i chłodu;</a:t>
            </a:r>
          </a:p>
          <a:p>
            <a:pPr marL="666750" lvl="1" indent="-266700"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+mj-lt"/>
              </a:rPr>
              <a:t>Promowanie wykorzystywania wysokosprawnej kogeneracji ciepła i energii elektrycznej w oparciu o zapotrzebowanie na ciepło użytkowe.</a:t>
            </a:r>
          </a:p>
          <a:p>
            <a:pPr marL="0" indent="0">
              <a:buClr>
                <a:schemeClr val="bg1">
                  <a:lumMod val="50000"/>
                </a:schemeClr>
              </a:buClr>
              <a:buNone/>
            </a:pPr>
            <a:r>
              <a:rPr lang="pl-PL" sz="1400" b="1" dirty="0" smtClean="0"/>
              <a:t>2.     Oś </a:t>
            </a:r>
            <a:r>
              <a:rPr lang="pl-PL" sz="1400" b="1" dirty="0"/>
              <a:t>priorytetowa II – Ochrona środowiska, w tym adaptacja do zmian klimatu </a:t>
            </a:r>
            <a:endParaRPr lang="pl-PL" sz="1400" b="1" dirty="0" smtClean="0"/>
          </a:p>
          <a:p>
            <a:pPr marL="0" indent="0">
              <a:buClr>
                <a:schemeClr val="bg1">
                  <a:lumMod val="50000"/>
                </a:schemeClr>
              </a:buClr>
              <a:buNone/>
            </a:pPr>
            <a:r>
              <a:rPr lang="pl-PL" sz="1400" b="1" dirty="0"/>
              <a:t> </a:t>
            </a:r>
            <a:r>
              <a:rPr lang="pl-PL" sz="1400" b="1" dirty="0" smtClean="0"/>
              <a:t>       – </a:t>
            </a:r>
            <a:r>
              <a:rPr lang="pl-PL" sz="1400" b="1" dirty="0"/>
              <a:t>dostępne środki – dotacje </a:t>
            </a:r>
            <a:r>
              <a:rPr lang="pl-PL" sz="1400" b="1" dirty="0" smtClean="0"/>
              <a:t>3,5 </a:t>
            </a:r>
            <a:r>
              <a:rPr lang="pl-PL" sz="1400" b="1" dirty="0"/>
              <a:t>mld euro </a:t>
            </a:r>
          </a:p>
          <a:p>
            <a:pPr marL="666750" lvl="1" indent="-266700"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/>
              <a:t>Adaptacja do zmian </a:t>
            </a:r>
            <a:r>
              <a:rPr lang="pl-PL" sz="1400" dirty="0" smtClean="0"/>
              <a:t>klimatu;</a:t>
            </a:r>
          </a:p>
          <a:p>
            <a:pPr marL="666750" lvl="1" indent="-266700"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/>
              <a:t>Gospodarka odpadami </a:t>
            </a:r>
            <a:r>
              <a:rPr lang="pl-PL" sz="1400" dirty="0" smtClean="0"/>
              <a:t>komunalnymi;</a:t>
            </a:r>
          </a:p>
          <a:p>
            <a:pPr marL="666750" lvl="1" indent="-266700"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/>
              <a:t>Gospodarka wodno-ściekowa w </a:t>
            </a:r>
            <a:r>
              <a:rPr lang="pl-PL" sz="1400" dirty="0" smtClean="0"/>
              <a:t>aglomeracjach;</a:t>
            </a:r>
          </a:p>
          <a:p>
            <a:pPr marL="666750" lvl="1" indent="-266700"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/>
              <a:t>Ochrona przyrody i edukacja </a:t>
            </a:r>
            <a:r>
              <a:rPr lang="pl-PL" sz="1400" dirty="0" smtClean="0"/>
              <a:t>ekologiczna;</a:t>
            </a:r>
          </a:p>
          <a:p>
            <a:pPr marL="666750" lvl="1" indent="-266700"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/>
              <a:t>Wspieranie efektywności energetycznej w </a:t>
            </a:r>
            <a:r>
              <a:rPr lang="pl-PL" sz="1400" dirty="0" smtClean="0"/>
              <a:t>budynkach.</a:t>
            </a:r>
            <a:endParaRPr lang="pl-PL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88869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>
          <a:xfrm>
            <a:off x="971600" y="845840"/>
            <a:ext cx="7831622" cy="1143000"/>
          </a:xfrm>
        </p:spPr>
        <p:txBody>
          <a:bodyPr>
            <a:normAutofit/>
          </a:bodyPr>
          <a:lstStyle/>
          <a:p>
            <a:r>
              <a:rPr lang="pl-PL" sz="2200" dirty="0">
                <a:solidFill>
                  <a:srgbClr val="FF0000"/>
                </a:solidFill>
              </a:rPr>
              <a:t>5</a:t>
            </a:r>
            <a:r>
              <a:rPr lang="pl-PL" sz="2200" dirty="0" smtClean="0"/>
              <a:t>. </a:t>
            </a:r>
            <a:r>
              <a:rPr lang="pl-PL" sz="2200" dirty="0"/>
              <a:t>Realizacja </a:t>
            </a:r>
            <a:r>
              <a:rPr lang="pl-PL" sz="2200" dirty="0" smtClean="0"/>
              <a:t>POIiŚ </a:t>
            </a:r>
            <a:r>
              <a:rPr lang="pl-PL" sz="2200" dirty="0"/>
              <a:t>2014-2020 (umowy narastająco)</a:t>
            </a:r>
          </a:p>
        </p:txBody>
      </p:sp>
      <p:sp>
        <p:nvSpPr>
          <p:cNvPr id="3" name="Prostokąt 2"/>
          <p:cNvSpPr/>
          <p:nvPr/>
        </p:nvSpPr>
        <p:spPr>
          <a:xfrm>
            <a:off x="3131840" y="2780928"/>
            <a:ext cx="2448272" cy="216024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2">
                <a:alpha val="2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988840"/>
            <a:ext cx="8136905" cy="427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28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ytuł 5"/>
          <p:cNvSpPr>
            <a:spLocks noGrp="1"/>
          </p:cNvSpPr>
          <p:nvPr>
            <p:ph type="title" idx="4294967295"/>
          </p:nvPr>
        </p:nvSpPr>
        <p:spPr>
          <a:xfrm>
            <a:off x="911802" y="897653"/>
            <a:ext cx="8028384" cy="1019179"/>
          </a:xfrm>
        </p:spPr>
        <p:txBody>
          <a:bodyPr>
            <a:noAutofit/>
          </a:bodyPr>
          <a:lstStyle/>
          <a:p>
            <a:pPr marL="271463" indent="-271463"/>
            <a:r>
              <a:rPr lang="pl-PL" sz="2400" dirty="0">
                <a:solidFill>
                  <a:srgbClr val="FF0000"/>
                </a:solidFill>
                <a:latin typeface="Calibri" pitchFamily="34" charset="0"/>
              </a:rPr>
              <a:t>6</a:t>
            </a:r>
            <a:r>
              <a:rPr lang="pl-PL" sz="2400" dirty="0" smtClean="0">
                <a:latin typeface="Calibri" pitchFamily="34" charset="0"/>
              </a:rPr>
              <a:t>. Wnioski </a:t>
            </a:r>
            <a:r>
              <a:rPr lang="pl-PL" sz="2400" dirty="0">
                <a:latin typeface="Calibri" pitchFamily="34" charset="0"/>
              </a:rPr>
              <a:t>o płatność </a:t>
            </a:r>
            <a:r>
              <a:rPr lang="pl-PL" sz="2400" dirty="0" smtClean="0">
                <a:latin typeface="Calibri" pitchFamily="34" charset="0"/>
              </a:rPr>
              <a:t>w </a:t>
            </a:r>
            <a:r>
              <a:rPr lang="pl-PL" sz="2400" dirty="0">
                <a:latin typeface="Calibri" pitchFamily="34" charset="0"/>
              </a:rPr>
              <a:t>ramach Programu Operacyjnego Infrastruktura i Środowisko 2014-2020 (narastająco)</a:t>
            </a:r>
            <a:r>
              <a:rPr lang="pl-PL" sz="2400" dirty="0" smtClean="0">
                <a:latin typeface="Calibri" pitchFamily="34" charset="0"/>
                <a:ea typeface="+mn-ea"/>
                <a:cs typeface="+mn-cs"/>
              </a:rPr>
              <a:t> </a:t>
            </a:r>
            <a:endParaRPr lang="pl-PL" sz="2400" dirty="0"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468" y="2041561"/>
            <a:ext cx="8112261" cy="4104456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817468" y="2132856"/>
            <a:ext cx="64807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b="1" dirty="0"/>
              <a:t>m</a:t>
            </a:r>
            <a:r>
              <a:rPr lang="pl-PL" sz="1050" b="1" dirty="0" smtClean="0"/>
              <a:t>ln zł</a:t>
            </a:r>
            <a:endParaRPr lang="pl-PL" sz="1050" b="1" dirty="0"/>
          </a:p>
        </p:txBody>
      </p:sp>
      <p:sp>
        <p:nvSpPr>
          <p:cNvPr id="8" name="pole tekstowe 7"/>
          <p:cNvSpPr txBox="1"/>
          <p:nvPr/>
        </p:nvSpPr>
        <p:spPr>
          <a:xfrm>
            <a:off x="8495928" y="2068693"/>
            <a:ext cx="64807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b="1" dirty="0" smtClean="0"/>
              <a:t>szt.</a:t>
            </a:r>
            <a:endParaRPr lang="pl-PL" sz="1050" b="1" dirty="0"/>
          </a:p>
        </p:txBody>
      </p:sp>
    </p:spTree>
    <p:extLst>
      <p:ext uri="{BB962C8B-B14F-4D97-AF65-F5344CB8AC3E}">
        <p14:creationId xmlns:p14="http://schemas.microsoft.com/office/powerpoint/2010/main" val="427387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ytuł 5"/>
          <p:cNvSpPr>
            <a:spLocks noGrp="1"/>
          </p:cNvSpPr>
          <p:nvPr>
            <p:ph type="title" idx="4294967295"/>
          </p:nvPr>
        </p:nvSpPr>
        <p:spPr>
          <a:xfrm>
            <a:off x="971600" y="836712"/>
            <a:ext cx="8064896" cy="1080120"/>
          </a:xfrm>
        </p:spPr>
        <p:txBody>
          <a:bodyPr>
            <a:noAutofit/>
          </a:bodyPr>
          <a:lstStyle/>
          <a:p>
            <a:pPr marL="361950" indent="-361950"/>
            <a:r>
              <a:rPr lang="pl-PL" sz="2200" dirty="0" smtClean="0">
                <a:latin typeface="+mn-lt"/>
              </a:rPr>
              <a:t> </a:t>
            </a:r>
            <a:r>
              <a:rPr lang="pl-PL" sz="2200" dirty="0">
                <a:solidFill>
                  <a:srgbClr val="FF0000"/>
                </a:solidFill>
                <a:latin typeface="+mn-lt"/>
              </a:rPr>
              <a:t>7</a:t>
            </a:r>
            <a:r>
              <a:rPr lang="pl-PL" sz="2200" dirty="0" smtClean="0">
                <a:latin typeface="+mn-lt"/>
              </a:rPr>
              <a:t>. Wnioski o płatność i zawarte kontrakty w POIiŚ </a:t>
            </a:r>
            <a:r>
              <a:rPr lang="pl-PL" sz="2200" dirty="0">
                <a:latin typeface="+mn-lt"/>
              </a:rPr>
              <a:t>2014-2020 </a:t>
            </a:r>
          </a:p>
        </p:txBody>
      </p:sp>
      <p:sp>
        <p:nvSpPr>
          <p:cNvPr id="5" name="Symbol zastępczy zawartości 7"/>
          <p:cNvSpPr>
            <a:spLocks noGrp="1"/>
          </p:cNvSpPr>
          <p:nvPr>
            <p:ph sz="half" idx="2"/>
          </p:nvPr>
        </p:nvSpPr>
        <p:spPr>
          <a:xfrm>
            <a:off x="539552" y="1772816"/>
            <a:ext cx="8496944" cy="3240360"/>
          </a:xfrm>
        </p:spPr>
        <p:txBody>
          <a:bodyPr>
            <a:noAutofit/>
          </a:bodyPr>
          <a:lstStyle/>
          <a:p>
            <a:pPr lvl="0"/>
            <a:r>
              <a:rPr lang="pl-PL" sz="1600" b="1" dirty="0" smtClean="0"/>
              <a:t>Wnioski o płatność </a:t>
            </a:r>
          </a:p>
          <a:p>
            <a:pPr>
              <a:lnSpc>
                <a:spcPts val="2500"/>
              </a:lnSpc>
              <a:spcBef>
                <a:spcPts val="1200"/>
              </a:spcBef>
            </a:pPr>
            <a:endParaRPr lang="pl-PL" sz="1800" dirty="0" smtClean="0"/>
          </a:p>
          <a:p>
            <a:pPr lvl="0"/>
            <a:endParaRPr lang="pl-PL" sz="1800" dirty="0"/>
          </a:p>
          <a:p>
            <a:endParaRPr lang="pl-PL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b="1" dirty="0" smtClean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b="1" dirty="0" smtClean="0">
              <a:latin typeface="+mj-lt"/>
            </a:endParaRPr>
          </a:p>
          <a:p>
            <a:r>
              <a:rPr lang="pl-PL" sz="1600" b="1" dirty="0" smtClean="0"/>
              <a:t>Zawarte </a:t>
            </a:r>
            <a:r>
              <a:rPr lang="pl-PL" sz="1600" b="1" dirty="0"/>
              <a:t>kontrakty na roboty </a:t>
            </a:r>
            <a:r>
              <a:rPr lang="pl-PL" sz="1600" b="1" dirty="0" smtClean="0"/>
              <a:t>budowlane, </a:t>
            </a:r>
            <a:r>
              <a:rPr lang="pl-PL" sz="1600" b="1" dirty="0"/>
              <a:t>dostawy </a:t>
            </a:r>
            <a:r>
              <a:rPr lang="pl-PL" sz="1600" b="1" dirty="0" smtClean="0"/>
              <a:t>i usługi</a:t>
            </a:r>
            <a:endParaRPr lang="pl-PL" sz="1600" b="1" dirty="0" smtClean="0">
              <a:latin typeface="+mj-lt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204" y="4293096"/>
            <a:ext cx="4103775" cy="1713600"/>
          </a:xfrm>
          <a:prstGeom prst="rect">
            <a:avLst/>
          </a:prstGeom>
        </p:spPr>
      </p:pic>
      <p:graphicFrame>
        <p:nvGraphicFramePr>
          <p:cNvPr id="2" name="Obi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7623981"/>
              </p:ext>
            </p:extLst>
          </p:nvPr>
        </p:nvGraphicFramePr>
        <p:xfrm>
          <a:off x="613204" y="2276871"/>
          <a:ext cx="5686988" cy="14587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Arkusz" r:id="rId5" imgW="5495880" imgH="1409564" progId="Excel.Sheet.12">
                  <p:embed/>
                </p:oleObj>
              </mc:Choice>
              <mc:Fallback>
                <p:oleObj name="Arkusz" r:id="rId5" imgW="5495880" imgH="140956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13204" y="2276871"/>
                        <a:ext cx="5686988" cy="14587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4022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ytuł 5"/>
          <p:cNvSpPr>
            <a:spLocks noGrp="1"/>
          </p:cNvSpPr>
          <p:nvPr>
            <p:ph type="title" idx="4294967295"/>
          </p:nvPr>
        </p:nvSpPr>
        <p:spPr>
          <a:xfrm>
            <a:off x="971600" y="692696"/>
            <a:ext cx="8064896" cy="1080120"/>
          </a:xfrm>
        </p:spPr>
        <p:txBody>
          <a:bodyPr>
            <a:noAutofit/>
          </a:bodyPr>
          <a:lstStyle/>
          <a:p>
            <a:pPr marL="361950" indent="-361950"/>
            <a:r>
              <a:rPr lang="pl-PL" sz="2200" dirty="0" smtClean="0">
                <a:latin typeface="+mn-lt"/>
              </a:rPr>
              <a:t> </a:t>
            </a:r>
            <a:r>
              <a:rPr lang="pl-PL" sz="2200" dirty="0">
                <a:solidFill>
                  <a:srgbClr val="FF0000"/>
                </a:solidFill>
                <a:latin typeface="+mn-lt"/>
              </a:rPr>
              <a:t>8</a:t>
            </a:r>
            <a:r>
              <a:rPr lang="pl-PL" sz="2200" dirty="0" smtClean="0">
                <a:latin typeface="+mn-lt"/>
              </a:rPr>
              <a:t>. Szkolenia dla beneficjentów POIiŚ </a:t>
            </a:r>
            <a:r>
              <a:rPr lang="pl-PL" sz="2200" dirty="0">
                <a:latin typeface="+mn-lt"/>
              </a:rPr>
              <a:t>2014-2020 </a:t>
            </a:r>
          </a:p>
        </p:txBody>
      </p:sp>
      <p:sp>
        <p:nvSpPr>
          <p:cNvPr id="5" name="Symbol zastępczy zawartości 7"/>
          <p:cNvSpPr>
            <a:spLocks noGrp="1"/>
          </p:cNvSpPr>
          <p:nvPr>
            <p:ph sz="half" idx="2"/>
          </p:nvPr>
        </p:nvSpPr>
        <p:spPr>
          <a:xfrm>
            <a:off x="539552" y="1844824"/>
            <a:ext cx="8496944" cy="3240360"/>
          </a:xfrm>
        </p:spPr>
        <p:txBody>
          <a:bodyPr>
            <a:noAutofit/>
          </a:bodyPr>
          <a:lstStyle/>
          <a:p>
            <a:pPr>
              <a:lnSpc>
                <a:spcPts val="2500"/>
              </a:lnSpc>
              <a:spcBef>
                <a:spcPts val="1200"/>
              </a:spcBef>
            </a:pPr>
            <a:endParaRPr lang="pl-PL" sz="1800" dirty="0" smtClean="0"/>
          </a:p>
          <a:p>
            <a:pPr lvl="0"/>
            <a:endParaRPr lang="pl-PL" sz="1800" dirty="0"/>
          </a:p>
          <a:p>
            <a:endParaRPr lang="pl-PL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b="1" dirty="0" smtClean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b="1" dirty="0" smtClean="0">
              <a:latin typeface="+mj-lt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1590896"/>
            <a:ext cx="6768752" cy="457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31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7073</TotalTime>
  <Words>562</Words>
  <Application>Microsoft Office PowerPoint</Application>
  <PresentationFormat>Pokaz na ekranie (4:3)</PresentationFormat>
  <Paragraphs>118</Paragraphs>
  <Slides>11</Slides>
  <Notes>5</Notes>
  <HiddenSlides>0</HiddenSlides>
  <MMClips>0</MMClips>
  <ScaleCrop>false</ScaleCrop>
  <HeadingPairs>
    <vt:vector size="8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7" baseType="lpstr">
      <vt:lpstr>Arial</vt:lpstr>
      <vt:lpstr>Calibri</vt:lpstr>
      <vt:lpstr>Courier New</vt:lpstr>
      <vt:lpstr>Myriad Pro</vt:lpstr>
      <vt:lpstr>Motyw pakietu Office</vt:lpstr>
      <vt:lpstr>Arkusz</vt:lpstr>
      <vt:lpstr>Rola Narodowego Funduszu   Ochrony Środowiska i Gospodarki Wodnej   we wdrażaniu POIiŚ 2014-2020</vt:lpstr>
      <vt:lpstr>Prezentacja programu PowerPoint</vt:lpstr>
      <vt:lpstr>Prezentacja programu PowerPoint</vt:lpstr>
      <vt:lpstr>Prezentacja programu PowerPoint</vt:lpstr>
      <vt:lpstr>Prezentacja programu PowerPoint</vt:lpstr>
      <vt:lpstr>5. Realizacja POIiŚ 2014-2020 (umowy narastająco)</vt:lpstr>
      <vt:lpstr>6. Wnioski o płatność w ramach Programu Operacyjnego Infrastruktura i Środowisko 2014-2020 (narastająco) </vt:lpstr>
      <vt:lpstr> 7. Wnioski o płatność i zawarte kontrakty w POIiŚ 2014-2020 </vt:lpstr>
      <vt:lpstr> 8. Szkolenia dla beneficjentów POIiŚ 2014-2020 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mpietras</dc:creator>
  <cp:lastModifiedBy>MK</cp:lastModifiedBy>
  <cp:revision>471</cp:revision>
  <cp:lastPrinted>2018-11-05T07:24:16Z</cp:lastPrinted>
  <dcterms:created xsi:type="dcterms:W3CDTF">2014-08-06T13:18:13Z</dcterms:created>
  <dcterms:modified xsi:type="dcterms:W3CDTF">2018-11-16T08:10:05Z</dcterms:modified>
</cp:coreProperties>
</file>