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6" r:id="rId2"/>
    <p:sldId id="403" r:id="rId3"/>
    <p:sldId id="406" r:id="rId4"/>
    <p:sldId id="408" r:id="rId5"/>
    <p:sldId id="400" r:id="rId6"/>
    <p:sldId id="410" r:id="rId7"/>
    <p:sldId id="401" r:id="rId8"/>
    <p:sldId id="412" r:id="rId9"/>
    <p:sldId id="414" r:id="rId10"/>
    <p:sldId id="415" r:id="rId11"/>
    <p:sldId id="382" r:id="rId12"/>
  </p:sldIdLst>
  <p:sldSz cx="9144000" cy="6858000" type="screen4x3"/>
  <p:notesSz cx="6799263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351"/>
    <a:srgbClr val="00B050"/>
    <a:srgbClr val="AE5A21"/>
    <a:srgbClr val="FFFFFF"/>
    <a:srgbClr val="9BBB59"/>
    <a:srgbClr val="C0504D"/>
    <a:srgbClr val="BDB255"/>
    <a:srgbClr val="9FCA02"/>
    <a:srgbClr val="008000"/>
    <a:srgbClr val="A42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707" autoAdjust="0"/>
  </p:normalViewPr>
  <p:slideViewPr>
    <p:cSldViewPr>
      <p:cViewPr varScale="1">
        <p:scale>
          <a:sx n="116" d="100"/>
          <a:sy n="116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877" cy="4981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799" y="0"/>
            <a:ext cx="2946877" cy="4981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60517FE6-1935-4983-A7A5-B048A01030ED}" type="datetimeFigureOut">
              <a:rPr lang="pl-PL" smtClean="0"/>
              <a:t>2018-11-16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33239"/>
            <a:ext cx="2946877" cy="4981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799" y="9433239"/>
            <a:ext cx="2946877" cy="4981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BC514500-DAEB-4ABD-B4DB-90081599F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67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570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6570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7415"/>
            <a:ext cx="5439410" cy="4469130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3105"/>
            <a:ext cx="2946347" cy="496570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5" y="9433105"/>
            <a:ext cx="2946347" cy="496570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98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7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05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495AC-9166-4056-B347-6007182E1B97}" type="slidenum">
              <a:rPr lang="pl-PL" smtClean="0"/>
              <a:pPr/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8073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495AC-9166-4056-B347-6007182E1B97}" type="slidenum">
              <a:rPr lang="pl-PL" smtClean="0"/>
              <a:pPr/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3251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495AC-9166-4056-B347-6007182E1B97}" type="slidenum">
              <a:rPr lang="pl-PL" smtClean="0"/>
              <a:pPr/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4192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2976" y="1600200"/>
            <a:ext cx="754382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  <a:noFill/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punktowanie Numerycz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2403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9BA"/>
              </a:buClr>
              <a:buSzTx/>
              <a:buFont typeface="+mj-lt"/>
              <a:buNone/>
              <a:tabLst/>
              <a:defRPr sz="2000" baseline="0">
                <a:solidFill>
                  <a:srgbClr val="58595B"/>
                </a:solidFill>
                <a:latin typeface="Myriad Pro" pitchFamily="34" charset="0"/>
              </a:defRPr>
            </a:lvl1pPr>
            <a:lvl2pPr marL="9144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9BA"/>
              </a:buClr>
              <a:buSzTx/>
              <a:buFont typeface="+mj-lt"/>
              <a:buAutoNum type="romanUcPeriod"/>
              <a:tabLst/>
              <a:defRPr baseline="0">
                <a:solidFill>
                  <a:srgbClr val="58595B"/>
                </a:solidFill>
                <a:latin typeface="Myriad Pro" pitchFamily="34" charset="0"/>
              </a:defRPr>
            </a:lvl2pPr>
            <a:lvl3pPr marL="13716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9BA"/>
              </a:buClr>
              <a:buSzTx/>
              <a:buFont typeface="+mj-lt"/>
              <a:buAutoNum type="arabicPeriod"/>
              <a:tabLst/>
              <a:defRPr baseline="0">
                <a:solidFill>
                  <a:srgbClr val="58595B"/>
                </a:solidFill>
              </a:defRPr>
            </a:lvl3pPr>
            <a:lvl4pPr marL="1273175" indent="0">
              <a:buFont typeface="+mj-lt"/>
              <a:buAutoNum type="alphaLcParenR"/>
              <a:defRPr>
                <a:solidFill>
                  <a:srgbClr val="58595B"/>
                </a:solidFill>
              </a:defRPr>
            </a:lvl4pPr>
            <a:lvl5pPr marL="2171700" indent="-342900">
              <a:buFont typeface="+mj-lt"/>
              <a:buAutoNum type="romanUcPeriod"/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Wypunktowanie numeryczne</a:t>
            </a:r>
          </a:p>
          <a:p>
            <a:pPr lvl="1"/>
            <a:r>
              <a:rPr lang="pl-PL" dirty="0" smtClean="0"/>
              <a:t>Wypunktowanie numeryczne</a:t>
            </a:r>
          </a:p>
          <a:p>
            <a:pPr lvl="2"/>
            <a:r>
              <a:rPr lang="pl-PL" dirty="0" smtClean="0"/>
              <a:t>Wypunktowanie numeryczne 2</a:t>
            </a:r>
          </a:p>
          <a:p>
            <a:pPr lvl="2"/>
            <a:r>
              <a:rPr lang="pl-PL" dirty="0" smtClean="0"/>
              <a:t>Wypunktowanie numeryczne 2</a:t>
            </a:r>
          </a:p>
          <a:p>
            <a:pPr lvl="3"/>
            <a:r>
              <a:rPr lang="pl-PL" dirty="0" smtClean="0"/>
              <a:t>Wypunktowanie numeryczne 3</a:t>
            </a:r>
          </a:p>
          <a:p>
            <a:pPr lvl="3"/>
            <a:r>
              <a:rPr lang="pl-PL" dirty="0" smtClean="0"/>
              <a:t>Wypunktowanie numeryczne 3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6574" y="1628800"/>
            <a:ext cx="5763617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677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2018-11-16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9144000" cy="6503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0" y="6503988"/>
            <a:ext cx="6157913" cy="361950"/>
          </a:xfrm>
          <a:prstGeom prst="rect">
            <a:avLst/>
          </a:pr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mtClean="0"/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457200" y="6503988"/>
            <a:ext cx="8686800" cy="361950"/>
          </a:xfrm>
          <a:prstGeom prst="rect">
            <a:avLst/>
          </a:prstGeom>
          <a:solidFill>
            <a:srgbClr val="C7E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357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l-PL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71750"/>
            <a:ext cx="8229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/>
          </a:p>
        </p:txBody>
      </p:sp>
      <p:pic>
        <p:nvPicPr>
          <p:cNvPr id="13" name="Obraz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103938"/>
            <a:ext cx="28209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038"/>
            <a:ext cx="87122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7"/>
          <p:cNvSpPr>
            <a:spLocks noChangeArrowheads="1"/>
          </p:cNvSpPr>
          <p:nvPr/>
        </p:nvSpPr>
        <p:spPr bwMode="auto">
          <a:xfrm>
            <a:off x="0" y="0"/>
            <a:ext cx="9144000" cy="6886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Podtytuł prezentacji</a:t>
            </a:r>
          </a:p>
        </p:txBody>
      </p:sp>
      <p:sp>
        <p:nvSpPr>
          <p:cNvPr id="2051" name="Rectangle 23"/>
          <p:cNvSpPr>
            <a:spLocks noChangeArrowheads="1"/>
          </p:cNvSpPr>
          <p:nvPr/>
        </p:nvSpPr>
        <p:spPr bwMode="auto">
          <a:xfrm>
            <a:off x="0" y="1579563"/>
            <a:ext cx="9144000" cy="2928937"/>
          </a:xfrm>
          <a:prstGeom prst="rect">
            <a:avLst/>
          </a:pr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71600" y="5013325"/>
            <a:ext cx="6400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pl-PL" b="1" kern="0" dirty="0" smtClean="0">
                <a:latin typeface="Calibri" panose="020F0502020204030204" pitchFamily="34" charset="0"/>
              </a:rPr>
              <a:t>Michał Piskorz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sz="1600" kern="0" dirty="0" smtClean="0">
                <a:latin typeface="Calibri" panose="020F0502020204030204" pitchFamily="34" charset="0"/>
              </a:rPr>
              <a:t>Główny Specjalista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371600" y="6165850"/>
            <a:ext cx="6400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pl-PL" sz="1200" kern="0" dirty="0">
                <a:latin typeface="Calibri" panose="020F0502020204030204" pitchFamily="34" charset="0"/>
              </a:rPr>
              <a:t>Bydgoszcz, 19 listopada 2018 r.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493516"/>
            <a:ext cx="784860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pl-PL" altLang="pl-PL" sz="3000" dirty="0">
                <a:latin typeface="Calibri" panose="020F0502020204030204" pitchFamily="34" charset="0"/>
              </a:rPr>
              <a:t>Rola Narodowego Funduszu  </a:t>
            </a:r>
            <a:br>
              <a:rPr lang="pl-PL" altLang="pl-PL" sz="3000" dirty="0">
                <a:latin typeface="Calibri" panose="020F0502020204030204" pitchFamily="34" charset="0"/>
              </a:rPr>
            </a:br>
            <a:r>
              <a:rPr lang="pl-PL" altLang="pl-PL" sz="3000" dirty="0">
                <a:latin typeface="Calibri" panose="020F0502020204030204" pitchFamily="34" charset="0"/>
              </a:rPr>
              <a:t>Ochrony Środowiska i Gospodarki Wodnej  </a:t>
            </a:r>
            <a:br>
              <a:rPr lang="pl-PL" altLang="pl-PL" sz="3000" dirty="0">
                <a:latin typeface="Calibri" panose="020F0502020204030204" pitchFamily="34" charset="0"/>
              </a:rPr>
            </a:br>
            <a:r>
              <a:rPr lang="pl-PL" altLang="pl-PL" sz="3000" dirty="0">
                <a:latin typeface="Calibri" panose="020F0502020204030204" pitchFamily="34" charset="0"/>
              </a:rPr>
              <a:t>we wdrażaniu POIiŚ 2014-2020</a:t>
            </a:r>
          </a:p>
        </p:txBody>
      </p:sp>
      <p:pic>
        <p:nvPicPr>
          <p:cNvPr id="205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/>
          <p:cNvSpPr txBox="1">
            <a:spLocks/>
          </p:cNvSpPr>
          <p:nvPr/>
        </p:nvSpPr>
        <p:spPr>
          <a:xfrm>
            <a:off x="916982" y="1268760"/>
            <a:ext cx="8227018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solidFill>
                  <a:srgbClr val="FF0000"/>
                </a:solidFill>
              </a:rPr>
              <a:t>9</a:t>
            </a:r>
            <a:r>
              <a:rPr lang="pl-PL" sz="2200" dirty="0" smtClean="0"/>
              <a:t>. </a:t>
            </a:r>
            <a:r>
              <a:rPr lang="pl-PL" sz="2200" dirty="0"/>
              <a:t>Problemy we wdrażaniu </a:t>
            </a:r>
            <a:r>
              <a:rPr lang="pl-PL" sz="2200" dirty="0" smtClean="0"/>
              <a:t>POIiŚ </a:t>
            </a:r>
            <a:r>
              <a:rPr lang="pl-PL" sz="2200" dirty="0"/>
              <a:t>2014-2020</a:t>
            </a:r>
            <a:endParaRPr lang="pl-PL" sz="2200" dirty="0" smtClean="0"/>
          </a:p>
        </p:txBody>
      </p:sp>
      <p:sp>
        <p:nvSpPr>
          <p:cNvPr id="5" name="Symbol zastępczy zawartości 7"/>
          <p:cNvSpPr txBox="1">
            <a:spLocks/>
          </p:cNvSpPr>
          <p:nvPr/>
        </p:nvSpPr>
        <p:spPr>
          <a:xfrm>
            <a:off x="467544" y="2060848"/>
            <a:ext cx="7704856" cy="39892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z="2000" dirty="0"/>
              <a:t>Opóźnienia przygotowania dokumentów programowych (Programu Operacyjnego, Szczegółowego Opisu Osi Priorytetowych, Kryteriów wyboru projektów i Wytycznych);</a:t>
            </a:r>
          </a:p>
          <a:p>
            <a:pPr lvl="0"/>
            <a:endParaRPr lang="pl-PL" sz="2000" dirty="0"/>
          </a:p>
          <a:p>
            <a:pPr lvl="0"/>
            <a:r>
              <a:rPr lang="pl-PL" sz="2000" dirty="0"/>
              <a:t>Rozbudowana i skomplikowana procedura oceny projektów wydłużająca proces oceny do 6-8 miesięcy; </a:t>
            </a:r>
          </a:p>
          <a:p>
            <a:pPr lvl="0"/>
            <a:endParaRPr lang="pl-PL" sz="2000" dirty="0"/>
          </a:p>
          <a:p>
            <a:pPr lvl="0"/>
            <a:r>
              <a:rPr lang="pl-PL" sz="2000" dirty="0"/>
              <a:t>44 spotkania zorganizowane przez NFOŚiGW z IZ i IP upraszczające </a:t>
            </a:r>
            <a:r>
              <a:rPr lang="pl-PL" sz="2000" dirty="0" smtClean="0"/>
              <a:t>procedury.  </a:t>
            </a:r>
            <a:endParaRPr lang="pl-PL" sz="2000" dirty="0"/>
          </a:p>
          <a:p>
            <a:pPr marL="0" indent="0">
              <a:buNone/>
            </a:pPr>
            <a:endParaRPr lang="pl-PL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3212976"/>
            <a:ext cx="7526070" cy="68579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11560" y="1355723"/>
            <a:ext cx="9004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pl-PL" sz="2200" b="1" dirty="0" smtClean="0">
                <a:latin typeface="Calibri" pitchFamily="34" charset="0"/>
              </a:rPr>
              <a:t>. Narodowy Fundusz Ochrony Środowiska i Gospodarki Wodnej</a:t>
            </a:r>
            <a:endParaRPr lang="pl-PL" sz="2200" b="1" dirty="0">
              <a:latin typeface="Calibri" pitchFamily="34" charset="0"/>
            </a:endParaRPr>
          </a:p>
        </p:txBody>
      </p:sp>
      <p:sp>
        <p:nvSpPr>
          <p:cNvPr id="6" name="Symbol zastępczy zawartości 24"/>
          <p:cNvSpPr txBox="1">
            <a:spLocks/>
          </p:cNvSpPr>
          <p:nvPr/>
        </p:nvSpPr>
        <p:spPr>
          <a:xfrm>
            <a:off x="139921" y="1844824"/>
            <a:ext cx="5368183" cy="4464496"/>
          </a:xfrm>
          <a:prstGeom prst="rect">
            <a:avLst/>
          </a:prstGeom>
        </p:spPr>
        <p:txBody>
          <a:bodyPr/>
          <a:lstStyle/>
          <a:p>
            <a:pPr marL="266700" indent="-266700"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b="1" dirty="0" smtClean="0"/>
              <a:t>29 </a:t>
            </a:r>
            <a:r>
              <a:rPr lang="pl-PL" sz="1600" b="1" dirty="0"/>
              <a:t>lat doświadczenia </a:t>
            </a:r>
            <a:r>
              <a:rPr lang="pl-PL" sz="1600" dirty="0"/>
              <a:t>w finansowaniu projektów </a:t>
            </a:r>
            <a:r>
              <a:rPr lang="pl-PL" sz="1600" dirty="0" smtClean="0"/>
              <a:t>z </a:t>
            </a:r>
            <a:r>
              <a:rPr lang="pl-PL" sz="1600" dirty="0"/>
              <a:t>obszaru ochrony </a:t>
            </a:r>
            <a:r>
              <a:rPr lang="pl-PL" sz="1600" dirty="0" smtClean="0"/>
              <a:t>środowiska i gospodarki wodnej</a:t>
            </a:r>
            <a:endParaRPr lang="pl-PL" sz="1600" dirty="0"/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dirty="0"/>
              <a:t>powołany w okresie zmian ustrojowych </a:t>
            </a:r>
            <a:r>
              <a:rPr lang="pl-PL" sz="1600" dirty="0" smtClean="0"/>
              <a:t>w Polsce w </a:t>
            </a:r>
            <a:r>
              <a:rPr lang="pl-PL" sz="1600" dirty="0"/>
              <a:t>1989 r</a:t>
            </a:r>
            <a:r>
              <a:rPr lang="pl-PL" sz="1600" dirty="0" smtClean="0"/>
              <a:t>.</a:t>
            </a:r>
            <a:endParaRPr lang="pl-PL" sz="1600" dirty="0"/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b="1" dirty="0" smtClean="0"/>
              <a:t>kluczowy </a:t>
            </a:r>
            <a:r>
              <a:rPr lang="pl-PL" sz="1600" b="1" dirty="0"/>
              <a:t>element systemu </a:t>
            </a:r>
            <a:r>
              <a:rPr lang="pl-PL" sz="1600" b="1" dirty="0" smtClean="0"/>
              <a:t>finansowania</a:t>
            </a:r>
            <a:r>
              <a:rPr lang="pl-PL" sz="1600" dirty="0" smtClean="0"/>
              <a:t> ochrony środowiska w Polsce</a:t>
            </a:r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dirty="0"/>
              <a:t>realizuje </a:t>
            </a:r>
            <a:r>
              <a:rPr lang="pl-PL" sz="1600" b="1" dirty="0"/>
              <a:t>politykę ekologiczną państwa</a:t>
            </a:r>
            <a:r>
              <a:rPr lang="pl-PL" sz="1600" dirty="0"/>
              <a:t>, wykorzystując środki własne i będące w dyspozycji środki </a:t>
            </a:r>
            <a:r>
              <a:rPr lang="pl-PL" sz="1600" dirty="0" smtClean="0"/>
              <a:t>zagraniczne</a:t>
            </a:r>
            <a:endParaRPr lang="pl-PL" sz="1600" dirty="0"/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dirty="0"/>
              <a:t>obecny poziom finansowania ochrony środowiska            </a:t>
            </a:r>
            <a:r>
              <a:rPr lang="pl-PL" sz="1600" dirty="0" smtClean="0"/>
              <a:t>   </a:t>
            </a:r>
            <a:r>
              <a:rPr lang="pl-PL" sz="1600" dirty="0"/>
              <a:t>to ok. </a:t>
            </a:r>
            <a:r>
              <a:rPr lang="pl-PL" sz="1600" b="1" dirty="0"/>
              <a:t>5-6 mld zł </a:t>
            </a:r>
            <a:r>
              <a:rPr lang="pl-PL" sz="1600" b="1" dirty="0" smtClean="0"/>
              <a:t>rocznie</a:t>
            </a:r>
            <a:r>
              <a:rPr lang="pl-PL" sz="1600" dirty="0" smtClean="0"/>
              <a:t>, </a:t>
            </a:r>
            <a:r>
              <a:rPr lang="pl-PL" sz="1600" dirty="0"/>
              <a:t>po 50%</a:t>
            </a:r>
            <a:r>
              <a:rPr lang="pl-PL" sz="1600" b="1" dirty="0"/>
              <a:t> </a:t>
            </a:r>
            <a:r>
              <a:rPr lang="pl-PL" sz="1600" dirty="0"/>
              <a:t>ze środków unijnych i </a:t>
            </a:r>
            <a:r>
              <a:rPr lang="pl-PL" sz="1600" dirty="0" smtClean="0"/>
              <a:t>własnych</a:t>
            </a:r>
            <a:endParaRPr lang="pl-PL" sz="1600" b="1" dirty="0"/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  <a:defRPr/>
            </a:pPr>
            <a:r>
              <a:rPr lang="pl-PL" sz="1600" b="1" dirty="0" smtClean="0"/>
              <a:t>lider </a:t>
            </a:r>
            <a:r>
              <a:rPr lang="pl-PL" sz="1600" b="1" dirty="0"/>
              <a:t>wdrażania funduszy europejskich </a:t>
            </a:r>
            <a:br>
              <a:rPr lang="pl-PL" sz="1600" b="1" dirty="0"/>
            </a:br>
            <a:r>
              <a:rPr lang="pl-PL" sz="1600" dirty="0"/>
              <a:t>i zagranicznych mechanizmów finansowania ochrony środowiska w </a:t>
            </a:r>
            <a:r>
              <a:rPr lang="pl-PL" sz="1600" dirty="0" smtClean="0"/>
              <a:t>Polsce</a:t>
            </a:r>
            <a:endParaRPr lang="pl-PL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4363"/>
          <a:stretch>
            <a:fillRect/>
          </a:stretch>
        </p:blipFill>
        <p:spPr bwMode="auto">
          <a:xfrm>
            <a:off x="5436096" y="2372834"/>
            <a:ext cx="3426523" cy="300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5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071538" y="1125905"/>
            <a:ext cx="8072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FF0000"/>
                </a:solidFill>
              </a:rPr>
              <a:t>2</a:t>
            </a:r>
            <a:r>
              <a:rPr lang="pl-PL" sz="2200" b="1" dirty="0" smtClean="0"/>
              <a:t>. Formy i obszary udzielanego dofinansowania</a:t>
            </a:r>
            <a:endParaRPr lang="pl-PL" sz="2200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539552" y="1556791"/>
            <a:ext cx="8064896" cy="4735386"/>
            <a:chOff x="714348" y="1698388"/>
            <a:chExt cx="8064896" cy="416856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gray">
            <a:xfrm>
              <a:off x="714348" y="2111925"/>
              <a:ext cx="3714776" cy="221878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 anchor="t"/>
            <a:lstStyle/>
            <a:p>
              <a:pPr marL="268288" indent="-268288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dotacje</a:t>
              </a:r>
            </a:p>
            <a:p>
              <a:pPr marL="268288" indent="-268288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preferencyjnie oprocentowane pożyczki</a:t>
              </a:r>
            </a:p>
            <a:p>
              <a:pPr marL="268288" indent="-268288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kredyty udzielane przez banki ze środków Narodowego Funduszu</a:t>
              </a:r>
            </a:p>
            <a:p>
              <a:pPr marL="268288" indent="-268288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dopłaty do oprocentowania kredytów bankowych</a:t>
              </a:r>
            </a:p>
            <a:p>
              <a:pPr marL="268288" indent="-268288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inwestycje kapitałowe</a:t>
              </a:r>
            </a:p>
            <a:p>
              <a:pPr>
                <a:spcAft>
                  <a:spcPct val="40000"/>
                </a:spcAft>
                <a:buClr>
                  <a:srgbClr val="292929"/>
                </a:buClr>
              </a:pPr>
              <a:endParaRPr lang="pl-PL" sz="15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en-US" sz="1400" dirty="0" smtClean="0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14348" y="1698388"/>
              <a:ext cx="3714776" cy="4286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1463"/>
              <a:r>
                <a:rPr lang="pl-PL" b="1" dirty="0" smtClean="0"/>
                <a:t>Główne formy</a:t>
              </a:r>
              <a:endParaRPr lang="pl-PL" b="1" dirty="0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gray">
            <a:xfrm>
              <a:off x="4857752" y="2111925"/>
              <a:ext cx="3921492" cy="375502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 anchor="t"/>
            <a:lstStyle/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ochrona wód i gospodarka wodna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ochrona klimatu i atmosfery, w tym:</a:t>
              </a:r>
            </a:p>
            <a:p>
              <a:pPr marL="742950" lvl="1" indent="-285750">
                <a:spcAft>
                  <a:spcPct val="40000"/>
                </a:spcAft>
                <a:buClr>
                  <a:srgbClr val="292929"/>
                </a:buClr>
                <a:buFont typeface="Courier New" panose="02070309020205020404" pitchFamily="49" charset="0"/>
                <a:buChar char="o"/>
              </a:pPr>
              <a:r>
                <a:rPr lang="pl-PL" sz="1300" dirty="0" smtClean="0"/>
                <a:t>efektywność energetyczna</a:t>
              </a:r>
              <a:endParaRPr lang="pl-PL" sz="1300" dirty="0"/>
            </a:p>
            <a:p>
              <a:pPr marL="742950" lvl="1" indent="-285750">
                <a:spcAft>
                  <a:spcPct val="40000"/>
                </a:spcAft>
                <a:buClr>
                  <a:srgbClr val="292929"/>
                </a:buClr>
                <a:buFont typeface="Courier New" panose="02070309020205020404" pitchFamily="49" charset="0"/>
                <a:buChar char="o"/>
              </a:pPr>
              <a:r>
                <a:rPr lang="pl-PL" sz="1300" dirty="0" smtClean="0"/>
                <a:t>odnawialne </a:t>
              </a:r>
              <a:r>
                <a:rPr lang="pl-PL" sz="1300" dirty="0"/>
                <a:t>źródła </a:t>
              </a:r>
              <a:r>
                <a:rPr lang="pl-PL" sz="1300" dirty="0" smtClean="0"/>
                <a:t>energii</a:t>
              </a:r>
            </a:p>
            <a:p>
              <a:pPr marL="742950" lvl="1" indent="-285750">
                <a:spcAft>
                  <a:spcPct val="40000"/>
                </a:spcAft>
                <a:buClr>
                  <a:srgbClr val="292929"/>
                </a:buClr>
                <a:buFont typeface="Courier New" panose="02070309020205020404" pitchFamily="49" charset="0"/>
                <a:buChar char="o"/>
              </a:pPr>
              <a:r>
                <a:rPr lang="pl-PL" sz="1300" dirty="0" smtClean="0"/>
                <a:t>redukcja emisji CO</a:t>
              </a:r>
              <a:r>
                <a:rPr lang="pl-PL" sz="1700" baseline="-25000" dirty="0" smtClean="0"/>
                <a:t>2</a:t>
              </a:r>
              <a:endParaRPr lang="pl-PL" sz="1700" baseline="-25000" dirty="0"/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adaptacja do zmian klimatu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ochrona powierzchni ziemi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gospodarka </a:t>
              </a:r>
              <a:r>
                <a:rPr lang="pl-PL" sz="1500" dirty="0"/>
                <a:t>odpadami, w tym </a:t>
              </a:r>
              <a:r>
                <a:rPr lang="pl-PL" sz="1500" dirty="0" smtClean="0"/>
                <a:t>recykling</a:t>
              </a:r>
              <a:endParaRPr lang="pl-PL" sz="1500" dirty="0"/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ochrona przyrody i krajobrazu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leśnictwo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monitoring środowiska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przeciwdziałanie </a:t>
              </a:r>
              <a:r>
                <a:rPr lang="pl-PL" sz="1500" dirty="0"/>
                <a:t>zagrożeniom </a:t>
              </a:r>
              <a:r>
                <a:rPr lang="pl-PL" sz="1500" dirty="0" smtClean="0"/>
                <a:t>środowiska</a:t>
              </a:r>
              <a:endParaRPr lang="pl-PL" sz="1500" dirty="0"/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górnictwo i geologia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edukacja ekologiczna</a:t>
              </a:r>
            </a:p>
            <a:p>
              <a:pPr marL="268288" indent="-268288">
                <a:spcAft>
                  <a:spcPts val="4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r>
                <a:rPr lang="pl-PL" sz="1500" dirty="0" smtClean="0"/>
                <a:t>ekspertyzy i prace naukowo-badawcze</a:t>
              </a:r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pl-PL" sz="1400" dirty="0" smtClean="0"/>
            </a:p>
            <a:p>
              <a:pPr marL="190500" indent="-190500">
                <a:spcAft>
                  <a:spcPct val="40000"/>
                </a:spcAft>
                <a:buClr>
                  <a:srgbClr val="292929"/>
                </a:buClr>
                <a:buFont typeface="Arial" pitchFamily="34" charset="0"/>
                <a:buChar char="•"/>
              </a:pPr>
              <a:endParaRPr lang="en-US" sz="1400" dirty="0" smtClean="0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4857752" y="1698388"/>
              <a:ext cx="3921492" cy="428628"/>
            </a:xfrm>
            <a:prstGeom prst="rect">
              <a:avLst/>
            </a:prstGeom>
            <a:gradFill flip="none" rotWithShape="1">
              <a:gsLst>
                <a:gs pos="0">
                  <a:srgbClr val="A2CE02">
                    <a:shade val="30000"/>
                    <a:satMod val="115000"/>
                  </a:srgbClr>
                </a:gs>
                <a:gs pos="50000">
                  <a:srgbClr val="A2CE02">
                    <a:shade val="67500"/>
                    <a:satMod val="115000"/>
                  </a:srgbClr>
                </a:gs>
                <a:gs pos="100000">
                  <a:srgbClr val="A2CE0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1463"/>
              <a:r>
                <a:rPr lang="pl-PL" b="1" dirty="0" smtClean="0"/>
                <a:t>Główne obszary</a:t>
              </a:r>
              <a:endParaRPr lang="pl-P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1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043608" y="1341929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FF0000"/>
                </a:solidFill>
              </a:rPr>
              <a:t>3</a:t>
            </a:r>
            <a:r>
              <a:rPr lang="pl-PL" sz="2200" b="1" dirty="0" smtClean="0"/>
              <a:t>. Działalność Narodowego Funduszu w latach 1989-2017</a:t>
            </a:r>
            <a:endParaRPr lang="pl-PL" sz="2200" b="1" dirty="0"/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07504" y="1844824"/>
            <a:ext cx="90284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fontAlgn="auto">
              <a:spcBef>
                <a:spcPts val="25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pl-PL" sz="2400" dirty="0" smtClean="0">
                <a:latin typeface="+mj-lt"/>
              </a:rPr>
              <a:t> </a:t>
            </a:r>
            <a:r>
              <a:rPr lang="pl-PL" sz="2000" b="1" dirty="0" smtClean="0">
                <a:latin typeface="+mj-lt"/>
              </a:rPr>
              <a:t>Liczby podpisanych umów</a:t>
            </a:r>
            <a:r>
              <a:rPr lang="pl-PL" dirty="0" smtClean="0">
                <a:latin typeface="+mj-lt"/>
              </a:rPr>
              <a:t>:</a:t>
            </a:r>
          </a:p>
          <a:p>
            <a:pPr marL="342900" indent="-79375">
              <a:spcBef>
                <a:spcPts val="2000"/>
              </a:spcBef>
              <a:buSzPct val="100000"/>
              <a:buAutoNum type="arabicPeriod"/>
              <a:defRPr/>
            </a:pPr>
            <a:r>
              <a:rPr lang="pl-PL" b="1" dirty="0"/>
              <a:t> </a:t>
            </a:r>
            <a:r>
              <a:rPr lang="pl-PL" b="1" dirty="0" smtClean="0"/>
              <a:t>Środki </a:t>
            </a:r>
            <a:r>
              <a:rPr lang="pl-PL" b="1" dirty="0"/>
              <a:t>własne (</a:t>
            </a:r>
            <a:r>
              <a:rPr lang="pl-PL" b="1" dirty="0" smtClean="0"/>
              <a:t>1989-2017) </a:t>
            </a:r>
            <a:r>
              <a:rPr lang="pl-PL" dirty="0"/>
              <a:t>– </a:t>
            </a:r>
            <a:r>
              <a:rPr lang="pl-PL" sz="2200" b="1" dirty="0"/>
              <a:t>28 484</a:t>
            </a:r>
            <a:endParaRPr lang="pl-PL" sz="2000" dirty="0"/>
          </a:p>
          <a:p>
            <a:pPr marL="0" lvl="2" indent="271463">
              <a:spcBef>
                <a:spcPts val="500"/>
              </a:spcBef>
              <a:buSzPct val="100000"/>
              <a:defRPr/>
            </a:pPr>
            <a:r>
              <a:rPr lang="pl-PL" b="1" dirty="0" smtClean="0"/>
              <a:t>2. Środki zagraniczne </a:t>
            </a:r>
            <a:r>
              <a:rPr lang="pl-PL" dirty="0"/>
              <a:t>– </a:t>
            </a:r>
            <a:r>
              <a:rPr lang="pl-PL" sz="2200" b="1" dirty="0"/>
              <a:t>2 826</a:t>
            </a:r>
            <a:r>
              <a:rPr lang="pl-PL" dirty="0" smtClean="0"/>
              <a:t>, z tego:</a:t>
            </a:r>
            <a:endParaRPr lang="pl-PL" dirty="0"/>
          </a:p>
          <a:p>
            <a:pPr marL="715963" lvl="1" indent="-273050">
              <a:spcBef>
                <a:spcPts val="250"/>
              </a:spcBef>
              <a:buSzPct val="100000"/>
              <a:buFont typeface="Arial" pitchFamily="34" charset="0"/>
              <a:buChar char="•"/>
              <a:defRPr/>
            </a:pPr>
            <a:r>
              <a:rPr lang="pl-PL" sz="1700" dirty="0" smtClean="0"/>
              <a:t>ISPA/Fundusz </a:t>
            </a:r>
            <a:r>
              <a:rPr lang="pl-PL" sz="1700" dirty="0"/>
              <a:t>Spójności 2004-2006 – </a:t>
            </a:r>
            <a:r>
              <a:rPr lang="pl-PL" sz="2000" b="1" dirty="0" smtClean="0"/>
              <a:t>90</a:t>
            </a:r>
            <a:endParaRPr lang="pl-PL" sz="1700" b="1" dirty="0"/>
          </a:p>
          <a:p>
            <a:pPr marL="715963" lvl="1" indent="-273050">
              <a:spcBef>
                <a:spcPts val="250"/>
              </a:spcBef>
              <a:buSzPct val="100000"/>
              <a:buFont typeface="Arial" pitchFamily="34" charset="0"/>
              <a:buChar char="•"/>
              <a:defRPr/>
            </a:pPr>
            <a:r>
              <a:rPr lang="pl-PL" sz="1700" dirty="0" smtClean="0"/>
              <a:t>Program </a:t>
            </a:r>
            <a:r>
              <a:rPr lang="pl-PL" sz="1700" dirty="0"/>
              <a:t>Operacyjny Infrastruktura i Środowisko 2007-2013 – </a:t>
            </a:r>
            <a:r>
              <a:rPr lang="pl-PL" sz="2000" b="1" dirty="0"/>
              <a:t>1 142</a:t>
            </a:r>
            <a:endParaRPr lang="pl-PL" sz="1700" b="1" dirty="0"/>
          </a:p>
          <a:p>
            <a:pPr marL="715963" lvl="1" indent="-273050">
              <a:spcBef>
                <a:spcPts val="250"/>
              </a:spcBef>
              <a:buSzPct val="100000"/>
              <a:buFont typeface="Arial" pitchFamily="34" charset="0"/>
              <a:buChar char="•"/>
              <a:defRPr/>
            </a:pPr>
            <a:r>
              <a:rPr lang="pl-PL" sz="1700" dirty="0" smtClean="0"/>
              <a:t>Pozostałe </a:t>
            </a:r>
            <a:r>
              <a:rPr lang="pl-PL" sz="1700" dirty="0"/>
              <a:t>środki zagraniczne </a:t>
            </a:r>
            <a:r>
              <a:rPr lang="pl-PL" sz="1700" dirty="0" smtClean="0"/>
              <a:t>(1994-2016), m.in</a:t>
            </a:r>
            <a:r>
              <a:rPr lang="pl-PL" sz="1700" dirty="0"/>
              <a:t>. EFP PHARE, SIDA, SPO </a:t>
            </a:r>
            <a:r>
              <a:rPr lang="pl-PL" sz="1700" dirty="0" smtClean="0"/>
              <a:t>WKP – </a:t>
            </a:r>
            <a:r>
              <a:rPr lang="pl-PL" sz="2000" b="1" dirty="0" smtClean="0"/>
              <a:t>450</a:t>
            </a:r>
            <a:endParaRPr lang="pl-PL" sz="1700" b="1" dirty="0"/>
          </a:p>
          <a:p>
            <a:pPr marL="715963" lvl="1" indent="-273050">
              <a:spcBef>
                <a:spcPts val="250"/>
              </a:spcBef>
              <a:buSzPct val="100000"/>
              <a:buFont typeface="Arial" pitchFamily="34" charset="0"/>
              <a:buChar char="•"/>
              <a:defRPr/>
            </a:pPr>
            <a:r>
              <a:rPr lang="pl-PL" sz="1700" dirty="0"/>
              <a:t>Program Operacyjny Infrastruktura i Środowisko 2014-2020 – </a:t>
            </a:r>
            <a:r>
              <a:rPr lang="pl-PL" sz="2000" b="1" dirty="0"/>
              <a:t>729</a:t>
            </a:r>
            <a:r>
              <a:rPr lang="pl-PL" sz="1700" dirty="0" smtClean="0"/>
              <a:t> </a:t>
            </a:r>
            <a:r>
              <a:rPr lang="pl-PL" sz="1700" dirty="0" smtClean="0">
                <a:solidFill>
                  <a:srgbClr val="FF0000"/>
                </a:solidFill>
              </a:rPr>
              <a:t>(do 04.11.2018 r. – </a:t>
            </a:r>
            <a:r>
              <a:rPr lang="pl-PL" sz="2000" b="1" dirty="0" smtClean="0">
                <a:solidFill>
                  <a:srgbClr val="FF0000"/>
                </a:solidFill>
              </a:rPr>
              <a:t>1001</a:t>
            </a:r>
            <a:r>
              <a:rPr lang="pl-PL" sz="1700" dirty="0" smtClean="0">
                <a:solidFill>
                  <a:srgbClr val="FF0000"/>
                </a:solidFill>
              </a:rPr>
              <a:t>)</a:t>
            </a:r>
            <a:endParaRPr lang="pl-PL" sz="1700" b="1" dirty="0"/>
          </a:p>
          <a:p>
            <a:pPr marL="715963" lvl="1" indent="-273050">
              <a:spcBef>
                <a:spcPts val="250"/>
              </a:spcBef>
              <a:buSzPct val="100000"/>
              <a:buFont typeface="Arial" pitchFamily="34" charset="0"/>
              <a:buChar char="•"/>
              <a:defRPr/>
            </a:pPr>
            <a:r>
              <a:rPr lang="pl-PL" sz="1700" dirty="0" smtClean="0"/>
              <a:t>Mechanizm </a:t>
            </a:r>
            <a:r>
              <a:rPr lang="pl-PL" sz="1700" dirty="0"/>
              <a:t>Finansowy Europejskiego Obszaru Gospodarczego i </a:t>
            </a:r>
            <a:r>
              <a:rPr lang="pl-PL" sz="1700" dirty="0" smtClean="0"/>
              <a:t>Norweski Mechanizm Finansowy – </a:t>
            </a:r>
            <a:r>
              <a:rPr lang="pl-PL" sz="2000" b="1" dirty="0" smtClean="0"/>
              <a:t>415</a:t>
            </a:r>
            <a:endParaRPr lang="pl-PL" sz="1700" dirty="0" smtClean="0"/>
          </a:p>
          <a:p>
            <a:pPr marL="442913" lvl="1" indent="-171450">
              <a:spcBef>
                <a:spcPts val="1000"/>
              </a:spcBef>
              <a:buSzPct val="100000"/>
              <a:defRPr/>
            </a:pPr>
            <a:r>
              <a:rPr lang="pl-PL" b="1" dirty="0" smtClean="0"/>
              <a:t>Razem: </a:t>
            </a:r>
            <a:r>
              <a:rPr lang="pl-PL" sz="2200" b="1" dirty="0" smtClean="0"/>
              <a:t>31 310</a:t>
            </a:r>
            <a:r>
              <a:rPr lang="pl-PL" b="1" dirty="0" smtClean="0"/>
              <a:t> umów</a:t>
            </a:r>
          </a:p>
          <a:p>
            <a:pPr marL="180975" fontAlgn="auto"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pl-PL" b="1" dirty="0" smtClean="0"/>
          </a:p>
          <a:p>
            <a:pPr marL="447675" indent="-266700" fontAlgn="auto">
              <a:spcBef>
                <a:spcPts val="25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pl-PL" sz="900" dirty="0" smtClean="0">
              <a:latin typeface="+mj-lt"/>
            </a:endParaRPr>
          </a:p>
          <a:p>
            <a:pPr marL="447675" indent="-26670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pl-PL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pl-PL" sz="2400" dirty="0">
              <a:latin typeface="+mj-lt"/>
            </a:endParaRPr>
          </a:p>
          <a:p>
            <a:pPr marL="533400" indent="-533400" algn="just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55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/>
          <p:cNvSpPr txBox="1">
            <a:spLocks/>
          </p:cNvSpPr>
          <p:nvPr/>
        </p:nvSpPr>
        <p:spPr>
          <a:xfrm>
            <a:off x="916982" y="1116126"/>
            <a:ext cx="8227018" cy="944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solidFill>
                  <a:srgbClr val="FF0000"/>
                </a:solidFill>
              </a:rPr>
              <a:t>4</a:t>
            </a:r>
            <a:r>
              <a:rPr lang="pl-PL" sz="2200" dirty="0" smtClean="0"/>
              <a:t>. Narodowy Fundusz – Instytucja Wdrażająca Program Operacyjny Infrastruktura i Środowisko 2014-2020</a:t>
            </a:r>
          </a:p>
        </p:txBody>
      </p:sp>
      <p:sp>
        <p:nvSpPr>
          <p:cNvPr id="5" name="Symbol zastępczy zawartości 7"/>
          <p:cNvSpPr txBox="1">
            <a:spLocks/>
          </p:cNvSpPr>
          <p:nvPr/>
        </p:nvSpPr>
        <p:spPr>
          <a:xfrm>
            <a:off x="251520" y="1844824"/>
            <a:ext cx="88924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 smtClean="0">
                <a:latin typeface="+mj-lt"/>
              </a:rPr>
              <a:t>Program Operacyjny Infrastruktura i Środowisko 2014-2020 – dostępne środki UE 4,8 mld euro, z tego:</a:t>
            </a:r>
          </a:p>
          <a:p>
            <a:pPr>
              <a:buFont typeface="Arial" pitchFamily="34" charset="0"/>
              <a:buAutoNum type="arabicPeriod"/>
            </a:pPr>
            <a:r>
              <a:rPr lang="pl-PL" sz="1400" b="1" dirty="0" smtClean="0"/>
              <a:t>Oś priorytetowa I – Zmniejszenie emisyjności gospodarki – dostępne środki – dotacje 0,8 mld euro</a:t>
            </a:r>
          </a:p>
          <a:p>
            <a:pPr marL="0" indent="0">
              <a:buNone/>
            </a:pPr>
            <a:r>
              <a:rPr lang="pl-PL" sz="1400" b="1" dirty="0"/>
              <a:t> </a:t>
            </a:r>
            <a:r>
              <a:rPr lang="pl-PL" sz="1400" b="1" dirty="0" smtClean="0"/>
              <a:t>       i instrument zwrotny 0,5 mld euro 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Wspieranie wytwarzania i dystrybucji energii pochodzącej ze źródeł odnawialnych;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Promowanie efektywności energetycznej i wykorzystania z odnawialnych źródeł energii w przedsiębiorstwach;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Wspieranie efektywności energetycznej w budynkach; 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Rozwijanie i wdrażanie inteligentnych systemów dystrybucji działających na niskich i średnich poziomach napięcia; 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Efektywna dystrybucja ciepła i chłodu;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j-lt"/>
              </a:rPr>
              <a:t>Promowanie wykorzystywania wysokosprawnej kogeneracji ciepła i energii elektrycznej w oparciu o zapotrzebowanie na ciepło użytkowe.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pl-PL" sz="1400" b="1" dirty="0" smtClean="0"/>
              <a:t>2.     Oś </a:t>
            </a:r>
            <a:r>
              <a:rPr lang="pl-PL" sz="1400" b="1" dirty="0"/>
              <a:t>priorytetowa II – Ochrona środowiska, w tym adaptacja do zmian klimatu </a:t>
            </a:r>
            <a:endParaRPr lang="pl-PL" sz="1400" b="1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pl-PL" sz="1400" b="1" dirty="0"/>
              <a:t> </a:t>
            </a:r>
            <a:r>
              <a:rPr lang="pl-PL" sz="1400" b="1" dirty="0" smtClean="0"/>
              <a:t>       – </a:t>
            </a:r>
            <a:r>
              <a:rPr lang="pl-PL" sz="1400" b="1" dirty="0"/>
              <a:t>dostępne środki – dotacje </a:t>
            </a:r>
            <a:r>
              <a:rPr lang="pl-PL" sz="1400" b="1" dirty="0" smtClean="0"/>
              <a:t>3,5 </a:t>
            </a:r>
            <a:r>
              <a:rPr lang="pl-PL" sz="1400" b="1" dirty="0"/>
              <a:t>mld euro 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Adaptacja do zmian </a:t>
            </a:r>
            <a:r>
              <a:rPr lang="pl-PL" sz="1400" dirty="0" smtClean="0"/>
              <a:t>klimatu;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Gospodarka odpadami </a:t>
            </a:r>
            <a:r>
              <a:rPr lang="pl-PL" sz="1400" dirty="0" smtClean="0"/>
              <a:t>komunalnymi;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Gospodarka wodno-ściekowa w </a:t>
            </a:r>
            <a:r>
              <a:rPr lang="pl-PL" sz="1400" dirty="0" smtClean="0"/>
              <a:t>aglomeracjach;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Ochrona przyrody i edukacja </a:t>
            </a:r>
            <a:r>
              <a:rPr lang="pl-PL" sz="1400" dirty="0" smtClean="0"/>
              <a:t>ekologiczna;</a:t>
            </a:r>
          </a:p>
          <a:p>
            <a:pPr marL="666750" lvl="1" indent="-2667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Wspieranie efektywności energetycznej w </a:t>
            </a:r>
            <a:r>
              <a:rPr lang="pl-PL" sz="1400" dirty="0" smtClean="0"/>
              <a:t>budynkach.</a:t>
            </a:r>
            <a:endParaRPr 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88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71600" y="845840"/>
            <a:ext cx="7831622" cy="1143000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rgbClr val="FF0000"/>
                </a:solidFill>
              </a:rPr>
              <a:t>5</a:t>
            </a:r>
            <a:r>
              <a:rPr lang="pl-PL" sz="2200" dirty="0" smtClean="0"/>
              <a:t>. </a:t>
            </a:r>
            <a:r>
              <a:rPr lang="pl-PL" sz="2200" dirty="0"/>
              <a:t>Realizacja </a:t>
            </a:r>
            <a:r>
              <a:rPr lang="pl-PL" sz="2200" dirty="0" smtClean="0"/>
              <a:t>POIiŚ </a:t>
            </a:r>
            <a:r>
              <a:rPr lang="pl-PL" sz="2200" dirty="0"/>
              <a:t>2014-2020 (umowy narastająco)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31840" y="2780928"/>
            <a:ext cx="2448272" cy="216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136905" cy="42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5"/>
          <p:cNvSpPr>
            <a:spLocks noGrp="1"/>
          </p:cNvSpPr>
          <p:nvPr>
            <p:ph type="title" idx="4294967295"/>
          </p:nvPr>
        </p:nvSpPr>
        <p:spPr>
          <a:xfrm>
            <a:off x="911802" y="897653"/>
            <a:ext cx="8028384" cy="1019179"/>
          </a:xfrm>
        </p:spPr>
        <p:txBody>
          <a:bodyPr>
            <a:noAutofit/>
          </a:bodyPr>
          <a:lstStyle/>
          <a:p>
            <a:pPr marL="271463" indent="-271463"/>
            <a:r>
              <a:rPr lang="pl-PL" sz="24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pl-PL" sz="2400" dirty="0" smtClean="0">
                <a:latin typeface="Calibri" pitchFamily="34" charset="0"/>
              </a:rPr>
              <a:t>. Wnioski </a:t>
            </a:r>
            <a:r>
              <a:rPr lang="pl-PL" sz="2400" dirty="0">
                <a:latin typeface="Calibri" pitchFamily="34" charset="0"/>
              </a:rPr>
              <a:t>o płatność </a:t>
            </a:r>
            <a:r>
              <a:rPr lang="pl-PL" sz="2400" dirty="0" smtClean="0">
                <a:latin typeface="Calibri" pitchFamily="34" charset="0"/>
              </a:rPr>
              <a:t>w </a:t>
            </a:r>
            <a:r>
              <a:rPr lang="pl-PL" sz="2400" dirty="0">
                <a:latin typeface="Calibri" pitchFamily="34" charset="0"/>
              </a:rPr>
              <a:t>ramach Programu Operacyjnego Infrastruktura i Środowisko 2014-2020 (narastająco)</a:t>
            </a:r>
            <a:r>
              <a:rPr lang="pl-PL" sz="2400" dirty="0" smtClean="0">
                <a:latin typeface="Calibri" pitchFamily="34" charset="0"/>
                <a:ea typeface="+mn-ea"/>
                <a:cs typeface="+mn-cs"/>
              </a:rPr>
              <a:t> </a:t>
            </a:r>
            <a:endParaRPr lang="pl-PL" sz="24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68" y="2041561"/>
            <a:ext cx="8112261" cy="41044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17468" y="2132856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m</a:t>
            </a:r>
            <a:r>
              <a:rPr lang="pl-PL" sz="1050" b="1" dirty="0" smtClean="0"/>
              <a:t>ln zł</a:t>
            </a:r>
            <a:endParaRPr lang="pl-PL" sz="105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95928" y="2068693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/>
              <a:t>szt.</a:t>
            </a:r>
            <a:endParaRPr lang="pl-PL" sz="1050" b="1" dirty="0"/>
          </a:p>
        </p:txBody>
      </p:sp>
    </p:spTree>
    <p:extLst>
      <p:ext uri="{BB962C8B-B14F-4D97-AF65-F5344CB8AC3E}">
        <p14:creationId xmlns:p14="http://schemas.microsoft.com/office/powerpoint/2010/main" val="42738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5"/>
          <p:cNvSpPr>
            <a:spLocks noGrp="1"/>
          </p:cNvSpPr>
          <p:nvPr>
            <p:ph type="title" idx="4294967295"/>
          </p:nvPr>
        </p:nvSpPr>
        <p:spPr>
          <a:xfrm>
            <a:off x="971600" y="836712"/>
            <a:ext cx="8064896" cy="1080120"/>
          </a:xfrm>
        </p:spPr>
        <p:txBody>
          <a:bodyPr>
            <a:noAutofit/>
          </a:bodyPr>
          <a:lstStyle/>
          <a:p>
            <a:pPr marL="361950" indent="-361950"/>
            <a:r>
              <a:rPr lang="pl-PL" sz="2200" dirty="0" smtClean="0">
                <a:latin typeface="+mn-lt"/>
              </a:rPr>
              <a:t> </a:t>
            </a:r>
            <a:r>
              <a:rPr lang="pl-PL" sz="2200" dirty="0">
                <a:solidFill>
                  <a:srgbClr val="FF0000"/>
                </a:solidFill>
                <a:latin typeface="+mn-lt"/>
              </a:rPr>
              <a:t>7</a:t>
            </a:r>
            <a:r>
              <a:rPr lang="pl-PL" sz="2200" dirty="0" smtClean="0">
                <a:latin typeface="+mn-lt"/>
              </a:rPr>
              <a:t>. Wnioski o płatność i zawarte kontrakty w POIiŚ </a:t>
            </a:r>
            <a:r>
              <a:rPr lang="pl-PL" sz="2200" dirty="0">
                <a:latin typeface="+mn-lt"/>
              </a:rPr>
              <a:t>2014-2020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sz="half" idx="2"/>
          </p:nvPr>
        </p:nvSpPr>
        <p:spPr>
          <a:xfrm>
            <a:off x="539552" y="1772816"/>
            <a:ext cx="8496944" cy="3240360"/>
          </a:xfrm>
        </p:spPr>
        <p:txBody>
          <a:bodyPr>
            <a:noAutofit/>
          </a:bodyPr>
          <a:lstStyle/>
          <a:p>
            <a:pPr lvl="0"/>
            <a:r>
              <a:rPr lang="pl-PL" sz="1600" b="1" dirty="0" smtClean="0"/>
              <a:t>Wnioski o płatność 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pl-PL" sz="1800" dirty="0" smtClean="0"/>
          </a:p>
          <a:p>
            <a:pPr lvl="0"/>
            <a:endParaRPr lang="pl-PL" sz="1800" dirty="0"/>
          </a:p>
          <a:p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 smtClean="0">
              <a:latin typeface="+mj-lt"/>
            </a:endParaRPr>
          </a:p>
          <a:p>
            <a:r>
              <a:rPr lang="pl-PL" sz="1600" b="1" dirty="0" smtClean="0"/>
              <a:t>Zawarte </a:t>
            </a:r>
            <a:r>
              <a:rPr lang="pl-PL" sz="1600" b="1" dirty="0"/>
              <a:t>kontrakty na roboty </a:t>
            </a:r>
            <a:r>
              <a:rPr lang="pl-PL" sz="1600" b="1" dirty="0" smtClean="0"/>
              <a:t>budowlane, </a:t>
            </a:r>
            <a:r>
              <a:rPr lang="pl-PL" sz="1600" b="1" dirty="0"/>
              <a:t>dostawy </a:t>
            </a:r>
            <a:r>
              <a:rPr lang="pl-PL" sz="1600" b="1" dirty="0" smtClean="0"/>
              <a:t>i usługi</a:t>
            </a:r>
            <a:endParaRPr lang="pl-PL" sz="1600" b="1" dirty="0" smtClean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04" y="4293096"/>
            <a:ext cx="4103775" cy="1713600"/>
          </a:xfrm>
          <a:prstGeom prst="rect">
            <a:avLst/>
          </a:prstGeom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23981"/>
              </p:ext>
            </p:extLst>
          </p:nvPr>
        </p:nvGraphicFramePr>
        <p:xfrm>
          <a:off x="613204" y="2276871"/>
          <a:ext cx="5686988" cy="145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rkusz" r:id="rId5" imgW="5495880" imgH="1409564" progId="Excel.Sheet.12">
                  <p:embed/>
                </p:oleObj>
              </mc:Choice>
              <mc:Fallback>
                <p:oleObj name="Arkusz" r:id="rId5" imgW="5495880" imgH="1409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204" y="2276871"/>
                        <a:ext cx="5686988" cy="1458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2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5"/>
          <p:cNvSpPr>
            <a:spLocks noGrp="1"/>
          </p:cNvSpPr>
          <p:nvPr>
            <p:ph type="title" idx="4294967295"/>
          </p:nvPr>
        </p:nvSpPr>
        <p:spPr>
          <a:xfrm>
            <a:off x="971600" y="692696"/>
            <a:ext cx="8064896" cy="1080120"/>
          </a:xfrm>
        </p:spPr>
        <p:txBody>
          <a:bodyPr>
            <a:noAutofit/>
          </a:bodyPr>
          <a:lstStyle/>
          <a:p>
            <a:pPr marL="361950" indent="-361950"/>
            <a:r>
              <a:rPr lang="pl-PL" sz="2200" dirty="0" smtClean="0">
                <a:latin typeface="+mn-lt"/>
              </a:rPr>
              <a:t> </a:t>
            </a:r>
            <a:r>
              <a:rPr lang="pl-PL" sz="2200" dirty="0">
                <a:solidFill>
                  <a:srgbClr val="FF0000"/>
                </a:solidFill>
                <a:latin typeface="+mn-lt"/>
              </a:rPr>
              <a:t>8</a:t>
            </a:r>
            <a:r>
              <a:rPr lang="pl-PL" sz="2200" dirty="0" smtClean="0">
                <a:latin typeface="+mn-lt"/>
              </a:rPr>
              <a:t>. Szkolenia dla beneficjentów POIiŚ </a:t>
            </a:r>
            <a:r>
              <a:rPr lang="pl-PL" sz="2200" dirty="0">
                <a:latin typeface="+mn-lt"/>
              </a:rPr>
              <a:t>2014-2020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8496944" cy="324036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endParaRPr lang="pl-PL" sz="1800" dirty="0" smtClean="0"/>
          </a:p>
          <a:p>
            <a:pPr lvl="0"/>
            <a:endParaRPr lang="pl-PL" sz="1800" dirty="0"/>
          </a:p>
          <a:p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 smtClean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90896"/>
            <a:ext cx="6768752" cy="45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562</Words>
  <Application>Microsoft Office PowerPoint</Application>
  <PresentationFormat>Pokaz na ekranie (4:3)</PresentationFormat>
  <Paragraphs>118</Paragraphs>
  <Slides>11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Myriad Pro</vt:lpstr>
      <vt:lpstr>Motyw pakietu Office</vt:lpstr>
      <vt:lpstr>Arkusz</vt:lpstr>
      <vt:lpstr>Rola Narodowego Funduszu   Ochrony Środowiska i Gospodarki Wodnej   we wdrażaniu POIiŚ 2014-2020</vt:lpstr>
      <vt:lpstr>Prezentacja programu PowerPoint</vt:lpstr>
      <vt:lpstr>Prezentacja programu PowerPoint</vt:lpstr>
      <vt:lpstr>Prezentacja programu PowerPoint</vt:lpstr>
      <vt:lpstr>Prezentacja programu PowerPoint</vt:lpstr>
      <vt:lpstr>5. Realizacja POIiŚ 2014-2020 (umowy narastająco)</vt:lpstr>
      <vt:lpstr>6. Wnioski o płatność w ramach Programu Operacyjnego Infrastruktura i Środowisko 2014-2020 (narastająco) </vt:lpstr>
      <vt:lpstr> 7. Wnioski o płatność i zawarte kontrakty w POIiŚ 2014-2020 </vt:lpstr>
      <vt:lpstr> 8. Szkolenia dla beneficjentów POIiŚ 2014-2020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MK</cp:lastModifiedBy>
  <cp:revision>471</cp:revision>
  <cp:lastPrinted>2018-11-05T07:24:16Z</cp:lastPrinted>
  <dcterms:created xsi:type="dcterms:W3CDTF">2014-08-06T13:18:13Z</dcterms:created>
  <dcterms:modified xsi:type="dcterms:W3CDTF">2018-11-16T08:10:05Z</dcterms:modified>
</cp:coreProperties>
</file>