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5" r:id="rId3"/>
    <p:sldId id="262" r:id="rId4"/>
    <p:sldId id="259" r:id="rId5"/>
    <p:sldId id="260" r:id="rId6"/>
    <p:sldId id="266" r:id="rId7"/>
    <p:sldId id="263" r:id="rId8"/>
  </p:sldIdLst>
  <p:sldSz cx="12192000" cy="6858000"/>
  <p:notesSz cx="6799263" cy="9869488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67" d="100"/>
          <a:sy n="67" d="100"/>
        </p:scale>
        <p:origin x="60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6932ED-3348-45DA-AA76-9C43E752F39F}" type="datetimeFigureOut">
              <a:rPr lang="pl-PL" smtClean="0"/>
              <a:t>20.02.2023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1D8245-960D-4DD0-99D5-B7598059A7F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242293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6932ED-3348-45DA-AA76-9C43E752F39F}" type="datetimeFigureOut">
              <a:rPr lang="pl-PL" smtClean="0"/>
              <a:t>20.02.2023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1D8245-960D-4DD0-99D5-B7598059A7F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2276071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6932ED-3348-45DA-AA76-9C43E752F39F}" type="datetimeFigureOut">
              <a:rPr lang="pl-PL" smtClean="0"/>
              <a:t>20.02.2023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1D8245-960D-4DD0-99D5-B7598059A7F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358299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6932ED-3348-45DA-AA76-9C43E752F39F}" type="datetimeFigureOut">
              <a:rPr lang="pl-PL" smtClean="0"/>
              <a:t>20.02.2023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1D8245-960D-4DD0-99D5-B7598059A7F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7432514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6932ED-3348-45DA-AA76-9C43E752F39F}" type="datetimeFigureOut">
              <a:rPr lang="pl-PL" smtClean="0"/>
              <a:t>20.02.2023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1D8245-960D-4DD0-99D5-B7598059A7F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2480107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6932ED-3348-45DA-AA76-9C43E752F39F}" type="datetimeFigureOut">
              <a:rPr lang="pl-PL" smtClean="0"/>
              <a:t>20.02.2023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1D8245-960D-4DD0-99D5-B7598059A7F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737233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6932ED-3348-45DA-AA76-9C43E752F39F}" type="datetimeFigureOut">
              <a:rPr lang="pl-PL" smtClean="0"/>
              <a:t>20.02.2023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1D8245-960D-4DD0-99D5-B7598059A7F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6521934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6932ED-3348-45DA-AA76-9C43E752F39F}" type="datetimeFigureOut">
              <a:rPr lang="pl-PL" smtClean="0"/>
              <a:t>20.02.2023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1D8245-960D-4DD0-99D5-B7598059A7F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696404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6932ED-3348-45DA-AA76-9C43E752F39F}" type="datetimeFigureOut">
              <a:rPr lang="pl-PL" smtClean="0"/>
              <a:t>20.02.2023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1D8245-960D-4DD0-99D5-B7598059A7F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559872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6932ED-3348-45DA-AA76-9C43E752F39F}" type="datetimeFigureOut">
              <a:rPr lang="pl-PL" smtClean="0"/>
              <a:t>20.02.2023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1D8245-960D-4DD0-99D5-B7598059A7F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3569844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6932ED-3348-45DA-AA76-9C43E752F39F}" type="datetimeFigureOut">
              <a:rPr lang="pl-PL" smtClean="0"/>
              <a:t>20.02.2023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1D8245-960D-4DD0-99D5-B7598059A7F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3247880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6932ED-3348-45DA-AA76-9C43E752F39F}" type="datetimeFigureOut">
              <a:rPr lang="pl-PL" smtClean="0"/>
              <a:t>20.02.2023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1D8245-960D-4DD0-99D5-B7598059A7F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0836202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hyperlink" Target="https://www.gov.pl/web/finanse/budzet-panstwa" TargetMode="External"/><Relationship Id="rId7" Type="http://schemas.openxmlformats.org/officeDocument/2006/relationships/image" Target="../media/image1.emf"/><Relationship Id="rId2" Type="http://schemas.openxmlformats.org/officeDocument/2006/relationships/hyperlink" Target="https://www.gov.pl/web/finanse/co-robimy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gov.pl/web/finanse/procedura-rezerw-celowych-budzet-panstwa" TargetMode="External"/><Relationship Id="rId5" Type="http://schemas.openxmlformats.org/officeDocument/2006/relationships/hyperlink" Target="https://www.gov.pl/web/finanse/rezerwy-budzetu-panstwa" TargetMode="External"/><Relationship Id="rId4" Type="http://schemas.openxmlformats.org/officeDocument/2006/relationships/hyperlink" Target="https://www.gov.pl/web/finanse/wykonanie-budzetu-panstwa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524000" y="1122362"/>
            <a:ext cx="9144000" cy="4662211"/>
          </a:xfrm>
        </p:spPr>
        <p:txBody>
          <a:bodyPr>
            <a:normAutofit/>
          </a:bodyPr>
          <a:lstStyle/>
          <a:p>
            <a:r>
              <a:rPr lang="pl-PL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Dzień Informacyjny </a:t>
            </a:r>
            <a:br>
              <a:rPr lang="pl-PL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21 lutego 2023 r.</a:t>
            </a:r>
            <a:br>
              <a:rPr lang="pl-PL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Warszawa</a:t>
            </a:r>
            <a:br>
              <a:rPr lang="pl-PL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Program działań Unii w dziedzinie zdrowia</a:t>
            </a:r>
            <a:br>
              <a:rPr lang="pl-PL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(Program UE dla zdrowia) na lata 2021 – 2027 (EU4Health/EU4H)</a:t>
            </a:r>
            <a:endParaRPr lang="pl-PL" dirty="0"/>
          </a:p>
        </p:txBody>
      </p:sp>
      <p:pic>
        <p:nvPicPr>
          <p:cNvPr id="10" name="Obraz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9688" y="7825"/>
            <a:ext cx="1817514" cy="1210710"/>
          </a:xfrm>
          <a:prstGeom prst="rect">
            <a:avLst/>
          </a:prstGeom>
        </p:spPr>
      </p:pic>
      <p:pic>
        <p:nvPicPr>
          <p:cNvPr id="8" name="Obraz 7">
            <a:extLst>
              <a:ext uri="{FF2B5EF4-FFF2-40B4-BE49-F238E27FC236}">
                <a16:creationId xmlns:a16="http://schemas.microsoft.com/office/drawing/2014/main" id="{572F4ED1-529A-F3F7-2DAC-D705168008D4}"/>
              </a:ext>
            </a:extLst>
          </p:cNvPr>
          <p:cNvPicPr>
            <a:picLocks noChangeAspect="1"/>
          </p:cNvPicPr>
          <p:nvPr/>
        </p:nvPicPr>
        <p:blipFill>
          <a:blip r:embed="rId3">
            <a:lum bright="70000" contrast="-70000"/>
          </a:blip>
          <a:stretch>
            <a:fillRect/>
          </a:stretch>
        </p:blipFill>
        <p:spPr>
          <a:xfrm>
            <a:off x="18034187" y="221122"/>
            <a:ext cx="3333509" cy="1466491"/>
          </a:xfrm>
          <a:prstGeom prst="rect">
            <a:avLst/>
          </a:prstGeom>
        </p:spPr>
      </p:pic>
      <p:pic>
        <p:nvPicPr>
          <p:cNvPr id="1026" name="Picture 2" descr="logotyp Ministerstwa Zdrowia">
            <a:extLst>
              <a:ext uri="{FF2B5EF4-FFF2-40B4-BE49-F238E27FC236}">
                <a16:creationId xmlns:a16="http://schemas.microsoft.com/office/drawing/2014/main" id="{40188540-A3E5-E849-A0E1-DB024DDB033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43389" y="169050"/>
            <a:ext cx="2688923" cy="11415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pole tekstowe 12">
            <a:extLst>
              <a:ext uri="{FF2B5EF4-FFF2-40B4-BE49-F238E27FC236}">
                <a16:creationId xmlns:a16="http://schemas.microsoft.com/office/drawing/2014/main" id="{7F9D4A02-AF18-C3EE-D24C-242FC7D6235F}"/>
              </a:ext>
            </a:extLst>
          </p:cNvPr>
          <p:cNvSpPr txBox="1"/>
          <p:nvPr/>
        </p:nvSpPr>
        <p:spPr>
          <a:xfrm>
            <a:off x="4417309" y="585035"/>
            <a:ext cx="335738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l-PL" dirty="0"/>
              <a:t>Departament Budżetu i Finansów</a:t>
            </a:r>
          </a:p>
        </p:txBody>
      </p:sp>
    </p:spTree>
    <p:extLst>
      <p:ext uri="{BB962C8B-B14F-4D97-AF65-F5344CB8AC3E}">
        <p14:creationId xmlns:p14="http://schemas.microsoft.com/office/powerpoint/2010/main" val="3230226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Inne środki</a:t>
            </a:r>
            <a:endParaRPr lang="pl-PL" dirty="0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l-PL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Finansowanie projektów w jednostkach budżetowych</a:t>
            </a:r>
          </a:p>
        </p:txBody>
      </p:sp>
      <p:pic>
        <p:nvPicPr>
          <p:cNvPr id="10" name="Obraz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9688" y="7825"/>
            <a:ext cx="1817514" cy="1210710"/>
          </a:xfrm>
          <a:prstGeom prst="rect">
            <a:avLst/>
          </a:prstGeom>
        </p:spPr>
      </p:pic>
      <p:pic>
        <p:nvPicPr>
          <p:cNvPr id="8" name="Obraz 7">
            <a:extLst>
              <a:ext uri="{FF2B5EF4-FFF2-40B4-BE49-F238E27FC236}">
                <a16:creationId xmlns:a16="http://schemas.microsoft.com/office/drawing/2014/main" id="{572F4ED1-529A-F3F7-2DAC-D705168008D4}"/>
              </a:ext>
            </a:extLst>
          </p:cNvPr>
          <p:cNvPicPr>
            <a:picLocks noChangeAspect="1"/>
          </p:cNvPicPr>
          <p:nvPr/>
        </p:nvPicPr>
        <p:blipFill>
          <a:blip r:embed="rId3">
            <a:lum bright="70000" contrast="-70000"/>
          </a:blip>
          <a:stretch>
            <a:fillRect/>
          </a:stretch>
        </p:blipFill>
        <p:spPr>
          <a:xfrm>
            <a:off x="18034187" y="221122"/>
            <a:ext cx="3333509" cy="1466491"/>
          </a:xfrm>
          <a:prstGeom prst="rect">
            <a:avLst/>
          </a:prstGeom>
        </p:spPr>
      </p:pic>
      <p:pic>
        <p:nvPicPr>
          <p:cNvPr id="1026" name="Picture 2" descr="logotyp Ministerstwa Zdrowia">
            <a:extLst>
              <a:ext uri="{FF2B5EF4-FFF2-40B4-BE49-F238E27FC236}">
                <a16:creationId xmlns:a16="http://schemas.microsoft.com/office/drawing/2014/main" id="{40188540-A3E5-E849-A0E1-DB024DDB033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43389" y="169050"/>
            <a:ext cx="2688923" cy="11415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378588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524000" y="1383958"/>
            <a:ext cx="9144000" cy="898552"/>
          </a:xfrm>
        </p:spPr>
        <p:txBody>
          <a:bodyPr>
            <a:normAutofit/>
          </a:bodyPr>
          <a:lstStyle/>
          <a:p>
            <a:r>
              <a:rPr lang="pl-PL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Inne środki</a:t>
            </a:r>
            <a:endParaRPr lang="pl-PL" sz="4000" dirty="0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524000" y="2181226"/>
            <a:ext cx="9144000" cy="3962400"/>
          </a:xfrm>
        </p:spPr>
        <p:txBody>
          <a:bodyPr>
            <a:normAutofit fontScale="92500" lnSpcReduction="20000"/>
          </a:bodyPr>
          <a:lstStyle/>
          <a:p>
            <a:endParaRPr lang="pl-PL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pl-PL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Środki pochodzące z budżetu UE, ale …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pl-PL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nie są to środki europejskie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pl-PL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pl-PL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uofp</a:t>
            </a:r>
            <a:r>
              <a:rPr lang="pl-PL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art. 2 pkt 5 </a:t>
            </a:r>
            <a:r>
              <a:rPr lang="pl-PL" sz="3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art. 5 ust. 3 pkt 1, 2, 4 i 5a–5d)</a:t>
            </a:r>
            <a:endParaRPr lang="pl-PL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pl-PL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Trzeci Program działań Unii w dziedzinie zdrowia (2014 – 2020) </a:t>
            </a:r>
          </a:p>
          <a:p>
            <a:pPr>
              <a:lnSpc>
                <a:spcPct val="100000"/>
              </a:lnSpc>
            </a:pPr>
            <a: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Program Ramowy Unii Europejskiej Horyzont 2020</a:t>
            </a:r>
          </a:p>
          <a:p>
            <a:pPr>
              <a:lnSpc>
                <a:spcPct val="100000"/>
              </a:lnSpc>
            </a:pPr>
            <a: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Program działań Unii w dziedzinie zdrowia (Program UE dla zdrowia) na lata 2021 – 2027</a:t>
            </a:r>
          </a:p>
          <a:p>
            <a:pPr>
              <a:lnSpc>
                <a:spcPct val="100000"/>
              </a:lnSpc>
            </a:pPr>
            <a: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Program Unii Europejskiej "Sprawiedliwość" 2014 – 2020 </a:t>
            </a:r>
          </a:p>
          <a:p>
            <a:pPr>
              <a:lnSpc>
                <a:spcPct val="100000"/>
              </a:lnSpc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Program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Cyfrowa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Europa -</a:t>
            </a:r>
            <a: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DIGITAL</a:t>
            </a:r>
            <a:endParaRPr lang="pl-PL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" name="Obraz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1344" y="140260"/>
            <a:ext cx="1881640" cy="1253427"/>
          </a:xfrm>
          <a:prstGeom prst="rect">
            <a:avLst/>
          </a:prstGeom>
        </p:spPr>
      </p:pic>
      <p:pic>
        <p:nvPicPr>
          <p:cNvPr id="8" name="Picture 2" descr="logotyp Ministerstwa Zdrowia">
            <a:extLst>
              <a:ext uri="{FF2B5EF4-FFF2-40B4-BE49-F238E27FC236}">
                <a16:creationId xmlns:a16="http://schemas.microsoft.com/office/drawing/2014/main" id="{C52CA431-1F77-AF4D-7274-FA9B2E35B89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43389" y="169050"/>
            <a:ext cx="2688923" cy="11415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137571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58838"/>
          </a:xfrm>
        </p:spPr>
        <p:txBody>
          <a:bodyPr>
            <a:normAutofit/>
          </a:bodyPr>
          <a:lstStyle/>
          <a:p>
            <a:pPr algn="ctr"/>
            <a:r>
              <a:rPr lang="pl-PL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Podstawy prawne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838200" y="1223965"/>
            <a:ext cx="10515600" cy="5493866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600"/>
              </a:spcBef>
              <a:buNone/>
            </a:pPr>
            <a:r>
              <a:rPr lang="pl-PL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Ustawa z dnia 27 sierpnia 2009 r. o finansach publicznych (Dz.U. z 2022 r. poz. 1634, z </a:t>
            </a:r>
            <a:r>
              <a:rPr lang="pl-PL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póżn</a:t>
            </a:r>
            <a:r>
              <a:rPr lang="pl-PL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zm.):</a:t>
            </a:r>
          </a:p>
          <a:p>
            <a:pPr marL="0" indent="0">
              <a:lnSpc>
                <a:spcPct val="100000"/>
              </a:lnSpc>
              <a:spcBef>
                <a:spcPts val="600"/>
              </a:spcBef>
              <a:buNone/>
            </a:pPr>
            <a:r>
              <a:rPr lang="pl-PL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- </a:t>
            </a:r>
            <a:r>
              <a:rPr lang="pl-PL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art. 5 </a:t>
            </a:r>
            <a:r>
              <a:rPr lang="pl-PL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ust. 1 pkt 2 i </a:t>
            </a:r>
            <a:r>
              <a:rPr lang="pl-PL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ust. 3 pkt 6 </a:t>
            </a:r>
            <a:r>
              <a:rPr lang="pl-PL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kwalifikuje środki finansowe tych programów jako: środki publiczne, </a:t>
            </a:r>
            <a:r>
              <a:rPr lang="pl-PL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pochodzące z budżetu UE </a:t>
            </a:r>
            <a:r>
              <a:rPr lang="pl-PL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pl-PL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inne środki</a:t>
            </a:r>
          </a:p>
          <a:p>
            <a:pPr marL="0" indent="0">
              <a:lnSpc>
                <a:spcPct val="100000"/>
              </a:lnSpc>
              <a:spcBef>
                <a:spcPts val="600"/>
              </a:spcBef>
              <a:buNone/>
            </a:pPr>
            <a:r>
              <a:rPr lang="pl-PL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- art. 5 ust. 2 pkt 2 określa dochody publiczne, w tym inne dochody publiczne</a:t>
            </a:r>
          </a:p>
          <a:p>
            <a:pPr marL="0" indent="0">
              <a:lnSpc>
                <a:spcPct val="100000"/>
              </a:lnSpc>
              <a:spcBef>
                <a:spcPts val="600"/>
              </a:spcBef>
              <a:buNone/>
            </a:pPr>
            <a:r>
              <a:rPr lang="pl-PL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- art. 9 określa jednostki sektora finansów publicznych, w tym jednostki budżetowe</a:t>
            </a:r>
          </a:p>
          <a:p>
            <a:pPr marL="0" indent="0">
              <a:lnSpc>
                <a:spcPct val="100000"/>
              </a:lnSpc>
              <a:spcBef>
                <a:spcPts val="600"/>
              </a:spcBef>
              <a:buNone/>
            </a:pPr>
            <a:r>
              <a:rPr lang="pl-PL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- </a:t>
            </a:r>
            <a:r>
              <a:rPr lang="pl-PL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art. 11 definiuje jednostkę budżetową </a:t>
            </a:r>
            <a:r>
              <a:rPr lang="pl-PL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 wskazuje jako </a:t>
            </a:r>
            <a:r>
              <a:rPr lang="pl-PL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podstawę jej gospodarki </a:t>
            </a:r>
            <a:r>
              <a:rPr lang="pl-PL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finansowej </a:t>
            </a:r>
            <a:r>
              <a:rPr lang="pl-PL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plan dochodów i wydatków</a:t>
            </a:r>
            <a:r>
              <a:rPr lang="pl-PL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	       	  zwany </a:t>
            </a:r>
            <a:r>
              <a:rPr lang="pl-PL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„planem finansowym jednostki budżetowej”</a:t>
            </a:r>
            <a:r>
              <a:rPr lang="pl-PL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lnSpc>
                <a:spcPct val="100000"/>
              </a:lnSpc>
              <a:spcBef>
                <a:spcPts val="600"/>
              </a:spcBef>
              <a:buNone/>
            </a:pPr>
            <a:r>
              <a:rPr lang="pl-PL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Rozporządzenie Ministra Finansów z dnia 15 stycznia 2014 r. w sprawie szczegółowego sposobu wykonywania budżetu państwa (Dz.U. z</a:t>
            </a:r>
          </a:p>
          <a:p>
            <a:pPr marL="0" indent="0">
              <a:lnSpc>
                <a:spcPct val="100000"/>
              </a:lnSpc>
              <a:spcBef>
                <a:spcPts val="600"/>
              </a:spcBef>
              <a:buNone/>
            </a:pPr>
            <a:r>
              <a:rPr lang="pl-PL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2021 r. poz. 259) określa:</a:t>
            </a:r>
          </a:p>
          <a:p>
            <a:pPr marL="0" indent="0">
              <a:lnSpc>
                <a:spcPct val="100000"/>
              </a:lnSpc>
              <a:spcBef>
                <a:spcPts val="600"/>
              </a:spcBef>
              <a:buNone/>
            </a:pPr>
            <a:r>
              <a:rPr lang="pl-PL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- definicję dochodów (doprecyzowuje) </a:t>
            </a:r>
          </a:p>
          <a:p>
            <a:pPr marL="0" indent="0">
              <a:lnSpc>
                <a:spcPct val="100000"/>
              </a:lnSpc>
              <a:spcBef>
                <a:spcPts val="600"/>
              </a:spcBef>
              <a:buNone/>
            </a:pPr>
            <a:r>
              <a:rPr lang="pl-PL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- sposób obsługi dochodów</a:t>
            </a:r>
          </a:p>
          <a:p>
            <a:pPr marL="0" indent="0">
              <a:lnSpc>
                <a:spcPct val="100000"/>
              </a:lnSpc>
              <a:spcBef>
                <a:spcPts val="600"/>
              </a:spcBef>
              <a:buNone/>
            </a:pPr>
            <a:r>
              <a:rPr lang="pl-PL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- wykonywanie budżetu państwa w Informatycznym Systemie Obsługi Budżetu Państwa (TREZOR).</a:t>
            </a:r>
          </a:p>
          <a:p>
            <a:pPr marL="0" indent="0">
              <a:lnSpc>
                <a:spcPct val="100000"/>
              </a:lnSpc>
              <a:spcBef>
                <a:spcPts val="600"/>
              </a:spcBef>
              <a:buNone/>
            </a:pPr>
            <a:r>
              <a:rPr lang="pl-PL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Rozporządzenie Rady Ministrów z dnia 23 grudnia 2016 r. w sprawie wykazu środków publicznych niezaliczanych do środków, o których</a:t>
            </a:r>
          </a:p>
          <a:p>
            <a:pPr marL="0" indent="0">
              <a:lnSpc>
                <a:spcPct val="100000"/>
              </a:lnSpc>
              <a:spcBef>
                <a:spcPts val="600"/>
              </a:spcBef>
              <a:buNone/>
            </a:pPr>
            <a:r>
              <a:rPr lang="pl-PL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mowa w art. 5 ust. 3 pkt 5c i 6 ustawy o finansach publicznych (Dz.U. z 2021 r. poz. 1746, z </a:t>
            </a:r>
            <a:r>
              <a:rPr lang="pl-PL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póżn</a:t>
            </a:r>
            <a:r>
              <a:rPr lang="pl-PL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zm.) </a:t>
            </a:r>
          </a:p>
          <a:p>
            <a:pPr marL="0" indent="0">
              <a:lnSpc>
                <a:spcPct val="100000"/>
              </a:lnSpc>
              <a:spcBef>
                <a:spcPts val="600"/>
              </a:spcBef>
              <a:buNone/>
            </a:pPr>
            <a:r>
              <a:rPr lang="pl-PL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- </a:t>
            </a:r>
            <a:r>
              <a:rPr lang="pl-PL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wyłączające </a:t>
            </a:r>
            <a:r>
              <a:rPr lang="pl-PL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środki programu/projektu </a:t>
            </a:r>
            <a:r>
              <a:rPr lang="pl-PL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 „innych środków”</a:t>
            </a:r>
            <a:r>
              <a:rPr lang="pl-PL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lnSpc>
                <a:spcPct val="100000"/>
              </a:lnSpc>
              <a:spcBef>
                <a:spcPts val="600"/>
              </a:spcBef>
              <a:buNone/>
            </a:pPr>
            <a:r>
              <a:rPr lang="pl-PL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Rozporządzenie Ministra Finansów z dnia 2 marca 2010 r. w sprawie szczegółowej klasyfikacji dochodów, wydatków, przychodów i</a:t>
            </a:r>
          </a:p>
          <a:p>
            <a:pPr marL="0" indent="0">
              <a:lnSpc>
                <a:spcPct val="100000"/>
              </a:lnSpc>
              <a:spcBef>
                <a:spcPts val="600"/>
              </a:spcBef>
              <a:buNone/>
            </a:pPr>
            <a:r>
              <a:rPr lang="pl-PL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rozchodów oraz środków pochodzących ze źródeł zagranicznych (Dz.U. z 2022 r. poz. 513, z </a:t>
            </a:r>
            <a:r>
              <a:rPr lang="pl-PL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późn</a:t>
            </a:r>
            <a:r>
              <a:rPr lang="pl-PL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zm.): </a:t>
            </a:r>
            <a:r>
              <a:rPr lang="pl-PL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budżet środków krajowych</a:t>
            </a:r>
            <a:r>
              <a:rPr lang="pl-PL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>
              <a:lnSpc>
                <a:spcPct val="100000"/>
              </a:lnSpc>
              <a:spcBef>
                <a:spcPts val="600"/>
              </a:spcBef>
              <a:buNone/>
            </a:pPr>
            <a:r>
              <a:rPr lang="pl-PL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 – czwarta cyfra paragrafów dla dochodów/wydatków z finansowania ze środków grantu/dotacji UE – </a:t>
            </a:r>
            <a:r>
              <a:rPr lang="pl-PL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część budżetowa i/lub rezerwa celowa</a:t>
            </a:r>
            <a:endParaRPr lang="pl-PL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0000"/>
              </a:lnSpc>
              <a:spcBef>
                <a:spcPts val="600"/>
              </a:spcBef>
              <a:buNone/>
            </a:pPr>
            <a:r>
              <a:rPr lang="pl-PL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 – czwarta cyfra paragrafów dla wydatków z budżetu państwa na współfinansowanie - </a:t>
            </a:r>
            <a:r>
              <a:rPr lang="pl-PL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TYLKO część budżetowa</a:t>
            </a:r>
            <a:endParaRPr lang="pl-PL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0000"/>
              </a:lnSpc>
              <a:spcBef>
                <a:spcPts val="600"/>
              </a:spcBef>
              <a:buNone/>
            </a:pPr>
            <a:endParaRPr lang="pl-PL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Obraz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1344" y="107309"/>
            <a:ext cx="1428559" cy="951614"/>
          </a:xfrm>
          <a:prstGeom prst="rect">
            <a:avLst/>
          </a:prstGeom>
        </p:spPr>
      </p:pic>
      <p:pic>
        <p:nvPicPr>
          <p:cNvPr id="8" name="Picture 2" descr="logotyp Ministerstwa Zdrowia">
            <a:extLst>
              <a:ext uri="{FF2B5EF4-FFF2-40B4-BE49-F238E27FC236}">
                <a16:creationId xmlns:a16="http://schemas.microsoft.com/office/drawing/2014/main" id="{F2011D32-6BD8-B2EF-9CF9-607375DE2F8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43389" y="169050"/>
            <a:ext cx="2688923" cy="11415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943702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58838"/>
          </a:xfrm>
        </p:spPr>
        <p:txBody>
          <a:bodyPr>
            <a:normAutofit/>
          </a:bodyPr>
          <a:lstStyle/>
          <a:p>
            <a:pPr algn="ctr"/>
            <a:r>
              <a:rPr lang="pl-PL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Obsługa finansowa projektów i programów finansowanych z „innych środków” w </a:t>
            </a:r>
            <a:r>
              <a:rPr lang="pl-PL" sz="1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pjb</a:t>
            </a:r>
            <a:endParaRPr lang="pl-PL" sz="1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838200" y="1223964"/>
            <a:ext cx="10515600" cy="5366305"/>
          </a:xfrm>
        </p:spPr>
        <p:txBody>
          <a:bodyPr>
            <a:normAutofit/>
          </a:bodyPr>
          <a:lstStyle/>
          <a:p>
            <a:pPr marL="342900" indent="-342900">
              <a:lnSpc>
                <a:spcPct val="100000"/>
              </a:lnSpc>
              <a:spcBef>
                <a:spcPts val="600"/>
              </a:spcBef>
              <a:buFont typeface="+mj-lt"/>
              <a:buAutoNum type="arabicPeriod"/>
            </a:pPr>
            <a:r>
              <a:rPr lang="pl-PL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Zawarta umowa lub wydana decyzja o przyznaniu finansowania (grantu/dotacji) z UE – wystąpienie jednostki do dysponenta głównego części budżetowej o wystawienie fiszki bankowej z numerem rachunku bankowego Ministra Finansów (MF) służącego do obsługi finansowej „innych środków” pochodzących z budżetu UE nie podlegających zwrotowi:</a:t>
            </a:r>
          </a:p>
          <a:p>
            <a:pPr marL="0" indent="0">
              <a:lnSpc>
                <a:spcPct val="100000"/>
              </a:lnSpc>
              <a:spcBef>
                <a:spcPts val="600"/>
              </a:spcBef>
              <a:buNone/>
            </a:pPr>
            <a:r>
              <a:rPr lang="pl-PL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- Departament Budżetu i Finansów w Ministerstwie Zdrowia</a:t>
            </a:r>
          </a:p>
          <a:p>
            <a:pPr marL="0" indent="0">
              <a:lnSpc>
                <a:spcPct val="100000"/>
              </a:lnSpc>
              <a:spcBef>
                <a:spcPts val="600"/>
              </a:spcBef>
              <a:buNone/>
            </a:pPr>
            <a:r>
              <a:rPr lang="pl-PL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- numer rachunku bankowego z fiszki do lidera/koordynatora/Agencji.</a:t>
            </a:r>
          </a:p>
          <a:p>
            <a:pPr marL="342900" indent="-342900">
              <a:lnSpc>
                <a:spcPct val="100000"/>
              </a:lnSpc>
              <a:spcBef>
                <a:spcPts val="600"/>
              </a:spcBef>
              <a:buFont typeface="+mj-lt"/>
              <a:buAutoNum type="arabicPeriod" startAt="2"/>
            </a:pPr>
            <a:r>
              <a:rPr lang="pl-PL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Kopia/skan zawartej umowy przekazana do dysponenta. </a:t>
            </a:r>
          </a:p>
          <a:p>
            <a:pPr marL="342900" indent="-342900">
              <a:lnSpc>
                <a:spcPct val="100000"/>
              </a:lnSpc>
              <a:spcBef>
                <a:spcPts val="600"/>
              </a:spcBef>
              <a:buFont typeface="+mj-lt"/>
              <a:buAutoNum type="arabicPeriod" startAt="2"/>
            </a:pPr>
            <a:r>
              <a:rPr lang="pl-PL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Wpływ środków na rachunek MF – informacja do jednostki realizującej i dysponenta.</a:t>
            </a:r>
          </a:p>
          <a:p>
            <a:pPr marL="342900" indent="-342900">
              <a:lnSpc>
                <a:spcPct val="100000"/>
              </a:lnSpc>
              <a:spcBef>
                <a:spcPts val="600"/>
              </a:spcBef>
              <a:buFont typeface="+mj-lt"/>
              <a:buAutoNum type="arabicPeriod" startAt="2"/>
            </a:pPr>
            <a:r>
              <a:rPr lang="pl-PL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Planowanie do ustawy budżetowej na kolejny rok: </a:t>
            </a:r>
          </a:p>
          <a:p>
            <a:pPr marL="0" indent="0">
              <a:lnSpc>
                <a:spcPct val="100000"/>
              </a:lnSpc>
              <a:spcBef>
                <a:spcPts val="600"/>
              </a:spcBef>
              <a:buNone/>
            </a:pPr>
            <a:r>
              <a:rPr lang="pl-PL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„1” – czwarta cyfra paragrafów dla środków z finansowania z grantu UE - </a:t>
            </a:r>
            <a:r>
              <a:rPr lang="pl-PL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część budżetowa 46 i/lub rezerwa celowa 83</a:t>
            </a:r>
            <a:endParaRPr lang="pl-PL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0000"/>
              </a:lnSpc>
              <a:spcBef>
                <a:spcPts val="600"/>
              </a:spcBef>
              <a:buNone/>
            </a:pPr>
            <a:r>
              <a:rPr lang="pl-PL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„2” – czwarta cyfra paragrafów dla środków z budżetu państwa na współfinansowanie w części, z której jest finansowana </a:t>
            </a:r>
            <a:r>
              <a:rPr lang="pl-PL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pjb</a:t>
            </a:r>
            <a:r>
              <a:rPr lang="pl-PL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342900" indent="-342900">
              <a:lnSpc>
                <a:spcPct val="100000"/>
              </a:lnSpc>
              <a:spcBef>
                <a:spcPts val="600"/>
              </a:spcBef>
              <a:buFont typeface="+mj-lt"/>
              <a:buAutoNum type="arabicPeriod" startAt="5"/>
            </a:pPr>
            <a:r>
              <a:rPr lang="pl-PL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Pozyskiwanie środków:</a:t>
            </a:r>
          </a:p>
          <a:p>
            <a:pPr marL="0" indent="0">
              <a:lnSpc>
                <a:spcPct val="100000"/>
              </a:lnSpc>
              <a:spcBef>
                <a:spcPts val="600"/>
              </a:spcBef>
              <a:buNone/>
            </a:pPr>
            <a:r>
              <a:rPr lang="pl-PL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„2” – są w planie finansowym jednostki lub należy przenieść z wydatków z czwartą cyfrą paragrafów „0”;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pl-PL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„1” – są w planie finansowym jednostki lub uruchamia się z rezerwy celowej budżetu państwa (część 83, poz. 8) zgodnie z 	obowiązującą od 1 czerwca 2021 r. „Procedurą uruchamiania oraz przyznawania zapewnienia finansowania lub dofinansowania 	przedsięwzięcia ze środków rezerw celowych budżetu państwa </a:t>
            </a:r>
            <a:r>
              <a:rPr lang="pl-PL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 realizację projektów współfinansowanych z udziałem środków 	pochodzących z budżetu UE oraz ze środków pomocy bezzwrotnej, rozliczenia programów i projektów finansowanych z udziałem 	tych środków, a także rozliczenia z budżetem ogólnym Unii Europejskiej”.</a:t>
            </a:r>
            <a:r>
              <a:rPr lang="pl-PL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342900" indent="-342900">
              <a:lnSpc>
                <a:spcPct val="100000"/>
              </a:lnSpc>
              <a:spcBef>
                <a:spcPts val="600"/>
              </a:spcBef>
              <a:buFont typeface="+mj-lt"/>
              <a:buAutoNum type="arabicPeriod" startAt="6"/>
            </a:pPr>
            <a:r>
              <a:rPr lang="pl-PL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Działania prowadzone </a:t>
            </a:r>
            <a:r>
              <a:rPr lang="pl-PL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tylko </a:t>
            </a:r>
            <a:r>
              <a:rPr lang="pl-PL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 Informatycznym Systemie Obsługi Budżetu Państwa (TREZOR) (budżet państwa).  </a:t>
            </a:r>
          </a:p>
          <a:p>
            <a:pPr marL="0" indent="0">
              <a:lnSpc>
                <a:spcPct val="100000"/>
              </a:lnSpc>
              <a:spcBef>
                <a:spcPts val="600"/>
              </a:spcBef>
              <a:buNone/>
            </a:pPr>
            <a:endParaRPr lang="pl-PL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Obraz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1344" y="107309"/>
            <a:ext cx="1428559" cy="951614"/>
          </a:xfrm>
          <a:prstGeom prst="rect">
            <a:avLst/>
          </a:prstGeom>
        </p:spPr>
      </p:pic>
      <p:pic>
        <p:nvPicPr>
          <p:cNvPr id="8" name="Picture 2" descr="logotyp Ministerstwa Zdrowia">
            <a:extLst>
              <a:ext uri="{FF2B5EF4-FFF2-40B4-BE49-F238E27FC236}">
                <a16:creationId xmlns:a16="http://schemas.microsoft.com/office/drawing/2014/main" id="{7760CAB2-A843-54D9-CB1F-A0BC041BDB2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43389" y="169050"/>
            <a:ext cx="2688923" cy="11415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226826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5470AD51-E85A-8C9F-4B05-17061C43F9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57600" y="365126"/>
            <a:ext cx="4962525" cy="726658"/>
          </a:xfrm>
        </p:spPr>
        <p:txBody>
          <a:bodyPr>
            <a:normAutofit/>
          </a:bodyPr>
          <a:lstStyle/>
          <a:p>
            <a:pPr algn="ctr"/>
            <a:r>
              <a:rPr lang="pl-PL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Planowanie budżetowe</a:t>
            </a:r>
          </a:p>
        </p:txBody>
      </p:sp>
      <p:graphicFrame>
        <p:nvGraphicFramePr>
          <p:cNvPr id="4" name="Symbol zastępczy zawartości 3">
            <a:extLst>
              <a:ext uri="{FF2B5EF4-FFF2-40B4-BE49-F238E27FC236}">
                <a16:creationId xmlns:a16="http://schemas.microsoft.com/office/drawing/2014/main" id="{B98D2A74-6748-99AB-B428-B0716E092A1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57862045"/>
              </p:ext>
            </p:extLst>
          </p:nvPr>
        </p:nvGraphicFramePr>
        <p:xfrm>
          <a:off x="838201" y="1438275"/>
          <a:ext cx="10515598" cy="505459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194954">
                  <a:extLst>
                    <a:ext uri="{9D8B030D-6E8A-4147-A177-3AD203B41FA5}">
                      <a16:colId xmlns:a16="http://schemas.microsoft.com/office/drawing/2014/main" val="1136175326"/>
                    </a:ext>
                  </a:extLst>
                </a:gridCol>
                <a:gridCol w="2735118">
                  <a:extLst>
                    <a:ext uri="{9D8B030D-6E8A-4147-A177-3AD203B41FA5}">
                      <a16:colId xmlns:a16="http://schemas.microsoft.com/office/drawing/2014/main" val="346907709"/>
                    </a:ext>
                  </a:extLst>
                </a:gridCol>
                <a:gridCol w="601903">
                  <a:extLst>
                    <a:ext uri="{9D8B030D-6E8A-4147-A177-3AD203B41FA5}">
                      <a16:colId xmlns:a16="http://schemas.microsoft.com/office/drawing/2014/main" val="1602268059"/>
                    </a:ext>
                  </a:extLst>
                </a:gridCol>
                <a:gridCol w="610754">
                  <a:extLst>
                    <a:ext uri="{9D8B030D-6E8A-4147-A177-3AD203B41FA5}">
                      <a16:colId xmlns:a16="http://schemas.microsoft.com/office/drawing/2014/main" val="3701845637"/>
                    </a:ext>
                  </a:extLst>
                </a:gridCol>
                <a:gridCol w="646161">
                  <a:extLst>
                    <a:ext uri="{9D8B030D-6E8A-4147-A177-3AD203B41FA5}">
                      <a16:colId xmlns:a16="http://schemas.microsoft.com/office/drawing/2014/main" val="3321722258"/>
                    </a:ext>
                  </a:extLst>
                </a:gridCol>
                <a:gridCol w="522239">
                  <a:extLst>
                    <a:ext uri="{9D8B030D-6E8A-4147-A177-3AD203B41FA5}">
                      <a16:colId xmlns:a16="http://schemas.microsoft.com/office/drawing/2014/main" val="4066607069"/>
                    </a:ext>
                  </a:extLst>
                </a:gridCol>
                <a:gridCol w="973667">
                  <a:extLst>
                    <a:ext uri="{9D8B030D-6E8A-4147-A177-3AD203B41FA5}">
                      <a16:colId xmlns:a16="http://schemas.microsoft.com/office/drawing/2014/main" val="2085075608"/>
                    </a:ext>
                  </a:extLst>
                </a:gridCol>
                <a:gridCol w="1017924">
                  <a:extLst>
                    <a:ext uri="{9D8B030D-6E8A-4147-A177-3AD203B41FA5}">
                      <a16:colId xmlns:a16="http://schemas.microsoft.com/office/drawing/2014/main" val="1230040921"/>
                    </a:ext>
                  </a:extLst>
                </a:gridCol>
                <a:gridCol w="1106439">
                  <a:extLst>
                    <a:ext uri="{9D8B030D-6E8A-4147-A177-3AD203B41FA5}">
                      <a16:colId xmlns:a16="http://schemas.microsoft.com/office/drawing/2014/main" val="3294886534"/>
                    </a:ext>
                  </a:extLst>
                </a:gridCol>
                <a:gridCol w="1106439">
                  <a:extLst>
                    <a:ext uri="{9D8B030D-6E8A-4147-A177-3AD203B41FA5}">
                      <a16:colId xmlns:a16="http://schemas.microsoft.com/office/drawing/2014/main" val="2357642542"/>
                    </a:ext>
                  </a:extLst>
                </a:gridCol>
              </a:tblGrid>
              <a:tr h="551896">
                <a:tc gridSpan="2">
                  <a:txBody>
                    <a:bodyPr/>
                    <a:lstStyle/>
                    <a:p>
                      <a:pPr algn="l" fontAlgn="b"/>
                      <a:r>
                        <a:rPr lang="pl-PL" sz="800" u="none" strike="noStrike">
                          <a:effectLst/>
                        </a:rPr>
                        <a:t>część budżetowa  …………………………………</a:t>
                      </a:r>
                      <a:endParaRPr lang="pl-PL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467" marR="4467" marT="4467" marB="0" anchor="b"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pl-PL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467" marR="4467" marT="446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pl-PL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467" marR="4467" marT="446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pl-PL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467" marR="4467" marT="446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pl-PL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467" marR="4467" marT="446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pl-PL" sz="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467" marR="4467" marT="446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000" u="none" strike="noStrike">
                          <a:effectLst/>
                        </a:rPr>
                        <a:t>Załącznik nr 34</a:t>
                      </a:r>
                      <a:endParaRPr lang="pl-PL" sz="10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467" marR="4467" marT="446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pl-PL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467" marR="4467" marT="446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pl-PL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467" marR="4467" marT="4467" marB="0" anchor="b"/>
                </a:tc>
                <a:extLst>
                  <a:ext uri="{0D108BD9-81ED-4DB2-BD59-A6C34878D82A}">
                    <a16:rowId xmlns:a16="http://schemas.microsoft.com/office/drawing/2014/main" val="2672439010"/>
                  </a:ext>
                </a:extLst>
              </a:tr>
              <a:tr h="341650">
                <a:tc gridSpan="2">
                  <a:txBody>
                    <a:bodyPr/>
                    <a:lstStyle/>
                    <a:p>
                      <a:pPr algn="l" fontAlgn="b"/>
                      <a:r>
                        <a:rPr lang="pl-PL" sz="800" u="none" strike="noStrike">
                          <a:effectLst/>
                        </a:rPr>
                        <a:t>              (nr i nazwa części budżetowej)</a:t>
                      </a:r>
                      <a:endParaRPr lang="pl-PL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467" marR="4467" marT="4467" marB="0" anchor="b"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pl-PL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467" marR="4467" marT="446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pl-PL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467" marR="4467" marT="446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pl-PL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467" marR="4467" marT="446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pl-PL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467" marR="4467" marT="446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pl-PL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467" marR="4467" marT="446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000" u="none" strike="noStrike">
                          <a:effectLst/>
                        </a:rPr>
                        <a:t>PF-UE (BP)</a:t>
                      </a:r>
                      <a:endParaRPr lang="pl-PL" sz="10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467" marR="4467" marT="446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pl-PL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467" marR="4467" marT="446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pl-PL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467" marR="4467" marT="4467" marB="0" anchor="b"/>
                </a:tc>
                <a:extLst>
                  <a:ext uri="{0D108BD9-81ED-4DB2-BD59-A6C34878D82A}">
                    <a16:rowId xmlns:a16="http://schemas.microsoft.com/office/drawing/2014/main" val="564632827"/>
                  </a:ext>
                </a:extLst>
              </a:tr>
              <a:tr h="880405">
                <a:tc gridSpan="10">
                  <a:txBody>
                    <a:bodyPr/>
                    <a:lstStyle/>
                    <a:p>
                      <a:pPr algn="ctr" fontAlgn="ctr"/>
                      <a:r>
                        <a:rPr lang="pl-PL" sz="1000" u="none" strike="noStrike">
                          <a:effectLst/>
                        </a:rPr>
                        <a:t>PLANOWANE WYDATKI NA REALIZACJĘ PROGRAMÓW FINANSOWANYCH Z UDZIAŁEM ŚRODKÓW POCHODZĄCYCH Z BUDŻETU UNII EUROPEJSKIEJ (bez WPR) ORAZ PAŃSTW CZŁONKOWSKICH EUROPEJSKIEGO POROZUMIENIA O WOLNYM HANDLU (EFTA) W RAMACH BUDŻETU PAŃSTWA</a:t>
                      </a:r>
                      <a:endParaRPr lang="pl-PL" sz="10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467" marR="4467" marT="4467" marB="0" anchor="ctr"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69193719"/>
                  </a:ext>
                </a:extLst>
              </a:tr>
              <a:tr h="247850">
                <a:tc>
                  <a:txBody>
                    <a:bodyPr/>
                    <a:lstStyle/>
                    <a:p>
                      <a:pPr algn="l" fontAlgn="ctr"/>
                      <a:r>
                        <a:rPr lang="pl-PL" sz="800" u="none" strike="noStrike">
                          <a:effectLst/>
                        </a:rPr>
                        <a:t> </a:t>
                      </a:r>
                      <a:endParaRPr lang="pl-PL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467" marR="4467" marT="4467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pl-PL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467" marR="4467" marT="4467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pl-PL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467" marR="4467" marT="4467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pl-PL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467" marR="4467" marT="4467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pl-PL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467" marR="4467" marT="4467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pl-PL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467" marR="4467" marT="4467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pl-PL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467" marR="4467" marT="4467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pl-PL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467" marR="4467" marT="4467" marB="0" anchor="ctr"/>
                </a:tc>
                <a:tc gridSpan="2">
                  <a:txBody>
                    <a:bodyPr/>
                    <a:lstStyle/>
                    <a:p>
                      <a:pPr algn="r" fontAlgn="ctr"/>
                      <a:r>
                        <a:rPr lang="pl-PL" sz="800" u="none" strike="noStrike">
                          <a:effectLst/>
                        </a:rPr>
                        <a:t> w tys. zł</a:t>
                      </a:r>
                      <a:endParaRPr lang="pl-PL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467" marR="4467" marT="4467" marB="0" anchor="ctr"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82876782"/>
                  </a:ext>
                </a:extLst>
              </a:tr>
              <a:tr h="420492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pl-PL" sz="800" u="none" strike="noStrike">
                          <a:effectLst/>
                        </a:rPr>
                        <a:t>Skrót</a:t>
                      </a:r>
                      <a:br>
                        <a:rPr lang="pl-PL" sz="800" u="none" strike="noStrike">
                          <a:effectLst/>
                        </a:rPr>
                      </a:br>
                      <a:r>
                        <a:rPr lang="pl-PL" sz="800" u="none" strike="noStrike">
                          <a:effectLst/>
                        </a:rPr>
                        <a:t>Programu/Mechanizmu Finansowego*</a:t>
                      </a:r>
                      <a:r>
                        <a:rPr lang="pl-PL" sz="800" u="none" strike="noStrike" baseline="30000">
                          <a:effectLst/>
                        </a:rPr>
                        <a:t>)</a:t>
                      </a:r>
                      <a:endParaRPr lang="pl-PL" sz="8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467" marR="4467" marT="4467" marB="0" anchor="ctr"/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pl-PL" sz="800" u="none" strike="noStrike">
                          <a:effectLst/>
                        </a:rPr>
                        <a:t>Pełna nazwa</a:t>
                      </a:r>
                      <a:br>
                        <a:rPr lang="pl-PL" sz="800" u="none" strike="noStrike">
                          <a:effectLst/>
                        </a:rPr>
                      </a:br>
                      <a:r>
                        <a:rPr lang="pl-PL" sz="800" u="none" strike="noStrike">
                          <a:effectLst/>
                        </a:rPr>
                        <a:t>Programu/Mechanizmu Finansowego*</a:t>
                      </a:r>
                      <a:r>
                        <a:rPr lang="pl-PL" sz="800" u="none" strike="noStrike" baseline="30000">
                          <a:effectLst/>
                        </a:rPr>
                        <a:t>)</a:t>
                      </a:r>
                      <a:br>
                        <a:rPr lang="pl-PL" sz="800" u="none" strike="noStrike">
                          <a:effectLst/>
                        </a:rPr>
                      </a:br>
                      <a:r>
                        <a:rPr lang="pl-PL" sz="800" u="sng" strike="noStrike">
                          <a:effectLst/>
                        </a:rPr>
                        <a:t>(kolumna wypełnia się automatycznie po wyborze skrótu w kol.1)</a:t>
                      </a:r>
                      <a:endParaRPr lang="pl-PL" sz="8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467" marR="4467" marT="4467" marB="0" anchor="ctr"/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pl-PL" sz="800" u="none" strike="noStrike">
                          <a:effectLst/>
                        </a:rPr>
                        <a:t>Pomoc techniczna (PT)/                   Program (PR)</a:t>
                      </a:r>
                      <a:endParaRPr lang="pl-PL" sz="8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467" marR="4467" marT="4467" marB="0" anchor="ctr"/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pl-PL" sz="800" u="none" strike="noStrike">
                          <a:effectLst/>
                        </a:rPr>
                        <a:t>Nr części budżetowej dysponenta</a:t>
                      </a:r>
                      <a:endParaRPr lang="pl-PL" sz="8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467" marR="4467" marT="4467" marB="0" anchor="ctr"/>
                </a:tc>
                <a:tc gridSpan="2">
                  <a:txBody>
                    <a:bodyPr/>
                    <a:lstStyle/>
                    <a:p>
                      <a:pPr algn="l" fontAlgn="ctr"/>
                      <a:r>
                        <a:rPr lang="pl-PL" sz="800" u="none" strike="noStrike">
                          <a:effectLst/>
                        </a:rPr>
                        <a:t>z tego:</a:t>
                      </a:r>
                      <a:endParaRPr lang="pl-PL" sz="8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467" marR="4467" marT="4467" marB="0" anchor="ctr"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pl-PL" sz="800" u="none" strike="noStrike">
                          <a:effectLst/>
                        </a:rPr>
                        <a:t>Rodzaj wydatku</a:t>
                      </a:r>
                      <a:endParaRPr lang="pl-PL" sz="8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467" marR="4467" marT="4467" marB="0" anchor="ctr"/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pl-PL" sz="800" u="none" strike="noStrike" dirty="0">
                          <a:effectLst/>
                        </a:rPr>
                        <a:t>Beneficjent</a:t>
                      </a:r>
                      <a:endParaRPr lang="pl-PL" sz="8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467" marR="4467" marT="4467" marB="0" anchor="ctr"/>
                </a:tc>
                <a:tc rowSpan="2" gridSpan="2">
                  <a:txBody>
                    <a:bodyPr/>
                    <a:lstStyle/>
                    <a:p>
                      <a:pPr algn="ctr" fontAlgn="ctr"/>
                      <a:r>
                        <a:rPr lang="pl-PL" sz="800" u="none" strike="noStrike">
                          <a:effectLst/>
                        </a:rPr>
                        <a:t>Wykonanie wydatków budżetu państwa w …….. r.</a:t>
                      </a:r>
                      <a:br>
                        <a:rPr lang="pl-PL" sz="800" u="none" strike="noStrike">
                          <a:effectLst/>
                        </a:rPr>
                      </a:br>
                      <a:r>
                        <a:rPr lang="pl-PL" sz="800" u="none" strike="noStrike">
                          <a:effectLst/>
                        </a:rPr>
                        <a:t>(rok N-1)</a:t>
                      </a:r>
                      <a:endParaRPr lang="pl-PL" sz="8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467" marR="4467" marT="4467" marB="0" anchor="ctr"/>
                </a:tc>
                <a:tc rowSpan="2"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16606665"/>
                  </a:ext>
                </a:extLst>
              </a:tr>
              <a:tr h="282078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pl-PL" sz="800" u="none" strike="noStrike">
                          <a:effectLst/>
                        </a:rPr>
                        <a:t>Część budżetowa (nr)/ Rezerwa celowa (83)**)</a:t>
                      </a:r>
                      <a:endParaRPr lang="pl-PL" sz="8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467" marR="4467" marT="4467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pl-PL" sz="800" u="none" strike="noStrike">
                          <a:effectLst/>
                        </a:rPr>
                        <a:t>Woj./SKO/Sądy</a:t>
                      </a:r>
                      <a:endParaRPr lang="pl-PL" sz="8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467" marR="4467" marT="4467" marB="0" anchor="ctr"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8718505"/>
                  </a:ext>
                </a:extLst>
              </a:tr>
              <a:tr h="735860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800" u="none" strike="noStrike" dirty="0">
                          <a:effectLst/>
                        </a:rPr>
                        <a:t>finansowanie</a:t>
                      </a:r>
                      <a:br>
                        <a:rPr lang="pl-PL" sz="800" u="none" strike="noStrike" dirty="0">
                          <a:effectLst/>
                        </a:rPr>
                      </a:br>
                      <a:r>
                        <a:rPr lang="pl-PL" sz="8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"1"</a:t>
                      </a:r>
                      <a:endParaRPr lang="pl-PL" sz="800" b="1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467" marR="4467" marT="446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800" u="none" strike="noStrike" dirty="0">
                          <a:effectLst/>
                        </a:rPr>
                        <a:t>współfinansowanie</a:t>
                      </a:r>
                      <a:br>
                        <a:rPr lang="pl-PL" sz="800" u="none" strike="noStrike" dirty="0">
                          <a:effectLst/>
                        </a:rPr>
                      </a:br>
                      <a:r>
                        <a:rPr lang="pl-PL" sz="8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"2"</a:t>
                      </a:r>
                      <a:endParaRPr lang="pl-PL" sz="800" b="1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467" marR="4467" marT="4467" marB="0" anchor="ctr"/>
                </a:tc>
                <a:extLst>
                  <a:ext uri="{0D108BD9-81ED-4DB2-BD59-A6C34878D82A}">
                    <a16:rowId xmlns:a16="http://schemas.microsoft.com/office/drawing/2014/main" val="3399265598"/>
                  </a:ext>
                </a:extLst>
              </a:tr>
              <a:tr h="271568">
                <a:tc>
                  <a:txBody>
                    <a:bodyPr/>
                    <a:lstStyle/>
                    <a:p>
                      <a:pPr algn="ctr" fontAlgn="ctr"/>
                      <a:r>
                        <a:rPr lang="pl-PL" sz="700" u="none" strike="noStrike">
                          <a:effectLst/>
                        </a:rPr>
                        <a:t>1</a:t>
                      </a:r>
                      <a:endParaRPr lang="pl-PL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467" marR="4467" marT="446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700" u="none" strike="noStrike">
                          <a:effectLst/>
                        </a:rPr>
                        <a:t>2</a:t>
                      </a:r>
                      <a:endParaRPr lang="pl-PL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467" marR="4467" marT="446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700" u="none" strike="noStrike">
                          <a:effectLst/>
                        </a:rPr>
                        <a:t>3</a:t>
                      </a:r>
                      <a:endParaRPr lang="pl-PL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467" marR="4467" marT="446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700" u="none" strike="noStrike">
                          <a:effectLst/>
                        </a:rPr>
                        <a:t>4</a:t>
                      </a:r>
                      <a:endParaRPr lang="pl-PL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467" marR="4467" marT="446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700" u="none" strike="noStrike">
                          <a:effectLst/>
                        </a:rPr>
                        <a:t>5</a:t>
                      </a:r>
                      <a:endParaRPr lang="pl-PL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467" marR="4467" marT="446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700" u="none" strike="noStrike">
                          <a:effectLst/>
                        </a:rPr>
                        <a:t>6</a:t>
                      </a:r>
                      <a:endParaRPr lang="pl-PL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467" marR="4467" marT="446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700" u="none" strike="noStrike">
                          <a:effectLst/>
                        </a:rPr>
                        <a:t>7</a:t>
                      </a:r>
                      <a:endParaRPr lang="pl-PL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467" marR="4467" marT="446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700" u="none" strike="noStrike">
                          <a:effectLst/>
                        </a:rPr>
                        <a:t>8</a:t>
                      </a:r>
                      <a:endParaRPr lang="pl-PL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467" marR="4467" marT="446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700" u="none" strike="noStrike">
                          <a:effectLst/>
                        </a:rPr>
                        <a:t>9</a:t>
                      </a:r>
                      <a:endParaRPr lang="pl-PL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467" marR="4467" marT="446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700" u="none" strike="noStrike">
                          <a:effectLst/>
                        </a:rPr>
                        <a:t>10</a:t>
                      </a:r>
                      <a:endParaRPr lang="pl-PL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467" marR="4467" marT="4467" marB="0" anchor="ctr"/>
                </a:tc>
                <a:extLst>
                  <a:ext uri="{0D108BD9-81ED-4DB2-BD59-A6C34878D82A}">
                    <a16:rowId xmlns:a16="http://schemas.microsoft.com/office/drawing/2014/main" val="3136749398"/>
                  </a:ext>
                </a:extLst>
              </a:tr>
              <a:tr h="490575">
                <a:tc>
                  <a:txBody>
                    <a:bodyPr/>
                    <a:lstStyle/>
                    <a:p>
                      <a:pPr algn="l" fontAlgn="b"/>
                      <a:r>
                        <a:rPr lang="pl-PL" sz="7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31INNE</a:t>
                      </a:r>
                      <a:endParaRPr lang="pl-PL" sz="700" b="1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467" marR="4467" marT="446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700" u="none" strike="noStrike">
                          <a:effectLst/>
                        </a:rPr>
                        <a:t>Program działań Unii w dziedzinie zdrowia (Program UE dla zdrowia) na lata 2021 – 2027 (EU4Health/EU4H)</a:t>
                      </a:r>
                      <a:endParaRPr lang="pl-PL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467" marR="4467" marT="4467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800" u="none" strike="noStrike">
                          <a:effectLst/>
                        </a:rPr>
                        <a:t>PR</a:t>
                      </a:r>
                      <a:endParaRPr lang="pl-PL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467" marR="4467" marT="446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8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46</a:t>
                      </a:r>
                      <a:endParaRPr lang="pl-PL" sz="800" b="1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467" marR="4467" marT="446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8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46</a:t>
                      </a:r>
                      <a:endParaRPr lang="pl-PL" sz="800" b="1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467" marR="4467" marT="446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800" u="none" strike="noStrike">
                          <a:effectLst/>
                        </a:rPr>
                        <a:t>"00"</a:t>
                      </a:r>
                      <a:endParaRPr lang="pl-PL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467" marR="4467" marT="4467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l-PL" sz="800" u="none" strike="noStrike">
                          <a:effectLst/>
                        </a:rPr>
                        <a:t>wydatki bieżące</a:t>
                      </a:r>
                      <a:endParaRPr lang="pl-PL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467" marR="4467" marT="446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800" u="none" strike="noStrike">
                          <a:effectLst/>
                        </a:rPr>
                        <a:t>budżet państwa (z wyjątkiem GDDKiA)</a:t>
                      </a:r>
                      <a:endParaRPr lang="pl-PL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467" marR="4467" marT="446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800" u="none" strike="noStrike">
                          <a:effectLst/>
                        </a:rPr>
                        <a:t>ABC</a:t>
                      </a:r>
                      <a:endParaRPr lang="pl-PL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467" marR="4467" marT="446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800" u="none" strike="noStrike">
                          <a:effectLst/>
                        </a:rPr>
                        <a:t>XYZ</a:t>
                      </a:r>
                      <a:endParaRPr lang="pl-PL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467" marR="4467" marT="4467" marB="0" anchor="ctr"/>
                </a:tc>
                <a:extLst>
                  <a:ext uri="{0D108BD9-81ED-4DB2-BD59-A6C34878D82A}">
                    <a16:rowId xmlns:a16="http://schemas.microsoft.com/office/drawing/2014/main" val="406658505"/>
                  </a:ext>
                </a:extLst>
              </a:tr>
              <a:tr h="490575">
                <a:tc>
                  <a:txBody>
                    <a:bodyPr/>
                    <a:lstStyle/>
                    <a:p>
                      <a:pPr algn="l" fontAlgn="b"/>
                      <a:r>
                        <a:rPr lang="pl-PL" sz="7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32INNE</a:t>
                      </a:r>
                      <a:endParaRPr lang="pl-PL" sz="700" b="1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467" marR="4467" marT="446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700" u="none" strike="noStrike">
                          <a:effectLst/>
                        </a:rPr>
                        <a:t>Program działań Unii w dziedzinie zdrowia (Program UE dla zdrowia) na lata 2021 – 2027 (EU4Health/EU4H)</a:t>
                      </a:r>
                      <a:endParaRPr lang="pl-PL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467" marR="4467" marT="4467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800" u="none" strike="noStrike">
                          <a:effectLst/>
                        </a:rPr>
                        <a:t>PR</a:t>
                      </a:r>
                      <a:endParaRPr lang="pl-PL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467" marR="4467" marT="4467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800" u="none" strike="noStrike">
                          <a:solidFill>
                            <a:srgbClr val="FF0000"/>
                          </a:solidFill>
                          <a:effectLst/>
                        </a:rPr>
                        <a:t>46</a:t>
                      </a:r>
                      <a:endParaRPr lang="pl-PL" sz="800" b="1" i="0" u="none" strike="noStrike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467" marR="4467" marT="4467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8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83</a:t>
                      </a:r>
                      <a:endParaRPr lang="pl-PL" sz="800" b="1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467" marR="4467" marT="4467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800" u="none" strike="noStrike">
                          <a:effectLst/>
                        </a:rPr>
                        <a:t>"00"</a:t>
                      </a:r>
                      <a:endParaRPr lang="pl-PL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467" marR="4467" marT="4467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l-PL" sz="800" u="none" strike="noStrike">
                          <a:effectLst/>
                        </a:rPr>
                        <a:t>wydatki bieżące</a:t>
                      </a:r>
                      <a:endParaRPr lang="pl-PL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467" marR="4467" marT="446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800" u="none" strike="noStrike">
                          <a:effectLst/>
                        </a:rPr>
                        <a:t>budżet państwa (z wyjątkiem GDDKiA)</a:t>
                      </a:r>
                      <a:endParaRPr lang="pl-PL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467" marR="4467" marT="4467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800" u="none" strike="noStrike">
                          <a:effectLst/>
                        </a:rPr>
                        <a:t>abc</a:t>
                      </a:r>
                      <a:endParaRPr lang="pl-PL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467" marR="4467" marT="4467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800" u="none" strike="noStrike">
                          <a:effectLst/>
                        </a:rPr>
                        <a:t>0</a:t>
                      </a:r>
                      <a:endParaRPr lang="pl-PL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467" marR="4467" marT="4467" marB="0" anchor="b"/>
                </a:tc>
                <a:extLst>
                  <a:ext uri="{0D108BD9-81ED-4DB2-BD59-A6C34878D82A}">
                    <a16:rowId xmlns:a16="http://schemas.microsoft.com/office/drawing/2014/main" val="3437292916"/>
                  </a:ext>
                </a:extLst>
              </a:tr>
              <a:tr h="341650">
                <a:tc>
                  <a:txBody>
                    <a:bodyPr/>
                    <a:lstStyle/>
                    <a:p>
                      <a:pPr algn="l" fontAlgn="b"/>
                      <a:r>
                        <a:rPr lang="pl-PL" sz="700" u="none" strike="noStrike">
                          <a:effectLst/>
                        </a:rPr>
                        <a:t>Skrót programu …</a:t>
                      </a:r>
                      <a:endParaRPr lang="pl-PL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467" marR="4467" marT="446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700" u="none" strike="noStrike">
                          <a:effectLst/>
                        </a:rPr>
                        <a:t>Nazwa programu …</a:t>
                      </a:r>
                      <a:endParaRPr lang="pl-PL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467" marR="4467" marT="4467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800" u="none" strike="noStrike">
                          <a:effectLst/>
                        </a:rPr>
                        <a:t>NA</a:t>
                      </a:r>
                      <a:endParaRPr lang="pl-PL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467" marR="4467" marT="4467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800" u="none" strike="noStrike">
                          <a:effectLst/>
                        </a:rPr>
                        <a:t> </a:t>
                      </a:r>
                      <a:endParaRPr lang="pl-PL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467" marR="4467" marT="4467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800" u="none" strike="noStrike">
                          <a:effectLst/>
                        </a:rPr>
                        <a:t> </a:t>
                      </a:r>
                      <a:endParaRPr lang="pl-PL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467" marR="4467" marT="4467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800" u="none" strike="noStrike">
                          <a:effectLst/>
                        </a:rPr>
                        <a:t> </a:t>
                      </a:r>
                      <a:endParaRPr lang="pl-PL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467" marR="4467" marT="4467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l-PL" sz="800" u="none" strike="noStrike">
                          <a:effectLst/>
                        </a:rPr>
                        <a:t>Rodzaj wydatku…</a:t>
                      </a:r>
                      <a:endParaRPr lang="pl-PL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467" marR="4467" marT="446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800" u="none" strike="noStrike">
                          <a:effectLst/>
                        </a:rPr>
                        <a:t>Beneficjent…</a:t>
                      </a:r>
                      <a:endParaRPr lang="pl-PL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467" marR="4467" marT="4467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800" u="none" strike="noStrike">
                          <a:effectLst/>
                        </a:rPr>
                        <a:t> </a:t>
                      </a:r>
                      <a:endParaRPr lang="pl-PL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467" marR="4467" marT="4467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800" u="none" strike="noStrike" dirty="0">
                          <a:effectLst/>
                        </a:rPr>
                        <a:t> </a:t>
                      </a:r>
                      <a:endParaRPr lang="pl-PL" sz="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467" marR="4467" marT="4467" marB="0" anchor="b"/>
                </a:tc>
                <a:extLst>
                  <a:ext uri="{0D108BD9-81ED-4DB2-BD59-A6C34878D82A}">
                    <a16:rowId xmlns:a16="http://schemas.microsoft.com/office/drawing/2014/main" val="2746339913"/>
                  </a:ext>
                </a:extLst>
              </a:tr>
            </a:tbl>
          </a:graphicData>
        </a:graphic>
      </p:graphicFrame>
      <p:pic>
        <p:nvPicPr>
          <p:cNvPr id="5" name="Obraz 4">
            <a:extLst>
              <a:ext uri="{FF2B5EF4-FFF2-40B4-BE49-F238E27FC236}">
                <a16:creationId xmlns:a16="http://schemas.microsoft.com/office/drawing/2014/main" id="{6957E79E-8191-2F54-7434-BA6AD327B80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9688" y="140169"/>
            <a:ext cx="1428559" cy="951614"/>
          </a:xfrm>
          <a:prstGeom prst="rect">
            <a:avLst/>
          </a:prstGeom>
        </p:spPr>
      </p:pic>
      <p:pic>
        <p:nvPicPr>
          <p:cNvPr id="6" name="Picture 2" descr="logotyp Ministerstwa Zdrowia">
            <a:extLst>
              <a:ext uri="{FF2B5EF4-FFF2-40B4-BE49-F238E27FC236}">
                <a16:creationId xmlns:a16="http://schemas.microsoft.com/office/drawing/2014/main" id="{84D01531-2C08-85C1-362F-9142EDC807B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43389" y="169050"/>
            <a:ext cx="2688923" cy="11415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204631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58838"/>
          </a:xfrm>
        </p:spPr>
        <p:txBody>
          <a:bodyPr>
            <a:normAutofit/>
          </a:bodyPr>
          <a:lstStyle/>
          <a:p>
            <a:pPr algn="ctr"/>
            <a:r>
              <a:rPr lang="pl-PL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Procedura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838200" y="1223965"/>
            <a:ext cx="10515600" cy="5493866"/>
          </a:xfrm>
        </p:spPr>
        <p:txBody>
          <a:bodyPr>
            <a:norm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pl-PL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Dostępna na stronie Ministerstwa Finansów w zakładce: </a:t>
            </a:r>
            <a:r>
              <a:rPr lang="pl-PL" sz="1400" b="1" i="1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Co robimy</a:t>
            </a:r>
            <a:r>
              <a:rPr lang="pl-PL" sz="1400" b="1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</a:t>
            </a:r>
            <a:r>
              <a:rPr lang="pl-PL" sz="1400" b="1" i="1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Budżet państwa</a:t>
            </a:r>
            <a:r>
              <a:rPr lang="pl-PL" sz="1400" b="1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/ </a:t>
            </a:r>
            <a:r>
              <a:rPr lang="pl-PL" sz="1400" b="1" i="1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Wykonanie budżetu państwa</a:t>
            </a:r>
            <a:r>
              <a:rPr lang="pl-PL" sz="1400" b="1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/ </a:t>
            </a:r>
            <a:r>
              <a:rPr lang="pl-PL" sz="1400" b="1" i="1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5"/>
              </a:rPr>
              <a:t>Rezerwy budżetu państwa</a:t>
            </a:r>
            <a:r>
              <a:rPr lang="pl-PL" sz="1400" b="1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/ </a:t>
            </a:r>
            <a:r>
              <a:rPr lang="pl-PL" sz="1400" b="1" i="1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6"/>
              </a:rPr>
              <a:t>Procedura rezerw celowych</a:t>
            </a:r>
            <a:endParaRPr lang="pl-PL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buFont typeface="+mj-lt"/>
              <a:buAutoNum type="arabicPeriod"/>
            </a:pPr>
            <a:r>
              <a:rPr lang="pl-PL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Możliwość uruchamiania środków na wynagrodzenia i pochodne z części 83 poz. 8 (nie 19) dla pracowników </a:t>
            </a:r>
            <a:r>
              <a:rPr lang="pl-PL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pjb</a:t>
            </a:r>
            <a:r>
              <a:rPr lang="pl-PL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zaangażowanych w realizację projektów; bez uchwały Rady Ministrów.</a:t>
            </a:r>
          </a:p>
          <a:p>
            <a:pPr marL="342900" lvl="0" indent="-342900">
              <a:buFont typeface="+mj-lt"/>
              <a:buAutoNum type="arabicPeriod"/>
            </a:pPr>
            <a:r>
              <a:rPr lang="pl-PL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Wyłączenie wydatków płacowych z obowiązku kilkukrotnego składania wniosku na najbliższe 3 miesiące. </a:t>
            </a:r>
            <a:r>
              <a:rPr lang="pl-PL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Płacowe można </a:t>
            </a:r>
            <a:r>
              <a:rPr lang="pl-PL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wyjątkowo uruchomić </a:t>
            </a:r>
            <a:r>
              <a:rPr lang="pl-PL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raz do końca roku budżetowego</a:t>
            </a:r>
            <a:r>
              <a:rPr lang="pl-PL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342900" lvl="0" indent="-342900">
              <a:buFont typeface="+mj-lt"/>
              <a:buAutoNum type="arabicPeriod"/>
            </a:pPr>
            <a:r>
              <a:rPr lang="pl-PL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Dwa formularze wniosków: </a:t>
            </a:r>
          </a:p>
          <a:p>
            <a:pPr marL="0" lvl="0" indent="0">
              <a:lnSpc>
                <a:spcPct val="100000"/>
              </a:lnSpc>
              <a:spcBef>
                <a:spcPts val="600"/>
              </a:spcBef>
              <a:buNone/>
            </a:pPr>
            <a:r>
              <a:rPr lang="pl-PL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1) załącznik 1c - dla wszystkich, innych wydatków ujętych w szacunkowym budżecie projektu/działania (zakup usług, towarów, podróże</a:t>
            </a:r>
          </a:p>
          <a:p>
            <a:pPr marL="0" lvl="0" indent="0">
              <a:lnSpc>
                <a:spcPct val="100000"/>
              </a:lnSpc>
              <a:spcBef>
                <a:spcPts val="600"/>
              </a:spcBef>
              <a:buNone/>
            </a:pPr>
            <a:r>
              <a:rPr lang="pl-PL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                służbowe, itp.) na wydatki planowane do poniesienia w ciągu najbliższych 3 miesięcy;</a:t>
            </a:r>
          </a:p>
          <a:p>
            <a:pPr marL="0" indent="0">
              <a:lnSpc>
                <a:spcPct val="100000"/>
              </a:lnSpc>
              <a:spcBef>
                <a:spcPts val="600"/>
              </a:spcBef>
              <a:buNone/>
            </a:pPr>
            <a:r>
              <a:rPr lang="pl-PL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2) załącznik 1e - wyłącznie dla wydatków płacowych, nawet jeśli oba wnioski składane są w jednym terminie. </a:t>
            </a:r>
          </a:p>
          <a:p>
            <a:pPr marL="342900" indent="-342900">
              <a:buFont typeface="+mj-lt"/>
              <a:buAutoNum type="arabicPeriod" startAt="5"/>
            </a:pPr>
            <a:r>
              <a:rPr lang="pl-PL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Nie można </a:t>
            </a:r>
            <a:r>
              <a:rPr lang="pl-PL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uruchamiać środków </a:t>
            </a:r>
            <a:r>
              <a:rPr lang="pl-PL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 współfinansowanie </a:t>
            </a:r>
            <a:r>
              <a:rPr lang="pl-PL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(budżet państwa, §…2) – muszą być zabezpieczone w części budżetowej i planie finansowym jednostki.</a:t>
            </a:r>
          </a:p>
          <a:p>
            <a:pPr marL="342900" indent="-342900">
              <a:buFont typeface="+mj-lt"/>
              <a:buAutoNum type="arabicPeriod" startAt="5"/>
            </a:pPr>
            <a:r>
              <a:rPr lang="pl-PL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Sprawozdawczość – </a:t>
            </a:r>
            <a:r>
              <a:rPr lang="pl-PL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dysponent główny części </a:t>
            </a:r>
            <a:r>
              <a:rPr lang="pl-PL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składa do Departamentu Instytucji Płatniczej:</a:t>
            </a:r>
          </a:p>
          <a:p>
            <a:pPr marL="0" indent="0">
              <a:lnSpc>
                <a:spcPct val="100000"/>
              </a:lnSpc>
              <a:spcBef>
                <a:spcPts val="600"/>
              </a:spcBef>
              <a:buNone/>
            </a:pPr>
            <a:r>
              <a:rPr lang="pl-PL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1) </a:t>
            </a:r>
            <a:r>
              <a:rPr lang="pl-PL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informację kwartalną </a:t>
            </a:r>
            <a:r>
              <a:rPr lang="pl-PL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 temat wydatkowania i zaangażowania środków pozyskanych w danym roku budżetowym z rezerwy celowej –                     	do 20 dni po zakończeniu danego kwartału - wg wzoru stanowiącego załącznik 3 do Procedury;</a:t>
            </a:r>
          </a:p>
          <a:p>
            <a:pPr marL="0" indent="0">
              <a:spcBef>
                <a:spcPts val="0"/>
              </a:spcBef>
              <a:spcAft>
                <a:spcPts val="600"/>
              </a:spcAft>
              <a:buNone/>
            </a:pPr>
            <a:r>
              <a:rPr lang="pl-PL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2) </a:t>
            </a:r>
            <a:r>
              <a:rPr lang="pl-PL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informację roczną </a:t>
            </a:r>
            <a:r>
              <a:rPr lang="pl-PL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na temat wydatkowania i zaangażowania środków pozyskanych w danym roku budżetowym z rezerwy celowej za</a:t>
            </a:r>
          </a:p>
          <a:p>
            <a:pPr marL="0" indent="0">
              <a:spcBef>
                <a:spcPts val="0"/>
              </a:spcBef>
              <a:spcAft>
                <a:spcPts val="600"/>
              </a:spcAft>
              <a:buNone/>
            </a:pPr>
            <a:r>
              <a:rPr lang="pl-PL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okres całego roku budżetowego - do 5 marca roku następnego;</a:t>
            </a:r>
          </a:p>
          <a:p>
            <a:pPr marL="0" indent="0">
              <a:spcBef>
                <a:spcPts val="0"/>
              </a:spcBef>
              <a:spcAft>
                <a:spcPts val="600"/>
              </a:spcAft>
              <a:buNone/>
            </a:pPr>
            <a:r>
              <a:rPr lang="pl-PL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3) </a:t>
            </a:r>
            <a:r>
              <a:rPr lang="pl-PL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Raport kwartalny – </a:t>
            </a:r>
            <a:r>
              <a:rPr lang="pl-PL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wydatki poniesione ze środków grantu (paragrafy „1”) w danym kwartale sprawozdawczym – do 20 dni po </a:t>
            </a:r>
          </a:p>
          <a:p>
            <a:pPr marL="0" indent="0">
              <a:spcBef>
                <a:spcPts val="0"/>
              </a:spcBef>
              <a:spcAft>
                <a:spcPts val="600"/>
              </a:spcAft>
              <a:buNone/>
            </a:pPr>
            <a:r>
              <a:rPr lang="pl-PL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po zakończeniu danego kwartału - wg wzoru dostarczanego przez dysponenta.</a:t>
            </a:r>
          </a:p>
          <a:p>
            <a:pPr marL="342900" indent="-342900">
              <a:spcAft>
                <a:spcPts val="600"/>
              </a:spcAft>
              <a:buFont typeface="+mj-lt"/>
              <a:buAutoNum type="arabicPeriod" startAt="7"/>
            </a:pPr>
            <a:r>
              <a:rPr lang="pl-PL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Sprawozdawczość </a:t>
            </a:r>
            <a:r>
              <a:rPr lang="pl-PL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jednostka do dysponenta głównego </a:t>
            </a:r>
            <a:r>
              <a:rPr lang="pl-PL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składa w systemie TREZOR sprawozdania Rb-28 i Rb-28 Programy.</a:t>
            </a:r>
          </a:p>
        </p:txBody>
      </p:sp>
      <p:pic>
        <p:nvPicPr>
          <p:cNvPr id="4" name="Obraz 3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59688" y="140169"/>
            <a:ext cx="1428559" cy="951614"/>
          </a:xfrm>
          <a:prstGeom prst="rect">
            <a:avLst/>
          </a:prstGeom>
        </p:spPr>
      </p:pic>
      <p:pic>
        <p:nvPicPr>
          <p:cNvPr id="8" name="Picture 2" descr="logotyp Ministerstwa Zdrowia">
            <a:extLst>
              <a:ext uri="{FF2B5EF4-FFF2-40B4-BE49-F238E27FC236}">
                <a16:creationId xmlns:a16="http://schemas.microsoft.com/office/drawing/2014/main" id="{CD2BD64D-84D1-6120-D09D-879B58C5C76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43389" y="169050"/>
            <a:ext cx="2688923" cy="11415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76576929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484</TotalTime>
  <Words>1347</Words>
  <Application>Microsoft Office PowerPoint</Application>
  <PresentationFormat>Panoramiczny</PresentationFormat>
  <Paragraphs>123</Paragraphs>
  <Slides>7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Times New Roman</vt:lpstr>
      <vt:lpstr>Motyw pakietu Office</vt:lpstr>
      <vt:lpstr>Dzień Informacyjny  21 lutego 2023 r. Warszawa  Program działań Unii w dziedzinie zdrowia (Program UE dla zdrowia) na lata 2021 – 2027 (EU4Health/EU4H)</vt:lpstr>
      <vt:lpstr>Inne środki</vt:lpstr>
      <vt:lpstr>Inne środki</vt:lpstr>
      <vt:lpstr>Podstawy prawne</vt:lpstr>
      <vt:lpstr>Obsługa finansowa projektów i programów finansowanych z „innych środków” w pjb</vt:lpstr>
      <vt:lpstr>Planowanie budżetowe</vt:lpstr>
      <vt:lpstr>Procedura</vt:lpstr>
    </vt:vector>
  </TitlesOfParts>
  <Company>Ministerstwo Zdrowia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Rzeczkowski Tomasz</dc:creator>
  <cp:lastModifiedBy>Iwanek Artur</cp:lastModifiedBy>
  <cp:revision>49</cp:revision>
  <cp:lastPrinted>2019-05-27T13:31:22Z</cp:lastPrinted>
  <dcterms:created xsi:type="dcterms:W3CDTF">2019-05-24T14:23:12Z</dcterms:created>
  <dcterms:modified xsi:type="dcterms:W3CDTF">2023-02-20T13:20:33Z</dcterms:modified>
</cp:coreProperties>
</file>