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63" r:id="rId5"/>
    <p:sldId id="264" r:id="rId6"/>
    <p:sldId id="265" r:id="rId7"/>
    <p:sldId id="299" r:id="rId8"/>
    <p:sldId id="266" r:id="rId9"/>
    <p:sldId id="318" r:id="rId10"/>
    <p:sldId id="319" r:id="rId11"/>
    <p:sldId id="269" r:id="rId12"/>
    <p:sldId id="270" r:id="rId13"/>
    <p:sldId id="271" r:id="rId14"/>
    <p:sldId id="272" r:id="rId15"/>
    <p:sldId id="273" r:id="rId16"/>
    <p:sldId id="274" r:id="rId17"/>
    <p:sldId id="276" r:id="rId18"/>
    <p:sldId id="301" r:id="rId19"/>
    <p:sldId id="302" r:id="rId20"/>
    <p:sldId id="303" r:id="rId21"/>
    <p:sldId id="320" r:id="rId22"/>
    <p:sldId id="308" r:id="rId23"/>
    <p:sldId id="281" r:id="rId24"/>
    <p:sldId id="282" r:id="rId25"/>
    <p:sldId id="283" r:id="rId26"/>
    <p:sldId id="284" r:id="rId27"/>
    <p:sldId id="285" r:id="rId28"/>
    <p:sldId id="286" r:id="rId29"/>
    <p:sldId id="306" r:id="rId30"/>
    <p:sldId id="309" r:id="rId31"/>
    <p:sldId id="310" r:id="rId32"/>
    <p:sldId id="311" r:id="rId33"/>
    <p:sldId id="312" r:id="rId34"/>
    <p:sldId id="317" r:id="rId35"/>
    <p:sldId id="313" r:id="rId36"/>
    <p:sldId id="292" r:id="rId37"/>
  </p:sldIdLst>
  <p:sldSz cx="12192000" cy="6858000"/>
  <p:notesSz cx="6797675" cy="9928225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a Cybulska" initials="AC" lastIdx="4" clrIdx="0">
    <p:extLst>
      <p:ext uri="{19B8F6BF-5375-455C-9EA6-DF929625EA0E}">
        <p15:presenceInfo xmlns:p15="http://schemas.microsoft.com/office/powerpoint/2012/main" userId="S-1-5-21-3720218856-2394470450-1437716385-167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anchor="b">
            <a:noAutofit/>
          </a:bodyPr>
          <a:lstStyle/>
          <a:p>
            <a:pPr algn="ctr">
              <a:lnSpc>
                <a:spcPct val="90000"/>
              </a:lnSpc>
            </a:pPr>
            <a:r>
              <a:rPr lang="pl-PL" sz="6000" b="0" strike="noStrike" spc="-1">
                <a:solidFill>
                  <a:srgbClr val="000000"/>
                </a:solidFill>
                <a:latin typeface="Calibri Light"/>
              </a:rPr>
              <a:t>Kliknij, aby edytować styl</a:t>
            </a:r>
            <a:endParaRPr lang="pl-PL" sz="6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EF226E9E-43FA-418F-A948-7F486E06A6B0}" type="datetime">
              <a:rPr lang="pl-PL" sz="1200" b="0" strike="noStrike" spc="-1">
                <a:solidFill>
                  <a:srgbClr val="8B8B8B"/>
                </a:solidFill>
                <a:latin typeface="Calibri"/>
              </a:rPr>
              <a:t>12.10.2021</a:t>
            </a:fld>
            <a:endParaRPr lang="pl-PL" sz="12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pl-PL" sz="24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AB445A02-03EF-46FA-8499-D86E70A1CA0E}" type="slidenum">
              <a:rPr lang="pl-PL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pl-PL" sz="12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800" b="0" strike="noStrike" spc="-1">
                <a:solidFill>
                  <a:srgbClr val="000000"/>
                </a:solidFill>
                <a:latin typeface="Calibri"/>
              </a:rPr>
              <a:t>Kliknij, aby edytować format tekstu konspektu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000" b="0" strike="noStrike" spc="-1">
                <a:solidFill>
                  <a:srgbClr val="000000"/>
                </a:solidFill>
                <a:latin typeface="Calibri"/>
              </a:rPr>
              <a:t>Drugi poziom konspektu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1800" b="0" strike="noStrike" spc="-1">
                <a:solidFill>
                  <a:srgbClr val="000000"/>
                </a:solidFill>
                <a:latin typeface="Calibri"/>
              </a:rPr>
              <a:t>Trzeci poziom konspektu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1800" b="0" strike="noStrike" spc="-1">
                <a:solidFill>
                  <a:srgbClr val="000000"/>
                </a:solidFill>
                <a:latin typeface="Calibri"/>
              </a:rPr>
              <a:t>Czwarty poziom konspektu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Calibri"/>
              </a:rPr>
              <a:t>Piąty poziom konspektu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Calibri"/>
              </a:rPr>
              <a:t>Szósty poziom konspektu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Calibri"/>
              </a:rPr>
              <a:t>Siódmy poziom konspektu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pl-PL" sz="4400" b="0" strike="noStrike" spc="-1">
                <a:solidFill>
                  <a:srgbClr val="000000"/>
                </a:solidFill>
                <a:latin typeface="Calibri Light"/>
              </a:rPr>
              <a:t>Kliknij, aby edytować styl</a:t>
            </a:r>
            <a:endParaRPr lang="pl-PL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pl-PL" sz="2800" b="0" strike="noStrike" spc="-1">
                <a:solidFill>
                  <a:srgbClr val="000000"/>
                </a:solidFill>
                <a:latin typeface="Calibri"/>
              </a:rPr>
              <a:t>Kliknij, aby edytować style wzorca tekstu</a:t>
            </a:r>
          </a:p>
          <a:p>
            <a:pPr marL="685800" lvl="1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pl-PL" sz="2400" b="0" strike="noStrike" spc="-1">
                <a:solidFill>
                  <a:srgbClr val="000000"/>
                </a:solidFill>
                <a:latin typeface="Calibri"/>
              </a:rPr>
              <a:t>Drugi poziom</a:t>
            </a:r>
          </a:p>
          <a:p>
            <a:pPr marL="1143000" lvl="2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pl-PL" sz="2000" b="0" strike="noStrike" spc="-1">
                <a:solidFill>
                  <a:srgbClr val="000000"/>
                </a:solidFill>
                <a:latin typeface="Calibri"/>
              </a:rPr>
              <a:t>Trzeci poziom</a:t>
            </a:r>
          </a:p>
          <a:p>
            <a:pPr marL="1600200" lvl="3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pl-PL" sz="1800" b="0" strike="noStrike" spc="-1">
                <a:solidFill>
                  <a:srgbClr val="000000"/>
                </a:solidFill>
                <a:latin typeface="Calibri"/>
              </a:rPr>
              <a:t>Czwarty poziom</a:t>
            </a:r>
          </a:p>
          <a:p>
            <a:pPr marL="2057400" lvl="4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pl-PL" sz="1800" b="0" strike="noStrike" spc="-1">
                <a:solidFill>
                  <a:srgbClr val="000000"/>
                </a:solidFill>
                <a:latin typeface="Calibri"/>
              </a:rPr>
              <a:t>Piąty poziom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C6415C0C-65C9-43E7-A6F5-443B1A560E24}" type="datetime">
              <a:rPr lang="pl-PL" sz="1200" b="0" strike="noStrike" spc="-1">
                <a:solidFill>
                  <a:srgbClr val="8B8B8B"/>
                </a:solidFill>
                <a:latin typeface="Calibri"/>
              </a:rPr>
              <a:t>12.10.2021</a:t>
            </a:fld>
            <a:endParaRPr lang="pl-PL" sz="1200" b="0" strike="noStrike" spc="-1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pl-PL" sz="2400" b="0" strike="noStrike" spc="-1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78834845-87E6-421D-B3AF-22AB0D7E61C9}" type="slidenum">
              <a:rPr lang="pl-PL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pl-PL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package" Target="../embeddings/Microsoft_Word_Document.docx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Shape 1"/>
          <p:cNvSpPr txBox="1"/>
          <p:nvPr/>
        </p:nvSpPr>
        <p:spPr>
          <a:xfrm>
            <a:off x="1524180" y="1603530"/>
            <a:ext cx="9143640" cy="3482191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pl-PL" sz="3200" b="1" strike="noStrike" spc="-1" dirty="0">
                <a:solidFill>
                  <a:srgbClr val="C00000"/>
                </a:solidFill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REALIZACJA PROGRAMU </a:t>
            </a:r>
            <a:br>
              <a:rPr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3200" b="1" strike="noStrike" spc="-1" dirty="0">
                <a:solidFill>
                  <a:srgbClr val="C00000"/>
                </a:solidFill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„CENTRA OPIEKUŃCZO-MIESZKALNE”</a:t>
            </a:r>
            <a:br>
              <a:rPr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FINANSOWANEGO </a:t>
            </a:r>
            <a:r>
              <a:rPr lang="pl-PL" sz="3200" b="1" strike="noStrike" spc="-1" dirty="0">
                <a:solidFill>
                  <a:srgbClr val="C00000"/>
                </a:solidFill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ZE ŚRODKÓW FUNDUSZU SOLIDARNOŚCIOWEGO</a:t>
            </a:r>
            <a:endParaRPr lang="pl-PL" sz="3200" b="1" strike="noStrike" spc="-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TextShape 2"/>
          <p:cNvSpPr txBox="1"/>
          <p:nvPr/>
        </p:nvSpPr>
        <p:spPr>
          <a:xfrm>
            <a:off x="10946168" y="5930882"/>
            <a:ext cx="728088" cy="487674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Bef>
                <a:spcPts val="1001"/>
              </a:spcBef>
            </a:pPr>
            <a:r>
              <a:rPr lang="pl-PL" sz="2400" b="1" strike="noStrike" spc="-1" dirty="0">
                <a:solidFill>
                  <a:schemeClr val="accent6">
                    <a:lumMod val="50000"/>
                  </a:schemeClr>
                </a:solidFill>
                <a:latin typeface="Calibri"/>
                <a:ea typeface="DejaVu Sans"/>
              </a:rPr>
              <a:t>FS</a:t>
            </a:r>
            <a:endParaRPr lang="pl-PL" sz="2400" b="0" strike="noStrike" spc="-1" dirty="0">
              <a:solidFill>
                <a:schemeClr val="accent6">
                  <a:lumMod val="50000"/>
                </a:schemeClr>
              </a:solidFill>
              <a:latin typeface="Arial"/>
            </a:endParaRPr>
          </a:p>
        </p:txBody>
      </p:sp>
      <p:pic>
        <p:nvPicPr>
          <p:cNvPr id="84" name="Obraz 4"/>
          <p:cNvPicPr/>
          <p:nvPr/>
        </p:nvPicPr>
        <p:blipFill>
          <a:blip r:embed="rId2"/>
          <a:stretch/>
        </p:blipFill>
        <p:spPr>
          <a:xfrm>
            <a:off x="179280" y="-9360"/>
            <a:ext cx="5328000" cy="17816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extShape 1"/>
          <p:cNvSpPr txBox="1"/>
          <p:nvPr/>
        </p:nvSpPr>
        <p:spPr>
          <a:xfrm>
            <a:off x="10847880" y="6341760"/>
            <a:ext cx="1417320" cy="4611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1400" b="1" strike="noStrike" spc="-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FS</a:t>
            </a:r>
            <a:endParaRPr lang="pl-PL" sz="1400" b="0" strike="noStrike" spc="-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lang="pl-PL" sz="2400" b="0" strike="noStrike" spc="-1" dirty="0">
              <a:latin typeface="Arial"/>
            </a:endParaRPr>
          </a:p>
        </p:txBody>
      </p:sp>
      <p:pic>
        <p:nvPicPr>
          <p:cNvPr id="6" name="Obraz 4">
            <a:extLst>
              <a:ext uri="{FF2B5EF4-FFF2-40B4-BE49-F238E27FC236}">
                <a16:creationId xmlns:a16="http://schemas.microsoft.com/office/drawing/2014/main" id="{ED8C3A95-8903-4118-842A-FCB55EAFA176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15409" y="0"/>
            <a:ext cx="2840855" cy="1035915"/>
          </a:xfrm>
          <a:prstGeom prst="rect">
            <a:avLst/>
          </a:prstGeom>
          <a:ln>
            <a:noFill/>
          </a:ln>
        </p:spPr>
      </p:pic>
      <p:sp>
        <p:nvSpPr>
          <p:cNvPr id="8" name="pole tekstowe 7">
            <a:extLst>
              <a:ext uri="{FF2B5EF4-FFF2-40B4-BE49-F238E27FC236}">
                <a16:creationId xmlns:a16="http://schemas.microsoft.com/office/drawing/2014/main" id="{D6042B1F-2592-4394-B77C-7499C815814B}"/>
              </a:ext>
            </a:extLst>
          </p:cNvPr>
          <p:cNvSpPr txBox="1"/>
          <p:nvPr/>
        </p:nvSpPr>
        <p:spPr>
          <a:xfrm>
            <a:off x="572611" y="1035915"/>
            <a:ext cx="11350100" cy="44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600" b="1" strike="noStrike" spc="-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Moduł II- funkcjonowanie Centrum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pl-PL" sz="1600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 ramach tego modułu będą finansowane zadania polegające na</a:t>
            </a:r>
            <a:r>
              <a:rPr lang="pl-PL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arenR"/>
            </a:pPr>
            <a:r>
              <a:rPr lang="pl-PL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utrzymaniu działalności Centrum, w tym m.in. zabezpieczeniu dostaw podstawowych mediów (energia elektryczna, ogrzewanie, woda, ścieki, wywóz nieczystości etc.), opłacaniu podatków i opłat lokalnych, ubezpieczeniu budynku, zakupie usług, w tym wyżywienia dla uczestników Centrum, zakupie materiałów do pracy z uczestnikami Programu, przeprowadzaniu okresowych przeglądów, kontroli stanu oraz konserwacji urządzeń budowalnych i sprzętu wielokrotnego użytkowania, w tym sprzętu specjalistycznego;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arenR"/>
            </a:pPr>
            <a:r>
              <a:rPr lang="pl-PL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ponoszeniu niezbędnych wydatków związanych z usługą przewozową/transportową uczestników Centrum </a:t>
            </a:r>
            <a:r>
              <a:rPr lang="pl-PL" sz="16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(nie dotyczy zakupu środka transportu);</a:t>
            </a: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+mj-lt"/>
              <a:buAutoNum type="arabicParenR"/>
            </a:pPr>
            <a:r>
              <a:rPr lang="pl-PL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pokrywaniu kosztów wynagrodzeń kadry Centrum oraz osób świadczących usługi w Centrum na rzecz uczestników Programu.</a:t>
            </a:r>
          </a:p>
          <a:p>
            <a:endParaRPr lang="pl-PL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extShape 1"/>
          <p:cNvSpPr txBox="1"/>
          <p:nvPr/>
        </p:nvSpPr>
        <p:spPr>
          <a:xfrm>
            <a:off x="2970094" y="1497309"/>
            <a:ext cx="10419120" cy="1203480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endParaRPr lang="pl-PL" sz="27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1" name="TextShape 2"/>
          <p:cNvSpPr txBox="1"/>
          <p:nvPr/>
        </p:nvSpPr>
        <p:spPr>
          <a:xfrm>
            <a:off x="10603440" y="6329778"/>
            <a:ext cx="1417320" cy="295661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1400" b="1" strike="noStrike" spc="-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FS</a:t>
            </a:r>
            <a:endParaRPr lang="pl-PL" sz="1400" b="0" strike="noStrike" spc="-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lang="pl-PL" sz="2400" b="0" strike="noStrike" spc="-1" dirty="0">
              <a:latin typeface="Arial"/>
            </a:endParaRPr>
          </a:p>
        </p:txBody>
      </p:sp>
      <p:pic>
        <p:nvPicPr>
          <p:cNvPr id="6" name="Obraz 4">
            <a:extLst>
              <a:ext uri="{FF2B5EF4-FFF2-40B4-BE49-F238E27FC236}">
                <a16:creationId xmlns:a16="http://schemas.microsoft.com/office/drawing/2014/main" id="{DFC9352D-6116-4CE5-985A-E151A43D1B54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29239" y="86456"/>
            <a:ext cx="2840855" cy="1035915"/>
          </a:xfrm>
          <a:prstGeom prst="rect">
            <a:avLst/>
          </a:prstGeom>
          <a:ln>
            <a:noFill/>
          </a:ln>
        </p:spPr>
      </p:pic>
      <p:sp>
        <p:nvSpPr>
          <p:cNvPr id="8" name="pole tekstowe 7">
            <a:extLst>
              <a:ext uri="{FF2B5EF4-FFF2-40B4-BE49-F238E27FC236}">
                <a16:creationId xmlns:a16="http://schemas.microsoft.com/office/drawing/2014/main" id="{775A2148-E69D-4F60-B7ED-438F4F14CA5D}"/>
              </a:ext>
            </a:extLst>
          </p:cNvPr>
          <p:cNvSpPr txBox="1"/>
          <p:nvPr/>
        </p:nvSpPr>
        <p:spPr>
          <a:xfrm>
            <a:off x="997287" y="1307650"/>
            <a:ext cx="9330430" cy="4242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pl-PL" sz="1600" b="1" dirty="0">
                <a:solidFill>
                  <a:schemeClr val="accent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Wysokość wsparcia finansowego w Module II:</a:t>
            </a:r>
          </a:p>
          <a:p>
            <a:pPr marL="285750" lvl="0" indent="-28575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pl-PL" sz="1600" dirty="0">
                <a:effectLst/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w </a:t>
            </a:r>
            <a:r>
              <a:rPr lang="pl-PL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zakresie usług całodobowego zamieszkania ‒ nie więcej niż </a:t>
            </a:r>
            <a:r>
              <a:rPr lang="pl-PL" sz="1600" dirty="0">
                <a:effectLst/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5000 zł miesięcznie na jednego uczestnika Programu;</a:t>
            </a:r>
            <a:endParaRPr lang="pl-PL" sz="1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lvl="0" indent="-28575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pl-PL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 zakresie usług dziennych </a:t>
            </a:r>
            <a:r>
              <a:rPr lang="pl-PL" sz="1600" dirty="0">
                <a:effectLst/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– nie więcej niż 20 zł za godzinę pobytu na jednego uczestnika Programu (maksymalnie do 8 godzin pobytu dziennie).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Działalność Centrum musi być prowadzona przez okres minimum 5 lat, licząc od dnia zawarcia umowy. </a:t>
            </a:r>
            <a:endParaRPr lang="pl-PL" sz="1600" dirty="0">
              <a:effectLst/>
              <a:latin typeface="Arial" panose="020B0604020202020204" pitchFamily="34" charset="0"/>
              <a:ea typeface="Arial Unicode MS"/>
              <a:cs typeface="Arial" panose="020B0604020202020204" pitchFamily="34" charset="0"/>
            </a:endParaRPr>
          </a:p>
          <a:p>
            <a:pPr lvl="0" algn="just">
              <a:lnSpc>
                <a:spcPct val="150000"/>
              </a:lnSpc>
              <a:spcAft>
                <a:spcPts val="800"/>
              </a:spcAft>
            </a:pPr>
            <a:r>
              <a:rPr lang="pl-PL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 przypadku złożenia wniosku w Module I dopuszcza się możliwość złożenia w tym samym roku jednocześnie wniosku w Module II, pod warunkiem że zadanie objęte Modułem I zakończone zostanie w tym samym roku, w którym Centrum zostanie otwarte i rozpocznie funkcjonowanie.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TextShape 2"/>
          <p:cNvSpPr txBox="1"/>
          <p:nvPr/>
        </p:nvSpPr>
        <p:spPr>
          <a:xfrm>
            <a:off x="10550174" y="6145006"/>
            <a:ext cx="1417320" cy="4611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1400" b="1" strike="noStrike" spc="-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FS</a:t>
            </a:r>
            <a:endParaRPr lang="pl-PL" sz="1400" b="0" strike="noStrike" spc="-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lang="pl-PL" sz="2400" b="0" strike="noStrike" spc="-1" dirty="0">
              <a:latin typeface="Arial"/>
            </a:endParaRPr>
          </a:p>
        </p:txBody>
      </p:sp>
      <p:pic>
        <p:nvPicPr>
          <p:cNvPr id="6" name="Obraz 4">
            <a:extLst>
              <a:ext uri="{FF2B5EF4-FFF2-40B4-BE49-F238E27FC236}">
                <a16:creationId xmlns:a16="http://schemas.microsoft.com/office/drawing/2014/main" id="{72577505-6040-46DC-8CEA-5D2E638CCD02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0" y="0"/>
            <a:ext cx="2840855" cy="1035915"/>
          </a:xfrm>
          <a:prstGeom prst="rect">
            <a:avLst/>
          </a:prstGeom>
          <a:ln>
            <a:noFill/>
          </a:ln>
        </p:spPr>
      </p:pic>
      <p:sp>
        <p:nvSpPr>
          <p:cNvPr id="8" name="pole tekstowe 7">
            <a:extLst>
              <a:ext uri="{FF2B5EF4-FFF2-40B4-BE49-F238E27FC236}">
                <a16:creationId xmlns:a16="http://schemas.microsoft.com/office/drawing/2014/main" id="{ADC8233A-B36C-420B-93E9-8E94CF2A691F}"/>
              </a:ext>
            </a:extLst>
          </p:cNvPr>
          <p:cNvSpPr txBox="1"/>
          <p:nvPr/>
        </p:nvSpPr>
        <p:spPr>
          <a:xfrm>
            <a:off x="593752" y="912300"/>
            <a:ext cx="11156287" cy="594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600" b="1" strike="noStrike" spc="-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Zlecenie prowadzenia Centrum</a:t>
            </a:r>
          </a:p>
          <a:p>
            <a:endParaRPr lang="pl-PL" sz="1600" b="0" strike="noStrike" spc="-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 defTabSz="179388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600" b="0" strike="noStrike" spc="-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gmina/ powiat może zlecić </a:t>
            </a:r>
            <a:r>
              <a:rPr lang="pl-PL" sz="1600" b="0" u="sng" strike="noStrike" spc="-1" dirty="0">
                <a:solidFill>
                  <a:srgbClr val="000000"/>
                </a:solidFill>
                <a:uFillTx/>
                <a:latin typeface="Arial" panose="020B0604020202020204" pitchFamily="34" charset="0"/>
                <a:cs typeface="Arial" panose="020B0604020202020204" pitchFamily="34" charset="0"/>
              </a:rPr>
              <a:t>jedynie prowadzenie centrum </a:t>
            </a:r>
            <a:r>
              <a:rPr lang="pl-PL" sz="1600" b="0" strike="noStrike" spc="-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(pkt. VII. Programu), nie może zlecić natomiast utworzenia centrum</a:t>
            </a:r>
            <a:r>
              <a:rPr lang="pl-PL" sz="1600" spc="-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pl-PL" sz="1600" b="0" strike="noStrike" spc="-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85750" indent="-285750" algn="just" defTabSz="179388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istnieje możliwość zlecenia prowadzenia centrum w budynku stanowiącym własność gminy/powiatu utworzonym </a:t>
            </a:r>
          </a:p>
          <a:p>
            <a:pPr marL="265113" algn="just">
              <a:lnSpc>
                <a:spcPct val="150000"/>
              </a:lnSpc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w ramach Programu przez Gminę/Powiat,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można zlecić prow</a:t>
            </a:r>
            <a:r>
              <a:rPr lang="pl-PL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adzenie Centrum podmiotom zapewniającym swoją bazę lokalową (podmioty otrzymują wówczas  środki na jednorazowy zakup sprzętu i wyposażenia w wysokości wskazanej w  Module I oraz w Module II).</a:t>
            </a:r>
          </a:p>
          <a:p>
            <a:pPr algn="just"/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pl-PL" sz="1600" spc="-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l-PL" sz="1600" b="1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Baza lokalowa Centrum</a:t>
            </a:r>
            <a:endParaRPr lang="pl-PL" sz="1600" b="1" strike="noStrike" spc="-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l-PL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Planując bazę lokalową Centrum, obowiązkowo należy uwzględnić konieczność zapewnienia pełnej dost</a:t>
            </a:r>
            <a:r>
              <a:rPr lang="pl-PL" sz="1600" dirty="0">
                <a:effectLst/>
                <a:latin typeface="Arial" panose="020B0604020202020204" pitchFamily="34" charset="0"/>
                <a:ea typeface="TimesNewRoman"/>
                <a:cs typeface="Arial" panose="020B0604020202020204" pitchFamily="34" charset="0"/>
              </a:rPr>
              <a:t>ę</a:t>
            </a:r>
            <a:r>
              <a:rPr lang="pl-PL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pności osobom niepełnosprawnym do pomieszczeń, </a:t>
            </a:r>
            <a:r>
              <a:rPr lang="pl-PL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 których przebywać będą i z których korzystać będą uczestnicy Centrum, ze </a:t>
            </a:r>
            <a:r>
              <a:rPr lang="pl-PL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szczególnym uwzględnieniem: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koncepcji uniwersalnego projektowania, zgodnie z wymogami wynikającymi z przepisów ustawy z dnia 19 lipca 2019 r. o zapewnianiu dostępności osobom ze szczególnymi potrzebami oraz ustawy z 7 lipca 1994 r. Prawo budowlane;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pl-PL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konwencji ONZ o prawach osób niepełnosprawnych </a:t>
            </a:r>
            <a:r>
              <a:rPr lang="pl-PL" sz="16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Niezależne życie i włączenie w społeczeństwo.</a:t>
            </a:r>
            <a:endParaRPr lang="pl-PL" sz="1600" spc="-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l-PL" sz="1600" b="1" strike="noStrike" spc="-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TextShape 1"/>
          <p:cNvSpPr txBox="1"/>
          <p:nvPr/>
        </p:nvSpPr>
        <p:spPr>
          <a:xfrm>
            <a:off x="10564668" y="5969339"/>
            <a:ext cx="1417320" cy="4611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1400" b="1" strike="noStrike" spc="-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FS</a:t>
            </a:r>
            <a:endParaRPr lang="pl-PL" sz="1400" b="0" strike="noStrike" spc="-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lang="pl-PL" sz="2400" b="0" strike="noStrike" spc="-1" dirty="0">
              <a:latin typeface="Arial"/>
            </a:endParaRP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5B1B4CFD-3A49-4E6B-8D0F-3623F771CB6B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50921" y="0"/>
            <a:ext cx="2565646" cy="1035915"/>
          </a:xfrm>
          <a:prstGeom prst="rect">
            <a:avLst/>
          </a:prstGeom>
          <a:ln>
            <a:noFill/>
          </a:ln>
        </p:spPr>
      </p:pic>
      <p:sp>
        <p:nvSpPr>
          <p:cNvPr id="6" name="pole tekstowe 5">
            <a:extLst>
              <a:ext uri="{FF2B5EF4-FFF2-40B4-BE49-F238E27FC236}">
                <a16:creationId xmlns:a16="http://schemas.microsoft.com/office/drawing/2014/main" id="{3620F11B-BF11-4283-A552-C1FD13BB31A4}"/>
              </a:ext>
            </a:extLst>
          </p:cNvPr>
          <p:cNvSpPr txBox="1"/>
          <p:nvPr/>
        </p:nvSpPr>
        <p:spPr>
          <a:xfrm>
            <a:off x="622916" y="1220446"/>
            <a:ext cx="10946167" cy="4417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pl-PL" sz="1600" b="1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Baza lokalowa Centrum obejmuje: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część wspólną dla uczestników w ramach pobytu całodobowego lub dziennego, którą tworzą w szczególności: kuchnia dostępna dla wszystkich uczestników, jadalnia, przestrzeń wypoczynkowa (np. salon, biblioteka), sala umożliwiająca zajęcia ruchowe (pokój ćwiczeń), pomieszczenia pomocnicze, tj. pralnie, szatnie, łazienki, toalety, pomieszczenia dla personelu, pokój medyczny;</a:t>
            </a:r>
          </a:p>
          <a:p>
            <a:pPr marL="285750" lvl="0" indent="-28575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pl-PL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część mieszkalną dla uczestników w ramach pobytu całodobowego – pokoje jednoosobowe wyposażone w łazienkę, o powierzchni łącznej </a:t>
            </a:r>
            <a:r>
              <a:rPr lang="pl-PL" sz="1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minimum</a:t>
            </a:r>
            <a:r>
              <a:rPr lang="pl-PL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15 m</a:t>
            </a:r>
            <a:r>
              <a:rPr lang="pl-PL" sz="16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pl-PL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dla każdego uczestnika. Dopuszcza się możliwość zorganizowania pokoju 2-osobowego, przy czym powierzchnia pokoju łącznie z łazienką nie może być mniejsza niż 30 m</a:t>
            </a:r>
            <a:r>
              <a:rPr lang="pl-PL" sz="16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pl-PL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pl-PL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50000"/>
              </a:lnSpc>
              <a:spcAft>
                <a:spcPts val="800"/>
              </a:spcAft>
            </a:pPr>
            <a:r>
              <a:rPr lang="pl-PL" sz="16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Rekomenduje się (zgodnie z kartą oceny):</a:t>
            </a:r>
          </a:p>
          <a:p>
            <a:pPr marL="285750" lvl="0" indent="-28575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pl-PL" sz="16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zagwarantowanie 20 m² powierzchni dla uczestników pobytu całodobowego (pokój jednoosobowy z łazienką),</a:t>
            </a:r>
          </a:p>
          <a:p>
            <a:pPr marL="285750" lvl="0" indent="-28575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pl-PL" sz="16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preferowane pokoje jednoosobowe</a:t>
            </a:r>
            <a:endParaRPr lang="pl-PL" sz="1600" dirty="0">
              <a:solidFill>
                <a:srgbClr val="FF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TextShape 1"/>
          <p:cNvSpPr txBox="1"/>
          <p:nvPr/>
        </p:nvSpPr>
        <p:spPr>
          <a:xfrm>
            <a:off x="575536" y="1621131"/>
            <a:ext cx="10708160" cy="4532918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endParaRPr lang="pl-PL" sz="1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50000"/>
              </a:lnSpc>
              <a:spcAft>
                <a:spcPts val="800"/>
              </a:spcAft>
            </a:pPr>
            <a:r>
              <a:rPr lang="pl-PL" sz="1400" b="1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Kadra Centrum: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kierownik Centrum –- osoba, która spełnia warunki określone w art. 122 ust. 1 ustawy z dnia 12 marca 2004 r. o pomocy społecznej, </a:t>
            </a:r>
            <a:r>
              <a:rPr lang="pl-PL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oraz</a:t>
            </a: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posiadająca wyższe wykształcenie w zakresie psychologii, socjologii, rehabilitacji </a:t>
            </a:r>
            <a:r>
              <a:rPr lang="pl-PL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</a:t>
            </a: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 najmniej 3 lata doświadczenia w pracy z osobami z orzeczeniem o niepełnosprawności </a:t>
            </a:r>
            <a:r>
              <a:rPr lang="pl-PL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oraz</a:t>
            </a: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posiadająca niezbędną wiedzę w zakresie prowadzenia obiektu pobytowego;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personel specjalistyczny (w zależności od potrzeb, np. fizjoterapeuta, psycholog), w tym opiekunowie i asystenci osób niepełnosprawnych, posiadający niezbędne kwalifikacje zawodowe i doświadczenie w pracy z osobami niepełnosprawnymi w zakresie usług opiekuńczych lub specjalistycznych usług opiekuńczych albo w placówkach opiekuńczo-wychowawczych lub placówkach oświatowych </a:t>
            </a:r>
            <a:r>
              <a:rPr lang="pl-PL" sz="1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(szczegółowo uzasadnić zasadność zatrudnienia poszczególnych osób);</a:t>
            </a:r>
            <a:endParaRPr lang="pl-PL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lvl="0" indent="-28575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inne osoby świadczące usługi w Centrum na rzecz jego uczestników – personel pomocniczy administracyjno-gospodarczy, personel medyczny zapewniający niezbędną pomoc medyczną wynikająca z niepełnosprawności lub stanu zdrowia uczestników </a:t>
            </a:r>
            <a:r>
              <a:rPr lang="pl-PL" sz="1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(szczegółowo uzasadnić zasadność zatrudnienia poszczególnych osób).</a:t>
            </a:r>
          </a:p>
          <a:p>
            <a:pPr lvl="0" algn="just">
              <a:lnSpc>
                <a:spcPct val="150000"/>
              </a:lnSpc>
              <a:spcAft>
                <a:spcPts val="800"/>
              </a:spcAft>
            </a:pPr>
            <a:r>
              <a:rPr lang="pl-PL" sz="14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</a:t>
            </a:r>
            <a:r>
              <a:rPr lang="pl-PL" sz="1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iczba personelu specjalistycznego winna być adekwatna do stanu zdrowia i potrzeb osób niepełnosprawnych przebywających w Centrum, gwarantująca całodobowe bezpieczeństwo i pomoc mieszkańcom Centrum (rekomendacja </a:t>
            </a:r>
            <a:r>
              <a:rPr lang="pl-PL" sz="1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minimum</a:t>
            </a:r>
            <a:r>
              <a:rPr lang="pl-PL" sz="1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 opiekun na 3 uczestników).</a:t>
            </a:r>
          </a:p>
        </p:txBody>
      </p:sp>
      <p:sp>
        <p:nvSpPr>
          <p:cNvPr id="142" name="TextShape 2"/>
          <p:cNvSpPr txBox="1"/>
          <p:nvPr/>
        </p:nvSpPr>
        <p:spPr>
          <a:xfrm>
            <a:off x="10986720" y="6549009"/>
            <a:ext cx="1205280" cy="4611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1400" b="1" strike="noStrike" spc="-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FS</a:t>
            </a:r>
            <a:endParaRPr lang="pl-PL" sz="1400" b="0" strike="noStrike" spc="-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lang="pl-PL" sz="2400" b="0" strike="noStrike" spc="-1" dirty="0">
              <a:latin typeface="Arial"/>
            </a:endParaRPr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1C2BAEA5-CEB8-4FB4-AAEE-E6A584F120C9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50921" y="0"/>
            <a:ext cx="2565646" cy="1035915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extShape 1"/>
          <p:cNvSpPr txBox="1"/>
          <p:nvPr/>
        </p:nvSpPr>
        <p:spPr>
          <a:xfrm>
            <a:off x="480358" y="1408177"/>
            <a:ext cx="10287720" cy="5551632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 fontScale="25000" lnSpcReduction="20000"/>
          </a:bodyPr>
          <a:lstStyle/>
          <a:p>
            <a:pPr>
              <a:lnSpc>
                <a:spcPct val="90000"/>
              </a:lnSpc>
            </a:pPr>
            <a:r>
              <a:rPr lang="pl-PL" sz="6400" b="1" strike="noStrike" spc="-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Tryb składania i rozpatrywania wniosków:</a:t>
            </a:r>
          </a:p>
          <a:p>
            <a:pPr>
              <a:lnSpc>
                <a:spcPct val="90000"/>
              </a:lnSpc>
            </a:pPr>
            <a:endParaRPr lang="pl-PL" sz="6400" b="1" strike="noStrike" spc="-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lvl="1" indent="-430213" algn="just">
              <a:lnSpc>
                <a:spcPct val="15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pl-PL" sz="6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Gmina/powiat składa wniosek do właściwego wojewody (załącznik nr 1 do Programu) </a:t>
            </a:r>
          </a:p>
          <a:p>
            <a:pPr marL="1252538" lvl="1" indent="-90488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990600" algn="l"/>
              </a:tabLst>
            </a:pPr>
            <a:r>
              <a:rPr lang="pl-PL" sz="6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l-PL" sz="6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 zakresie Modułu I ‒ w terminie od 11 października 2021 r. do 30 listopada 2021 r. (</a:t>
            </a:r>
            <a:r>
              <a:rPr lang="pl-PL" sz="6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decyduje data wpływu wniosku do wojewody)</a:t>
            </a:r>
            <a:endParaRPr lang="pl-PL" sz="6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252538" lvl="1" indent="-90488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990600" algn="l"/>
              </a:tabLst>
            </a:pPr>
            <a:r>
              <a:rPr lang="pl-PL" sz="6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w zakresie Modułu II ‒ w terminie od 11 października 2021 r. do 30 listopada 2021 r. (</a:t>
            </a:r>
            <a:r>
              <a:rPr lang="pl-PL" sz="6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decyduje data wpływu wniosku do wojewody)</a:t>
            </a:r>
            <a:endParaRPr lang="pl-PL" sz="64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079500" lvl="1" indent="-449263" algn="just">
              <a:lnSpc>
                <a:spcPct val="150000"/>
              </a:lnSpc>
              <a:spcAft>
                <a:spcPts val="800"/>
              </a:spcAft>
              <a:tabLst>
                <a:tab pos="990600" algn="l"/>
              </a:tabLst>
            </a:pPr>
            <a:r>
              <a:rPr lang="pl-PL" sz="6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 Wojewoda sporządza i przekazuje wniosek na środki finansowe z Programu wraz z listą rekomendowanych wniosków, oraz dokumentami, o których mowa wyżej, ministrowi właściwemu do spraw zabezpieczenia społecznego (załączniki nr 2 i 3 do Programu)</a:t>
            </a:r>
            <a:r>
              <a:rPr lang="pl-PL" sz="6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pl-PL" sz="6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344613" lvl="1" indent="-265113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pl-PL" sz="6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 zakresie Modułu I </a:t>
            </a:r>
            <a:r>
              <a:rPr lang="pl-PL" sz="6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lang="pl-PL" sz="6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II ‒ w terminie do dnia 31 grudnia 2021 r.  </a:t>
            </a:r>
            <a:endParaRPr lang="pl-PL" sz="6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987425" lvl="1" indent="-357188" algn="just">
              <a:lnSpc>
                <a:spcPct val="150000"/>
              </a:lnSpc>
            </a:pPr>
            <a:r>
              <a:rPr lang="pl-PL" sz="6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3. Minister właściwy do spraw zabezpieczenia społecznego dokona ostatecznego zatwierdzenia wniosków </a:t>
            </a:r>
            <a:endParaRPr lang="pl-PL" sz="6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314450" lvl="1" indent="-2349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6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 zakresie Modułu I oraz Modułu II ‒ w terminie  30 dni od daty wpływu wniosku od Wojewody.</a:t>
            </a:r>
            <a:endParaRPr lang="pl-PL" sz="6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371600" indent="-1143000" algn="just">
              <a:lnSpc>
                <a:spcPct val="150000"/>
              </a:lnSpc>
              <a:spcAft>
                <a:spcPts val="800"/>
              </a:spcAft>
              <a:buFont typeface="+mj-lt"/>
              <a:buAutoNum type="arabicPeriod"/>
            </a:pPr>
            <a:endParaRPr lang="pl-PL" sz="6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endParaRPr lang="pl-PL" sz="1600" b="0" strike="noStrike" spc="-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5" name="TextShape 2"/>
          <p:cNvSpPr txBox="1"/>
          <p:nvPr/>
        </p:nvSpPr>
        <p:spPr>
          <a:xfrm>
            <a:off x="10662595" y="6396840"/>
            <a:ext cx="1417320" cy="4611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1400" b="1" strike="noStrike" spc="-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FS</a:t>
            </a:r>
            <a:endParaRPr lang="pl-PL" sz="1400" b="0" strike="noStrike" spc="-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lang="pl-PL" sz="2400" b="0" strike="noStrike" spc="-1" dirty="0">
              <a:latin typeface="Arial"/>
            </a:endParaRPr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0C84C57F-9D46-4775-AE76-2DFF6FBF2481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50921" y="0"/>
            <a:ext cx="2565646" cy="1035915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TextShape 1"/>
          <p:cNvSpPr txBox="1"/>
          <p:nvPr/>
        </p:nvSpPr>
        <p:spPr>
          <a:xfrm>
            <a:off x="596159" y="392443"/>
            <a:ext cx="11262960" cy="461160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pl-PL" sz="1600" b="1" strike="noStrike" spc="-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Dokumenty wymagane przy składaniu wniosku:</a:t>
            </a:r>
            <a:endParaRPr lang="pl-PL" sz="1600" b="0" strike="noStrike" spc="-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4" name="TextShape 2"/>
          <p:cNvSpPr txBox="1"/>
          <p:nvPr/>
        </p:nvSpPr>
        <p:spPr>
          <a:xfrm>
            <a:off x="10852560" y="6455160"/>
            <a:ext cx="1417320" cy="4611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1400" b="1" strike="noStrike" spc="-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FS</a:t>
            </a:r>
            <a:endParaRPr lang="pl-PL" sz="1400" b="0" strike="noStrike" spc="-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lang="pl-PL" sz="2400" b="0" strike="noStrike" spc="-1" dirty="0">
              <a:latin typeface="Arial"/>
            </a:endParaRPr>
          </a:p>
        </p:txBody>
      </p:sp>
      <p:sp>
        <p:nvSpPr>
          <p:cNvPr id="156" name="CustomShape 3"/>
          <p:cNvSpPr/>
          <p:nvPr/>
        </p:nvSpPr>
        <p:spPr>
          <a:xfrm>
            <a:off x="332881" y="706755"/>
            <a:ext cx="11421154" cy="647833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286110" indent="-285750" algn="just">
              <a:lnSpc>
                <a:spcPct val="150000"/>
              </a:lnSpc>
              <a:buClr>
                <a:srgbClr val="000000"/>
              </a:buClr>
              <a:buFont typeface="Wingdings" panose="05000000000000000000" pitchFamily="2" charset="2"/>
              <a:buChar char="Ø"/>
            </a:pPr>
            <a:r>
              <a:rPr lang="pl-PL" sz="1400" b="0" strike="noStrike" spc="-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wniosek Gmin/Powiatu na środki finansowe- załącznik nr 1 do Programu;</a:t>
            </a:r>
            <a:endParaRPr lang="pl-PL" sz="1400" b="0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x-none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zgłoszenie zadania inwestycyjnego (zał</a:t>
            </a:r>
            <a:r>
              <a:rPr lang="pl-PL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ącznik</a:t>
            </a:r>
            <a:r>
              <a:rPr lang="x-none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nr 7 do Programu</a:t>
            </a: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);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oświadczenie o posiadanym prawie dysponowania nieruchomością na cele budowlane </a:t>
            </a:r>
            <a:r>
              <a:rPr lang="pl-PL" sz="1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(wzór tego oświadczenia stanowi załącznik do rozporządzenia Ministra Infrastruktury i Budownictwa z 23 czerwca 2003 r. w sprawie wzorów: </a:t>
            </a:r>
            <a:r>
              <a:rPr lang="pl-PL" sz="1100" dirty="0">
                <a:latin typeface="Arial" panose="020B0604020202020204" pitchFamily="34" charset="0"/>
                <a:cs typeface="Arial" panose="020B0604020202020204" pitchFamily="34" charset="0"/>
              </a:rPr>
              <a:t>wniosku o pozwolenie na budowę, oświadczenia o posiadanym prawie do dysponowania nieruchomością na cele budowlane i decyzji o pozwoleniu na budowę);</a:t>
            </a:r>
            <a:endParaRPr lang="pl-PL" sz="1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projekt budowlany lub program funkcjonalno-użytkowy </a:t>
            </a:r>
            <a:r>
              <a:rPr lang="x-none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wraz z aktualnym zaświadczeniem o zgodności planowanej inwestycji z planem zagospodarowania przestrzennego</a:t>
            </a: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 </a:t>
            </a:r>
          </a:p>
          <a:p>
            <a:pPr marL="342900" lvl="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x-none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dokumentacj</a:t>
            </a: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</a:t>
            </a:r>
            <a:r>
              <a:rPr lang="x-none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zdjęciow</a:t>
            </a: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</a:t>
            </a:r>
            <a:r>
              <a:rPr lang="x-none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wskazując</a:t>
            </a: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ą</a:t>
            </a:r>
            <a:r>
              <a:rPr lang="x-none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na stan obiektu oraz ekspertyz</a:t>
            </a: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</a:t>
            </a:r>
            <a:r>
              <a:rPr lang="x-none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techniczn</a:t>
            </a: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</a:t>
            </a:r>
            <a:r>
              <a:rPr lang="pl-PL" sz="1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x-none" sz="1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 przypadku zadań inwestycyjnych polegających na zmianie przeznaczenia sposobu użytkowania/rozbudowy/przebudowy/remontu istniejącego obiektu</a:t>
            </a:r>
            <a:r>
              <a:rPr lang="pl-PL" sz="1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r>
              <a:rPr lang="x-none" sz="1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pl-PL" sz="1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decyzja o pozwoleniu na budowę/zgłoszenie robót budowalnych niewymagających pozwolenia na budowę/ </a:t>
            </a:r>
            <a:r>
              <a:rPr lang="x-none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decyzj</a:t>
            </a:r>
            <a:r>
              <a:rPr lang="pl-PL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ę</a:t>
            </a: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 ustaleniu</a:t>
            </a:r>
            <a:r>
              <a:rPr lang="x-none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lokalizacji celu publicznego </a:t>
            </a:r>
            <a:r>
              <a:rPr lang="pl-PL" sz="1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x-none" sz="1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 zależności od st</a:t>
            </a:r>
            <a:r>
              <a:rPr lang="pl-PL" sz="1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</a:t>
            </a:r>
            <a:r>
              <a:rPr lang="x-none" sz="1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nu przygotowania inwe</a:t>
            </a:r>
            <a:r>
              <a:rPr lang="pl-PL" sz="1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stycji</a:t>
            </a:r>
            <a:r>
              <a:rPr lang="pl-PL" sz="1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do realizacji)</a:t>
            </a:r>
            <a:r>
              <a:rPr lang="x-none" sz="1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  <a:endParaRPr lang="pl-PL" sz="1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kosztorys inwestorski; </a:t>
            </a: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informacja o proponowanej kadrze wraz z planowaną liczbą etatów (może być przedstawiona w załączniku nr 7 do Programu); </a:t>
            </a:r>
          </a:p>
          <a:p>
            <a:pPr marL="342900" lvl="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x-none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dokumenty obrazujące rzut i rozkład pomieszczeń/wykaz pomieszczeń (wraz z ich powierzchnią) w projektowanym budynku Centrum;</a:t>
            </a:r>
            <a:endParaRPr lang="pl-PL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x-none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</a:t>
            </a:r>
            <a:r>
              <a:rPr lang="pl-PL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ojekt</a:t>
            </a: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x-none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zagospodarowania działki, sporządzony stosownie do wymogów zawartych w </a:t>
            </a: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rozporządzeniu Ministra Rozwoju z dnia 11 września 2020 r. </a:t>
            </a:r>
            <a:r>
              <a:rPr lang="x-none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 sprawie szczegółowego zakresu i formy projektu budowlanego (Dz. U. poz. 1609);</a:t>
            </a:r>
            <a:endParaRPr lang="pl-PL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x-none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dokument potwierdzający umocowanie do reprezentowania wnioskodawcy</a:t>
            </a:r>
            <a:r>
              <a:rPr lang="pl-PL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x-none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 przypadku podpisania wniosku przez osobę działającą w imieniu wnioskodawcy;</a:t>
            </a:r>
            <a:endParaRPr lang="pl-PL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inne dokumenty, które w trakcie weryfikacji wniosku okażą się niezbędne w celu dokonania oceny wniosku.</a:t>
            </a:r>
          </a:p>
          <a:p>
            <a:pPr marL="360">
              <a:lnSpc>
                <a:spcPct val="150000"/>
              </a:lnSpc>
              <a:buClr>
                <a:srgbClr val="000000"/>
              </a:buClr>
            </a:pPr>
            <a:endParaRPr lang="pl-PL" sz="1400" b="0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BDAA9A08-A342-4A61-9183-54CB0952D0AA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" y="1"/>
            <a:ext cx="1993391" cy="59435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BEBFC4E-C220-4569-A08B-5DAAF1DA0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0123" y="639822"/>
            <a:ext cx="10515240" cy="775597"/>
          </a:xfrm>
        </p:spPr>
        <p:txBody>
          <a:bodyPr/>
          <a:lstStyle/>
          <a:p>
            <a:r>
              <a:rPr lang="pl-PL" sz="1400" b="1" strike="noStrike" spc="-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Moduł I - Wniosek na środki finansowe z Programu- załącznik nr 1 </a:t>
            </a:r>
            <a:br>
              <a:rPr lang="pl-PL" sz="1400" b="1" strike="noStrike" spc="-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l-PL" sz="1400" b="1" strike="noStrike" spc="-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400" u="sng" strike="noStrike" spc="-1" dirty="0">
                <a:uFillTx/>
                <a:latin typeface="Arial" panose="020B0604020202020204" pitchFamily="34" charset="0"/>
                <a:cs typeface="Arial" panose="020B0604020202020204" pitchFamily="34" charset="0"/>
              </a:rPr>
              <a:t>musi być spójny </a:t>
            </a:r>
            <a:r>
              <a:rPr lang="pl-PL" sz="1400" strike="noStrike" spc="-1" dirty="0">
                <a:latin typeface="Arial" panose="020B0604020202020204" pitchFamily="34" charset="0"/>
                <a:cs typeface="Arial" panose="020B0604020202020204" pitchFamily="34" charset="0"/>
              </a:rPr>
              <a:t>z załącznikiem nr 7- zgłoszenie zadania inwestycyjnego do Programu.</a:t>
            </a:r>
            <a:br>
              <a:rPr lang="pl-PL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sz="1400" dirty="0"/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4275BEA2-D60A-4CC3-8040-8E90788338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8521531"/>
              </p:ext>
            </p:extLst>
          </p:nvPr>
        </p:nvGraphicFramePr>
        <p:xfrm>
          <a:off x="522560" y="2015271"/>
          <a:ext cx="10972802" cy="3426741"/>
        </p:xfrm>
        <a:graphic>
          <a:graphicData uri="http://schemas.openxmlformats.org/drawingml/2006/table">
            <a:tbl>
              <a:tblPr/>
              <a:tblGrid>
                <a:gridCol w="769036">
                  <a:extLst>
                    <a:ext uri="{9D8B030D-6E8A-4147-A177-3AD203B41FA5}">
                      <a16:colId xmlns:a16="http://schemas.microsoft.com/office/drawing/2014/main" val="2986053187"/>
                    </a:ext>
                  </a:extLst>
                </a:gridCol>
                <a:gridCol w="802717">
                  <a:extLst>
                    <a:ext uri="{9D8B030D-6E8A-4147-A177-3AD203B41FA5}">
                      <a16:colId xmlns:a16="http://schemas.microsoft.com/office/drawing/2014/main" val="1593832621"/>
                    </a:ext>
                  </a:extLst>
                </a:gridCol>
                <a:gridCol w="799910">
                  <a:extLst>
                    <a:ext uri="{9D8B030D-6E8A-4147-A177-3AD203B41FA5}">
                      <a16:colId xmlns:a16="http://schemas.microsoft.com/office/drawing/2014/main" val="1976031609"/>
                    </a:ext>
                  </a:extLst>
                </a:gridCol>
                <a:gridCol w="707289">
                  <a:extLst>
                    <a:ext uri="{9D8B030D-6E8A-4147-A177-3AD203B41FA5}">
                      <a16:colId xmlns:a16="http://schemas.microsoft.com/office/drawing/2014/main" val="3678913305"/>
                    </a:ext>
                  </a:extLst>
                </a:gridCol>
                <a:gridCol w="618878">
                  <a:extLst>
                    <a:ext uri="{9D8B030D-6E8A-4147-A177-3AD203B41FA5}">
                      <a16:colId xmlns:a16="http://schemas.microsoft.com/office/drawing/2014/main" val="3473682289"/>
                    </a:ext>
                  </a:extLst>
                </a:gridCol>
                <a:gridCol w="886008">
                  <a:extLst>
                    <a:ext uri="{9D8B030D-6E8A-4147-A177-3AD203B41FA5}">
                      <a16:colId xmlns:a16="http://schemas.microsoft.com/office/drawing/2014/main" val="600015835"/>
                    </a:ext>
                  </a:extLst>
                </a:gridCol>
                <a:gridCol w="1412681">
                  <a:extLst>
                    <a:ext uri="{9D8B030D-6E8A-4147-A177-3AD203B41FA5}">
                      <a16:colId xmlns:a16="http://schemas.microsoft.com/office/drawing/2014/main" val="3090220798"/>
                    </a:ext>
                  </a:extLst>
                </a:gridCol>
                <a:gridCol w="1225125">
                  <a:extLst>
                    <a:ext uri="{9D8B030D-6E8A-4147-A177-3AD203B41FA5}">
                      <a16:colId xmlns:a16="http://schemas.microsoft.com/office/drawing/2014/main" val="606089761"/>
                    </a:ext>
                  </a:extLst>
                </a:gridCol>
                <a:gridCol w="1633501">
                  <a:extLst>
                    <a:ext uri="{9D8B030D-6E8A-4147-A177-3AD203B41FA5}">
                      <a16:colId xmlns:a16="http://schemas.microsoft.com/office/drawing/2014/main" val="1709488622"/>
                    </a:ext>
                  </a:extLst>
                </a:gridCol>
                <a:gridCol w="1197338">
                  <a:extLst>
                    <a:ext uri="{9D8B030D-6E8A-4147-A177-3AD203B41FA5}">
                      <a16:colId xmlns:a16="http://schemas.microsoft.com/office/drawing/2014/main" val="972611778"/>
                    </a:ext>
                  </a:extLst>
                </a:gridCol>
                <a:gridCol w="920319">
                  <a:extLst>
                    <a:ext uri="{9D8B030D-6E8A-4147-A177-3AD203B41FA5}">
                      <a16:colId xmlns:a16="http://schemas.microsoft.com/office/drawing/2014/main" val="2598144276"/>
                    </a:ext>
                  </a:extLst>
                </a:gridCol>
              </a:tblGrid>
              <a:tr h="1121553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Załącznik 1:  "Centra opiekuńczo-mieszkalne" Moduł I - utworzenie obiektu centrum, </a:t>
                      </a:r>
                      <a:b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tzw. bazy lokalowej i jej wyposażenie</a:t>
                      </a:r>
                    </a:p>
                  </a:txBody>
                  <a:tcPr marL="4277" marR="4277" marT="42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Wniosek </a:t>
                      </a:r>
                      <a:r>
                        <a:rPr lang="pl-PL" sz="1300" b="1" i="0" u="sng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gminy/powiatu</a:t>
                      </a:r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................................................................................ na środki finansowe </a:t>
                      </a:r>
                      <a:b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z Programu "Centra opiekuńczo-mieszkalne" </a:t>
                      </a:r>
                      <a:b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 ramach Funduszu Solidarnościowego</a:t>
                      </a:r>
                      <a:b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pl-P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Moduł I - utworzenie obiektu centrum, tzw. bazy lokalowej i jej wyposażenie</a:t>
                      </a:r>
                    </a:p>
                  </a:txBody>
                  <a:tcPr marL="4277" marR="4277" marT="42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8668082"/>
                  </a:ext>
                </a:extLst>
              </a:tr>
              <a:tr h="121624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Nazwa wnioskodawcy</a:t>
                      </a:r>
                    </a:p>
                  </a:txBody>
                  <a:tcPr marL="4277" marR="4277" marT="42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Adres siedziby wnioskodawcy</a:t>
                      </a:r>
                    </a:p>
                  </a:txBody>
                  <a:tcPr marL="4277" marR="4277" marT="42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Termin realizacji zadania</a:t>
                      </a:r>
                    </a:p>
                  </a:txBody>
                  <a:tcPr marL="4277" marR="4277" marT="42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Kod terytorialny gminy (wg GUS), na terenie której będzie tworzona jednostka</a:t>
                      </a:r>
                    </a:p>
                  </a:txBody>
                  <a:tcPr marL="4277" marR="4277" marT="42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Osoby uprawnione do reprezentowania wnioskodawcy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Osoby upoważnione do składania wyjaśnień dot. wniosku (imię i nazwisko, funkcja/stanowisko, nr telefonu, adres poczty elektronicznej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l-PL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Dane dotyczące jednostki</a:t>
                      </a:r>
                    </a:p>
                  </a:txBody>
                  <a:tcPr marL="4277" marR="4277" marT="42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4408858"/>
                  </a:ext>
                </a:extLst>
              </a:tr>
              <a:tr h="1085739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Data rozpoczęcia</a:t>
                      </a:r>
                    </a:p>
                  </a:txBody>
                  <a:tcPr marL="4277" marR="4277" marT="42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Data zakończenia</a:t>
                      </a:r>
                    </a:p>
                  </a:txBody>
                  <a:tcPr marL="4277" marR="4277" marT="42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Nazwa jednostki, której dotyczy wniosek</a:t>
                      </a:r>
                    </a:p>
                  </a:txBody>
                  <a:tcPr marL="4277" marR="4277" marT="42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Adres jednostki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Tytuł prawny do nieruchomości/obiektu (własność, wynajem, dzierżawa, zakup obiektu)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7470706"/>
                  </a:ext>
                </a:extLst>
              </a:tr>
              <a:tr h="12644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4277" marR="4277" marT="42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4277" marR="4277" marT="4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9220424"/>
                  </a:ext>
                </a:extLst>
              </a:tr>
              <a:tr h="971385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77" marR="4277" marT="42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800" b="1" strike="noStrike" spc="-1" dirty="0">
                          <a:solidFill>
                            <a:srgbClr val="FF0000"/>
                          </a:solidFill>
                          <a:latin typeface="+mn-lt"/>
                        </a:rPr>
                        <a:t>Kiedy faktycznie gmina/powiat rozpocznie realizację </a:t>
                      </a:r>
                      <a:endParaRPr lang="pl-PL" sz="800" b="0" strike="noStrike" spc="-1" dirty="0">
                        <a:latin typeface="+mn-lt"/>
                      </a:endParaRPr>
                    </a:p>
                    <a:p>
                      <a:pPr algn="ctr" fontAlgn="ctr"/>
                      <a:r>
                        <a:rPr lang="pl-PL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realny termin zakończenia realizacji zadania 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800" b="1" strike="noStrike" spc="-1" dirty="0">
                          <a:solidFill>
                            <a:srgbClr val="FF0000"/>
                          </a:solidFill>
                          <a:latin typeface="+mn-lt"/>
                        </a:rPr>
                        <a:t>wszystkie dane</a:t>
                      </a:r>
                      <a:r>
                        <a:rPr lang="pl-PL" sz="800" b="0" strike="noStrike" spc="-1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  <a:endParaRPr lang="pl-PL" sz="800" b="0" strike="noStrike" spc="-1" dirty="0">
                        <a:latin typeface="+mn-lt"/>
                      </a:endParaRPr>
                    </a:p>
                    <a:p>
                      <a:pPr algn="ctr" fontAlgn="ctr"/>
                      <a:r>
                        <a:rPr lang="pl-PL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800" b="1" strike="noStrike" spc="-1" dirty="0">
                          <a:solidFill>
                            <a:srgbClr val="FF0000"/>
                          </a:solidFill>
                          <a:latin typeface="+mn-lt"/>
                        </a:rPr>
                        <a:t>Konkretna nazwa, jeżeli jest już znana, bądź np. Centrum opiekuńczo-mieszkalne</a:t>
                      </a:r>
                      <a:r>
                        <a:rPr lang="pl-PL" sz="800" b="0" strike="noStrike" spc="-1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  <a:endParaRPr lang="pl-PL" sz="800" b="0" strike="noStrike" spc="-1" dirty="0">
                        <a:latin typeface="+mn-lt"/>
                      </a:endParaRPr>
                    </a:p>
                    <a:p>
                      <a:pPr algn="ctr" fontAlgn="ctr"/>
                      <a:r>
                        <a:rPr lang="pl-PL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r>
                        <a:rPr lang="pl-PL" sz="800" b="1" strike="noStrike" spc="-1" dirty="0">
                          <a:solidFill>
                            <a:srgbClr val="FF0000"/>
                          </a:solidFill>
                          <a:latin typeface="+mn-lt"/>
                        </a:rPr>
                        <a:t>Adres budynku Centrum, bądź nr działki na której powstanie </a:t>
                      </a:r>
                      <a:endParaRPr lang="pl-PL" sz="800" b="0" strike="noStrike" spc="-1" dirty="0">
                        <a:latin typeface="+mn-lt"/>
                      </a:endParaRPr>
                    </a:p>
                    <a:p>
                      <a:pPr algn="ctr" fontAlgn="ctr"/>
                      <a:endParaRPr lang="pl-PL" sz="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77" marR="4277" marT="427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1821630"/>
                  </a:ext>
                </a:extLst>
              </a:tr>
            </a:tbl>
          </a:graphicData>
        </a:graphic>
      </p:graphicFrame>
      <p:cxnSp>
        <p:nvCxnSpPr>
          <p:cNvPr id="8" name="Łącznik prosty ze strzałką 7">
            <a:extLst>
              <a:ext uri="{FF2B5EF4-FFF2-40B4-BE49-F238E27FC236}">
                <a16:creationId xmlns:a16="http://schemas.microsoft.com/office/drawing/2014/main" id="{9D6ADBA1-93EE-4930-B75E-FF720924EA95}"/>
              </a:ext>
            </a:extLst>
          </p:cNvPr>
          <p:cNvCxnSpPr>
            <a:cxnSpLocks/>
          </p:cNvCxnSpPr>
          <p:nvPr/>
        </p:nvCxnSpPr>
        <p:spPr>
          <a:xfrm flipH="1">
            <a:off x="1376039" y="2310261"/>
            <a:ext cx="2451761" cy="351983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Obraz 5">
            <a:extLst>
              <a:ext uri="{FF2B5EF4-FFF2-40B4-BE49-F238E27FC236}">
                <a16:creationId xmlns:a16="http://schemas.microsoft.com/office/drawing/2014/main" id="{A4DF7AE2-43AD-4636-BFB8-67A82ACA19A5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50921" y="1"/>
            <a:ext cx="2175029" cy="771850"/>
          </a:xfrm>
          <a:prstGeom prst="rect">
            <a:avLst/>
          </a:prstGeom>
          <a:ln>
            <a:noFill/>
          </a:ln>
        </p:spPr>
      </p:pic>
      <p:sp>
        <p:nvSpPr>
          <p:cNvPr id="9" name="pole tekstowe 8">
            <a:extLst>
              <a:ext uri="{FF2B5EF4-FFF2-40B4-BE49-F238E27FC236}">
                <a16:creationId xmlns:a16="http://schemas.microsoft.com/office/drawing/2014/main" id="{0C539A1D-419E-4571-A7B9-3FE9468EDEEA}"/>
              </a:ext>
            </a:extLst>
          </p:cNvPr>
          <p:cNvSpPr txBox="1"/>
          <p:nvPr/>
        </p:nvSpPr>
        <p:spPr>
          <a:xfrm>
            <a:off x="11189083" y="6218178"/>
            <a:ext cx="612559" cy="286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1400" b="1" strike="noStrike" spc="-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FS</a:t>
            </a:r>
            <a:endParaRPr lang="pl-PL" sz="1400" b="0" strike="noStrike" spc="-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734C984F-F09B-4854-B4E4-283A4253B753}"/>
              </a:ext>
            </a:extLst>
          </p:cNvPr>
          <p:cNvSpPr txBox="1"/>
          <p:nvPr/>
        </p:nvSpPr>
        <p:spPr>
          <a:xfrm flipH="1">
            <a:off x="413137" y="5912238"/>
            <a:ext cx="9769549" cy="4975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pl-PL" sz="1000" b="0" strike="noStrike" spc="-1" dirty="0">
                <a:solidFill>
                  <a:srgbClr val="FF0000"/>
                </a:solidFill>
                <a:latin typeface="Arial"/>
              </a:rPr>
              <a:t>niepotrzebne skreślić oraz wpisać pełną nazwę gmin/powiatu                    termin realizacji max. 3 lata</a:t>
            </a: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pl-PL" sz="1000" b="0" strike="noStrike" spc="-1" dirty="0">
                <a:solidFill>
                  <a:srgbClr val="FF0000"/>
                </a:solidFill>
                <a:latin typeface="Arial"/>
              </a:rPr>
              <a:t>                                                                                                                     rekomendacja: bliski termin oddania do użytkowania Centrum</a:t>
            </a:r>
          </a:p>
        </p:txBody>
      </p:sp>
      <p:cxnSp>
        <p:nvCxnSpPr>
          <p:cNvPr id="12" name="Łącznik prosty ze strzałką 11">
            <a:extLst>
              <a:ext uri="{FF2B5EF4-FFF2-40B4-BE49-F238E27FC236}">
                <a16:creationId xmlns:a16="http://schemas.microsoft.com/office/drawing/2014/main" id="{12F92564-B6E5-4019-BE89-0555C69E5ED6}"/>
              </a:ext>
            </a:extLst>
          </p:cNvPr>
          <p:cNvCxnSpPr/>
          <p:nvPr/>
        </p:nvCxnSpPr>
        <p:spPr>
          <a:xfrm flipH="1">
            <a:off x="1526959" y="2310261"/>
            <a:ext cx="3568824" cy="351983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Łącznik: łamany 6">
            <a:extLst>
              <a:ext uri="{FF2B5EF4-FFF2-40B4-BE49-F238E27FC236}">
                <a16:creationId xmlns:a16="http://schemas.microsoft.com/office/drawing/2014/main" id="{FF239A30-678A-4575-9C98-618A3326D865}"/>
              </a:ext>
            </a:extLst>
          </p:cNvPr>
          <p:cNvCxnSpPr>
            <a:cxnSpLocks/>
          </p:cNvCxnSpPr>
          <p:nvPr/>
        </p:nvCxnSpPr>
        <p:spPr>
          <a:xfrm>
            <a:off x="3459376" y="5295976"/>
            <a:ext cx="1038688" cy="983517"/>
          </a:xfrm>
          <a:prstGeom prst="bentConnector3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13174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0539A598-8631-4775-A3F7-B9DBBE7854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7334343"/>
              </p:ext>
            </p:extLst>
          </p:nvPr>
        </p:nvGraphicFramePr>
        <p:xfrm>
          <a:off x="988381" y="683368"/>
          <a:ext cx="10582183" cy="5491263"/>
        </p:xfrm>
        <a:graphic>
          <a:graphicData uri="http://schemas.openxmlformats.org/drawingml/2006/table">
            <a:tbl>
              <a:tblPr/>
              <a:tblGrid>
                <a:gridCol w="817802">
                  <a:extLst>
                    <a:ext uri="{9D8B030D-6E8A-4147-A177-3AD203B41FA5}">
                      <a16:colId xmlns:a16="http://schemas.microsoft.com/office/drawing/2014/main" val="268171212"/>
                    </a:ext>
                  </a:extLst>
                </a:gridCol>
                <a:gridCol w="853619">
                  <a:extLst>
                    <a:ext uri="{9D8B030D-6E8A-4147-A177-3AD203B41FA5}">
                      <a16:colId xmlns:a16="http://schemas.microsoft.com/office/drawing/2014/main" val="2032462094"/>
                    </a:ext>
                  </a:extLst>
                </a:gridCol>
                <a:gridCol w="850634">
                  <a:extLst>
                    <a:ext uri="{9D8B030D-6E8A-4147-A177-3AD203B41FA5}">
                      <a16:colId xmlns:a16="http://schemas.microsoft.com/office/drawing/2014/main" val="2919361194"/>
                    </a:ext>
                  </a:extLst>
                </a:gridCol>
                <a:gridCol w="822309">
                  <a:extLst>
                    <a:ext uri="{9D8B030D-6E8A-4147-A177-3AD203B41FA5}">
                      <a16:colId xmlns:a16="http://schemas.microsoft.com/office/drawing/2014/main" val="1804510386"/>
                    </a:ext>
                  </a:extLst>
                </a:gridCol>
                <a:gridCol w="768340">
                  <a:extLst>
                    <a:ext uri="{9D8B030D-6E8A-4147-A177-3AD203B41FA5}">
                      <a16:colId xmlns:a16="http://schemas.microsoft.com/office/drawing/2014/main" val="1251653328"/>
                    </a:ext>
                  </a:extLst>
                </a:gridCol>
                <a:gridCol w="671739">
                  <a:extLst>
                    <a:ext uri="{9D8B030D-6E8A-4147-A177-3AD203B41FA5}">
                      <a16:colId xmlns:a16="http://schemas.microsoft.com/office/drawing/2014/main" val="808003769"/>
                    </a:ext>
                  </a:extLst>
                </a:gridCol>
                <a:gridCol w="177010">
                  <a:extLst>
                    <a:ext uri="{9D8B030D-6E8A-4147-A177-3AD203B41FA5}">
                      <a16:colId xmlns:a16="http://schemas.microsoft.com/office/drawing/2014/main" val="1302680135"/>
                    </a:ext>
                  </a:extLst>
                </a:gridCol>
                <a:gridCol w="678100">
                  <a:extLst>
                    <a:ext uri="{9D8B030D-6E8A-4147-A177-3AD203B41FA5}">
                      <a16:colId xmlns:a16="http://schemas.microsoft.com/office/drawing/2014/main" val="2180796728"/>
                    </a:ext>
                  </a:extLst>
                </a:gridCol>
                <a:gridCol w="215318">
                  <a:extLst>
                    <a:ext uri="{9D8B030D-6E8A-4147-A177-3AD203B41FA5}">
                      <a16:colId xmlns:a16="http://schemas.microsoft.com/office/drawing/2014/main" val="3504057931"/>
                    </a:ext>
                  </a:extLst>
                </a:gridCol>
                <a:gridCol w="621884">
                  <a:extLst>
                    <a:ext uri="{9D8B030D-6E8A-4147-A177-3AD203B41FA5}">
                      <a16:colId xmlns:a16="http://schemas.microsoft.com/office/drawing/2014/main" val="3500341889"/>
                    </a:ext>
                  </a:extLst>
                </a:gridCol>
                <a:gridCol w="925250">
                  <a:extLst>
                    <a:ext uri="{9D8B030D-6E8A-4147-A177-3AD203B41FA5}">
                      <a16:colId xmlns:a16="http://schemas.microsoft.com/office/drawing/2014/main" val="1790491894"/>
                    </a:ext>
                  </a:extLst>
                </a:gridCol>
                <a:gridCol w="617829">
                  <a:extLst>
                    <a:ext uri="{9D8B030D-6E8A-4147-A177-3AD203B41FA5}">
                      <a16:colId xmlns:a16="http://schemas.microsoft.com/office/drawing/2014/main" val="2451393643"/>
                    </a:ext>
                  </a:extLst>
                </a:gridCol>
                <a:gridCol w="926744">
                  <a:extLst>
                    <a:ext uri="{9D8B030D-6E8A-4147-A177-3AD203B41FA5}">
                      <a16:colId xmlns:a16="http://schemas.microsoft.com/office/drawing/2014/main" val="924114704"/>
                    </a:ext>
                  </a:extLst>
                </a:gridCol>
                <a:gridCol w="811833">
                  <a:extLst>
                    <a:ext uri="{9D8B030D-6E8A-4147-A177-3AD203B41FA5}">
                      <a16:colId xmlns:a16="http://schemas.microsoft.com/office/drawing/2014/main" val="992688813"/>
                    </a:ext>
                  </a:extLst>
                </a:gridCol>
                <a:gridCol w="823772">
                  <a:extLst>
                    <a:ext uri="{9D8B030D-6E8A-4147-A177-3AD203B41FA5}">
                      <a16:colId xmlns:a16="http://schemas.microsoft.com/office/drawing/2014/main" val="3894871861"/>
                    </a:ext>
                  </a:extLst>
                </a:gridCol>
              </a:tblGrid>
              <a:tr h="823235">
                <a:tc gridSpan="15"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Wydatki na utworzenie centrum</a:t>
                      </a:r>
                    </a:p>
                  </a:txBody>
                  <a:tcPr marL="4884" marR="4884" marT="488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5912709"/>
                  </a:ext>
                </a:extLst>
              </a:tr>
              <a:tr h="499057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Rodzaj wydatku</a:t>
                      </a:r>
                    </a:p>
                  </a:txBody>
                  <a:tcPr marL="4884" marR="4884" marT="48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pl-PL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środki związane z zadaniami inwestycyjnymi</a:t>
                      </a:r>
                      <a:r>
                        <a:rPr lang="pl-PL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(koszt całkowity dot. max 500 m² powierzchni całkowitej obiektu, powiększony o max 15% z tytułu dostosowania obiektu do potrzeb osób niepełnosprawnych)</a:t>
                      </a:r>
                    </a:p>
                  </a:txBody>
                  <a:tcPr marL="4884" marR="4884" marT="48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l-PL" sz="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4" marR="4884" marT="488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pl-PL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środki związane z zakupem wyposażenia </a:t>
                      </a:r>
                      <a:br>
                        <a:rPr lang="pl-PL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pl-PL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(do 10 000,00 zł na Uczestnika Programu) </a:t>
                      </a:r>
                    </a:p>
                  </a:txBody>
                  <a:tcPr marL="4884" marR="4884" marT="488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środki związane z zakupem wyposażenia </a:t>
                      </a:r>
                      <a:br>
                        <a:rPr lang="pl-P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pl-P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(do 10 000,00 zł na Uczestnika Programu) </a:t>
                      </a:r>
                      <a:endParaRPr lang="pl-PL" sz="7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4" marR="4884" marT="488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pl-P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przewidywana liczba Uczestników Programu </a:t>
                      </a:r>
                    </a:p>
                  </a:txBody>
                  <a:tcPr marL="4884" marR="4884" marT="4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Łączna kwota środków </a:t>
                      </a:r>
                      <a:b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z Funduszu Solidarnościowego </a:t>
                      </a:r>
                      <a:b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wnioskowana przez gminę/powiat </a:t>
                      </a:r>
                      <a:b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na utworzenie centrum</a:t>
                      </a:r>
                      <a:b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pl-PL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(kol. 11+13+15+17)</a:t>
                      </a:r>
                      <a:endParaRPr lang="pl-PL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84" marR="4884" marT="488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Koszt obsługi Programu </a:t>
                      </a:r>
                      <a:b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(nie więcej niż 0,5% z kol. 19)</a:t>
                      </a:r>
                    </a:p>
                  </a:txBody>
                  <a:tcPr marL="4884" marR="4884" marT="4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CAŁKOWITA KWOTA ŚRODKÓW </a:t>
                      </a:r>
                      <a:br>
                        <a:rPr lang="pl-PL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pl-PL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Z  FUNDUSZU SOLIDARNOŚCIOWEGO </a:t>
                      </a:r>
                      <a:br>
                        <a:rPr lang="pl-PL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pl-PL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WNIOSKOWANA PRZEZ GMINĘ/POWIAT</a:t>
                      </a:r>
                      <a:br>
                        <a:rPr lang="pl-PL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pl-PL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NA DOFINANSOWANIE UTWORZENIA CENTRUM </a:t>
                      </a:r>
                      <a:br>
                        <a:rPr lang="pl-PL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pl-PL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(kol. 19+20)</a:t>
                      </a:r>
                    </a:p>
                  </a:txBody>
                  <a:tcPr marL="4884" marR="4884" marT="4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1818940"/>
                  </a:ext>
                </a:extLst>
              </a:tr>
              <a:tr h="1363565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koszt budowy nowego obiektu</a:t>
                      </a:r>
                    </a:p>
                  </a:txBody>
                  <a:tcPr marL="4884" marR="4884" marT="48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powierzchnia </a:t>
                      </a:r>
                      <a:br>
                        <a:rPr lang="pl-P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pl-P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 m² oraz planowany termin utworzenia centrum</a:t>
                      </a:r>
                    </a:p>
                  </a:txBody>
                  <a:tcPr marL="4884" marR="4884" marT="4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koszt zakupu obiektu przez gminę/powiat</a:t>
                      </a:r>
                    </a:p>
                  </a:txBody>
                  <a:tcPr marL="4884" marR="4884" marT="4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powierzchnia w m² oraz planowany termin utworzenia centrum</a:t>
                      </a:r>
                    </a:p>
                  </a:txBody>
                  <a:tcPr marL="4884" marR="4884" marT="4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koszt zmiany przeznaczenia obiektu poprzez przystosowanie do standardu centrum (przebudowa, remont)</a:t>
                      </a:r>
                    </a:p>
                  </a:txBody>
                  <a:tcPr marL="4884" marR="4884" marT="4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pl-PL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powierzchnia w m² oraz planowany termin utworzenia centrum</a:t>
                      </a:r>
                    </a:p>
                  </a:txBody>
                  <a:tcPr marL="4884" marR="4884" marT="4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powierzchnia w m² oraz planowany termin utworzenia centrum</a:t>
                      </a:r>
                    </a:p>
                  </a:txBody>
                  <a:tcPr marL="4884" marR="4884" marT="4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4283486"/>
                  </a:ext>
                </a:extLst>
              </a:tr>
              <a:tr h="106292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4884" marR="4884" marT="48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4884" marR="4884" marT="4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4884" marR="4884" marT="4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4884" marR="4884" marT="4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4884" marR="4884" marT="4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4884" marR="4884" marT="4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4884" marR="4884" marT="4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pl-PL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4884" marR="4884" marT="488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4884" marR="4884" marT="488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4884" marR="4884" marT="4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4884" marR="4884" marT="488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4884" marR="4884" marT="4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4884" marR="4884" marT="48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8595425"/>
                  </a:ext>
                </a:extLst>
              </a:tr>
              <a:tr h="104265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800" b="0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powierzchnia max.500 m² x cena 1m²  wg GUS- </a:t>
                      </a:r>
                      <a:r>
                        <a:rPr lang="pl-PL" sz="800" b="1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wynikająca z rzeczywistej kalkulacji</a:t>
                      </a:r>
                      <a:endParaRPr lang="pl-PL" sz="800" b="0" strike="noStrike" spc="-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" marR="36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800" b="1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powierzchnię i </a:t>
                      </a:r>
                      <a:r>
                        <a:rPr lang="pl-PL" sz="800" b="1" u="sng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termin wpisać </a:t>
                      </a:r>
                      <a:endParaRPr lang="pl-PL" sz="800" b="0" u="sng" strike="noStrike" spc="-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" marR="360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800" b="0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powierzchnia max.500 m² x cena 1m²  wg GUS</a:t>
                      </a:r>
                      <a:r>
                        <a:rPr lang="pl-PL" sz="800" b="0" strike="noStrike" spc="-1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- </a:t>
                      </a:r>
                      <a:r>
                        <a:rPr lang="pl-PL" sz="800" b="1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wynikająca z rzeczywistej kalkulacji</a:t>
                      </a:r>
                      <a:endParaRPr lang="pl-PL" sz="800" b="0" strike="noStrike" spc="-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" marR="360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800" b="1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powierzchnię </a:t>
                      </a:r>
                      <a:r>
                        <a:rPr lang="pl-PL" sz="800" b="1" u="sng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termin wpisać </a:t>
                      </a:r>
                      <a:endParaRPr lang="pl-PL" sz="800" b="0" u="sng" strike="noStrike" spc="-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" marR="360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800" b="0" strike="noStrike" spc="-1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pl-PL" sz="800" b="0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powierzchnia max.500 m² x cena 1m²  wg GUS-</a:t>
                      </a:r>
                      <a:r>
                        <a:rPr lang="pl-PL" sz="800" b="1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wynikająca z rzeczywistej kalkulacji</a:t>
                      </a:r>
                      <a:endParaRPr lang="pl-PL" sz="800" b="0" strike="noStrike" spc="-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" marR="360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900" b="1" strike="noStrike" spc="-1">
                          <a:solidFill>
                            <a:srgbClr val="FF0000"/>
                          </a:solidFill>
                          <a:latin typeface="Arial"/>
                        </a:rPr>
                        <a:t>powierzchnię i termin wpisać </a:t>
                      </a:r>
                      <a:endParaRPr lang="pl-PL" sz="900" b="0" strike="noStrike" spc="-1">
                        <a:latin typeface="Arial"/>
                      </a:endParaRPr>
                    </a:p>
                  </a:txBody>
                  <a:tcPr marL="3600" marR="360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800" b="1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powierzchnię i </a:t>
                      </a:r>
                      <a:r>
                        <a:rPr lang="pl-PL" sz="800" b="1" u="sng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termin wpisać </a:t>
                      </a:r>
                      <a:endParaRPr lang="pl-PL" sz="800" b="0" u="sng" strike="noStrike" spc="-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" marR="360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900" b="1" strike="noStrike" spc="-1" dirty="0">
                          <a:solidFill>
                            <a:srgbClr val="FF0000"/>
                          </a:solidFill>
                          <a:latin typeface="Arial"/>
                        </a:rPr>
                        <a:t>max 10.000 zł x kol. 18</a:t>
                      </a:r>
                      <a:endParaRPr lang="pl-PL" sz="900" b="0" strike="noStrike" spc="-1" dirty="0">
                        <a:latin typeface="Arial"/>
                      </a:endParaRPr>
                    </a:p>
                  </a:txBody>
                  <a:tcPr marL="3600" marR="360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800" b="1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max 10.000 zł x kol. 18</a:t>
                      </a:r>
                      <a:endParaRPr lang="pl-PL" sz="800" b="0" strike="noStrike" spc="-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" marR="360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800" b="1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pobyt dzienny i całodobowy (max 20 osób, w tym min. 2 uczestników pobytu całodobowego)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800" b="1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l-PL" sz="800" b="0" strike="noStrike" spc="-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" marR="360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2000" b="1" strike="noStrike" spc="-1" dirty="0">
                          <a:solidFill>
                            <a:srgbClr val="FF0000"/>
                          </a:solidFill>
                          <a:latin typeface="Arial"/>
                        </a:rPr>
                        <a:t> </a:t>
                      </a:r>
                      <a:endParaRPr lang="pl-PL" sz="2000" b="0" strike="noStrike" spc="-1" dirty="0">
                        <a:latin typeface="Arial"/>
                      </a:endParaRPr>
                    </a:p>
                  </a:txBody>
                  <a:tcPr marL="3600" marR="36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pl-PL" sz="800" b="0" strike="noStrike" spc="-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" marR="3600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800" b="0" strike="noStrike" spc="-1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pl-PL" sz="800" b="1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zaokrąglenia</a:t>
                      </a:r>
                      <a:endParaRPr lang="pl-PL" sz="800" b="0" strike="noStrike" spc="-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800" b="1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 dół</a:t>
                      </a:r>
                      <a:endParaRPr lang="pl-PL" sz="800" b="0" strike="noStrike" spc="-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pl-PL" sz="800" b="0" strike="noStrike" spc="-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" marR="360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pl-PL" sz="800" b="0" strike="noStrike" spc="-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" marR="360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6384009"/>
                  </a:ext>
                </a:extLst>
              </a:tr>
              <a:tr h="106292"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5103379"/>
                  </a:ext>
                </a:extLst>
              </a:tr>
              <a:tr h="190377"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Ważne!!!!!</a:t>
                      </a: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9843132"/>
                  </a:ext>
                </a:extLst>
              </a:tr>
              <a:tr h="833716">
                <a:tc>
                  <a:txBody>
                    <a:bodyPr/>
                    <a:lstStyle/>
                    <a:p>
                      <a:pPr algn="l" fontAlgn="b"/>
                      <a:endParaRPr lang="pl-PL" sz="105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05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Uzupełnić!!!!!!</a:t>
                      </a: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marL="0" indent="0" algn="just">
                        <a:lnSpc>
                          <a:spcPct val="107000"/>
                        </a:lnSpc>
                      </a:pPr>
                      <a:r>
                        <a:rPr lang="pl-PL" sz="800" b="0" strike="noStrike" spc="-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w przypadku wysyłania wniosku </a:t>
                      </a:r>
                      <a:r>
                        <a:rPr lang="pl-PL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przez platformę </a:t>
                      </a:r>
                      <a:r>
                        <a:rPr lang="pl-PL" sz="800" b="0" i="0" u="none" strike="noStrike" dirty="0" err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ePUAP</a:t>
                      </a:r>
                      <a:r>
                        <a:rPr lang="pl-PL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l-PL" sz="800" b="0" strike="noStrike" spc="-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 konieczny jest nadruk osoby podpisującej wniosek: stanowisko, imię i nazwisko:      </a:t>
                      </a:r>
                    </a:p>
                    <a:p>
                      <a:pPr marL="987425" indent="-987425" algn="just">
                        <a:lnSpc>
                          <a:spcPct val="107000"/>
                        </a:lnSpc>
                      </a:pPr>
                      <a:r>
                        <a:rPr lang="pl-PL" sz="800" b="0" strike="noStrike" spc="-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pl-PL" sz="800" b="0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przykład:    </a:t>
                      </a:r>
                      <a:r>
                        <a:rPr lang="pl-PL" sz="800" b="1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Zbigniew Nowak              Ewa Kowal                 </a:t>
                      </a:r>
                      <a:endParaRPr lang="pl-PL" sz="800" b="0" strike="noStrike" spc="-1" dirty="0">
                        <a:latin typeface="+mn-lt"/>
                      </a:endParaRPr>
                    </a:p>
                    <a:p>
                      <a:pPr marL="0" indent="0" algn="just">
                        <a:lnSpc>
                          <a:spcPct val="107000"/>
                        </a:lnSpc>
                        <a:tabLst/>
                      </a:pPr>
                      <a:r>
                        <a:rPr lang="pl-PL" sz="800" b="1" strike="noStrike" spc="-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                         Wójt Gminy Lato             Skarbnik Gminy</a:t>
                      </a:r>
                      <a:endParaRPr lang="pl-PL" sz="800" b="0" strike="noStrike" spc="-1" dirty="0">
                        <a:latin typeface="+mn-lt"/>
                      </a:endParaRPr>
                    </a:p>
                    <a:p>
                      <a:pPr marL="0" indent="0" algn="l" fontAlgn="b"/>
                      <a:endParaRPr lang="pl-PL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9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Zwrócić uwagę na opis w nawiasach</a:t>
                      </a:r>
                    </a:p>
                    <a:p>
                      <a:pPr algn="l" fontAlgn="b"/>
                      <a:r>
                        <a:rPr lang="pl-PL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(suma kolumn)</a:t>
                      </a: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8210404"/>
                  </a:ext>
                </a:extLst>
              </a:tr>
              <a:tr h="106292">
                <a:tc>
                  <a:txBody>
                    <a:bodyPr/>
                    <a:lstStyle/>
                    <a:p>
                      <a:pPr algn="l" fontAlgn="b"/>
                      <a:r>
                        <a:rPr lang="pl-P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Miejscowość i data:</a:t>
                      </a: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pl-P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……………………………………………………………………………</a:t>
                      </a: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pl-P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…………………………………………………………………………………………………………..</a:t>
                      </a: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1305211"/>
                  </a:ext>
                </a:extLst>
              </a:tr>
              <a:tr h="207195"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pl-PL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podpis składającego ofertę lub osoby upoważnionej</a:t>
                      </a: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6658766"/>
                  </a:ext>
                </a:extLst>
              </a:tr>
              <a:tr h="106292"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8403433"/>
                  </a:ext>
                </a:extLst>
              </a:tr>
              <a:tr h="106292"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4" marR="4884" marT="48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4501529"/>
                  </a:ext>
                </a:extLst>
              </a:tr>
            </a:tbl>
          </a:graphicData>
        </a:graphic>
      </p:graphicFrame>
      <p:pic>
        <p:nvPicPr>
          <p:cNvPr id="5" name="Obraz 4">
            <a:extLst>
              <a:ext uri="{FF2B5EF4-FFF2-40B4-BE49-F238E27FC236}">
                <a16:creationId xmlns:a16="http://schemas.microsoft.com/office/drawing/2014/main" id="{0DE7E15A-8D35-4D8D-9009-2B277EDB9590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50921" y="1"/>
            <a:ext cx="2175029" cy="771850"/>
          </a:xfrm>
          <a:prstGeom prst="rect">
            <a:avLst/>
          </a:prstGeom>
          <a:ln>
            <a:noFill/>
          </a:ln>
        </p:spPr>
      </p:pic>
      <p:sp>
        <p:nvSpPr>
          <p:cNvPr id="7" name="pole tekstowe 6">
            <a:extLst>
              <a:ext uri="{FF2B5EF4-FFF2-40B4-BE49-F238E27FC236}">
                <a16:creationId xmlns:a16="http://schemas.microsoft.com/office/drawing/2014/main" id="{9BA7F1DB-5C32-4A4D-BF37-65D558F6A696}"/>
              </a:ext>
            </a:extLst>
          </p:cNvPr>
          <p:cNvSpPr txBox="1"/>
          <p:nvPr/>
        </p:nvSpPr>
        <p:spPr>
          <a:xfrm>
            <a:off x="10846050" y="5995533"/>
            <a:ext cx="890229" cy="286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1400" b="1" strike="noStrike" spc="-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FS</a:t>
            </a:r>
            <a:endParaRPr lang="pl-PL" sz="1400" b="0" strike="noStrike" spc="-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Łącznik prosty ze strzałką 8">
            <a:extLst>
              <a:ext uri="{FF2B5EF4-FFF2-40B4-BE49-F238E27FC236}">
                <a16:creationId xmlns:a16="http://schemas.microsoft.com/office/drawing/2014/main" id="{DC99A66C-C11E-44E5-9D6E-82CACB12B3CA}"/>
              </a:ext>
            </a:extLst>
          </p:cNvPr>
          <p:cNvCxnSpPr/>
          <p:nvPr/>
        </p:nvCxnSpPr>
        <p:spPr>
          <a:xfrm>
            <a:off x="9481351" y="3329126"/>
            <a:ext cx="488272" cy="14559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Łącznik prosty ze strzałką 10">
            <a:extLst>
              <a:ext uri="{FF2B5EF4-FFF2-40B4-BE49-F238E27FC236}">
                <a16:creationId xmlns:a16="http://schemas.microsoft.com/office/drawing/2014/main" id="{CBE9CC7D-0869-4EF1-84CB-383C6CF562FD}"/>
              </a:ext>
            </a:extLst>
          </p:cNvPr>
          <p:cNvCxnSpPr/>
          <p:nvPr/>
        </p:nvCxnSpPr>
        <p:spPr>
          <a:xfrm flipH="1">
            <a:off x="10067278" y="3329126"/>
            <a:ext cx="1136341" cy="13937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92899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A653414-3223-4A75-8FD2-912FD4E670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080" y="722921"/>
            <a:ext cx="10515240" cy="200357"/>
          </a:xfrm>
        </p:spPr>
        <p:txBody>
          <a:bodyPr/>
          <a:lstStyle/>
          <a:p>
            <a:r>
              <a:rPr lang="pl-PL" sz="1400" b="1" dirty="0">
                <a:solidFill>
                  <a:schemeClr val="accent1">
                    <a:lumMod val="75000"/>
                  </a:schemeClr>
                </a:solidFill>
              </a:rPr>
              <a:t>Moduł II</a:t>
            </a:r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0E0B5A2D-EE41-4BB4-B763-83E2E480B3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6478768"/>
              </p:ext>
            </p:extLst>
          </p:nvPr>
        </p:nvGraphicFramePr>
        <p:xfrm>
          <a:off x="609600" y="2322521"/>
          <a:ext cx="10972799" cy="3809847"/>
        </p:xfrm>
        <a:graphic>
          <a:graphicData uri="http://schemas.openxmlformats.org/drawingml/2006/table">
            <a:tbl>
              <a:tblPr/>
              <a:tblGrid>
                <a:gridCol w="794528">
                  <a:extLst>
                    <a:ext uri="{9D8B030D-6E8A-4147-A177-3AD203B41FA5}">
                      <a16:colId xmlns:a16="http://schemas.microsoft.com/office/drawing/2014/main" val="2282159160"/>
                    </a:ext>
                  </a:extLst>
                </a:gridCol>
                <a:gridCol w="752984">
                  <a:extLst>
                    <a:ext uri="{9D8B030D-6E8A-4147-A177-3AD203B41FA5}">
                      <a16:colId xmlns:a16="http://schemas.microsoft.com/office/drawing/2014/main" val="3562624070"/>
                    </a:ext>
                  </a:extLst>
                </a:gridCol>
                <a:gridCol w="789335">
                  <a:extLst>
                    <a:ext uri="{9D8B030D-6E8A-4147-A177-3AD203B41FA5}">
                      <a16:colId xmlns:a16="http://schemas.microsoft.com/office/drawing/2014/main" val="1996989278"/>
                    </a:ext>
                  </a:extLst>
                </a:gridCol>
                <a:gridCol w="786739">
                  <a:extLst>
                    <a:ext uri="{9D8B030D-6E8A-4147-A177-3AD203B41FA5}">
                      <a16:colId xmlns:a16="http://schemas.microsoft.com/office/drawing/2014/main" val="4076961010"/>
                    </a:ext>
                  </a:extLst>
                </a:gridCol>
                <a:gridCol w="650423">
                  <a:extLst>
                    <a:ext uri="{9D8B030D-6E8A-4147-A177-3AD203B41FA5}">
                      <a16:colId xmlns:a16="http://schemas.microsoft.com/office/drawing/2014/main" val="223693168"/>
                    </a:ext>
                  </a:extLst>
                </a:gridCol>
                <a:gridCol w="1924005">
                  <a:extLst>
                    <a:ext uri="{9D8B030D-6E8A-4147-A177-3AD203B41FA5}">
                      <a16:colId xmlns:a16="http://schemas.microsoft.com/office/drawing/2014/main" val="3753950483"/>
                    </a:ext>
                  </a:extLst>
                </a:gridCol>
                <a:gridCol w="1043792">
                  <a:extLst>
                    <a:ext uri="{9D8B030D-6E8A-4147-A177-3AD203B41FA5}">
                      <a16:colId xmlns:a16="http://schemas.microsoft.com/office/drawing/2014/main" val="2231597449"/>
                    </a:ext>
                  </a:extLst>
                </a:gridCol>
                <a:gridCol w="1342389">
                  <a:extLst>
                    <a:ext uri="{9D8B030D-6E8A-4147-A177-3AD203B41FA5}">
                      <a16:colId xmlns:a16="http://schemas.microsoft.com/office/drawing/2014/main" val="4206264144"/>
                    </a:ext>
                  </a:extLst>
                </a:gridCol>
                <a:gridCol w="1373547">
                  <a:extLst>
                    <a:ext uri="{9D8B030D-6E8A-4147-A177-3AD203B41FA5}">
                      <a16:colId xmlns:a16="http://schemas.microsoft.com/office/drawing/2014/main" val="1035118081"/>
                    </a:ext>
                  </a:extLst>
                </a:gridCol>
                <a:gridCol w="619265">
                  <a:extLst>
                    <a:ext uri="{9D8B030D-6E8A-4147-A177-3AD203B41FA5}">
                      <a16:colId xmlns:a16="http://schemas.microsoft.com/office/drawing/2014/main" val="243916761"/>
                    </a:ext>
                  </a:extLst>
                </a:gridCol>
                <a:gridCol w="895792">
                  <a:extLst>
                    <a:ext uri="{9D8B030D-6E8A-4147-A177-3AD203B41FA5}">
                      <a16:colId xmlns:a16="http://schemas.microsoft.com/office/drawing/2014/main" val="2648811153"/>
                    </a:ext>
                  </a:extLst>
                </a:gridCol>
              </a:tblGrid>
              <a:tr h="1534299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Załącznik 1:  "Centra opiekuńczo-mieszkalne" Moduł II - funkcjonowanie centrum</a:t>
                      </a:r>
                    </a:p>
                  </a:txBody>
                  <a:tcPr marL="4225" marR="4225" marT="42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Wniosek gminy/powiatu................................................................................ na środki finansowe </a:t>
                      </a:r>
                      <a:br>
                        <a:rPr lang="pl-PL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pl-PL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z Programu "Centra opiekuńczo-mieszkalne" </a:t>
                      </a:r>
                      <a:br>
                        <a:rPr lang="pl-PL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pl-PL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 ramach Funduszu Solidarnościowego  </a:t>
                      </a:r>
                      <a:br>
                        <a:rPr lang="pl-PL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pl-PL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Moduł II - funkcjonowanie centrum</a:t>
                      </a:r>
                    </a:p>
                  </a:txBody>
                  <a:tcPr marL="4225" marR="4225" marT="42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3848674"/>
                  </a:ext>
                </a:extLst>
              </a:tr>
              <a:tr h="8533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l-PL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Nazwa wnioskodawcy</a:t>
                      </a:r>
                    </a:p>
                  </a:txBody>
                  <a:tcPr marL="4225" marR="4225" marT="42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l-PL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Adres siedziby wnioskodawcy</a:t>
                      </a:r>
                    </a:p>
                  </a:txBody>
                  <a:tcPr marL="4225" marR="4225" marT="42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25" marR="4225" marT="42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l-PL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Kod terytorialny gminy (wg GUS), </a:t>
                      </a:r>
                      <a:br>
                        <a:rPr lang="pl-PL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pl-PL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na terenie której będzie tworzona jednostka</a:t>
                      </a:r>
                    </a:p>
                  </a:txBody>
                  <a:tcPr marL="4225" marR="4225" marT="42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l-PL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Osoby uprawnione do rezprezentowania wnioskodawcy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l-PL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Osoby upoważnione do składania wyjaśnień </a:t>
                      </a:r>
                      <a:br>
                        <a:rPr lang="pl-PL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pl-PL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dot. wniosku (imię i nazwisko, funkcja/stanowisko, nr telefonu, adres poczty elektronicznej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algn="ctr" fontAlgn="ctr"/>
                      <a:r>
                        <a:rPr lang="pl-PL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Dane dotyczące jednostki/podmiotu, o którym mowa </a:t>
                      </a:r>
                      <a:br>
                        <a:rPr lang="pl-PL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pl-PL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 dziale VII Programu</a:t>
                      </a:r>
                    </a:p>
                  </a:txBody>
                  <a:tcPr marL="4225" marR="4225" marT="42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l-PL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Zakres realizowanych  zadań 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438131"/>
                  </a:ext>
                </a:extLst>
              </a:tr>
              <a:tr h="88717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25" marR="4225" marT="42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085279"/>
                  </a:ext>
                </a:extLst>
              </a:tr>
              <a:tr h="705515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Województwo</a:t>
                      </a:r>
                    </a:p>
                  </a:txBody>
                  <a:tcPr marL="4225" marR="4225" marT="42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Nazwa jednostki, której dotyczy wniosek</a:t>
                      </a:r>
                    </a:p>
                  </a:txBody>
                  <a:tcPr marL="4225" marR="4225" marT="42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Adres jednostki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Tytuł prawny do obiektu (własność, wynajem, dzierżawa, zakup obiektu)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8901950"/>
                  </a:ext>
                </a:extLst>
              </a:tr>
              <a:tr h="8533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4225" marR="4225" marT="42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4225" marR="4225" marT="42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4225" marR="4225" marT="42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1365518"/>
                  </a:ext>
                </a:extLst>
              </a:tr>
              <a:tr h="332092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25" marR="4225" marT="42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1000" b="1" strike="noStrike" spc="-1" dirty="0">
                          <a:solidFill>
                            <a:srgbClr val="FF0000"/>
                          </a:solidFill>
                          <a:latin typeface="Arial"/>
                        </a:rPr>
                        <a:t>wszystkie dane </a:t>
                      </a:r>
                      <a:endParaRPr lang="pl-PL" sz="1000" b="0" strike="noStrike" spc="-1" dirty="0">
                        <a:latin typeface="Arial"/>
                      </a:endParaRPr>
                    </a:p>
                  </a:txBody>
                  <a:tcPr marL="2880" marR="288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1000" b="1" strike="noStrike" spc="-1" dirty="0">
                          <a:solidFill>
                            <a:srgbClr val="FF0000"/>
                          </a:solidFill>
                          <a:latin typeface="Arial"/>
                        </a:rPr>
                        <a:t>Konkretna nazwa, jeżeli jest już znana</a:t>
                      </a:r>
                      <a:endParaRPr lang="pl-PL" sz="1000" b="0" strike="noStrike" spc="-1" dirty="0">
                        <a:latin typeface="Arial"/>
                      </a:endParaRPr>
                    </a:p>
                  </a:txBody>
                  <a:tcPr marL="2880" marR="288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1000" b="1" strike="noStrike" spc="-1" dirty="0">
                          <a:solidFill>
                            <a:srgbClr val="FF0000"/>
                          </a:solidFill>
                          <a:latin typeface="Arial"/>
                        </a:rPr>
                        <a:t>Adres budynku Centrum, w przypadku zlecenia przypuszczalny adres jednostki, która wyraziła chęć prowadzenia Centrum </a:t>
                      </a:r>
                      <a:endParaRPr lang="pl-PL" sz="1000" b="0" strike="noStrike" spc="-1" dirty="0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10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pl-PL" sz="1000" b="0" strike="noStrike" spc="-1" dirty="0">
                        <a:latin typeface="Arial"/>
                      </a:endParaRPr>
                    </a:p>
                  </a:txBody>
                  <a:tcPr marL="2880" marR="288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5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endParaRPr lang="pl-PL" sz="500" b="0" strike="noStrike" spc="-1" dirty="0">
                        <a:latin typeface="Arial"/>
                      </a:endParaRPr>
                    </a:p>
                  </a:txBody>
                  <a:tcPr marL="2880" marR="288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000" b="1" strike="noStrike" spc="-1" dirty="0">
                          <a:solidFill>
                            <a:srgbClr val="FF0000"/>
                          </a:solidFill>
                          <a:latin typeface="Arial"/>
                        </a:rPr>
                        <a:t>Pobyt dzienny- ile osób, </a:t>
                      </a:r>
                      <a:endParaRPr lang="pl-PL" sz="10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pl-PL" sz="1000" b="1" strike="noStrike" spc="-1" dirty="0">
                          <a:solidFill>
                            <a:srgbClr val="FF0000"/>
                          </a:solidFill>
                          <a:latin typeface="Arial"/>
                        </a:rPr>
                        <a:t>pobyt całodobowy- ile osób</a:t>
                      </a:r>
                      <a:endParaRPr lang="pl-PL" sz="1000" b="0" strike="noStrike" spc="-1" dirty="0">
                        <a:latin typeface="Arial"/>
                      </a:endParaRPr>
                    </a:p>
                  </a:txBody>
                  <a:tcPr marL="2880" marR="288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9037341"/>
                  </a:ext>
                </a:extLst>
              </a:tr>
            </a:tbl>
          </a:graphicData>
        </a:graphic>
      </p:graphicFrame>
      <p:pic>
        <p:nvPicPr>
          <p:cNvPr id="5" name="Obraz 4">
            <a:extLst>
              <a:ext uri="{FF2B5EF4-FFF2-40B4-BE49-F238E27FC236}">
                <a16:creationId xmlns:a16="http://schemas.microsoft.com/office/drawing/2014/main" id="{5DC844B9-A8D6-4E40-829E-16FCD40191D0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50921" y="1"/>
            <a:ext cx="2175029" cy="771850"/>
          </a:xfrm>
          <a:prstGeom prst="rect">
            <a:avLst/>
          </a:prstGeom>
          <a:ln>
            <a:noFill/>
          </a:ln>
        </p:spPr>
      </p:pic>
      <p:sp>
        <p:nvSpPr>
          <p:cNvPr id="7" name="pole tekstowe 6">
            <a:extLst>
              <a:ext uri="{FF2B5EF4-FFF2-40B4-BE49-F238E27FC236}">
                <a16:creationId xmlns:a16="http://schemas.microsoft.com/office/drawing/2014/main" id="{0E325BC1-1714-48F5-BC1C-356EC6CA1CED}"/>
              </a:ext>
            </a:extLst>
          </p:cNvPr>
          <p:cNvSpPr txBox="1"/>
          <p:nvPr/>
        </p:nvSpPr>
        <p:spPr>
          <a:xfrm>
            <a:off x="10915461" y="6381879"/>
            <a:ext cx="1276539" cy="286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1400" b="1" strike="noStrike" spc="-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FS</a:t>
            </a:r>
            <a:endParaRPr lang="pl-PL" sz="1400" b="0" strike="noStrike" spc="-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7062F62C-BBD7-4288-B2FC-4A7751DFAA94}"/>
              </a:ext>
            </a:extLst>
          </p:cNvPr>
          <p:cNvSpPr txBox="1"/>
          <p:nvPr/>
        </p:nvSpPr>
        <p:spPr>
          <a:xfrm>
            <a:off x="609600" y="6278774"/>
            <a:ext cx="609447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000" b="0" strike="noStrike" spc="-1" dirty="0">
                <a:solidFill>
                  <a:srgbClr val="FF0000"/>
                </a:solidFill>
                <a:latin typeface="Arial"/>
              </a:rPr>
              <a:t>niepotrzebne skreślić oraz wpisać pełną nazwę gmin/powiatu</a:t>
            </a:r>
            <a:endParaRPr lang="pl-PL" sz="1000" dirty="0"/>
          </a:p>
        </p:txBody>
      </p:sp>
      <p:cxnSp>
        <p:nvCxnSpPr>
          <p:cNvPr id="9" name="Łącznik prosty ze strzałką 8">
            <a:extLst>
              <a:ext uri="{FF2B5EF4-FFF2-40B4-BE49-F238E27FC236}">
                <a16:creationId xmlns:a16="http://schemas.microsoft.com/office/drawing/2014/main" id="{CF83E9E4-DEB3-4DF8-A22C-15F77B94395A}"/>
              </a:ext>
            </a:extLst>
          </p:cNvPr>
          <p:cNvCxnSpPr/>
          <p:nvPr/>
        </p:nvCxnSpPr>
        <p:spPr>
          <a:xfrm flipH="1">
            <a:off x="2042486" y="2965356"/>
            <a:ext cx="2648386" cy="331012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240D6812-1C1C-4EB9-9C10-B86FC23914BA}"/>
              </a:ext>
            </a:extLst>
          </p:cNvPr>
          <p:cNvSpPr txBox="1"/>
          <p:nvPr/>
        </p:nvSpPr>
        <p:spPr>
          <a:xfrm>
            <a:off x="701040" y="969848"/>
            <a:ext cx="10652280" cy="11546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l-PL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Wnioski na Moduł II od samorządów, które otrzymały wsparcie na Moduł I w ramach Programu z 2019 r. będą rozpatrywane zgodnie z zasadami obowiązującymi w Programie z 2019 r., tj.  na podstawie Programu którego zostały utworzone. </a:t>
            </a:r>
            <a:endParaRPr lang="pl-PL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72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1766656" y="1535040"/>
            <a:ext cx="7838983" cy="2776320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1600" b="0" strike="noStrike" spc="-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Podstawą</a:t>
            </a:r>
            <a:r>
              <a:rPr lang="pl-PL" sz="2800" b="0" strike="noStrike" spc="-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600" b="0" strike="noStrike" spc="-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prawną Programu jest art. 7 ust. 5 ustawy z dnia 23 października 2018 r. o Funduszu Solidarnościowym </a:t>
            </a: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1600" b="0" strike="noStrike" spc="-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(Dz. U. z 2020 r. poz. 1787, z </a:t>
            </a:r>
            <a:r>
              <a:rPr lang="pl-PL" sz="1600" b="0" strike="noStrike" spc="-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późn</a:t>
            </a:r>
            <a:r>
              <a:rPr lang="pl-PL" sz="1600" b="0" strike="noStrike" spc="-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zm.).</a:t>
            </a:r>
            <a:br>
              <a:rPr dirty="0"/>
            </a:br>
            <a:endParaRPr lang="pl-PL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6" name="TextShape 2"/>
          <p:cNvSpPr txBox="1"/>
          <p:nvPr/>
        </p:nvSpPr>
        <p:spPr>
          <a:xfrm>
            <a:off x="10475891" y="6034068"/>
            <a:ext cx="1417320" cy="4611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1400" b="1" strike="noStrike" spc="-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FS</a:t>
            </a:r>
            <a:endParaRPr lang="pl-PL" sz="1400" b="0" strike="noStrike" spc="-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lang="pl-PL" sz="2400" b="0" strike="noStrike" spc="-1" dirty="0">
              <a:latin typeface="Arial"/>
            </a:endParaRPr>
          </a:p>
        </p:txBody>
      </p:sp>
      <p:pic>
        <p:nvPicPr>
          <p:cNvPr id="87" name="Obraz 4"/>
          <p:cNvPicPr/>
          <p:nvPr/>
        </p:nvPicPr>
        <p:blipFill>
          <a:blip r:embed="rId2"/>
          <a:stretch/>
        </p:blipFill>
        <p:spPr>
          <a:xfrm>
            <a:off x="692458" y="745724"/>
            <a:ext cx="2840855" cy="1035915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8E498204-8C04-4649-8483-62AB1CE757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7050142"/>
              </p:ext>
            </p:extLst>
          </p:nvPr>
        </p:nvGraphicFramePr>
        <p:xfrm>
          <a:off x="609598" y="641023"/>
          <a:ext cx="11049001" cy="3968684"/>
        </p:xfrm>
        <a:graphic>
          <a:graphicData uri="http://schemas.openxmlformats.org/drawingml/2006/table">
            <a:tbl>
              <a:tblPr/>
              <a:tblGrid>
                <a:gridCol w="679706">
                  <a:extLst>
                    <a:ext uri="{9D8B030D-6E8A-4147-A177-3AD203B41FA5}">
                      <a16:colId xmlns:a16="http://schemas.microsoft.com/office/drawing/2014/main" val="3937482176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3878128830"/>
                    </a:ext>
                  </a:extLst>
                </a:gridCol>
                <a:gridCol w="847660">
                  <a:extLst>
                    <a:ext uri="{9D8B030D-6E8A-4147-A177-3AD203B41FA5}">
                      <a16:colId xmlns:a16="http://schemas.microsoft.com/office/drawing/2014/main" val="2124637022"/>
                    </a:ext>
                  </a:extLst>
                </a:gridCol>
                <a:gridCol w="855661">
                  <a:extLst>
                    <a:ext uri="{9D8B030D-6E8A-4147-A177-3AD203B41FA5}">
                      <a16:colId xmlns:a16="http://schemas.microsoft.com/office/drawing/2014/main" val="1454071749"/>
                    </a:ext>
                  </a:extLst>
                </a:gridCol>
                <a:gridCol w="728983">
                  <a:extLst>
                    <a:ext uri="{9D8B030D-6E8A-4147-A177-3AD203B41FA5}">
                      <a16:colId xmlns:a16="http://schemas.microsoft.com/office/drawing/2014/main" val="880167031"/>
                    </a:ext>
                  </a:extLst>
                </a:gridCol>
                <a:gridCol w="886968">
                  <a:extLst>
                    <a:ext uri="{9D8B030D-6E8A-4147-A177-3AD203B41FA5}">
                      <a16:colId xmlns:a16="http://schemas.microsoft.com/office/drawing/2014/main" val="3247109063"/>
                    </a:ext>
                  </a:extLst>
                </a:gridCol>
                <a:gridCol w="758952">
                  <a:extLst>
                    <a:ext uri="{9D8B030D-6E8A-4147-A177-3AD203B41FA5}">
                      <a16:colId xmlns:a16="http://schemas.microsoft.com/office/drawing/2014/main" val="2006697546"/>
                    </a:ext>
                  </a:extLst>
                </a:gridCol>
                <a:gridCol w="795528">
                  <a:extLst>
                    <a:ext uri="{9D8B030D-6E8A-4147-A177-3AD203B41FA5}">
                      <a16:colId xmlns:a16="http://schemas.microsoft.com/office/drawing/2014/main" val="3785936023"/>
                    </a:ext>
                  </a:extLst>
                </a:gridCol>
                <a:gridCol w="1042416">
                  <a:extLst>
                    <a:ext uri="{9D8B030D-6E8A-4147-A177-3AD203B41FA5}">
                      <a16:colId xmlns:a16="http://schemas.microsoft.com/office/drawing/2014/main" val="15273005"/>
                    </a:ext>
                  </a:extLst>
                </a:gridCol>
                <a:gridCol w="980225">
                  <a:extLst>
                    <a:ext uri="{9D8B030D-6E8A-4147-A177-3AD203B41FA5}">
                      <a16:colId xmlns:a16="http://schemas.microsoft.com/office/drawing/2014/main" val="4169687062"/>
                    </a:ext>
                  </a:extLst>
                </a:gridCol>
                <a:gridCol w="821885">
                  <a:extLst>
                    <a:ext uri="{9D8B030D-6E8A-4147-A177-3AD203B41FA5}">
                      <a16:colId xmlns:a16="http://schemas.microsoft.com/office/drawing/2014/main" val="1733320309"/>
                    </a:ext>
                  </a:extLst>
                </a:gridCol>
                <a:gridCol w="671300">
                  <a:extLst>
                    <a:ext uri="{9D8B030D-6E8A-4147-A177-3AD203B41FA5}">
                      <a16:colId xmlns:a16="http://schemas.microsoft.com/office/drawing/2014/main" val="2561685621"/>
                    </a:ext>
                  </a:extLst>
                </a:gridCol>
                <a:gridCol w="973877">
                  <a:extLst>
                    <a:ext uri="{9D8B030D-6E8A-4147-A177-3AD203B41FA5}">
                      <a16:colId xmlns:a16="http://schemas.microsoft.com/office/drawing/2014/main" val="2438871296"/>
                    </a:ext>
                  </a:extLst>
                </a:gridCol>
              </a:tblGrid>
              <a:tr h="270270">
                <a:tc gridSpan="13">
                  <a:txBody>
                    <a:bodyPr/>
                    <a:lstStyle/>
                    <a:p>
                      <a:pPr algn="ctr" fontAlgn="ctr"/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Wydatki na funkcjonowanie centrum</a:t>
                      </a:r>
                    </a:p>
                  </a:txBody>
                  <a:tcPr marL="4225" marR="4225" marT="42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7171470"/>
                  </a:ext>
                </a:extLst>
              </a:tr>
              <a:tr h="1144146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Informacje dotyczące centrum</a:t>
                      </a:r>
                    </a:p>
                  </a:txBody>
                  <a:tcPr marL="4225" marR="4225" marT="42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Przewidywana liczba uczestników w ramach pobytu dziennego</a:t>
                      </a:r>
                    </a:p>
                  </a:txBody>
                  <a:tcPr marL="4225" marR="4225" marT="42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Przewidywana liczba godzin w ramach pobytu dziennego dla osób niepełnosprawnych posiadających orzeczenie o znacznym lub umiarkowanym stopniem niepełnosprawności</a:t>
                      </a:r>
                    </a:p>
                  </a:txBody>
                  <a:tcPr marL="4225" marR="4225" marT="42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Przewidywana liczba uczestników </a:t>
                      </a:r>
                      <a:b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 zakresie zamieszkiwania całodobowego</a:t>
                      </a:r>
                    </a:p>
                  </a:txBody>
                  <a:tcPr marL="4225" marR="4225" marT="42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Przewidywana liczba dób w ramach pobytu całodobowego dla osób niepełnosprawnych posiadających orzeczenie o znacznym lub umiarkowanym stopniu  niepełnosprawności</a:t>
                      </a:r>
                    </a:p>
                  </a:txBody>
                  <a:tcPr marL="4225" marR="4225" marT="42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Ogółem liczba uczestników</a:t>
                      </a:r>
                      <a:b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(kol. 11+12+14+15)</a:t>
                      </a:r>
                    </a:p>
                  </a:txBody>
                  <a:tcPr marL="4225" marR="4225" marT="42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Ogółem kwota na funkcjonowanie centrum </a:t>
                      </a:r>
                    </a:p>
                  </a:txBody>
                  <a:tcPr marL="4225" marR="4225" marT="42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Łączna kwota środków </a:t>
                      </a:r>
                      <a:b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 Funduszu Solidarnościowego </a:t>
                      </a:r>
                      <a:b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wnioskowana przez gminę/powiat </a:t>
                      </a:r>
                      <a:b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na dofinansowanie funkcjonowania centrum</a:t>
                      </a:r>
                      <a:b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(kol. 18+19)</a:t>
                      </a:r>
                    </a:p>
                  </a:txBody>
                  <a:tcPr marL="4225" marR="4225" marT="42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Koszt obsługi Programu </a:t>
                      </a:r>
                      <a:b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(nie więcej niż 0,5% z kol. 20)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CAŁKOWITA KWOTA ŚRODKÓW </a:t>
                      </a:r>
                      <a:b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  FUNDUSZU SOLIDARNOŚCIOWEGO</a:t>
                      </a:r>
                      <a:b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WNIOSKOWANA PRZEZ GMINĘ/POWIAT</a:t>
                      </a:r>
                      <a:b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 DOFINANSOWANIE FUNKCJONOWANIA CENTRUM </a:t>
                      </a:r>
                      <a:b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(kol. 20+21)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0977069"/>
                  </a:ext>
                </a:extLst>
              </a:tr>
              <a:tr h="165766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dla osób niepełnosprawnych posiadających orzeczenie o znacznym stopniu niepełnosprawności</a:t>
                      </a:r>
                    </a:p>
                  </a:txBody>
                  <a:tcPr marL="4225" marR="4225" marT="42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dla osób niepełnosprawnych posiadających orzeczenie o umiarkowanym stopniu niepełnosprawności</a:t>
                      </a:r>
                    </a:p>
                  </a:txBody>
                  <a:tcPr marL="4225" marR="4225" marT="42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dla osób niepłnosprawnych posiadających orzeczenie o znacznym stopniu niepełnosprawności</a:t>
                      </a:r>
                    </a:p>
                  </a:txBody>
                  <a:tcPr marL="4225" marR="4225" marT="42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dla osób niepełnosprawnych posiadających orzeczenie o umiarkowanym stopniu niepełnosprawności</a:t>
                      </a:r>
                    </a:p>
                  </a:txBody>
                  <a:tcPr marL="4225" marR="4225" marT="42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 ramach pobytu dziennego</a:t>
                      </a:r>
                    </a:p>
                  </a:txBody>
                  <a:tcPr marL="4225" marR="4225" marT="42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 zakresie zamieszkiwania całodobowego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4469031"/>
                  </a:ext>
                </a:extLst>
              </a:tr>
              <a:tr h="189189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3490218"/>
                  </a:ext>
                </a:extLst>
              </a:tr>
              <a:tr h="707419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</a:t>
                      </a:r>
                    </a:p>
                  </a:txBody>
                  <a:tcPr marL="4225" marR="4225" marT="42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25" marR="4225" marT="42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700" b="0" strike="noStrike" spc="-1" dirty="0">
                          <a:solidFill>
                            <a:srgbClr val="FF0000"/>
                          </a:solidFill>
                          <a:latin typeface="+mn-lt"/>
                        </a:rPr>
                        <a:t>*</a:t>
                      </a:r>
                      <a:r>
                        <a:rPr lang="pl-PL" sz="700" b="1" strike="noStrike" spc="-1" dirty="0">
                          <a:solidFill>
                            <a:srgbClr val="FF0000"/>
                          </a:solidFill>
                          <a:latin typeface="+mn-lt"/>
                        </a:rPr>
                        <a:t>całkowita liczba godzin dla wszystkich uczestników (max 8 godz. pobytu na 1 uczestnika)</a:t>
                      </a:r>
                      <a:r>
                        <a:rPr lang="pl-PL" sz="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  <a:p>
                      <a:pPr algn="l" fontAlgn="ctr"/>
                      <a:endParaRPr lang="pl-PL" sz="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r>
                        <a:rPr lang="pl-PL" sz="700" b="0" strike="noStrike" spc="-1" dirty="0">
                          <a:solidFill>
                            <a:srgbClr val="FF0000"/>
                          </a:solidFill>
                          <a:latin typeface="+mn-lt"/>
                        </a:rPr>
                        <a:t>**</a:t>
                      </a:r>
                      <a:r>
                        <a:rPr lang="pl-PL" sz="700" b="1" strike="noStrike" spc="-1" dirty="0">
                          <a:solidFill>
                            <a:srgbClr val="FF0000"/>
                          </a:solidFill>
                          <a:latin typeface="+mn-lt"/>
                        </a:rPr>
                        <a:t>całkowita liczba dób dla wszystkich uczestników </a:t>
                      </a:r>
                      <a:endParaRPr lang="pl-PL" sz="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225" marR="4225" marT="42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700" b="1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zaokrąglenia</a:t>
                      </a:r>
                      <a:endParaRPr lang="pl-PL" sz="700" b="0" strike="noStrike" spc="-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l-PL" sz="700" b="1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 dół</a:t>
                      </a:r>
                      <a:endParaRPr lang="pl-PL" sz="700" b="0" strike="noStrike" spc="-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5" marR="4225" marT="42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225" marR="4225" marT="42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9859612"/>
                  </a:ext>
                </a:extLst>
              </a:tr>
            </a:tbl>
          </a:graphicData>
        </a:graphic>
      </p:graphicFrame>
      <p:pic>
        <p:nvPicPr>
          <p:cNvPr id="5" name="Obraz 4">
            <a:extLst>
              <a:ext uri="{FF2B5EF4-FFF2-40B4-BE49-F238E27FC236}">
                <a16:creationId xmlns:a16="http://schemas.microsoft.com/office/drawing/2014/main" id="{BA40B1FF-057B-488B-8309-D8B01AEA5052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50921" y="1"/>
            <a:ext cx="2175029" cy="771850"/>
          </a:xfrm>
          <a:prstGeom prst="rect">
            <a:avLst/>
          </a:prstGeom>
          <a:ln>
            <a:noFill/>
          </a:ln>
        </p:spPr>
      </p:pic>
      <p:sp>
        <p:nvSpPr>
          <p:cNvPr id="7" name="pole tekstowe 6">
            <a:extLst>
              <a:ext uri="{FF2B5EF4-FFF2-40B4-BE49-F238E27FC236}">
                <a16:creationId xmlns:a16="http://schemas.microsoft.com/office/drawing/2014/main" id="{170DAB24-1578-4513-A128-947DBF7B678B}"/>
              </a:ext>
            </a:extLst>
          </p:cNvPr>
          <p:cNvSpPr txBox="1"/>
          <p:nvPr/>
        </p:nvSpPr>
        <p:spPr>
          <a:xfrm>
            <a:off x="8550111" y="5646674"/>
            <a:ext cx="333473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b"/>
            <a:r>
              <a:rPr lang="pl-PL" sz="1000" b="0" i="0" u="none" strike="noStrike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Zwrócić uwagę na opis w nawiasach</a:t>
            </a:r>
          </a:p>
          <a:p>
            <a:pPr algn="l" fontAlgn="b"/>
            <a:r>
              <a:rPr lang="pl-PL" sz="1000" b="0" i="0" u="none" strike="noStrike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(suma kolumn)</a:t>
            </a:r>
            <a:endParaRPr lang="pl-PL" sz="10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Łącznik prosty ze strzałką 8">
            <a:extLst>
              <a:ext uri="{FF2B5EF4-FFF2-40B4-BE49-F238E27FC236}">
                <a16:creationId xmlns:a16="http://schemas.microsoft.com/office/drawing/2014/main" id="{507EE165-C26E-49F0-A8BC-8E76C7064A06}"/>
              </a:ext>
            </a:extLst>
          </p:cNvPr>
          <p:cNvCxnSpPr>
            <a:cxnSpLocks/>
          </p:cNvCxnSpPr>
          <p:nvPr/>
        </p:nvCxnSpPr>
        <p:spPr>
          <a:xfrm flipH="1">
            <a:off x="9864951" y="3649826"/>
            <a:ext cx="1307236" cy="199684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Łącznik prosty ze strzałką 13">
            <a:extLst>
              <a:ext uri="{FF2B5EF4-FFF2-40B4-BE49-F238E27FC236}">
                <a16:creationId xmlns:a16="http://schemas.microsoft.com/office/drawing/2014/main" id="{7F3F1F07-8FA6-4B84-A4C1-770C7EFF42BC}"/>
              </a:ext>
            </a:extLst>
          </p:cNvPr>
          <p:cNvCxnSpPr>
            <a:cxnSpLocks/>
          </p:cNvCxnSpPr>
          <p:nvPr/>
        </p:nvCxnSpPr>
        <p:spPr>
          <a:xfrm flipH="1">
            <a:off x="9605913" y="3516108"/>
            <a:ext cx="92652" cy="213056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Łącznik prosty ze strzałką 15">
            <a:extLst>
              <a:ext uri="{FF2B5EF4-FFF2-40B4-BE49-F238E27FC236}">
                <a16:creationId xmlns:a16="http://schemas.microsoft.com/office/drawing/2014/main" id="{C1FC4B79-68E2-423F-B499-6DF6E7165EF7}"/>
              </a:ext>
            </a:extLst>
          </p:cNvPr>
          <p:cNvCxnSpPr>
            <a:cxnSpLocks/>
          </p:cNvCxnSpPr>
          <p:nvPr/>
        </p:nvCxnSpPr>
        <p:spPr>
          <a:xfrm>
            <a:off x="6387645" y="3525625"/>
            <a:ext cx="2916611" cy="212104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pole tekstowe 17">
            <a:extLst>
              <a:ext uri="{FF2B5EF4-FFF2-40B4-BE49-F238E27FC236}">
                <a16:creationId xmlns:a16="http://schemas.microsoft.com/office/drawing/2014/main" id="{FD70048B-2636-4619-BB2E-78671A94247B}"/>
              </a:ext>
            </a:extLst>
          </p:cNvPr>
          <p:cNvSpPr txBox="1"/>
          <p:nvPr/>
        </p:nvSpPr>
        <p:spPr>
          <a:xfrm>
            <a:off x="518942" y="4687861"/>
            <a:ext cx="60944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pl-PL" sz="900" b="0" strike="noStrike" spc="-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*szczegółowa kalkulacja: ile osób- ile godzin- ile dni w tygodniu</a:t>
            </a:r>
            <a:endParaRPr lang="pl-PL" sz="900" b="0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pl-PL" sz="900" b="0" strike="noStrike" spc="-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**szczegółowa kalkulacja: ile osób- ile dób w miesiącu na pobyt całodobowy</a:t>
            </a:r>
            <a:endParaRPr lang="pl-PL" sz="900" b="0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3" name="Tabela 32">
            <a:extLst>
              <a:ext uri="{FF2B5EF4-FFF2-40B4-BE49-F238E27FC236}">
                <a16:creationId xmlns:a16="http://schemas.microsoft.com/office/drawing/2014/main" id="{10CCEFF0-6D4B-4257-B9FF-C4780E5F22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4302836"/>
              </p:ext>
            </p:extLst>
          </p:nvPr>
        </p:nvGraphicFramePr>
        <p:xfrm>
          <a:off x="307158" y="4887477"/>
          <a:ext cx="8150301" cy="1943397"/>
        </p:xfrm>
        <a:graphic>
          <a:graphicData uri="http://schemas.openxmlformats.org/drawingml/2006/table">
            <a:tbl>
              <a:tblPr/>
              <a:tblGrid>
                <a:gridCol w="814065">
                  <a:extLst>
                    <a:ext uri="{9D8B030D-6E8A-4147-A177-3AD203B41FA5}">
                      <a16:colId xmlns:a16="http://schemas.microsoft.com/office/drawing/2014/main" val="2339284311"/>
                    </a:ext>
                  </a:extLst>
                </a:gridCol>
                <a:gridCol w="844920">
                  <a:extLst>
                    <a:ext uri="{9D8B030D-6E8A-4147-A177-3AD203B41FA5}">
                      <a16:colId xmlns:a16="http://schemas.microsoft.com/office/drawing/2014/main" val="1124250374"/>
                    </a:ext>
                  </a:extLst>
                </a:gridCol>
                <a:gridCol w="885709">
                  <a:extLst>
                    <a:ext uri="{9D8B030D-6E8A-4147-A177-3AD203B41FA5}">
                      <a16:colId xmlns:a16="http://schemas.microsoft.com/office/drawing/2014/main" val="1001690334"/>
                    </a:ext>
                  </a:extLst>
                </a:gridCol>
                <a:gridCol w="885709">
                  <a:extLst>
                    <a:ext uri="{9D8B030D-6E8A-4147-A177-3AD203B41FA5}">
                      <a16:colId xmlns:a16="http://schemas.microsoft.com/office/drawing/2014/main" val="2844928142"/>
                    </a:ext>
                  </a:extLst>
                </a:gridCol>
                <a:gridCol w="769168">
                  <a:extLst>
                    <a:ext uri="{9D8B030D-6E8A-4147-A177-3AD203B41FA5}">
                      <a16:colId xmlns:a16="http://schemas.microsoft.com/office/drawing/2014/main" val="895463193"/>
                    </a:ext>
                  </a:extLst>
                </a:gridCol>
                <a:gridCol w="733896">
                  <a:extLst>
                    <a:ext uri="{9D8B030D-6E8A-4147-A177-3AD203B41FA5}">
                      <a16:colId xmlns:a16="http://schemas.microsoft.com/office/drawing/2014/main" val="2659291904"/>
                    </a:ext>
                  </a:extLst>
                </a:gridCol>
                <a:gridCol w="35273">
                  <a:extLst>
                    <a:ext uri="{9D8B030D-6E8A-4147-A177-3AD203B41FA5}">
                      <a16:colId xmlns:a16="http://schemas.microsoft.com/office/drawing/2014/main" val="2043755029"/>
                    </a:ext>
                  </a:extLst>
                </a:gridCol>
                <a:gridCol w="764798">
                  <a:extLst>
                    <a:ext uri="{9D8B030D-6E8A-4147-A177-3AD203B41FA5}">
                      <a16:colId xmlns:a16="http://schemas.microsoft.com/office/drawing/2014/main" val="2996685253"/>
                    </a:ext>
                  </a:extLst>
                </a:gridCol>
                <a:gridCol w="624950">
                  <a:extLst>
                    <a:ext uri="{9D8B030D-6E8A-4147-A177-3AD203B41FA5}">
                      <a16:colId xmlns:a16="http://schemas.microsoft.com/office/drawing/2014/main" val="1720645594"/>
                    </a:ext>
                  </a:extLst>
                </a:gridCol>
                <a:gridCol w="190662">
                  <a:extLst>
                    <a:ext uri="{9D8B030D-6E8A-4147-A177-3AD203B41FA5}">
                      <a16:colId xmlns:a16="http://schemas.microsoft.com/office/drawing/2014/main" val="3661216149"/>
                    </a:ext>
                  </a:extLst>
                </a:gridCol>
                <a:gridCol w="652801">
                  <a:extLst>
                    <a:ext uri="{9D8B030D-6E8A-4147-A177-3AD203B41FA5}">
                      <a16:colId xmlns:a16="http://schemas.microsoft.com/office/drawing/2014/main" val="821351471"/>
                    </a:ext>
                  </a:extLst>
                </a:gridCol>
                <a:gridCol w="327771">
                  <a:extLst>
                    <a:ext uri="{9D8B030D-6E8A-4147-A177-3AD203B41FA5}">
                      <a16:colId xmlns:a16="http://schemas.microsoft.com/office/drawing/2014/main" val="3547355994"/>
                    </a:ext>
                  </a:extLst>
                </a:gridCol>
                <a:gridCol w="620579">
                  <a:extLst>
                    <a:ext uri="{9D8B030D-6E8A-4147-A177-3AD203B41FA5}">
                      <a16:colId xmlns:a16="http://schemas.microsoft.com/office/drawing/2014/main" val="67366748"/>
                    </a:ext>
                  </a:extLst>
                </a:gridCol>
              </a:tblGrid>
              <a:tr h="246737">
                <a:tc>
                  <a:txBody>
                    <a:bodyPr/>
                    <a:lstStyle/>
                    <a:p>
                      <a:pPr algn="l" fontAlgn="b"/>
                      <a:endParaRPr lang="pl-PL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pl-PL"/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8444219"/>
                  </a:ext>
                </a:extLst>
              </a:tr>
              <a:tr h="712477">
                <a:tc>
                  <a:txBody>
                    <a:bodyPr/>
                    <a:lstStyle/>
                    <a:p>
                      <a:pPr algn="l" fontAlgn="b"/>
                      <a:endParaRPr lang="pl-PL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05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Uzupełnić!!!!!</a:t>
                      </a: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l" fontAlgn="b"/>
                      <a:r>
                        <a:rPr lang="pl-PL" sz="105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W przypadku wysłania wniosku przez platformę </a:t>
                      </a:r>
                      <a:r>
                        <a:rPr lang="pl-PL" sz="1050" b="0" i="0" u="none" strike="noStrike" dirty="0" err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ePUAP</a:t>
                      </a:r>
                      <a:r>
                        <a:rPr lang="pl-PL" sz="105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  konieczny jest nadruk osoby podpisującej wniosek: imię i nazwisko oraz stanowisko, </a:t>
                      </a:r>
                    </a:p>
                    <a:p>
                      <a:pPr marL="987425" indent="-987425" algn="just">
                        <a:lnSpc>
                          <a:spcPct val="107000"/>
                        </a:lnSpc>
                      </a:pPr>
                      <a:endParaRPr lang="pl-PL" sz="1050" b="0" strike="noStrike" spc="-1" dirty="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  <a:p>
                      <a:pPr marL="987425" indent="-987425" algn="just">
                        <a:lnSpc>
                          <a:spcPct val="107000"/>
                        </a:lnSpc>
                      </a:pPr>
                      <a:r>
                        <a:rPr lang="pl-PL" sz="1050" b="0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przykład:    </a:t>
                      </a:r>
                      <a:r>
                        <a:rPr lang="pl-PL" sz="1050" b="1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Zbigniew Nowak              Ewa Kowal                 </a:t>
                      </a:r>
                      <a:endParaRPr lang="pl-PL" sz="1050" b="0" strike="noStrike" spc="-1" dirty="0">
                        <a:latin typeface="+mn-lt"/>
                      </a:endParaRPr>
                    </a:p>
                    <a:p>
                      <a:pPr marL="0" indent="0" algn="just">
                        <a:lnSpc>
                          <a:spcPct val="107000"/>
                        </a:lnSpc>
                        <a:tabLst/>
                      </a:pPr>
                      <a:r>
                        <a:rPr lang="pl-PL" sz="1050" b="1" strike="noStrike" spc="-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                         Wójt Gminy Lato             Skarbnik Gminy</a:t>
                      </a:r>
                      <a:endParaRPr lang="pl-PL" sz="1050" b="0" strike="noStrike" spc="-1" dirty="0">
                        <a:latin typeface="+mn-lt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0116831"/>
                  </a:ext>
                </a:extLst>
              </a:tr>
              <a:tr h="246737">
                <a:tc>
                  <a:txBody>
                    <a:bodyPr/>
                    <a:lstStyle/>
                    <a:p>
                      <a:pPr algn="l" fontAlgn="b"/>
                      <a:r>
                        <a:rPr lang="pl-P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Miejscowość i data</a:t>
                      </a:r>
                      <a:r>
                        <a:rPr lang="pl-PL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:</a:t>
                      </a: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pl-PL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……………………………………………………………………………</a:t>
                      </a: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pl-PL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…………………………………………………………………………………………………………..</a:t>
                      </a: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pl-PL"/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4387127"/>
                  </a:ext>
                </a:extLst>
              </a:tr>
              <a:tr h="246737">
                <a:tc>
                  <a:txBody>
                    <a:bodyPr/>
                    <a:lstStyle/>
                    <a:p>
                      <a:pPr algn="l" fontAlgn="b"/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pl-P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podpis składającego ofertę lub osoby upoważnionej</a:t>
                      </a: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pl-PL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pl-PL" dirty="0"/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9689158"/>
                  </a:ext>
                </a:extLst>
              </a:tr>
              <a:tr h="246737">
                <a:tc>
                  <a:txBody>
                    <a:bodyPr/>
                    <a:lstStyle/>
                    <a:p>
                      <a:pPr algn="l" fontAlgn="b"/>
                      <a:endParaRPr lang="pl-PL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pl-PL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pl-PL"/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 marL="4225" marR="4225" marT="42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87394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03457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C765953-711E-4F14-8F6B-8E014A2CA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8266" y="1140375"/>
            <a:ext cx="10646765" cy="198567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pl-PL" sz="1600" b="1" strike="noStrike" spc="-1" dirty="0">
                <a:solidFill>
                  <a:srgbClr val="000000"/>
                </a:solidFill>
                <a:latin typeface="Times New Roman"/>
                <a:ea typeface="Calibri"/>
              </a:rPr>
              <a:t>Załącznik nr 7 </a:t>
            </a:r>
            <a:r>
              <a:rPr lang="pl-PL" sz="1600" b="1" strike="noStrike" spc="-1" dirty="0">
                <a:solidFill>
                  <a:srgbClr val="000000"/>
                </a:solidFill>
                <a:latin typeface="Calibri"/>
                <a:ea typeface="Calibri"/>
              </a:rPr>
              <a:t>–</a:t>
            </a:r>
            <a:r>
              <a:rPr lang="pl-PL" sz="1600" b="1" strike="noStrike" spc="-1" dirty="0">
                <a:solidFill>
                  <a:srgbClr val="000000"/>
                </a:solidFill>
                <a:latin typeface="Times New Roman"/>
                <a:ea typeface="Calibri"/>
              </a:rPr>
              <a:t> Zgłoszenie zadania inwestycyjnego do Programu </a:t>
            </a:r>
            <a:r>
              <a:rPr lang="pl-PL" sz="1600" b="1" strike="noStrike" spc="-1" dirty="0">
                <a:solidFill>
                  <a:srgbClr val="000000"/>
                </a:solidFill>
                <a:latin typeface="Calibri"/>
                <a:ea typeface="Calibri"/>
              </a:rPr>
              <a:t>„</a:t>
            </a:r>
            <a:r>
              <a:rPr lang="pl-PL" sz="1600" b="1" strike="noStrike" spc="-1" dirty="0">
                <a:solidFill>
                  <a:srgbClr val="000000"/>
                </a:solidFill>
                <a:latin typeface="Times New Roman"/>
                <a:ea typeface="Calibri"/>
              </a:rPr>
              <a:t>Centra opiekuńczo-mieszkalne</a:t>
            </a:r>
            <a:r>
              <a:rPr lang="pl-PL" sz="1600" b="1" strike="noStrike" spc="-1" dirty="0">
                <a:solidFill>
                  <a:srgbClr val="000000"/>
                </a:solidFill>
                <a:latin typeface="Calibri"/>
                <a:ea typeface="Calibri"/>
              </a:rPr>
              <a:t>”</a:t>
            </a:r>
            <a:r>
              <a:rPr lang="pl-PL" sz="1600" b="1" strike="noStrike" spc="-1" dirty="0">
                <a:solidFill>
                  <a:srgbClr val="000000"/>
                </a:solidFill>
                <a:latin typeface="Times New Roman"/>
                <a:ea typeface="Calibri"/>
              </a:rPr>
              <a:t> </a:t>
            </a:r>
            <a:r>
              <a:rPr lang="pl-PL" sz="1600" b="1" strike="noStrike" spc="-1" dirty="0">
                <a:solidFill>
                  <a:srgbClr val="000000"/>
                </a:solidFill>
                <a:latin typeface="Calibri"/>
                <a:ea typeface="Calibri"/>
              </a:rPr>
              <a:t>–</a:t>
            </a:r>
            <a:r>
              <a:rPr lang="pl-PL" sz="1600" b="1" strike="noStrike" spc="-1" dirty="0">
                <a:solidFill>
                  <a:srgbClr val="000000"/>
                </a:solidFill>
                <a:latin typeface="Times New Roman"/>
                <a:ea typeface="Calibri"/>
              </a:rPr>
              <a:t> Moduł I/Moduł II</a:t>
            </a:r>
            <a:br>
              <a:rPr lang="pl-PL" sz="800" dirty="0"/>
            </a:br>
            <a:br>
              <a:rPr lang="pl-PL" sz="800" dirty="0"/>
            </a:b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Przy sporządzaniu zgłoszenia zadania inwestycyjnego do Programu „Centra opiekuńczo-mieszkalne”- zał. nr 7 do Programu należy wziąć pod uwagę m.in. kryteria oceny merytorycznej, zawarte w karcie oceny wniosku dla Wojewody- zał. nr 8 do Programu, a w szczególności uwzględnić::</a:t>
            </a:r>
            <a:b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03672986-8278-47A9-B240-E8C42585B28D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50921" y="1"/>
            <a:ext cx="2175029" cy="771850"/>
          </a:xfrm>
          <a:prstGeom prst="rect">
            <a:avLst/>
          </a:prstGeom>
          <a:ln>
            <a:noFill/>
          </a:ln>
        </p:spPr>
      </p:pic>
      <p:sp>
        <p:nvSpPr>
          <p:cNvPr id="8" name="pole tekstowe 7">
            <a:extLst>
              <a:ext uri="{FF2B5EF4-FFF2-40B4-BE49-F238E27FC236}">
                <a16:creationId xmlns:a16="http://schemas.microsoft.com/office/drawing/2014/main" id="{8AA2ADF8-C2AF-4285-B496-3CEFDC555E16}"/>
              </a:ext>
            </a:extLst>
          </p:cNvPr>
          <p:cNvSpPr txBox="1"/>
          <p:nvPr/>
        </p:nvSpPr>
        <p:spPr>
          <a:xfrm>
            <a:off x="8488218" y="6179184"/>
            <a:ext cx="6096000" cy="286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1400" b="1" strike="noStrike" spc="-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FS</a:t>
            </a:r>
            <a:endParaRPr lang="pl-PL" sz="1400" b="0" strike="noStrike" spc="-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74CA91AC-A0D7-451F-A340-8A20C3C46B5F}"/>
              </a:ext>
            </a:extLst>
          </p:cNvPr>
          <p:cNvSpPr txBox="1"/>
          <p:nvPr/>
        </p:nvSpPr>
        <p:spPr>
          <a:xfrm>
            <a:off x="618266" y="2763514"/>
            <a:ext cx="11189615" cy="22626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42913" indent="-358775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adekwatność wniosku w odniesieniu do celów programu, </a:t>
            </a:r>
          </a:p>
          <a:p>
            <a:pPr marL="442913" indent="-358775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potencjalny wpływ zadań na beneficjentów, w tym także trwałość rezultatów zadań zawartych we wniosku,</a:t>
            </a:r>
          </a:p>
          <a:p>
            <a:pPr marL="442913" indent="-358775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zasadność wysokości wnioskowanych środków w stosunku do celu, rezultatów i zakresu zadań, które obejmuje wniosek,</a:t>
            </a:r>
          </a:p>
          <a:p>
            <a:pPr marL="442913" indent="-358775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zdolność organizacyjną wnioskodawcy oraz przygotowanie instytucjonalne do realizacji zadań,</a:t>
            </a:r>
          </a:p>
          <a:p>
            <a:pPr marL="442913" indent="-358775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spełnianie wymagań służących zapewnieniu dostępności osobom ze szczególnymi potrzebami.</a:t>
            </a: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13614859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TextShape 1"/>
          <p:cNvSpPr txBox="1"/>
          <p:nvPr/>
        </p:nvSpPr>
        <p:spPr>
          <a:xfrm>
            <a:off x="280135" y="479927"/>
            <a:ext cx="10936855" cy="5638070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br>
              <a:rPr dirty="0"/>
            </a:br>
            <a:br>
              <a:rPr dirty="0"/>
            </a:br>
            <a:endParaRPr lang="pl-PL" sz="1200" b="0" strike="noStrike" spc="-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0" name="TextShape 2"/>
          <p:cNvSpPr txBox="1"/>
          <p:nvPr/>
        </p:nvSpPr>
        <p:spPr>
          <a:xfrm>
            <a:off x="10674303" y="6396840"/>
            <a:ext cx="1417320" cy="4611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1400" b="1" strike="noStrike" spc="-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FS</a:t>
            </a:r>
            <a:endParaRPr lang="pl-PL" sz="1400" b="0" strike="noStrike" spc="-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lang="pl-PL" sz="2400" b="0" strike="noStrike" spc="-1" dirty="0">
              <a:latin typeface="Arial"/>
            </a:endParaRPr>
          </a:p>
        </p:txBody>
      </p:sp>
      <p:sp>
        <p:nvSpPr>
          <p:cNvPr id="182" name="CustomShape 3"/>
          <p:cNvSpPr/>
          <p:nvPr/>
        </p:nvSpPr>
        <p:spPr>
          <a:xfrm>
            <a:off x="535505" y="827617"/>
            <a:ext cx="14324040" cy="5847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pl-PL" sz="1600" b="1" strike="noStrike" spc="-1" dirty="0">
                <a:solidFill>
                  <a:srgbClr val="000000"/>
                </a:solidFill>
                <a:latin typeface="Times New Roman"/>
                <a:ea typeface="Calibri"/>
              </a:rPr>
              <a:t>Załącznik nr 7 </a:t>
            </a:r>
            <a:r>
              <a:rPr lang="pl-PL" sz="1600" b="1" strike="noStrike" spc="-1" dirty="0">
                <a:solidFill>
                  <a:srgbClr val="000000"/>
                </a:solidFill>
                <a:latin typeface="Calibri"/>
                <a:ea typeface="Calibri"/>
              </a:rPr>
              <a:t>–</a:t>
            </a:r>
            <a:r>
              <a:rPr lang="pl-PL" sz="1600" b="1" strike="noStrike" spc="-1" dirty="0">
                <a:solidFill>
                  <a:srgbClr val="000000"/>
                </a:solidFill>
                <a:latin typeface="Times New Roman"/>
                <a:ea typeface="Calibri"/>
              </a:rPr>
              <a:t> Zgłoszenie zadania inwestycyjnego do Programu </a:t>
            </a:r>
            <a:r>
              <a:rPr lang="pl-PL" sz="1600" b="1" strike="noStrike" spc="-1" dirty="0">
                <a:solidFill>
                  <a:srgbClr val="000000"/>
                </a:solidFill>
                <a:latin typeface="Calibri"/>
                <a:ea typeface="Calibri"/>
              </a:rPr>
              <a:t>„</a:t>
            </a:r>
            <a:r>
              <a:rPr lang="pl-PL" sz="1600" b="1" strike="noStrike" spc="-1" dirty="0">
                <a:solidFill>
                  <a:srgbClr val="000000"/>
                </a:solidFill>
                <a:latin typeface="Times New Roman"/>
                <a:ea typeface="Calibri"/>
              </a:rPr>
              <a:t>Centra opiekuńczo-mieszkalne</a:t>
            </a:r>
            <a:r>
              <a:rPr lang="pl-PL" sz="1600" b="1" strike="noStrike" spc="-1" dirty="0">
                <a:solidFill>
                  <a:srgbClr val="000000"/>
                </a:solidFill>
                <a:latin typeface="Calibri"/>
                <a:ea typeface="Calibri"/>
              </a:rPr>
              <a:t>”</a:t>
            </a:r>
            <a:r>
              <a:rPr lang="pl-PL" sz="1600" b="1" strike="noStrike" spc="-1" dirty="0">
                <a:solidFill>
                  <a:srgbClr val="000000"/>
                </a:solidFill>
                <a:latin typeface="Times New Roman"/>
                <a:ea typeface="Calibri"/>
              </a:rPr>
              <a:t> </a:t>
            </a:r>
            <a:r>
              <a:rPr lang="pl-PL" sz="1600" b="1" strike="noStrike" spc="-1" dirty="0">
                <a:solidFill>
                  <a:srgbClr val="000000"/>
                </a:solidFill>
                <a:latin typeface="Calibri"/>
                <a:ea typeface="Calibri"/>
              </a:rPr>
              <a:t>–</a:t>
            </a:r>
            <a:r>
              <a:rPr lang="pl-PL" sz="1600" b="1" strike="noStrike" spc="-1" dirty="0">
                <a:solidFill>
                  <a:srgbClr val="000000"/>
                </a:solidFill>
                <a:latin typeface="Times New Roman"/>
                <a:ea typeface="Calibri"/>
              </a:rPr>
              <a:t> </a:t>
            </a:r>
            <a:r>
              <a:rPr lang="pl-PL" sz="1600" b="1" strike="noStrike" spc="-1" dirty="0">
                <a:solidFill>
                  <a:srgbClr val="FF0000"/>
                </a:solidFill>
                <a:latin typeface="Times New Roman"/>
                <a:ea typeface="Calibri"/>
              </a:rPr>
              <a:t>Moduł I</a:t>
            </a:r>
            <a:r>
              <a:rPr lang="pl-PL" sz="1600" b="1" strike="noStrike" spc="-1" dirty="0">
                <a:solidFill>
                  <a:srgbClr val="000000"/>
                </a:solidFill>
                <a:latin typeface="Times New Roman"/>
                <a:ea typeface="Calibri"/>
              </a:rPr>
              <a:t>/Moduł II</a:t>
            </a:r>
            <a:br>
              <a:rPr dirty="0"/>
            </a:br>
            <a:endParaRPr lang="pl-PL" sz="1600" b="0" strike="noStrike" spc="-1" dirty="0">
              <a:latin typeface="Arial"/>
            </a:endParaRPr>
          </a:p>
        </p:txBody>
      </p:sp>
      <p:graphicFrame>
        <p:nvGraphicFramePr>
          <p:cNvPr id="183" name="Table 4"/>
          <p:cNvGraphicFramePr/>
          <p:nvPr>
            <p:extLst>
              <p:ext uri="{D42A27DB-BD31-4B8C-83A1-F6EECF244321}">
                <p14:modId xmlns:p14="http://schemas.microsoft.com/office/powerpoint/2010/main" val="2953421230"/>
              </p:ext>
            </p:extLst>
          </p:nvPr>
        </p:nvGraphicFramePr>
        <p:xfrm>
          <a:off x="1641403" y="1224993"/>
          <a:ext cx="8214320" cy="4805390"/>
        </p:xfrm>
        <a:graphic>
          <a:graphicData uri="http://schemas.openxmlformats.org/drawingml/2006/table">
            <a:tbl>
              <a:tblPr/>
              <a:tblGrid>
                <a:gridCol w="2668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37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0972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400" b="1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Część I </a:t>
                      </a:r>
                      <a:endParaRPr lang="pl-PL" sz="14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1440"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pl-PL" sz="1400" b="0" strike="noStrike" spc="-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Data:</a:t>
                      </a:r>
                      <a:endParaRPr lang="pl-PL" sz="14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pl-PL" sz="1100" b="0" strike="noStrike" spc="-1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 </a:t>
                      </a:r>
                      <a:endParaRPr lang="pl-PL" sz="11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T w="12240">
                      <a:solidFill>
                        <a:srgbClr val="000000"/>
                      </a:solidFill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7878"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l-PL" sz="1400" b="0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Pierwsze zgłoszenie                                    □</a:t>
                      </a:r>
                      <a:endParaRPr lang="pl-PL" sz="14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l-PL" sz="1400" b="0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Aktualizacja wcześniejszego zgłoszenia    □</a:t>
                      </a:r>
                      <a:endParaRPr lang="pl-PL" sz="14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pl-PL" sz="1100" b="0" strike="noStrike" spc="-1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 </a:t>
                      </a:r>
                      <a:endParaRPr lang="pl-PL" sz="11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1440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400" b="1" strike="noStrike" spc="-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Dane dotyczące wnioskodawcy</a:t>
                      </a:r>
                      <a:endParaRPr lang="pl-PL" sz="14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AEAAA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pl-PL" sz="1100" b="0" strike="noStrike" spc="-1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 </a:t>
                      </a:r>
                      <a:endParaRPr lang="pl-PL" sz="11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398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l-PL" sz="1400" b="0" strike="noStrike" spc="-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Podmiot wnioskujący:</a:t>
                      </a:r>
                      <a:endParaRPr lang="pl-PL" sz="14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l-PL" sz="1400" b="0" strike="noStrike" spc="-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Status prawny: </a:t>
                      </a:r>
                      <a:endParaRPr lang="pl-PL" sz="14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400" b="0" strike="noStrike" spc="-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 </a:t>
                      </a:r>
                      <a:r>
                        <a:rPr lang="pl-PL" sz="1400" b="0" strike="noStrike" spc="-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nazwa gminy/powiatu</a:t>
                      </a:r>
                      <a:endParaRPr lang="pl-PL" sz="14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400" b="0" strike="noStrike" spc="-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status: JST</a:t>
                      </a:r>
                      <a:endParaRPr lang="pl-PL" sz="14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pl-PL" sz="1100" b="0" strike="noStrike" spc="-1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 </a:t>
                      </a:r>
                      <a:endParaRPr lang="pl-PL" sz="11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7063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l-PL" sz="1400" b="0" strike="noStrike" spc="-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Adres:</a:t>
                      </a:r>
                      <a:endParaRPr lang="pl-PL" sz="14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l-PL" sz="1400" b="0" strike="noStrike" spc="-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(województwo, powiat, miejscowość)</a:t>
                      </a:r>
                      <a:endParaRPr lang="pl-PL" sz="14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100" b="0" strike="noStrike" spc="-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 </a:t>
                      </a:r>
                      <a:endParaRPr lang="pl-PL" sz="11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pl-PL" sz="1100" b="0" strike="noStrike" spc="-1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 </a:t>
                      </a:r>
                      <a:endParaRPr lang="pl-PL" sz="11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7728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l-PL" sz="1400" b="0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Imię i nazwisko, telefon, adres email:</a:t>
                      </a:r>
                      <a:endParaRPr lang="pl-PL" sz="14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l-PL" sz="1400" b="0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(osoby odpowiedzialnej za kontakty robocze)</a:t>
                      </a:r>
                      <a:endParaRPr lang="pl-PL" sz="14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100" b="0" strike="noStrike" spc="-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 </a:t>
                      </a:r>
                      <a:r>
                        <a:rPr lang="pl-PL" sz="1400" b="0" strike="noStrike" spc="-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wszystkie dane</a:t>
                      </a:r>
                      <a:endParaRPr lang="pl-PL" sz="14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pl-PL" sz="11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 </a:t>
                      </a:r>
                      <a:endParaRPr lang="pl-PL" sz="11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8" name="Obraz 7">
            <a:extLst>
              <a:ext uri="{FF2B5EF4-FFF2-40B4-BE49-F238E27FC236}">
                <a16:creationId xmlns:a16="http://schemas.microsoft.com/office/drawing/2014/main" id="{AE04495C-6C4B-4532-857D-87D22BD9CF91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50921" y="1"/>
            <a:ext cx="2175029" cy="77185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TextShape 2"/>
          <p:cNvSpPr txBox="1"/>
          <p:nvPr/>
        </p:nvSpPr>
        <p:spPr>
          <a:xfrm>
            <a:off x="10520280" y="6411240"/>
            <a:ext cx="1417320" cy="27288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1400" b="1" strike="noStrike" spc="-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FS</a:t>
            </a:r>
            <a:endParaRPr lang="pl-PL" sz="1400" b="0" strike="noStrike" spc="-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lang="pl-PL" sz="1400" b="0" strike="noStrike" spc="-1" dirty="0">
              <a:latin typeface="Arial"/>
            </a:endParaRPr>
          </a:p>
        </p:txBody>
      </p:sp>
      <p:sp>
        <p:nvSpPr>
          <p:cNvPr id="189" name="CustomShape 4"/>
          <p:cNvSpPr/>
          <p:nvPr/>
        </p:nvSpPr>
        <p:spPr>
          <a:xfrm flipH="1" flipV="1">
            <a:off x="4548052" y="2782213"/>
            <a:ext cx="343080" cy="1963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0" name="CustomShape 5"/>
          <p:cNvSpPr/>
          <p:nvPr/>
        </p:nvSpPr>
        <p:spPr>
          <a:xfrm flipH="1" flipV="1">
            <a:off x="4268432" y="3226253"/>
            <a:ext cx="618480" cy="1492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1" name="CustomShape 6"/>
          <p:cNvSpPr/>
          <p:nvPr/>
        </p:nvSpPr>
        <p:spPr>
          <a:xfrm flipH="1" flipV="1">
            <a:off x="4223606" y="3458050"/>
            <a:ext cx="569520" cy="1163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716" name="Group 582">
            <a:extLst>
              <a:ext uri="{FF2B5EF4-FFF2-40B4-BE49-F238E27FC236}">
                <a16:creationId xmlns:a16="http://schemas.microsoft.com/office/drawing/2014/main" id="{9A05F831-15DE-4075-A21E-B76CA492890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49733" y="612244"/>
            <a:ext cx="10428601" cy="6071876"/>
            <a:chOff x="125" y="791"/>
            <a:chExt cx="7299" cy="3447"/>
          </a:xfrm>
        </p:grpSpPr>
        <p:sp>
          <p:nvSpPr>
            <p:cNvPr id="717" name="AutoShape 581">
              <a:extLst>
                <a:ext uri="{FF2B5EF4-FFF2-40B4-BE49-F238E27FC236}">
                  <a16:creationId xmlns:a16="http://schemas.microsoft.com/office/drawing/2014/main" id="{4BB1139B-5153-4011-A990-4E12562582A9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25" y="791"/>
              <a:ext cx="7299" cy="34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  <a:p>
              <a:endParaRPr lang="pl-PL" dirty="0"/>
            </a:p>
          </p:txBody>
        </p:sp>
        <p:grpSp>
          <p:nvGrpSpPr>
            <p:cNvPr id="718" name="Group 783">
              <a:extLst>
                <a:ext uri="{FF2B5EF4-FFF2-40B4-BE49-F238E27FC236}">
                  <a16:creationId xmlns:a16="http://schemas.microsoft.com/office/drawing/2014/main" id="{758CBBF6-B9F4-45C6-817A-44604A81DB1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3" y="935"/>
              <a:ext cx="6738" cy="2969"/>
              <a:chOff x="163" y="935"/>
              <a:chExt cx="6738" cy="2969"/>
            </a:xfrm>
          </p:grpSpPr>
          <p:sp>
            <p:nvSpPr>
              <p:cNvPr id="1093" name="Rectangle 583">
                <a:extLst>
                  <a:ext uri="{FF2B5EF4-FFF2-40B4-BE49-F238E27FC236}">
                    <a16:creationId xmlns:a16="http://schemas.microsoft.com/office/drawing/2014/main" id="{861E6912-2D29-4A64-8F06-55382CD4B7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0" y="3512"/>
                <a:ext cx="118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4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94" name="Rectangle 584">
                <a:extLst>
                  <a:ext uri="{FF2B5EF4-FFF2-40B4-BE49-F238E27FC236}">
                    <a16:creationId xmlns:a16="http://schemas.microsoft.com/office/drawing/2014/main" id="{9C8B8D7C-3E2D-4D02-8BE6-FD00E6979F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0" y="3738"/>
                <a:ext cx="118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4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95" name="Rectangle 585">
                <a:extLst>
                  <a:ext uri="{FF2B5EF4-FFF2-40B4-BE49-F238E27FC236}">
                    <a16:creationId xmlns:a16="http://schemas.microsoft.com/office/drawing/2014/main" id="{5224759D-6BFE-45D5-BC84-5CAFB9107F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3" y="942"/>
                <a:ext cx="284" cy="92"/>
              </a:xfrm>
              <a:prstGeom prst="rect">
                <a:avLst/>
              </a:prstGeom>
              <a:solidFill>
                <a:srgbClr val="AEAA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96" name="Rectangle 586">
                <a:extLst>
                  <a:ext uri="{FF2B5EF4-FFF2-40B4-BE49-F238E27FC236}">
                    <a16:creationId xmlns:a16="http://schemas.microsoft.com/office/drawing/2014/main" id="{EFB0E5E2-6977-477D-8E47-0D2A532515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4" y="942"/>
                <a:ext cx="142" cy="92"/>
              </a:xfrm>
              <a:prstGeom prst="rect">
                <a:avLst/>
              </a:prstGeom>
              <a:solidFill>
                <a:srgbClr val="AEAA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97" name="Rectangle 587">
                <a:extLst>
                  <a:ext uri="{FF2B5EF4-FFF2-40B4-BE49-F238E27FC236}">
                    <a16:creationId xmlns:a16="http://schemas.microsoft.com/office/drawing/2014/main" id="{BF5E4857-9A82-44BE-95DC-18F17AB865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4" y="945"/>
                <a:ext cx="101" cy="1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2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98" name="Rectangle 588">
                <a:extLst>
                  <a:ext uri="{FF2B5EF4-FFF2-40B4-BE49-F238E27FC236}">
                    <a16:creationId xmlns:a16="http://schemas.microsoft.com/office/drawing/2014/main" id="{5E33EBD1-E9F1-433C-AC2C-514F3BEB2F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1" y="945"/>
                <a:ext cx="74" cy="1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99" name="Rectangle 589">
                <a:extLst>
                  <a:ext uri="{FF2B5EF4-FFF2-40B4-BE49-F238E27FC236}">
                    <a16:creationId xmlns:a16="http://schemas.microsoft.com/office/drawing/2014/main" id="{1DF18D1D-AF93-40DA-AAFD-48EFC994C1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4" y="942"/>
                <a:ext cx="6359" cy="92"/>
              </a:xfrm>
              <a:prstGeom prst="rect">
                <a:avLst/>
              </a:prstGeom>
              <a:solidFill>
                <a:srgbClr val="AEAA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00" name="Rectangle 590">
                <a:extLst>
                  <a:ext uri="{FF2B5EF4-FFF2-40B4-BE49-F238E27FC236}">
                    <a16:creationId xmlns:a16="http://schemas.microsoft.com/office/drawing/2014/main" id="{7CCA42F0-AD17-4D69-82B0-0D53229AF3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8" y="942"/>
                <a:ext cx="6211" cy="92"/>
              </a:xfrm>
              <a:prstGeom prst="rect">
                <a:avLst/>
              </a:prstGeom>
              <a:solidFill>
                <a:srgbClr val="AEAA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01" name="Rectangle 591">
                <a:extLst>
                  <a:ext uri="{FF2B5EF4-FFF2-40B4-BE49-F238E27FC236}">
                    <a16:creationId xmlns:a16="http://schemas.microsoft.com/office/drawing/2014/main" id="{1381D4E1-AB13-47BF-9A53-46C3F925F1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8" y="945"/>
                <a:ext cx="1925" cy="1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Dane dotyczące zadania inwestycyjnego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02" name="Rectangle 592">
                <a:extLst>
                  <a:ext uri="{FF2B5EF4-FFF2-40B4-BE49-F238E27FC236}">
                    <a16:creationId xmlns:a16="http://schemas.microsoft.com/office/drawing/2014/main" id="{1707C5B5-F743-4794-9D2F-89413CE785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49" y="945"/>
                <a:ext cx="74" cy="1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03" name="Rectangle 593">
                <a:extLst>
                  <a:ext uri="{FF2B5EF4-FFF2-40B4-BE49-F238E27FC236}">
                    <a16:creationId xmlns:a16="http://schemas.microsoft.com/office/drawing/2014/main" id="{A3B25C30-9E70-4AAE-A3AB-411461AC9C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3" y="935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04" name="Line 594">
                <a:extLst>
                  <a:ext uri="{FF2B5EF4-FFF2-40B4-BE49-F238E27FC236}">
                    <a16:creationId xmlns:a16="http://schemas.microsoft.com/office/drawing/2014/main" id="{76778466-BD7D-41C8-8441-C0FB8ADAD34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3" y="935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05" name="Line 595">
                <a:extLst>
                  <a:ext uri="{FF2B5EF4-FFF2-40B4-BE49-F238E27FC236}">
                    <a16:creationId xmlns:a16="http://schemas.microsoft.com/office/drawing/2014/main" id="{CD2C8A83-0B28-476B-920A-34F474AA06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3" y="935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06" name="Rectangle 596">
                <a:extLst>
                  <a:ext uri="{FF2B5EF4-FFF2-40B4-BE49-F238E27FC236}">
                    <a16:creationId xmlns:a16="http://schemas.microsoft.com/office/drawing/2014/main" id="{D0C86865-22B7-4A90-A15E-D9D06C77B0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3" y="935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07" name="Line 597">
                <a:extLst>
                  <a:ext uri="{FF2B5EF4-FFF2-40B4-BE49-F238E27FC236}">
                    <a16:creationId xmlns:a16="http://schemas.microsoft.com/office/drawing/2014/main" id="{8A6ACC59-B5DA-4F7D-9557-8746A9C15C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3" y="935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08" name="Line 598">
                <a:extLst>
                  <a:ext uri="{FF2B5EF4-FFF2-40B4-BE49-F238E27FC236}">
                    <a16:creationId xmlns:a16="http://schemas.microsoft.com/office/drawing/2014/main" id="{E39A7217-EB38-46D7-8E74-9E10192258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3" y="935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09" name="Rectangle 599">
                <a:extLst>
                  <a:ext uri="{FF2B5EF4-FFF2-40B4-BE49-F238E27FC236}">
                    <a16:creationId xmlns:a16="http://schemas.microsoft.com/office/drawing/2014/main" id="{7E3E5EB8-ABD7-4047-A864-66607434DE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0" y="935"/>
                <a:ext cx="28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10" name="Line 600">
                <a:extLst>
                  <a:ext uri="{FF2B5EF4-FFF2-40B4-BE49-F238E27FC236}">
                    <a16:creationId xmlns:a16="http://schemas.microsoft.com/office/drawing/2014/main" id="{D2DEEF40-D4F9-4AC6-98BF-79D24C67DB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0" y="935"/>
                <a:ext cx="28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11" name="Rectangle 601">
                <a:extLst>
                  <a:ext uri="{FF2B5EF4-FFF2-40B4-BE49-F238E27FC236}">
                    <a16:creationId xmlns:a16="http://schemas.microsoft.com/office/drawing/2014/main" id="{A1770EF6-A0F6-4540-86C3-29088A816E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7" y="935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12" name="Line 602">
                <a:extLst>
                  <a:ext uri="{FF2B5EF4-FFF2-40B4-BE49-F238E27FC236}">
                    <a16:creationId xmlns:a16="http://schemas.microsoft.com/office/drawing/2014/main" id="{25865A2C-159B-47D1-B2B2-774230DA0F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7" y="935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13" name="Line 603">
                <a:extLst>
                  <a:ext uri="{FF2B5EF4-FFF2-40B4-BE49-F238E27FC236}">
                    <a16:creationId xmlns:a16="http://schemas.microsoft.com/office/drawing/2014/main" id="{645B3E40-F3F4-431E-B01A-C92BFFC3CE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7" y="935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14" name="Rectangle 604">
                <a:extLst>
                  <a:ext uri="{FF2B5EF4-FFF2-40B4-BE49-F238E27FC236}">
                    <a16:creationId xmlns:a16="http://schemas.microsoft.com/office/drawing/2014/main" id="{236EBDD5-0D38-4C77-ADA0-8D309465DB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4" y="935"/>
                <a:ext cx="6359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15" name="Line 605">
                <a:extLst>
                  <a:ext uri="{FF2B5EF4-FFF2-40B4-BE49-F238E27FC236}">
                    <a16:creationId xmlns:a16="http://schemas.microsoft.com/office/drawing/2014/main" id="{8F1889DA-BD86-421C-A488-A62E92FFC6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4" y="935"/>
                <a:ext cx="6359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16" name="Rectangle 606">
                <a:extLst>
                  <a:ext uri="{FF2B5EF4-FFF2-40B4-BE49-F238E27FC236}">
                    <a16:creationId xmlns:a16="http://schemas.microsoft.com/office/drawing/2014/main" id="{AC8FAFE2-3613-457D-836C-9F40A63CAF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23" y="935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17" name="Line 607">
                <a:extLst>
                  <a:ext uri="{FF2B5EF4-FFF2-40B4-BE49-F238E27FC236}">
                    <a16:creationId xmlns:a16="http://schemas.microsoft.com/office/drawing/2014/main" id="{7D57EBBC-D5F3-4AAD-AEF0-CE86D63A15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23" y="935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18" name="Line 608">
                <a:extLst>
                  <a:ext uri="{FF2B5EF4-FFF2-40B4-BE49-F238E27FC236}">
                    <a16:creationId xmlns:a16="http://schemas.microsoft.com/office/drawing/2014/main" id="{489D2C8A-9A74-4290-91A3-F83F1044404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23" y="935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19" name="Rectangle 609">
                <a:extLst>
                  <a:ext uri="{FF2B5EF4-FFF2-40B4-BE49-F238E27FC236}">
                    <a16:creationId xmlns:a16="http://schemas.microsoft.com/office/drawing/2014/main" id="{565DE399-ACF9-437C-ADA1-695F379BCA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23" y="935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20" name="Line 610">
                <a:extLst>
                  <a:ext uri="{FF2B5EF4-FFF2-40B4-BE49-F238E27FC236}">
                    <a16:creationId xmlns:a16="http://schemas.microsoft.com/office/drawing/2014/main" id="{8E7812B4-AB08-41B1-B40F-C967395B197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23" y="935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21" name="Line 611">
                <a:extLst>
                  <a:ext uri="{FF2B5EF4-FFF2-40B4-BE49-F238E27FC236}">
                    <a16:creationId xmlns:a16="http://schemas.microsoft.com/office/drawing/2014/main" id="{71B0AFE2-EB41-4119-A6DB-3AD7D8DBCF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23" y="935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22" name="Rectangle 612">
                <a:extLst>
                  <a:ext uri="{FF2B5EF4-FFF2-40B4-BE49-F238E27FC236}">
                    <a16:creationId xmlns:a16="http://schemas.microsoft.com/office/drawing/2014/main" id="{387A9DEF-A5A5-48C5-96BF-5573D7955D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3" y="940"/>
                <a:ext cx="7" cy="9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23" name="Line 613">
                <a:extLst>
                  <a:ext uri="{FF2B5EF4-FFF2-40B4-BE49-F238E27FC236}">
                    <a16:creationId xmlns:a16="http://schemas.microsoft.com/office/drawing/2014/main" id="{60C6A883-FE29-4C21-BBBA-EA62A402645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3" y="940"/>
                <a:ext cx="0" cy="9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24" name="Rectangle 614">
                <a:extLst>
                  <a:ext uri="{FF2B5EF4-FFF2-40B4-BE49-F238E27FC236}">
                    <a16:creationId xmlns:a16="http://schemas.microsoft.com/office/drawing/2014/main" id="{31B13741-EF64-4526-AB0B-B715B06296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7" y="940"/>
                <a:ext cx="7" cy="9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25" name="Line 615">
                <a:extLst>
                  <a:ext uri="{FF2B5EF4-FFF2-40B4-BE49-F238E27FC236}">
                    <a16:creationId xmlns:a16="http://schemas.microsoft.com/office/drawing/2014/main" id="{AB1C2C78-9EEC-4288-82FB-6BE4775949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7" y="940"/>
                <a:ext cx="0" cy="9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26" name="Rectangle 616">
                <a:extLst>
                  <a:ext uri="{FF2B5EF4-FFF2-40B4-BE49-F238E27FC236}">
                    <a16:creationId xmlns:a16="http://schemas.microsoft.com/office/drawing/2014/main" id="{74D7E359-A812-4E84-A60A-1C797D72C1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23" y="940"/>
                <a:ext cx="7" cy="9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27" name="Line 617">
                <a:extLst>
                  <a:ext uri="{FF2B5EF4-FFF2-40B4-BE49-F238E27FC236}">
                    <a16:creationId xmlns:a16="http://schemas.microsoft.com/office/drawing/2014/main" id="{992E632F-3D5F-419F-BE7C-9188C6F292F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23" y="940"/>
                <a:ext cx="0" cy="9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28" name="Rectangle 618">
                <a:extLst>
                  <a:ext uri="{FF2B5EF4-FFF2-40B4-BE49-F238E27FC236}">
                    <a16:creationId xmlns:a16="http://schemas.microsoft.com/office/drawing/2014/main" id="{A64BEB9C-1DBA-41D0-BC5C-1B4B3FAB76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4" y="1041"/>
                <a:ext cx="128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1" i="0" u="none" strike="noStrike" cap="none" normalizeH="0" baseline="0" dirty="0">
                    <a:ln>
                      <a:noFill/>
                    </a:ln>
                    <a:solidFill>
                      <a:schemeClr val="accent1">
                        <a:lumMod val="75000"/>
                      </a:schemeClr>
                    </a:solidFill>
                    <a:effectLst/>
                    <a:cs typeface="Arial" panose="020B0604020202020204" pitchFamily="34" charset="0"/>
                  </a:rPr>
                  <a:t>2.1</a:t>
                </a:r>
                <a:endParaRPr kumimoji="0" lang="pl-PL" altLang="pl-PL" sz="1800" b="1" i="0" u="none" strike="noStrike" cap="none" normalizeH="0" baseline="0" dirty="0">
                  <a:ln>
                    <a:noFill/>
                  </a:ln>
                  <a:solidFill>
                    <a:schemeClr val="accent1">
                      <a:lumMod val="75000"/>
                    </a:schemeClr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129" name="Rectangle 619">
                <a:extLst>
                  <a:ext uri="{FF2B5EF4-FFF2-40B4-BE49-F238E27FC236}">
                    <a16:creationId xmlns:a16="http://schemas.microsoft.com/office/drawing/2014/main" id="{29379000-8E86-49C9-BFCE-603384CDE3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6" y="1041"/>
                <a:ext cx="7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30" name="Rectangle 620">
                <a:extLst>
                  <a:ext uri="{FF2B5EF4-FFF2-40B4-BE49-F238E27FC236}">
                    <a16:creationId xmlns:a16="http://schemas.microsoft.com/office/drawing/2014/main" id="{7F2CDB5C-FE8B-4DDD-ABA7-E0ACF2DB64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8" y="1087"/>
                <a:ext cx="746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Nazwa zadania: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31" name="Rectangle 621">
                <a:extLst>
                  <a:ext uri="{FF2B5EF4-FFF2-40B4-BE49-F238E27FC236}">
                    <a16:creationId xmlns:a16="http://schemas.microsoft.com/office/drawing/2014/main" id="{066B54B6-CE01-401C-A4DC-1614223CFA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54" y="1087"/>
                <a:ext cx="7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32" name="Rectangle 622">
                <a:extLst>
                  <a:ext uri="{FF2B5EF4-FFF2-40B4-BE49-F238E27FC236}">
                    <a16:creationId xmlns:a16="http://schemas.microsoft.com/office/drawing/2014/main" id="{E55BA93B-5718-422E-8C4C-E05552CE5B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6" y="1041"/>
                <a:ext cx="557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np. budowa</a:t>
                </a:r>
                <a:endParaRPr kumimoji="0" lang="pl-PL" altLang="pl-PL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33" name="Rectangle 623">
                <a:extLst>
                  <a:ext uri="{FF2B5EF4-FFF2-40B4-BE49-F238E27FC236}">
                    <a16:creationId xmlns:a16="http://schemas.microsoft.com/office/drawing/2014/main" id="{9B6FD589-58F9-47FA-AC0E-297E0EB9F2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26" y="1041"/>
                <a:ext cx="422" cy="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, zakup itp. </a:t>
                </a:r>
                <a:endParaRPr kumimoji="0" lang="pl-PL" altLang="pl-PL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34" name="Rectangle 624">
                <a:extLst>
                  <a:ext uri="{FF2B5EF4-FFF2-40B4-BE49-F238E27FC236}">
                    <a16:creationId xmlns:a16="http://schemas.microsoft.com/office/drawing/2014/main" id="{8062D503-3935-41C3-AB06-960C885E8E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07" y="1052"/>
                <a:ext cx="806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Centrum opiekuńczo </a:t>
                </a:r>
                <a:endParaRPr kumimoji="0" lang="pl-PL" altLang="pl-PL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35" name="Rectangle 625">
                <a:extLst>
                  <a:ext uri="{FF2B5EF4-FFF2-40B4-BE49-F238E27FC236}">
                    <a16:creationId xmlns:a16="http://schemas.microsoft.com/office/drawing/2014/main" id="{85D383E7-EB22-4E50-B7D9-33D1D29464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78" y="1058"/>
                <a:ext cx="55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 -</a:t>
                </a:r>
                <a:endParaRPr kumimoji="0" lang="pl-PL" altLang="pl-PL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36" name="Rectangle 626">
                <a:extLst>
                  <a:ext uri="{FF2B5EF4-FFF2-40B4-BE49-F238E27FC236}">
                    <a16:creationId xmlns:a16="http://schemas.microsoft.com/office/drawing/2014/main" id="{104AF28E-77B2-4366-BFA3-D5D1AD9C08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36" y="1058"/>
                <a:ext cx="652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mieszkalnego</a:t>
                </a:r>
                <a:endParaRPr kumimoji="0" lang="pl-PL" altLang="pl-PL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37" name="Rectangle 627">
                <a:extLst>
                  <a:ext uri="{FF2B5EF4-FFF2-40B4-BE49-F238E27FC236}">
                    <a16:creationId xmlns:a16="http://schemas.microsoft.com/office/drawing/2014/main" id="{6609779E-B34D-4B31-AF3E-704D9950F1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68" y="1041"/>
                <a:ext cx="7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38" name="Rectangle 628">
                <a:extLst>
                  <a:ext uri="{FF2B5EF4-FFF2-40B4-BE49-F238E27FC236}">
                    <a16:creationId xmlns:a16="http://schemas.microsoft.com/office/drawing/2014/main" id="{4EAF1FE2-2BCE-4E48-9342-2CC621726F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6" y="1133"/>
                <a:ext cx="7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39" name="Rectangle 629">
                <a:extLst>
                  <a:ext uri="{FF2B5EF4-FFF2-40B4-BE49-F238E27FC236}">
                    <a16:creationId xmlns:a16="http://schemas.microsoft.com/office/drawing/2014/main" id="{7E0546FE-6B4D-4B9D-9E96-0915711787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3" y="1034"/>
                <a:ext cx="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40" name="Line 630">
                <a:extLst>
                  <a:ext uri="{FF2B5EF4-FFF2-40B4-BE49-F238E27FC236}">
                    <a16:creationId xmlns:a16="http://schemas.microsoft.com/office/drawing/2014/main" id="{CE8CBE31-3EA4-44F5-A790-3FDDD5B1382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3" y="1034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41" name="Line 631">
                <a:extLst>
                  <a:ext uri="{FF2B5EF4-FFF2-40B4-BE49-F238E27FC236}">
                    <a16:creationId xmlns:a16="http://schemas.microsoft.com/office/drawing/2014/main" id="{0F89F2F4-2431-4536-B868-101BA0DA1C4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3" y="1034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42" name="Rectangle 632">
                <a:extLst>
                  <a:ext uri="{FF2B5EF4-FFF2-40B4-BE49-F238E27FC236}">
                    <a16:creationId xmlns:a16="http://schemas.microsoft.com/office/drawing/2014/main" id="{05557D4B-C505-4459-BA2B-7BBC4CEA8F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0" y="1034"/>
                <a:ext cx="28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43" name="Line 633">
                <a:extLst>
                  <a:ext uri="{FF2B5EF4-FFF2-40B4-BE49-F238E27FC236}">
                    <a16:creationId xmlns:a16="http://schemas.microsoft.com/office/drawing/2014/main" id="{2F76FF18-841D-4D2A-AD08-22327A1084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1" y="1034"/>
                <a:ext cx="28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44" name="Rectangle 634">
                <a:extLst>
                  <a:ext uri="{FF2B5EF4-FFF2-40B4-BE49-F238E27FC236}">
                    <a16:creationId xmlns:a16="http://schemas.microsoft.com/office/drawing/2014/main" id="{59F472F9-91F1-4010-A379-81246B52BF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7" y="1034"/>
                <a:ext cx="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45" name="Line 635">
                <a:extLst>
                  <a:ext uri="{FF2B5EF4-FFF2-40B4-BE49-F238E27FC236}">
                    <a16:creationId xmlns:a16="http://schemas.microsoft.com/office/drawing/2014/main" id="{6B128257-2108-4383-A7F7-2A89A52CDF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7" y="1034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46" name="Line 636">
                <a:extLst>
                  <a:ext uri="{FF2B5EF4-FFF2-40B4-BE49-F238E27FC236}">
                    <a16:creationId xmlns:a16="http://schemas.microsoft.com/office/drawing/2014/main" id="{0FA33A67-F5D4-45B4-BEBE-E7694DE291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7" y="1034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47" name="Rectangle 637">
                <a:extLst>
                  <a:ext uri="{FF2B5EF4-FFF2-40B4-BE49-F238E27FC236}">
                    <a16:creationId xmlns:a16="http://schemas.microsoft.com/office/drawing/2014/main" id="{9F6298CB-3132-4DE4-9647-13365AE325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4" y="1034"/>
                <a:ext cx="167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48" name="Line 638">
                <a:extLst>
                  <a:ext uri="{FF2B5EF4-FFF2-40B4-BE49-F238E27FC236}">
                    <a16:creationId xmlns:a16="http://schemas.microsoft.com/office/drawing/2014/main" id="{D45407D7-4FF6-4FB0-9308-278110589E2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4" y="1034"/>
                <a:ext cx="167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49" name="Rectangle 639">
                <a:extLst>
                  <a:ext uri="{FF2B5EF4-FFF2-40B4-BE49-F238E27FC236}">
                    <a16:creationId xmlns:a16="http://schemas.microsoft.com/office/drawing/2014/main" id="{E50F290F-1F45-45BB-AC14-08076D2B81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35" y="1034"/>
                <a:ext cx="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50" name="Line 640">
                <a:extLst>
                  <a:ext uri="{FF2B5EF4-FFF2-40B4-BE49-F238E27FC236}">
                    <a16:creationId xmlns:a16="http://schemas.microsoft.com/office/drawing/2014/main" id="{20E28271-5634-46CB-8D63-BBB24DE83B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35" y="1034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51" name="Line 641">
                <a:extLst>
                  <a:ext uri="{FF2B5EF4-FFF2-40B4-BE49-F238E27FC236}">
                    <a16:creationId xmlns:a16="http://schemas.microsoft.com/office/drawing/2014/main" id="{85BA4BCD-9293-4E51-ACC6-11978532C17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35" y="1034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52" name="Rectangle 642">
                <a:extLst>
                  <a:ext uri="{FF2B5EF4-FFF2-40B4-BE49-F238E27FC236}">
                    <a16:creationId xmlns:a16="http://schemas.microsoft.com/office/drawing/2014/main" id="{18B3BF61-23C4-4173-B2BF-2B05996480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42" y="1034"/>
                <a:ext cx="4681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53" name="Line 643">
                <a:extLst>
                  <a:ext uri="{FF2B5EF4-FFF2-40B4-BE49-F238E27FC236}">
                    <a16:creationId xmlns:a16="http://schemas.microsoft.com/office/drawing/2014/main" id="{B8B92841-4528-4035-AE98-9B3501A2F0B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42" y="1034"/>
                <a:ext cx="468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54" name="Rectangle 644">
                <a:extLst>
                  <a:ext uri="{FF2B5EF4-FFF2-40B4-BE49-F238E27FC236}">
                    <a16:creationId xmlns:a16="http://schemas.microsoft.com/office/drawing/2014/main" id="{0DFB78BD-0A88-4D2F-8D97-976244B54A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23" y="1034"/>
                <a:ext cx="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55" name="Line 645">
                <a:extLst>
                  <a:ext uri="{FF2B5EF4-FFF2-40B4-BE49-F238E27FC236}">
                    <a16:creationId xmlns:a16="http://schemas.microsoft.com/office/drawing/2014/main" id="{CC28B9F7-AB54-4C0B-84CA-0F0505A214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23" y="1034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56" name="Line 646">
                <a:extLst>
                  <a:ext uri="{FF2B5EF4-FFF2-40B4-BE49-F238E27FC236}">
                    <a16:creationId xmlns:a16="http://schemas.microsoft.com/office/drawing/2014/main" id="{3A5822B1-03F4-4948-9F9E-B413396614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23" y="1034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57" name="Rectangle 647">
                <a:extLst>
                  <a:ext uri="{FF2B5EF4-FFF2-40B4-BE49-F238E27FC236}">
                    <a16:creationId xmlns:a16="http://schemas.microsoft.com/office/drawing/2014/main" id="{3D861D16-0178-48E8-A323-2AE863F15E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3" y="1038"/>
                <a:ext cx="7" cy="18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58" name="Line 648">
                <a:extLst>
                  <a:ext uri="{FF2B5EF4-FFF2-40B4-BE49-F238E27FC236}">
                    <a16:creationId xmlns:a16="http://schemas.microsoft.com/office/drawing/2014/main" id="{901CB04D-51A1-4F4E-BC9F-FA3CE363254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3" y="1038"/>
                <a:ext cx="0" cy="18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59" name="Rectangle 649">
                <a:extLst>
                  <a:ext uri="{FF2B5EF4-FFF2-40B4-BE49-F238E27FC236}">
                    <a16:creationId xmlns:a16="http://schemas.microsoft.com/office/drawing/2014/main" id="{A26F9DE4-AFC3-4A28-AEB0-4933E4EFDB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7" y="1038"/>
                <a:ext cx="7" cy="18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60" name="Line 650">
                <a:extLst>
                  <a:ext uri="{FF2B5EF4-FFF2-40B4-BE49-F238E27FC236}">
                    <a16:creationId xmlns:a16="http://schemas.microsoft.com/office/drawing/2014/main" id="{A51B7198-7FA3-4F83-B477-5986EB5105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7" y="1038"/>
                <a:ext cx="0" cy="18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61" name="Rectangle 651">
                <a:extLst>
                  <a:ext uri="{FF2B5EF4-FFF2-40B4-BE49-F238E27FC236}">
                    <a16:creationId xmlns:a16="http://schemas.microsoft.com/office/drawing/2014/main" id="{C5620A97-694F-4782-B29C-C8134AD281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35" y="1038"/>
                <a:ext cx="7" cy="18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62" name="Line 652">
                <a:extLst>
                  <a:ext uri="{FF2B5EF4-FFF2-40B4-BE49-F238E27FC236}">
                    <a16:creationId xmlns:a16="http://schemas.microsoft.com/office/drawing/2014/main" id="{35E2F0BF-8C3B-4C50-94FA-4288C70592F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29" y="1034"/>
                <a:ext cx="0" cy="18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63" name="Rectangle 653">
                <a:extLst>
                  <a:ext uri="{FF2B5EF4-FFF2-40B4-BE49-F238E27FC236}">
                    <a16:creationId xmlns:a16="http://schemas.microsoft.com/office/drawing/2014/main" id="{9C246065-9BCC-4BEE-A24C-3A72658186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23" y="1038"/>
                <a:ext cx="7" cy="18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64" name="Line 654">
                <a:extLst>
                  <a:ext uri="{FF2B5EF4-FFF2-40B4-BE49-F238E27FC236}">
                    <a16:creationId xmlns:a16="http://schemas.microsoft.com/office/drawing/2014/main" id="{99E0D6CE-C57A-40CB-963E-35C1A257C9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23" y="1038"/>
                <a:ext cx="0" cy="18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65" name="Rectangle 655">
                <a:extLst>
                  <a:ext uri="{FF2B5EF4-FFF2-40B4-BE49-F238E27FC236}">
                    <a16:creationId xmlns:a16="http://schemas.microsoft.com/office/drawing/2014/main" id="{C1A57795-93DE-4AD3-BB2F-E94EED29F8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4" y="1231"/>
                <a:ext cx="128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1" i="0" u="none" strike="noStrike" cap="none" normalizeH="0" baseline="0" dirty="0">
                    <a:ln>
                      <a:noFill/>
                    </a:ln>
                    <a:solidFill>
                      <a:schemeClr val="accent1">
                        <a:lumMod val="75000"/>
                      </a:schemeClr>
                    </a:solidFill>
                    <a:effectLst/>
                    <a:cs typeface="Arial" panose="020B0604020202020204" pitchFamily="34" charset="0"/>
                  </a:rPr>
                  <a:t>2.2</a:t>
                </a:r>
                <a:endParaRPr kumimoji="0" lang="pl-PL" altLang="pl-PL" sz="1800" b="1" i="0" u="none" strike="noStrike" cap="none" normalizeH="0" baseline="0" dirty="0">
                  <a:ln>
                    <a:noFill/>
                  </a:ln>
                  <a:solidFill>
                    <a:schemeClr val="accent1">
                      <a:lumMod val="75000"/>
                    </a:schemeClr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166" name="Rectangle 656">
                <a:extLst>
                  <a:ext uri="{FF2B5EF4-FFF2-40B4-BE49-F238E27FC236}">
                    <a16:creationId xmlns:a16="http://schemas.microsoft.com/office/drawing/2014/main" id="{52D49B76-E001-46CA-942A-2F29040D1F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6" y="1231"/>
                <a:ext cx="7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67" name="Rectangle 657">
                <a:extLst>
                  <a:ext uri="{FF2B5EF4-FFF2-40B4-BE49-F238E27FC236}">
                    <a16:creationId xmlns:a16="http://schemas.microsoft.com/office/drawing/2014/main" id="{5C8F159C-5685-4A6F-AFCC-E9E75A9AD2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8" y="1277"/>
                <a:ext cx="59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Lokalizacja: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68" name="Rectangle 658">
                <a:extLst>
                  <a:ext uri="{FF2B5EF4-FFF2-40B4-BE49-F238E27FC236}">
                    <a16:creationId xmlns:a16="http://schemas.microsoft.com/office/drawing/2014/main" id="{1867BBE9-D659-4BD9-8EF9-E72BE59BDE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95" y="1277"/>
                <a:ext cx="7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69" name="Rectangle 659">
                <a:extLst>
                  <a:ext uri="{FF2B5EF4-FFF2-40B4-BE49-F238E27FC236}">
                    <a16:creationId xmlns:a16="http://schemas.microsoft.com/office/drawing/2014/main" id="{8177DCF4-D69A-4F29-A0EE-5A8B100CA7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8" y="1368"/>
                <a:ext cx="1017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(adres, numer działki)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70" name="Rectangle 660">
                <a:extLst>
                  <a:ext uri="{FF2B5EF4-FFF2-40B4-BE49-F238E27FC236}">
                    <a16:creationId xmlns:a16="http://schemas.microsoft.com/office/drawing/2014/main" id="{61BFE212-D897-4BB5-A0B6-28A8072CB8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27" y="1368"/>
                <a:ext cx="7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71" name="Rectangle 661">
                <a:extLst>
                  <a:ext uri="{FF2B5EF4-FFF2-40B4-BE49-F238E27FC236}">
                    <a16:creationId xmlns:a16="http://schemas.microsoft.com/office/drawing/2014/main" id="{F26C07CA-263A-44A5-9BC7-EC96265D27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6" y="1231"/>
                <a:ext cx="7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72" name="Rectangle 662">
                <a:extLst>
                  <a:ext uri="{FF2B5EF4-FFF2-40B4-BE49-F238E27FC236}">
                    <a16:creationId xmlns:a16="http://schemas.microsoft.com/office/drawing/2014/main" id="{9DF4B7DC-7997-41F6-BDA5-54034C8406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6" y="1323"/>
                <a:ext cx="1969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nie wpisywać adresu jednostki, tylko adres </a:t>
                </a:r>
                <a:endParaRPr kumimoji="0" lang="pl-PL" altLang="pl-PL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73" name="Rectangle 663">
                <a:extLst>
                  <a:ext uri="{FF2B5EF4-FFF2-40B4-BE49-F238E27FC236}">
                    <a16:creationId xmlns:a16="http://schemas.microsoft.com/office/drawing/2014/main" id="{4D0AF50D-189A-411C-9F3C-E324862392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35" y="1329"/>
                <a:ext cx="432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Centrum</a:t>
                </a:r>
                <a:endParaRPr kumimoji="0" lang="pl-PL" altLang="pl-PL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74" name="Rectangle 664">
                <a:extLst>
                  <a:ext uri="{FF2B5EF4-FFF2-40B4-BE49-F238E27FC236}">
                    <a16:creationId xmlns:a16="http://schemas.microsoft.com/office/drawing/2014/main" id="{C56FEBAB-DB7D-4499-886F-5CF0167311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06" y="1339"/>
                <a:ext cx="155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!!!</a:t>
                </a:r>
                <a:endParaRPr kumimoji="0" lang="pl-PL" altLang="pl-PL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75" name="Rectangle 665">
                <a:extLst>
                  <a:ext uri="{FF2B5EF4-FFF2-40B4-BE49-F238E27FC236}">
                    <a16:creationId xmlns:a16="http://schemas.microsoft.com/office/drawing/2014/main" id="{EA17507E-2D52-4BF0-85A2-247835D954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82" y="1323"/>
                <a:ext cx="7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77" name="Rectangle 667">
                <a:extLst>
                  <a:ext uri="{FF2B5EF4-FFF2-40B4-BE49-F238E27FC236}">
                    <a16:creationId xmlns:a16="http://schemas.microsoft.com/office/drawing/2014/main" id="{73955C0D-8D8C-4D54-A631-C263617980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6" y="1414"/>
                <a:ext cx="7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78" name="Rectangle 668">
                <a:extLst>
                  <a:ext uri="{FF2B5EF4-FFF2-40B4-BE49-F238E27FC236}">
                    <a16:creationId xmlns:a16="http://schemas.microsoft.com/office/drawing/2014/main" id="{D6390693-19DA-40CB-BB04-A34D8229AB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3" y="1224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79" name="Line 669">
                <a:extLst>
                  <a:ext uri="{FF2B5EF4-FFF2-40B4-BE49-F238E27FC236}">
                    <a16:creationId xmlns:a16="http://schemas.microsoft.com/office/drawing/2014/main" id="{2827D370-7118-4677-A303-35DA76FC72B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3" y="1224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80" name="Line 670">
                <a:extLst>
                  <a:ext uri="{FF2B5EF4-FFF2-40B4-BE49-F238E27FC236}">
                    <a16:creationId xmlns:a16="http://schemas.microsoft.com/office/drawing/2014/main" id="{6E5DC3E2-B0C3-420F-A89D-88DAF2734D9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3" y="1224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81" name="Rectangle 671">
                <a:extLst>
                  <a:ext uri="{FF2B5EF4-FFF2-40B4-BE49-F238E27FC236}">
                    <a16:creationId xmlns:a16="http://schemas.microsoft.com/office/drawing/2014/main" id="{D3BF648B-FB14-4955-B112-665462986E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0" y="1224"/>
                <a:ext cx="28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82" name="Line 672">
                <a:extLst>
                  <a:ext uri="{FF2B5EF4-FFF2-40B4-BE49-F238E27FC236}">
                    <a16:creationId xmlns:a16="http://schemas.microsoft.com/office/drawing/2014/main" id="{42611480-1E49-4C29-8FB7-7B0B74E16D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0" y="1224"/>
                <a:ext cx="28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83" name="Rectangle 673">
                <a:extLst>
                  <a:ext uri="{FF2B5EF4-FFF2-40B4-BE49-F238E27FC236}">
                    <a16:creationId xmlns:a16="http://schemas.microsoft.com/office/drawing/2014/main" id="{BB72356D-6CDF-4037-92FC-2E3C2EFA67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7" y="1224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84" name="Line 674">
                <a:extLst>
                  <a:ext uri="{FF2B5EF4-FFF2-40B4-BE49-F238E27FC236}">
                    <a16:creationId xmlns:a16="http://schemas.microsoft.com/office/drawing/2014/main" id="{57DC9E55-070C-45F3-AE06-2EABFEB03E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7" y="1224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85" name="Line 675">
                <a:extLst>
                  <a:ext uri="{FF2B5EF4-FFF2-40B4-BE49-F238E27FC236}">
                    <a16:creationId xmlns:a16="http://schemas.microsoft.com/office/drawing/2014/main" id="{47D2BF2C-510D-40AD-A4D6-7D9403A575F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7" y="1224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86" name="Rectangle 676">
                <a:extLst>
                  <a:ext uri="{FF2B5EF4-FFF2-40B4-BE49-F238E27FC236}">
                    <a16:creationId xmlns:a16="http://schemas.microsoft.com/office/drawing/2014/main" id="{0D468C52-FD5F-4900-8572-F83409A0AD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4" y="1224"/>
                <a:ext cx="1671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87" name="Line 677">
                <a:extLst>
                  <a:ext uri="{FF2B5EF4-FFF2-40B4-BE49-F238E27FC236}">
                    <a16:creationId xmlns:a16="http://schemas.microsoft.com/office/drawing/2014/main" id="{93C55C79-48B5-41DD-A1B6-9EE0FE96F3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4" y="1224"/>
                <a:ext cx="167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88" name="Rectangle 678">
                <a:extLst>
                  <a:ext uri="{FF2B5EF4-FFF2-40B4-BE49-F238E27FC236}">
                    <a16:creationId xmlns:a16="http://schemas.microsoft.com/office/drawing/2014/main" id="{5D51E363-6108-4D94-8E09-4FEB0546E1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35" y="1224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89" name="Line 679">
                <a:extLst>
                  <a:ext uri="{FF2B5EF4-FFF2-40B4-BE49-F238E27FC236}">
                    <a16:creationId xmlns:a16="http://schemas.microsoft.com/office/drawing/2014/main" id="{C3D058EC-F460-4EB8-9204-6934553E767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35" y="1224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90" name="Line 680">
                <a:extLst>
                  <a:ext uri="{FF2B5EF4-FFF2-40B4-BE49-F238E27FC236}">
                    <a16:creationId xmlns:a16="http://schemas.microsoft.com/office/drawing/2014/main" id="{D1E35C31-5799-4CE8-9131-E5BAC66391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35" y="1224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91" name="Rectangle 681">
                <a:extLst>
                  <a:ext uri="{FF2B5EF4-FFF2-40B4-BE49-F238E27FC236}">
                    <a16:creationId xmlns:a16="http://schemas.microsoft.com/office/drawing/2014/main" id="{F10C3856-F7C0-43DF-A632-0E8AF845CD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42" y="1224"/>
                <a:ext cx="4681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92" name="Line 682">
                <a:extLst>
                  <a:ext uri="{FF2B5EF4-FFF2-40B4-BE49-F238E27FC236}">
                    <a16:creationId xmlns:a16="http://schemas.microsoft.com/office/drawing/2014/main" id="{FDC9116E-E267-4F17-906B-7522DDC577A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42" y="1224"/>
                <a:ext cx="4681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93" name="Rectangle 683">
                <a:extLst>
                  <a:ext uri="{FF2B5EF4-FFF2-40B4-BE49-F238E27FC236}">
                    <a16:creationId xmlns:a16="http://schemas.microsoft.com/office/drawing/2014/main" id="{A2469562-9980-459A-AAD3-82EBFE6328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23" y="1224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94" name="Line 684">
                <a:extLst>
                  <a:ext uri="{FF2B5EF4-FFF2-40B4-BE49-F238E27FC236}">
                    <a16:creationId xmlns:a16="http://schemas.microsoft.com/office/drawing/2014/main" id="{886180BF-8B6B-4A07-AFBC-E69BAD8401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23" y="1224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95" name="Line 685">
                <a:extLst>
                  <a:ext uri="{FF2B5EF4-FFF2-40B4-BE49-F238E27FC236}">
                    <a16:creationId xmlns:a16="http://schemas.microsoft.com/office/drawing/2014/main" id="{D17874CD-6038-4B1A-BDDD-18926F9E0F6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23" y="1224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96" name="Rectangle 686">
                <a:extLst>
                  <a:ext uri="{FF2B5EF4-FFF2-40B4-BE49-F238E27FC236}">
                    <a16:creationId xmlns:a16="http://schemas.microsoft.com/office/drawing/2014/main" id="{B966EC7E-D776-46DA-BE18-67C3585E43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3" y="1229"/>
                <a:ext cx="7" cy="27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97" name="Line 687">
                <a:extLst>
                  <a:ext uri="{FF2B5EF4-FFF2-40B4-BE49-F238E27FC236}">
                    <a16:creationId xmlns:a16="http://schemas.microsoft.com/office/drawing/2014/main" id="{1C2EBE28-4BAC-43DB-A9A5-233CDF2120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3" y="1229"/>
                <a:ext cx="0" cy="27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98" name="Rectangle 688">
                <a:extLst>
                  <a:ext uri="{FF2B5EF4-FFF2-40B4-BE49-F238E27FC236}">
                    <a16:creationId xmlns:a16="http://schemas.microsoft.com/office/drawing/2014/main" id="{BF4D8B6A-D4D3-43E0-9660-1115543E8A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7" y="1229"/>
                <a:ext cx="7" cy="27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99" name="Line 689">
                <a:extLst>
                  <a:ext uri="{FF2B5EF4-FFF2-40B4-BE49-F238E27FC236}">
                    <a16:creationId xmlns:a16="http://schemas.microsoft.com/office/drawing/2014/main" id="{FDA6649E-9673-4BF9-9154-E1ADA95D9E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7" y="1229"/>
                <a:ext cx="0" cy="27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00" name="Rectangle 690">
                <a:extLst>
                  <a:ext uri="{FF2B5EF4-FFF2-40B4-BE49-F238E27FC236}">
                    <a16:creationId xmlns:a16="http://schemas.microsoft.com/office/drawing/2014/main" id="{480EC559-84E5-47CA-9C93-26C0141F80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35" y="1229"/>
                <a:ext cx="7" cy="27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01" name="Line 691">
                <a:extLst>
                  <a:ext uri="{FF2B5EF4-FFF2-40B4-BE49-F238E27FC236}">
                    <a16:creationId xmlns:a16="http://schemas.microsoft.com/office/drawing/2014/main" id="{E2687202-3B82-4735-8840-CC506B7AFE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35" y="1239"/>
                <a:ext cx="0" cy="27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02" name="Rectangle 692">
                <a:extLst>
                  <a:ext uri="{FF2B5EF4-FFF2-40B4-BE49-F238E27FC236}">
                    <a16:creationId xmlns:a16="http://schemas.microsoft.com/office/drawing/2014/main" id="{11F83B5B-3822-4784-A685-1ACC389DE9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23" y="1229"/>
                <a:ext cx="7" cy="27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03" name="Line 693">
                <a:extLst>
                  <a:ext uri="{FF2B5EF4-FFF2-40B4-BE49-F238E27FC236}">
                    <a16:creationId xmlns:a16="http://schemas.microsoft.com/office/drawing/2014/main" id="{4BBCA8F0-7A15-42C5-84EB-3123181F79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23" y="1229"/>
                <a:ext cx="0" cy="27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04" name="Rectangle 694">
                <a:extLst>
                  <a:ext uri="{FF2B5EF4-FFF2-40B4-BE49-F238E27FC236}">
                    <a16:creationId xmlns:a16="http://schemas.microsoft.com/office/drawing/2014/main" id="{9B30C431-300E-482F-A60E-68ED6CEC8A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4" y="1513"/>
                <a:ext cx="128" cy="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1" i="0" u="none" strike="noStrike" cap="none" normalizeH="0" baseline="0" dirty="0">
                    <a:ln>
                      <a:noFill/>
                    </a:ln>
                    <a:solidFill>
                      <a:schemeClr val="accent1">
                        <a:lumMod val="75000"/>
                      </a:schemeClr>
                    </a:solidFill>
                    <a:effectLst/>
                    <a:cs typeface="Arial" panose="020B0604020202020204" pitchFamily="34" charset="0"/>
                  </a:rPr>
                  <a:t>2.3</a:t>
                </a:r>
                <a:endParaRPr kumimoji="0" lang="pl-PL" altLang="pl-PL" sz="1800" b="1" i="0" u="none" strike="noStrike" cap="none" normalizeH="0" baseline="0" dirty="0">
                  <a:ln>
                    <a:noFill/>
                  </a:ln>
                  <a:solidFill>
                    <a:schemeClr val="accent1">
                      <a:lumMod val="75000"/>
                    </a:schemeClr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205" name="Rectangle 695">
                <a:extLst>
                  <a:ext uri="{FF2B5EF4-FFF2-40B4-BE49-F238E27FC236}">
                    <a16:creationId xmlns:a16="http://schemas.microsoft.com/office/drawing/2014/main" id="{682C4DAA-A5EA-46A7-884B-5325D9FC3D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6" y="1513"/>
                <a:ext cx="7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06" name="Rectangle 696">
                <a:extLst>
                  <a:ext uri="{FF2B5EF4-FFF2-40B4-BE49-F238E27FC236}">
                    <a16:creationId xmlns:a16="http://schemas.microsoft.com/office/drawing/2014/main" id="{DD7BD228-18E0-40CF-97BB-A73B0A01EB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8" y="1746"/>
                <a:ext cx="1354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Planowane źródła finansowania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07" name="Rectangle 697">
                <a:extLst>
                  <a:ext uri="{FF2B5EF4-FFF2-40B4-BE49-F238E27FC236}">
                    <a16:creationId xmlns:a16="http://schemas.microsoft.com/office/drawing/2014/main" id="{2EDB737B-AD04-4892-A14B-8751A4FF6B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8" y="1825"/>
                <a:ext cx="402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zadania: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08" name="Rectangle 698">
                <a:extLst>
                  <a:ext uri="{FF2B5EF4-FFF2-40B4-BE49-F238E27FC236}">
                    <a16:creationId xmlns:a16="http://schemas.microsoft.com/office/drawing/2014/main" id="{F11479DF-A8CB-4BD7-AADF-5D51482FF1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89" y="1825"/>
                <a:ext cx="64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09" name="Rectangle 699">
                <a:extLst>
                  <a:ext uri="{FF2B5EF4-FFF2-40B4-BE49-F238E27FC236}">
                    <a16:creationId xmlns:a16="http://schemas.microsoft.com/office/drawing/2014/main" id="{A20910E5-D73D-4270-B10C-A34DCCB37A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92" y="1907"/>
                <a:ext cx="1527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(w przypadku wskazania innych niż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10" name="Rectangle 700">
                <a:extLst>
                  <a:ext uri="{FF2B5EF4-FFF2-40B4-BE49-F238E27FC236}">
                    <a16:creationId xmlns:a16="http://schemas.microsoft.com/office/drawing/2014/main" id="{C88A99C0-D676-4BF0-9F5F-9F4B576BBA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5" y="1986"/>
                <a:ext cx="1496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środki własne źródeł  finansowania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11" name="Rectangle 701">
                <a:extLst>
                  <a:ext uri="{FF2B5EF4-FFF2-40B4-BE49-F238E27FC236}">
                    <a16:creationId xmlns:a16="http://schemas.microsoft.com/office/drawing/2014/main" id="{DB6CBE42-F40B-4121-9257-3BCC5055FA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6" y="2068"/>
                <a:ext cx="1442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należy podać informację na jakim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12" name="Rectangle 702">
                <a:extLst>
                  <a:ext uri="{FF2B5EF4-FFF2-40B4-BE49-F238E27FC236}">
                    <a16:creationId xmlns:a16="http://schemas.microsoft.com/office/drawing/2014/main" id="{3E874488-6539-44F5-B4FA-B7C40C205D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78" y="2147"/>
                <a:ext cx="1111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etapie jest ich pozyskanie)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13" name="Rectangle 703">
                <a:extLst>
                  <a:ext uri="{FF2B5EF4-FFF2-40B4-BE49-F238E27FC236}">
                    <a16:creationId xmlns:a16="http://schemas.microsoft.com/office/drawing/2014/main" id="{6A1836BC-47F3-42F9-A934-E6827A25BE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1" y="2147"/>
                <a:ext cx="64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14" name="Rectangle 704">
                <a:extLst>
                  <a:ext uri="{FF2B5EF4-FFF2-40B4-BE49-F238E27FC236}">
                    <a16:creationId xmlns:a16="http://schemas.microsoft.com/office/drawing/2014/main" id="{A4CD265F-9339-4822-AAF3-AD3BE3CFCC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8" y="2229"/>
                <a:ext cx="91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*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15" name="Rectangle 705">
                <a:extLst>
                  <a:ext uri="{FF2B5EF4-FFF2-40B4-BE49-F238E27FC236}">
                    <a16:creationId xmlns:a16="http://schemas.microsoft.com/office/drawing/2014/main" id="{5A8D6784-CEA3-465D-A9E9-1A58B5258E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88" y="2229"/>
                <a:ext cx="64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16" name="Rectangle 706">
                <a:extLst>
                  <a:ext uri="{FF2B5EF4-FFF2-40B4-BE49-F238E27FC236}">
                    <a16:creationId xmlns:a16="http://schemas.microsoft.com/office/drawing/2014/main" id="{09C2F669-BFD7-47E4-BF61-56B9A70840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9" y="2229"/>
                <a:ext cx="1469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kwoty w rozbiciu na poszczególne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17" name="Rectangle 707">
                <a:extLst>
                  <a:ext uri="{FF2B5EF4-FFF2-40B4-BE49-F238E27FC236}">
                    <a16:creationId xmlns:a16="http://schemas.microsoft.com/office/drawing/2014/main" id="{40A7CE99-1093-4E29-98BE-C572F7D555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8" y="2311"/>
                <a:ext cx="979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lata w pełnych złotych,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18" name="Rectangle 708">
                <a:extLst>
                  <a:ext uri="{FF2B5EF4-FFF2-40B4-BE49-F238E27FC236}">
                    <a16:creationId xmlns:a16="http://schemas.microsoft.com/office/drawing/2014/main" id="{496A226B-CD49-4C4C-AB3E-B63ECC30E4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50" y="2311"/>
                <a:ext cx="64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19" name="Rectangle 709">
                <a:extLst>
                  <a:ext uri="{FF2B5EF4-FFF2-40B4-BE49-F238E27FC236}">
                    <a16:creationId xmlns:a16="http://schemas.microsoft.com/office/drawing/2014/main" id="{F3685888-F4CA-4777-B334-2A4457F630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8" y="2390"/>
                <a:ext cx="91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*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20" name="Rectangle 710">
                <a:extLst>
                  <a:ext uri="{FF2B5EF4-FFF2-40B4-BE49-F238E27FC236}">
                    <a16:creationId xmlns:a16="http://schemas.microsoft.com/office/drawing/2014/main" id="{E0B2A9CA-10E5-48E7-9F23-66BCC7272B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88" y="2390"/>
                <a:ext cx="1469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kwoty w rozbiciu na poszczególne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21" name="Rectangle 711">
                <a:extLst>
                  <a:ext uri="{FF2B5EF4-FFF2-40B4-BE49-F238E27FC236}">
                    <a16:creationId xmlns:a16="http://schemas.microsoft.com/office/drawing/2014/main" id="{3FFD63B5-1C1E-4233-BC89-87436F7934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8" y="2472"/>
                <a:ext cx="1574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lata winny być spójne z planowanym </a:t>
                </a:r>
                <a:endParaRPr kumimoji="0" lang="pl-PL" altLang="pl-PL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22" name="Rectangle 712">
                <a:extLst>
                  <a:ext uri="{FF2B5EF4-FFF2-40B4-BE49-F238E27FC236}">
                    <a16:creationId xmlns:a16="http://schemas.microsoft.com/office/drawing/2014/main" id="{27FB1CD4-1A6C-4810-BC47-54F0153B6B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8" y="2552"/>
                <a:ext cx="736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harmonogramem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23" name="Rectangle 713">
                <a:extLst>
                  <a:ext uri="{FF2B5EF4-FFF2-40B4-BE49-F238E27FC236}">
                    <a16:creationId xmlns:a16="http://schemas.microsoft.com/office/drawing/2014/main" id="{77786E51-1306-407A-8390-5727BB1B31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10" y="2552"/>
                <a:ext cx="64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24" name="Rectangle 714">
                <a:extLst>
                  <a:ext uri="{FF2B5EF4-FFF2-40B4-BE49-F238E27FC236}">
                    <a16:creationId xmlns:a16="http://schemas.microsoft.com/office/drawing/2014/main" id="{41037370-2CD2-43B2-AFA7-D91B1E3471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57" y="2563"/>
                <a:ext cx="484" cy="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rzeczowo -</a:t>
                </a:r>
                <a:endParaRPr kumimoji="0" lang="pl-PL" altLang="pl-PL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25" name="Rectangle 715">
                <a:extLst>
                  <a:ext uri="{FF2B5EF4-FFF2-40B4-BE49-F238E27FC236}">
                    <a16:creationId xmlns:a16="http://schemas.microsoft.com/office/drawing/2014/main" id="{F5AB8320-2193-468F-AB32-9E7B7021F6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8" y="2633"/>
                <a:ext cx="1324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finansowym realizacji zadania, </a:t>
                </a:r>
                <a:endParaRPr kumimoji="0" lang="pl-PL" altLang="pl-PL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26" name="Rectangle 716">
                <a:extLst>
                  <a:ext uri="{FF2B5EF4-FFF2-40B4-BE49-F238E27FC236}">
                    <a16:creationId xmlns:a16="http://schemas.microsoft.com/office/drawing/2014/main" id="{79223706-E386-4C9A-AC71-745F5C71C2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8" y="2713"/>
                <a:ext cx="915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zakresem rzeczowym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27" name="Rectangle 717">
                <a:extLst>
                  <a:ext uri="{FF2B5EF4-FFF2-40B4-BE49-F238E27FC236}">
                    <a16:creationId xmlns:a16="http://schemas.microsoft.com/office/drawing/2014/main" id="{DA7A7C25-8D6E-41F8-8486-DC035BDA27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60" y="2713"/>
                <a:ext cx="64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28" name="Rectangle 718">
                <a:extLst>
                  <a:ext uri="{FF2B5EF4-FFF2-40B4-BE49-F238E27FC236}">
                    <a16:creationId xmlns:a16="http://schemas.microsoft.com/office/drawing/2014/main" id="{A35C0833-A8C2-4BE3-B96E-82E0C1CCB0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11" y="2714"/>
                <a:ext cx="507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i wartością </a:t>
                </a:r>
                <a:endParaRPr kumimoji="0" lang="pl-PL" altLang="pl-PL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29" name="Rectangle 719">
                <a:extLst>
                  <a:ext uri="{FF2B5EF4-FFF2-40B4-BE49-F238E27FC236}">
                    <a16:creationId xmlns:a16="http://schemas.microsoft.com/office/drawing/2014/main" id="{9CD55540-1668-41F9-A631-E72556E984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8" y="2795"/>
                <a:ext cx="1537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kosztorysową zadania w rozbiciu na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30" name="Rectangle 720">
                <a:extLst>
                  <a:ext uri="{FF2B5EF4-FFF2-40B4-BE49-F238E27FC236}">
                    <a16:creationId xmlns:a16="http://schemas.microsoft.com/office/drawing/2014/main" id="{C722FA9D-6BAB-4A58-966A-0D8AF531BF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8" y="2874"/>
                <a:ext cx="1003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koszty poszczególnych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31" name="Rectangle 721">
                <a:extLst>
                  <a:ext uri="{FF2B5EF4-FFF2-40B4-BE49-F238E27FC236}">
                    <a16:creationId xmlns:a16="http://schemas.microsoft.com/office/drawing/2014/main" id="{A9BB60C6-384F-4AB8-8E9E-58FBDA4FC9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36" y="2874"/>
                <a:ext cx="510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elementów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32" name="Rectangle 722">
                <a:extLst>
                  <a:ext uri="{FF2B5EF4-FFF2-40B4-BE49-F238E27FC236}">
                    <a16:creationId xmlns:a16="http://schemas.microsoft.com/office/drawing/2014/main" id="{D5CD96BE-B63D-4983-95BE-45D96EB42E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8" y="2956"/>
                <a:ext cx="1496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inwestycji oraz z załącznikiem nr 1.</a:t>
                </a:r>
                <a:endParaRPr kumimoji="0" lang="pl-PL" altLang="pl-PL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33" name="Rectangle 723">
                <a:extLst>
                  <a:ext uri="{FF2B5EF4-FFF2-40B4-BE49-F238E27FC236}">
                    <a16:creationId xmlns:a16="http://schemas.microsoft.com/office/drawing/2014/main" id="{6B977B46-4F2C-470A-B574-1A156F77EA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53" y="2956"/>
                <a:ext cx="64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34" name="Rectangle 724">
                <a:extLst>
                  <a:ext uri="{FF2B5EF4-FFF2-40B4-BE49-F238E27FC236}">
                    <a16:creationId xmlns:a16="http://schemas.microsoft.com/office/drawing/2014/main" id="{E2E4EDEB-0905-424C-BE52-FCFD492F8B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8" y="3035"/>
                <a:ext cx="91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*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35" name="Rectangle 725">
                <a:extLst>
                  <a:ext uri="{FF2B5EF4-FFF2-40B4-BE49-F238E27FC236}">
                    <a16:creationId xmlns:a16="http://schemas.microsoft.com/office/drawing/2014/main" id="{728BD509-13CE-4790-9C93-33A485AD1F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88" y="3035"/>
                <a:ext cx="91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*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36" name="Rectangle 726">
                <a:extLst>
                  <a:ext uri="{FF2B5EF4-FFF2-40B4-BE49-F238E27FC236}">
                    <a16:creationId xmlns:a16="http://schemas.microsoft.com/office/drawing/2014/main" id="{2A0EE24A-495F-49F4-9C9E-0D8FE7CA9D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9" y="3035"/>
                <a:ext cx="64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37" name="Rectangle 727">
                <a:extLst>
                  <a:ext uri="{FF2B5EF4-FFF2-40B4-BE49-F238E27FC236}">
                    <a16:creationId xmlns:a16="http://schemas.microsoft.com/office/drawing/2014/main" id="{BDAFA60C-95FB-4E6C-83E0-35CD44343D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3046"/>
                <a:ext cx="797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razem koszt brutto</a:t>
                </a:r>
                <a:endParaRPr kumimoji="0" lang="pl-PL" altLang="pl-PL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38" name="Rectangle 728">
                <a:extLst>
                  <a:ext uri="{FF2B5EF4-FFF2-40B4-BE49-F238E27FC236}">
                    <a16:creationId xmlns:a16="http://schemas.microsoft.com/office/drawing/2014/main" id="{8B359942-7439-4CF1-B5D2-7BDAEF591E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15" y="3240"/>
                <a:ext cx="64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39" name="Rectangle 729">
                <a:extLst>
                  <a:ext uri="{FF2B5EF4-FFF2-40B4-BE49-F238E27FC236}">
                    <a16:creationId xmlns:a16="http://schemas.microsoft.com/office/drawing/2014/main" id="{7736CA48-4AB9-4716-B5FC-526D87AAB7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6" y="3164"/>
                <a:ext cx="735" cy="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(ostatnia </a:t>
                </a:r>
                <a:endParaRPr kumimoji="0" lang="pl-PL" altLang="pl-PL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40" name="Rectangle 730">
                <a:extLst>
                  <a:ext uri="{FF2B5EF4-FFF2-40B4-BE49-F238E27FC236}">
                    <a16:creationId xmlns:a16="http://schemas.microsoft.com/office/drawing/2014/main" id="{9EB27B9F-54A3-4EBB-B269-06667D9A9F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73" y="3166"/>
                <a:ext cx="821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kolumna) w tys. zł,</a:t>
                </a:r>
                <a:endParaRPr kumimoji="0" lang="pl-PL" altLang="pl-PL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41" name="Rectangle 731">
                <a:extLst>
                  <a:ext uri="{FF2B5EF4-FFF2-40B4-BE49-F238E27FC236}">
                    <a16:creationId xmlns:a16="http://schemas.microsoft.com/office/drawing/2014/main" id="{E108655A-5140-43A3-8DCD-3308AD9730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4" y="3117"/>
                <a:ext cx="64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42" name="Rectangle 732">
                <a:extLst>
                  <a:ext uri="{FF2B5EF4-FFF2-40B4-BE49-F238E27FC236}">
                    <a16:creationId xmlns:a16="http://schemas.microsoft.com/office/drawing/2014/main" id="{C7DBC0E5-9340-4CD3-B202-6EEB5E67A0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8" y="3197"/>
                <a:ext cx="64" cy="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43" name="Rectangle 733">
                <a:extLst>
                  <a:ext uri="{FF2B5EF4-FFF2-40B4-BE49-F238E27FC236}">
                    <a16:creationId xmlns:a16="http://schemas.microsoft.com/office/drawing/2014/main" id="{8A73E33E-E1FC-4E24-9008-8EA4588A71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6" y="1508"/>
                <a:ext cx="81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44" name="Rectangle 734">
                <a:extLst>
                  <a:ext uri="{FF2B5EF4-FFF2-40B4-BE49-F238E27FC236}">
                    <a16:creationId xmlns:a16="http://schemas.microsoft.com/office/drawing/2014/main" id="{64C211E0-AFAC-495F-9FDD-26DC9A9CCE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55" y="1616"/>
                <a:ext cx="74" cy="1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45" name="Rectangle 735">
                <a:extLst>
                  <a:ext uri="{FF2B5EF4-FFF2-40B4-BE49-F238E27FC236}">
                    <a16:creationId xmlns:a16="http://schemas.microsoft.com/office/drawing/2014/main" id="{5A2DFCCC-885F-4ADE-9A6E-69CBDD2002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58" y="1708"/>
                <a:ext cx="1030" cy="1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Źródła finansowania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46" name="Rectangle 736">
                <a:extLst>
                  <a:ext uri="{FF2B5EF4-FFF2-40B4-BE49-F238E27FC236}">
                    <a16:creationId xmlns:a16="http://schemas.microsoft.com/office/drawing/2014/main" id="{788C9497-2A38-4914-A98A-0FDB0C10A1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55" y="1708"/>
                <a:ext cx="74" cy="1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47" name="Rectangle 737">
                <a:extLst>
                  <a:ext uri="{FF2B5EF4-FFF2-40B4-BE49-F238E27FC236}">
                    <a16:creationId xmlns:a16="http://schemas.microsoft.com/office/drawing/2014/main" id="{6A2CDB6B-DF18-457D-8EA8-413959682E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11" y="1801"/>
                <a:ext cx="74" cy="1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48" name="Rectangle 738">
                <a:extLst>
                  <a:ext uri="{FF2B5EF4-FFF2-40B4-BE49-F238E27FC236}">
                    <a16:creationId xmlns:a16="http://schemas.microsoft.com/office/drawing/2014/main" id="{92AB8052-D224-486B-89A1-0F5DD502B6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80" y="1616"/>
                <a:ext cx="74" cy="1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49" name="Rectangle 739">
                <a:extLst>
                  <a:ext uri="{FF2B5EF4-FFF2-40B4-BE49-F238E27FC236}">
                    <a16:creationId xmlns:a16="http://schemas.microsoft.com/office/drawing/2014/main" id="{4308523F-454D-40C2-9A49-B1526E379A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78" y="1708"/>
                <a:ext cx="243" cy="1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Rok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50" name="Rectangle 740">
                <a:extLst>
                  <a:ext uri="{FF2B5EF4-FFF2-40B4-BE49-F238E27FC236}">
                    <a16:creationId xmlns:a16="http://schemas.microsoft.com/office/drawing/2014/main" id="{81150A90-4F83-4CE9-A15F-6FA1620D00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8" y="1708"/>
                <a:ext cx="74" cy="1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51" name="Rectangle 741">
                <a:extLst>
                  <a:ext uri="{FF2B5EF4-FFF2-40B4-BE49-F238E27FC236}">
                    <a16:creationId xmlns:a16="http://schemas.microsoft.com/office/drawing/2014/main" id="{CE97C735-DEFB-4FF5-88F5-DB4ED22B2A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58" y="1616"/>
                <a:ext cx="159" cy="1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**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52" name="Rectangle 742">
                <a:extLst>
                  <a:ext uri="{FF2B5EF4-FFF2-40B4-BE49-F238E27FC236}">
                    <a16:creationId xmlns:a16="http://schemas.microsoft.com/office/drawing/2014/main" id="{FEA333D8-8A0B-4B59-B653-A52DC6A584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73" y="1616"/>
                <a:ext cx="372" cy="1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Razem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53" name="Rectangle 743">
                <a:extLst>
                  <a:ext uri="{FF2B5EF4-FFF2-40B4-BE49-F238E27FC236}">
                    <a16:creationId xmlns:a16="http://schemas.microsoft.com/office/drawing/2014/main" id="{2A57D3A3-457B-4559-9574-2177773A8B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600" y="1616"/>
                <a:ext cx="74" cy="1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54" name="Rectangle 744">
                <a:extLst>
                  <a:ext uri="{FF2B5EF4-FFF2-40B4-BE49-F238E27FC236}">
                    <a16:creationId xmlns:a16="http://schemas.microsoft.com/office/drawing/2014/main" id="{30413C69-19B0-4F29-8679-F030A91CB9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58" y="1708"/>
                <a:ext cx="344" cy="1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Koszt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55" name="Rectangle 745">
                <a:extLst>
                  <a:ext uri="{FF2B5EF4-FFF2-40B4-BE49-F238E27FC236}">
                    <a16:creationId xmlns:a16="http://schemas.microsoft.com/office/drawing/2014/main" id="{130A42F9-6875-4BE8-BCBF-1BEC37E71C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458" y="1708"/>
                <a:ext cx="378" cy="1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brutto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56" name="Rectangle 746">
                <a:extLst>
                  <a:ext uri="{FF2B5EF4-FFF2-40B4-BE49-F238E27FC236}">
                    <a16:creationId xmlns:a16="http://schemas.microsoft.com/office/drawing/2014/main" id="{FC10BD2C-44A6-4A4B-94FD-CB56FCD40A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58" y="1799"/>
                <a:ext cx="426" cy="1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1" i="0" u="none" strike="noStrike" cap="none" normalizeH="0" baseline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</a:rPr>
                  <a:t>w tys. zł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57" name="Rectangle 747">
                <a:extLst>
                  <a:ext uri="{FF2B5EF4-FFF2-40B4-BE49-F238E27FC236}">
                    <a16:creationId xmlns:a16="http://schemas.microsoft.com/office/drawing/2014/main" id="{22EE8517-9B33-4296-AB2E-D0418FC7C8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543" y="1799"/>
                <a:ext cx="74" cy="1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58" name="Rectangle 748">
                <a:extLst>
                  <a:ext uri="{FF2B5EF4-FFF2-40B4-BE49-F238E27FC236}">
                    <a16:creationId xmlns:a16="http://schemas.microsoft.com/office/drawing/2014/main" id="{6BD20861-D8FC-447A-897C-355673AE68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33" y="1606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59" name="Line 749">
                <a:extLst>
                  <a:ext uri="{FF2B5EF4-FFF2-40B4-BE49-F238E27FC236}">
                    <a16:creationId xmlns:a16="http://schemas.microsoft.com/office/drawing/2014/main" id="{0ACEBD50-8723-40BF-94CB-58E6962B57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33" y="1606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60" name="Line 750">
                <a:extLst>
                  <a:ext uri="{FF2B5EF4-FFF2-40B4-BE49-F238E27FC236}">
                    <a16:creationId xmlns:a16="http://schemas.microsoft.com/office/drawing/2014/main" id="{AA880109-1C6B-4369-B64B-F53C40611DC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33" y="1606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61" name="Rectangle 751">
                <a:extLst>
                  <a:ext uri="{FF2B5EF4-FFF2-40B4-BE49-F238E27FC236}">
                    <a16:creationId xmlns:a16="http://schemas.microsoft.com/office/drawing/2014/main" id="{2658B59D-96CD-418E-9798-EF2DF75E57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33" y="1606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62" name="Line 752">
                <a:extLst>
                  <a:ext uri="{FF2B5EF4-FFF2-40B4-BE49-F238E27FC236}">
                    <a16:creationId xmlns:a16="http://schemas.microsoft.com/office/drawing/2014/main" id="{DD3F92CC-CDE1-43D7-8385-1758B90767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33" y="1606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63" name="Line 753">
                <a:extLst>
                  <a:ext uri="{FF2B5EF4-FFF2-40B4-BE49-F238E27FC236}">
                    <a16:creationId xmlns:a16="http://schemas.microsoft.com/office/drawing/2014/main" id="{533D4996-0467-4B4A-B7DB-AC6DA759E18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33" y="1606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64" name="Rectangle 754">
                <a:extLst>
                  <a:ext uri="{FF2B5EF4-FFF2-40B4-BE49-F238E27FC236}">
                    <a16:creationId xmlns:a16="http://schemas.microsoft.com/office/drawing/2014/main" id="{DDB6B141-0363-45AE-8EC6-8831BE4F1E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40" y="1606"/>
                <a:ext cx="1236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65" name="Line 755">
                <a:extLst>
                  <a:ext uri="{FF2B5EF4-FFF2-40B4-BE49-F238E27FC236}">
                    <a16:creationId xmlns:a16="http://schemas.microsoft.com/office/drawing/2014/main" id="{3B97E142-B4A7-43E1-9D86-8D84D61F519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40" y="1606"/>
                <a:ext cx="123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66" name="Rectangle 756">
                <a:extLst>
                  <a:ext uri="{FF2B5EF4-FFF2-40B4-BE49-F238E27FC236}">
                    <a16:creationId xmlns:a16="http://schemas.microsoft.com/office/drawing/2014/main" id="{057CFC10-63FD-4A53-B442-FE7BCAE2B3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76" y="1606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67" name="Line 757">
                <a:extLst>
                  <a:ext uri="{FF2B5EF4-FFF2-40B4-BE49-F238E27FC236}">
                    <a16:creationId xmlns:a16="http://schemas.microsoft.com/office/drawing/2014/main" id="{7F7E2D3F-CB4D-4381-B38A-2AC8359BE4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76" y="1606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68" name="Line 758">
                <a:extLst>
                  <a:ext uri="{FF2B5EF4-FFF2-40B4-BE49-F238E27FC236}">
                    <a16:creationId xmlns:a16="http://schemas.microsoft.com/office/drawing/2014/main" id="{EE095561-2257-48EC-BC94-7B87FBAE2D8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76" y="1606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69" name="Rectangle 759">
                <a:extLst>
                  <a:ext uri="{FF2B5EF4-FFF2-40B4-BE49-F238E27FC236}">
                    <a16:creationId xmlns:a16="http://schemas.microsoft.com/office/drawing/2014/main" id="{6FC6B932-C298-4034-BAD6-DE8F70BB4C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83" y="1606"/>
                <a:ext cx="259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70" name="Line 760">
                <a:extLst>
                  <a:ext uri="{FF2B5EF4-FFF2-40B4-BE49-F238E27FC236}">
                    <a16:creationId xmlns:a16="http://schemas.microsoft.com/office/drawing/2014/main" id="{9941ADC1-789C-46F2-B6FD-AF808099328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83" y="1606"/>
                <a:ext cx="259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71" name="Rectangle 761">
                <a:extLst>
                  <a:ext uri="{FF2B5EF4-FFF2-40B4-BE49-F238E27FC236}">
                    <a16:creationId xmlns:a16="http://schemas.microsoft.com/office/drawing/2014/main" id="{B29603DB-464D-4E40-B807-C7C3E10FB8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80" y="1606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72" name="Line 762">
                <a:extLst>
                  <a:ext uri="{FF2B5EF4-FFF2-40B4-BE49-F238E27FC236}">
                    <a16:creationId xmlns:a16="http://schemas.microsoft.com/office/drawing/2014/main" id="{45E9D5DE-5E86-4561-8407-B48E5777844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080" y="1606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73" name="Line 763">
                <a:extLst>
                  <a:ext uri="{FF2B5EF4-FFF2-40B4-BE49-F238E27FC236}">
                    <a16:creationId xmlns:a16="http://schemas.microsoft.com/office/drawing/2014/main" id="{F7E35057-7047-4EAF-95A7-E163C00CD6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080" y="1606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74" name="Rectangle 764">
                <a:extLst>
                  <a:ext uri="{FF2B5EF4-FFF2-40B4-BE49-F238E27FC236}">
                    <a16:creationId xmlns:a16="http://schemas.microsoft.com/office/drawing/2014/main" id="{8E10BBC2-F780-49C9-9592-34647020CC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87" y="1606"/>
                <a:ext cx="80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75" name="Line 765">
                <a:extLst>
                  <a:ext uri="{FF2B5EF4-FFF2-40B4-BE49-F238E27FC236}">
                    <a16:creationId xmlns:a16="http://schemas.microsoft.com/office/drawing/2014/main" id="{DD6CD006-CAF3-40A8-BDF1-49768EC2130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087" y="1606"/>
                <a:ext cx="736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76" name="Rectangle 766">
                <a:extLst>
                  <a:ext uri="{FF2B5EF4-FFF2-40B4-BE49-F238E27FC236}">
                    <a16:creationId xmlns:a16="http://schemas.microsoft.com/office/drawing/2014/main" id="{524E08A5-E6AB-4BBD-A31D-229D775CD2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94" y="1606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77" name="Line 767">
                <a:extLst>
                  <a:ext uri="{FF2B5EF4-FFF2-40B4-BE49-F238E27FC236}">
                    <a16:creationId xmlns:a16="http://schemas.microsoft.com/office/drawing/2014/main" id="{8ACA48BA-4797-4562-9543-655D02DF99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94" y="1606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78" name="Line 768">
                <a:extLst>
                  <a:ext uri="{FF2B5EF4-FFF2-40B4-BE49-F238E27FC236}">
                    <a16:creationId xmlns:a16="http://schemas.microsoft.com/office/drawing/2014/main" id="{8B4A2FC4-CDA2-4D46-B616-3E7CD2F941B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94" y="1606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80" name="Line 770">
                <a:extLst>
                  <a:ext uri="{FF2B5EF4-FFF2-40B4-BE49-F238E27FC236}">
                    <a16:creationId xmlns:a16="http://schemas.microsoft.com/office/drawing/2014/main" id="{31358F5F-2E57-4B1B-B193-2EDA065980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94" y="1606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82" name="Rectangle 772">
                <a:extLst>
                  <a:ext uri="{FF2B5EF4-FFF2-40B4-BE49-F238E27FC236}">
                    <a16:creationId xmlns:a16="http://schemas.microsoft.com/office/drawing/2014/main" id="{9531AB3A-C578-43DF-9D35-9515505B39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33" y="1611"/>
                <a:ext cx="7" cy="277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83" name="Line 773">
                <a:extLst>
                  <a:ext uri="{FF2B5EF4-FFF2-40B4-BE49-F238E27FC236}">
                    <a16:creationId xmlns:a16="http://schemas.microsoft.com/office/drawing/2014/main" id="{08171794-736F-46E1-87C7-6080369EDFB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33" y="1611"/>
                <a:ext cx="0" cy="27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84" name="Rectangle 774">
                <a:extLst>
                  <a:ext uri="{FF2B5EF4-FFF2-40B4-BE49-F238E27FC236}">
                    <a16:creationId xmlns:a16="http://schemas.microsoft.com/office/drawing/2014/main" id="{3B5F4CEF-F0F9-4CCB-8190-FA2F77AE86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76" y="1611"/>
                <a:ext cx="7" cy="277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85" name="Line 775">
                <a:extLst>
                  <a:ext uri="{FF2B5EF4-FFF2-40B4-BE49-F238E27FC236}">
                    <a16:creationId xmlns:a16="http://schemas.microsoft.com/office/drawing/2014/main" id="{ECE254FC-ECCF-4C9F-8AB4-799FA6C14C5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76" y="1611"/>
                <a:ext cx="0" cy="27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86" name="Rectangle 776">
                <a:extLst>
                  <a:ext uri="{FF2B5EF4-FFF2-40B4-BE49-F238E27FC236}">
                    <a16:creationId xmlns:a16="http://schemas.microsoft.com/office/drawing/2014/main" id="{248E5A7C-9573-42B4-8346-2351F79038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80" y="1611"/>
                <a:ext cx="7" cy="277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87" name="Line 777">
                <a:extLst>
                  <a:ext uri="{FF2B5EF4-FFF2-40B4-BE49-F238E27FC236}">
                    <a16:creationId xmlns:a16="http://schemas.microsoft.com/office/drawing/2014/main" id="{19B8F15F-4FB3-46B4-86C8-A3BE89DF0AC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080" y="1611"/>
                <a:ext cx="0" cy="27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290" name="Rectangle 780">
                <a:extLst>
                  <a:ext uri="{FF2B5EF4-FFF2-40B4-BE49-F238E27FC236}">
                    <a16:creationId xmlns:a16="http://schemas.microsoft.com/office/drawing/2014/main" id="{05AD4A3D-6AFB-41C0-9B04-20E89A1334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75" y="1898"/>
                <a:ext cx="101" cy="1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*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91" name="Rectangle 781">
                <a:extLst>
                  <a:ext uri="{FF2B5EF4-FFF2-40B4-BE49-F238E27FC236}">
                    <a16:creationId xmlns:a16="http://schemas.microsoft.com/office/drawing/2014/main" id="{40F23E3F-D3F4-4940-9D62-3583BC35EC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33" y="1898"/>
                <a:ext cx="162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2021</a:t>
                </a:r>
                <a:endParaRPr kumimoji="0" lang="pl-PL" altLang="pl-PL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92" name="Rectangle 782">
                <a:extLst>
                  <a:ext uri="{FF2B5EF4-FFF2-40B4-BE49-F238E27FC236}">
                    <a16:creationId xmlns:a16="http://schemas.microsoft.com/office/drawing/2014/main" id="{BDC5AF53-1F5D-45F3-8245-662CFB624C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56" y="1898"/>
                <a:ext cx="74" cy="1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719" name="Group 984">
              <a:extLst>
                <a:ext uri="{FF2B5EF4-FFF2-40B4-BE49-F238E27FC236}">
                  <a16:creationId xmlns:a16="http://schemas.microsoft.com/office/drawing/2014/main" id="{080ED24F-8A0D-4C44-95F0-7BF55A888C2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33" y="1888"/>
              <a:ext cx="4668" cy="571"/>
              <a:chOff x="2233" y="1888"/>
              <a:chExt cx="4668" cy="571"/>
            </a:xfrm>
          </p:grpSpPr>
          <p:sp>
            <p:nvSpPr>
              <p:cNvPr id="893" name="Rectangle 784">
                <a:extLst>
                  <a:ext uri="{FF2B5EF4-FFF2-40B4-BE49-F238E27FC236}">
                    <a16:creationId xmlns:a16="http://schemas.microsoft.com/office/drawing/2014/main" id="{00AE8A96-AF54-4962-92A2-62700B5031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58" y="1898"/>
                <a:ext cx="202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*2022</a:t>
                </a:r>
                <a:endParaRPr kumimoji="0" lang="pl-PL" altLang="pl-PL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95" name="Rectangle 786">
                <a:extLst>
                  <a:ext uri="{FF2B5EF4-FFF2-40B4-BE49-F238E27FC236}">
                    <a16:creationId xmlns:a16="http://schemas.microsoft.com/office/drawing/2014/main" id="{B985EEC9-76B7-4B06-9F5A-6F5F92A3AE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8" y="1898"/>
                <a:ext cx="74" cy="1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96" name="Rectangle 787">
                <a:extLst>
                  <a:ext uri="{FF2B5EF4-FFF2-40B4-BE49-F238E27FC236}">
                    <a16:creationId xmlns:a16="http://schemas.microsoft.com/office/drawing/2014/main" id="{63EED066-A659-415B-A8E1-73CB192ABF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40" y="1898"/>
                <a:ext cx="101" cy="1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*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97" name="Rectangle 788">
                <a:extLst>
                  <a:ext uri="{FF2B5EF4-FFF2-40B4-BE49-F238E27FC236}">
                    <a16:creationId xmlns:a16="http://schemas.microsoft.com/office/drawing/2014/main" id="{A18685E7-6B90-42D3-8354-787D3A0009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97" y="1898"/>
                <a:ext cx="162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2023</a:t>
                </a:r>
                <a:endParaRPr kumimoji="0" lang="pl-PL" altLang="pl-PL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98" name="Rectangle 789">
                <a:extLst>
                  <a:ext uri="{FF2B5EF4-FFF2-40B4-BE49-F238E27FC236}">
                    <a16:creationId xmlns:a16="http://schemas.microsoft.com/office/drawing/2014/main" id="{89FDDE1C-CBA6-4441-8B4E-A2DA17A8C3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20" y="1898"/>
                <a:ext cx="74" cy="1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99" name="Rectangle 790">
                <a:extLst>
                  <a:ext uri="{FF2B5EF4-FFF2-40B4-BE49-F238E27FC236}">
                    <a16:creationId xmlns:a16="http://schemas.microsoft.com/office/drawing/2014/main" id="{293777F1-6A1F-4DCF-8EED-08987E6A02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97" y="1898"/>
                <a:ext cx="98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*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00" name="Rectangle 791">
                <a:extLst>
                  <a:ext uri="{FF2B5EF4-FFF2-40B4-BE49-F238E27FC236}">
                    <a16:creationId xmlns:a16="http://schemas.microsoft.com/office/drawing/2014/main" id="{6F5DE91B-9A2B-4F0A-AB81-153959E277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651" y="1898"/>
                <a:ext cx="155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…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01" name="Rectangle 792">
                <a:extLst>
                  <a:ext uri="{FF2B5EF4-FFF2-40B4-BE49-F238E27FC236}">
                    <a16:creationId xmlns:a16="http://schemas.microsoft.com/office/drawing/2014/main" id="{6BE27C3F-4F79-4D81-88A5-0ED86365D8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6" y="1898"/>
                <a:ext cx="7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02" name="Rectangle 793">
                <a:extLst>
                  <a:ext uri="{FF2B5EF4-FFF2-40B4-BE49-F238E27FC236}">
                    <a16:creationId xmlns:a16="http://schemas.microsoft.com/office/drawing/2014/main" id="{05813037-D73A-4437-8642-56FD2AB2B3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58" y="1898"/>
                <a:ext cx="7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03" name="Rectangle 794">
                <a:extLst>
                  <a:ext uri="{FF2B5EF4-FFF2-40B4-BE49-F238E27FC236}">
                    <a16:creationId xmlns:a16="http://schemas.microsoft.com/office/drawing/2014/main" id="{D15F60A6-5364-4689-933E-AE3932E25C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33" y="1888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04" name="Line 795">
                <a:extLst>
                  <a:ext uri="{FF2B5EF4-FFF2-40B4-BE49-F238E27FC236}">
                    <a16:creationId xmlns:a16="http://schemas.microsoft.com/office/drawing/2014/main" id="{AA189BF6-4072-48CF-B229-B541492473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33" y="1888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05" name="Line 796">
                <a:extLst>
                  <a:ext uri="{FF2B5EF4-FFF2-40B4-BE49-F238E27FC236}">
                    <a16:creationId xmlns:a16="http://schemas.microsoft.com/office/drawing/2014/main" id="{EF570040-C93F-407E-9AF6-65ACE61917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33" y="1888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06" name="Rectangle 797">
                <a:extLst>
                  <a:ext uri="{FF2B5EF4-FFF2-40B4-BE49-F238E27FC236}">
                    <a16:creationId xmlns:a16="http://schemas.microsoft.com/office/drawing/2014/main" id="{E7EF1238-0C38-45B0-92BD-AD30BBB8D3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76" y="1888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07" name="Line 798">
                <a:extLst>
                  <a:ext uri="{FF2B5EF4-FFF2-40B4-BE49-F238E27FC236}">
                    <a16:creationId xmlns:a16="http://schemas.microsoft.com/office/drawing/2014/main" id="{8E79039B-660C-4806-A158-12AC36E0355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76" y="1888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08" name="Line 799">
                <a:extLst>
                  <a:ext uri="{FF2B5EF4-FFF2-40B4-BE49-F238E27FC236}">
                    <a16:creationId xmlns:a16="http://schemas.microsoft.com/office/drawing/2014/main" id="{FB316511-E0FD-42FA-9581-CD31B705E82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76" y="1888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09" name="Rectangle 800">
                <a:extLst>
                  <a:ext uri="{FF2B5EF4-FFF2-40B4-BE49-F238E27FC236}">
                    <a16:creationId xmlns:a16="http://schemas.microsoft.com/office/drawing/2014/main" id="{94889F11-276C-4C91-8939-0846DF12D4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83" y="1888"/>
                <a:ext cx="672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10" name="Line 801">
                <a:extLst>
                  <a:ext uri="{FF2B5EF4-FFF2-40B4-BE49-F238E27FC236}">
                    <a16:creationId xmlns:a16="http://schemas.microsoft.com/office/drawing/2014/main" id="{F4BBFB0C-E0B4-4EAB-8B6B-A4794E8A20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83" y="1888"/>
                <a:ext cx="67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 dirty="0"/>
              </a:p>
            </p:txBody>
          </p:sp>
          <p:sp>
            <p:nvSpPr>
              <p:cNvPr id="911" name="Rectangle 802">
                <a:extLst>
                  <a:ext uri="{FF2B5EF4-FFF2-40B4-BE49-F238E27FC236}">
                    <a16:creationId xmlns:a16="http://schemas.microsoft.com/office/drawing/2014/main" id="{D428CA3B-5C23-4FD7-AE0E-7B4495B9B0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5" y="1888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12" name="Line 803">
                <a:extLst>
                  <a:ext uri="{FF2B5EF4-FFF2-40B4-BE49-F238E27FC236}">
                    <a16:creationId xmlns:a16="http://schemas.microsoft.com/office/drawing/2014/main" id="{F72BA5C5-5C1B-4F73-9653-E93378F10B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5" y="1888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13" name="Line 804">
                <a:extLst>
                  <a:ext uri="{FF2B5EF4-FFF2-40B4-BE49-F238E27FC236}">
                    <a16:creationId xmlns:a16="http://schemas.microsoft.com/office/drawing/2014/main" id="{A98FC87E-FDA2-4785-AA8E-D5636CDF787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5" y="1888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14" name="Rectangle 805">
                <a:extLst>
                  <a:ext uri="{FF2B5EF4-FFF2-40B4-BE49-F238E27FC236}">
                    <a16:creationId xmlns:a16="http://schemas.microsoft.com/office/drawing/2014/main" id="{A298F955-F4FE-43EB-8AEB-0521C6327D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62" y="1888"/>
                <a:ext cx="675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15" name="Line 806">
                <a:extLst>
                  <a:ext uri="{FF2B5EF4-FFF2-40B4-BE49-F238E27FC236}">
                    <a16:creationId xmlns:a16="http://schemas.microsoft.com/office/drawing/2014/main" id="{7D16E551-CE5D-4D99-9A6E-9DA1B7789DE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62" y="1888"/>
                <a:ext cx="67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 dirty="0"/>
              </a:p>
            </p:txBody>
          </p:sp>
          <p:sp>
            <p:nvSpPr>
              <p:cNvPr id="916" name="Rectangle 807">
                <a:extLst>
                  <a:ext uri="{FF2B5EF4-FFF2-40B4-BE49-F238E27FC236}">
                    <a16:creationId xmlns:a16="http://schemas.microsoft.com/office/drawing/2014/main" id="{2F039321-511D-46AC-9C19-2B315765FE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37" y="1888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17" name="Line 808">
                <a:extLst>
                  <a:ext uri="{FF2B5EF4-FFF2-40B4-BE49-F238E27FC236}">
                    <a16:creationId xmlns:a16="http://schemas.microsoft.com/office/drawing/2014/main" id="{8A2EE15B-2609-4DBE-82AA-1F66F9D45F5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37" y="1888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18" name="Line 809">
                <a:extLst>
                  <a:ext uri="{FF2B5EF4-FFF2-40B4-BE49-F238E27FC236}">
                    <a16:creationId xmlns:a16="http://schemas.microsoft.com/office/drawing/2014/main" id="{1918ED51-4273-452F-9D24-26127FF7A8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37" y="1888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19" name="Rectangle 810">
                <a:extLst>
                  <a:ext uri="{FF2B5EF4-FFF2-40B4-BE49-F238E27FC236}">
                    <a16:creationId xmlns:a16="http://schemas.microsoft.com/office/drawing/2014/main" id="{9FF46258-5579-4608-BCD5-4F156144F7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44" y="1888"/>
                <a:ext cx="675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20" name="Line 811">
                <a:extLst>
                  <a:ext uri="{FF2B5EF4-FFF2-40B4-BE49-F238E27FC236}">
                    <a16:creationId xmlns:a16="http://schemas.microsoft.com/office/drawing/2014/main" id="{8CF4D08F-2147-4482-80F6-30038A996E4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44" y="1888"/>
                <a:ext cx="67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 dirty="0"/>
              </a:p>
            </p:txBody>
          </p:sp>
          <p:sp>
            <p:nvSpPr>
              <p:cNvPr id="921" name="Rectangle 812">
                <a:extLst>
                  <a:ext uri="{FF2B5EF4-FFF2-40B4-BE49-F238E27FC236}">
                    <a16:creationId xmlns:a16="http://schemas.microsoft.com/office/drawing/2014/main" id="{ED0AFDB9-0213-47A4-9A03-1FFD65EF1E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19" y="1888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22" name="Line 813">
                <a:extLst>
                  <a:ext uri="{FF2B5EF4-FFF2-40B4-BE49-F238E27FC236}">
                    <a16:creationId xmlns:a16="http://schemas.microsoft.com/office/drawing/2014/main" id="{D0FC8BB6-381D-409E-9CEA-EFDDBC96996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19" y="1888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23" name="Line 814">
                <a:extLst>
                  <a:ext uri="{FF2B5EF4-FFF2-40B4-BE49-F238E27FC236}">
                    <a16:creationId xmlns:a16="http://schemas.microsoft.com/office/drawing/2014/main" id="{26DE44D7-8275-42FB-8E50-14731A1018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19" y="1888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24" name="Rectangle 815">
                <a:extLst>
                  <a:ext uri="{FF2B5EF4-FFF2-40B4-BE49-F238E27FC236}">
                    <a16:creationId xmlns:a16="http://schemas.microsoft.com/office/drawing/2014/main" id="{D81811D7-43DC-4DE8-9DBD-8BC84D03E5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26" y="1888"/>
                <a:ext cx="554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25" name="Line 816">
                <a:extLst>
                  <a:ext uri="{FF2B5EF4-FFF2-40B4-BE49-F238E27FC236}">
                    <a16:creationId xmlns:a16="http://schemas.microsoft.com/office/drawing/2014/main" id="{17C07A57-6612-4E64-8C7A-D3B29183D0A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26" y="1888"/>
                <a:ext cx="55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26" name="Rectangle 817">
                <a:extLst>
                  <a:ext uri="{FF2B5EF4-FFF2-40B4-BE49-F238E27FC236}">
                    <a16:creationId xmlns:a16="http://schemas.microsoft.com/office/drawing/2014/main" id="{918D27F8-607A-4BDE-B048-EB00CAB2FB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80" y="1888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27" name="Line 818">
                <a:extLst>
                  <a:ext uri="{FF2B5EF4-FFF2-40B4-BE49-F238E27FC236}">
                    <a16:creationId xmlns:a16="http://schemas.microsoft.com/office/drawing/2014/main" id="{03661415-741D-4138-BD17-358943E6BB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080" y="1888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28" name="Line 819">
                <a:extLst>
                  <a:ext uri="{FF2B5EF4-FFF2-40B4-BE49-F238E27FC236}">
                    <a16:creationId xmlns:a16="http://schemas.microsoft.com/office/drawing/2014/main" id="{E2E0A56F-89BB-4235-9BE1-81F5ABEF2F1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080" y="1888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29" name="Rectangle 820">
                <a:extLst>
                  <a:ext uri="{FF2B5EF4-FFF2-40B4-BE49-F238E27FC236}">
                    <a16:creationId xmlns:a16="http://schemas.microsoft.com/office/drawing/2014/main" id="{8F71D671-D99E-440E-AF40-59D0EA26EA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87" y="1888"/>
                <a:ext cx="80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30" name="Line 821">
                <a:extLst>
                  <a:ext uri="{FF2B5EF4-FFF2-40B4-BE49-F238E27FC236}">
                    <a16:creationId xmlns:a16="http://schemas.microsoft.com/office/drawing/2014/main" id="{09FE8340-7F86-432C-AA99-8DDC12BC07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087" y="1888"/>
                <a:ext cx="736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32" name="Line 823">
                <a:extLst>
                  <a:ext uri="{FF2B5EF4-FFF2-40B4-BE49-F238E27FC236}">
                    <a16:creationId xmlns:a16="http://schemas.microsoft.com/office/drawing/2014/main" id="{D29A8CC8-FB72-43CF-BF3E-5F979394279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94" y="1888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33" name="Line 824">
                <a:extLst>
                  <a:ext uri="{FF2B5EF4-FFF2-40B4-BE49-F238E27FC236}">
                    <a16:creationId xmlns:a16="http://schemas.microsoft.com/office/drawing/2014/main" id="{F943EE83-F1D1-4D1E-AA1F-5D0A978B8E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94" y="1888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34" name="Rectangle 825">
                <a:extLst>
                  <a:ext uri="{FF2B5EF4-FFF2-40B4-BE49-F238E27FC236}">
                    <a16:creationId xmlns:a16="http://schemas.microsoft.com/office/drawing/2014/main" id="{DC510ADE-B537-4B47-BF67-C535389DAF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33" y="1893"/>
                <a:ext cx="7" cy="9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35" name="Line 826">
                <a:extLst>
                  <a:ext uri="{FF2B5EF4-FFF2-40B4-BE49-F238E27FC236}">
                    <a16:creationId xmlns:a16="http://schemas.microsoft.com/office/drawing/2014/main" id="{C84CFEA2-0D61-4CC2-9BF4-2FB5F54F9D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33" y="1893"/>
                <a:ext cx="0" cy="9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36" name="Rectangle 827">
                <a:extLst>
                  <a:ext uri="{FF2B5EF4-FFF2-40B4-BE49-F238E27FC236}">
                    <a16:creationId xmlns:a16="http://schemas.microsoft.com/office/drawing/2014/main" id="{37D8D30C-4F65-4AA9-83EF-AFBD3F3F0D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76" y="1893"/>
                <a:ext cx="7" cy="9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37" name="Line 828">
                <a:extLst>
                  <a:ext uri="{FF2B5EF4-FFF2-40B4-BE49-F238E27FC236}">
                    <a16:creationId xmlns:a16="http://schemas.microsoft.com/office/drawing/2014/main" id="{445ED871-0021-467A-9144-ECA94787A2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76" y="1893"/>
                <a:ext cx="0" cy="9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38" name="Rectangle 829">
                <a:extLst>
                  <a:ext uri="{FF2B5EF4-FFF2-40B4-BE49-F238E27FC236}">
                    <a16:creationId xmlns:a16="http://schemas.microsoft.com/office/drawing/2014/main" id="{A0375C10-3DB0-45B7-85A4-2F3DBA7B47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5" y="1893"/>
                <a:ext cx="7" cy="9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39" name="Line 830">
                <a:extLst>
                  <a:ext uri="{FF2B5EF4-FFF2-40B4-BE49-F238E27FC236}">
                    <a16:creationId xmlns:a16="http://schemas.microsoft.com/office/drawing/2014/main" id="{8EA9CC83-C536-4F4A-B1FA-3615BC82A05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5" y="1893"/>
                <a:ext cx="0" cy="9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40" name="Rectangle 831">
                <a:extLst>
                  <a:ext uri="{FF2B5EF4-FFF2-40B4-BE49-F238E27FC236}">
                    <a16:creationId xmlns:a16="http://schemas.microsoft.com/office/drawing/2014/main" id="{61A94B79-92AA-476E-9686-1E83DD8569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37" y="1893"/>
                <a:ext cx="7" cy="9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41" name="Line 832">
                <a:extLst>
                  <a:ext uri="{FF2B5EF4-FFF2-40B4-BE49-F238E27FC236}">
                    <a16:creationId xmlns:a16="http://schemas.microsoft.com/office/drawing/2014/main" id="{A236BE35-BD83-4248-A331-38040F6991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37" y="1893"/>
                <a:ext cx="0" cy="9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42" name="Rectangle 833">
                <a:extLst>
                  <a:ext uri="{FF2B5EF4-FFF2-40B4-BE49-F238E27FC236}">
                    <a16:creationId xmlns:a16="http://schemas.microsoft.com/office/drawing/2014/main" id="{08667F2E-B2BA-40D1-A145-D2E9574196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19" y="1893"/>
                <a:ext cx="7" cy="9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43" name="Line 834">
                <a:extLst>
                  <a:ext uri="{FF2B5EF4-FFF2-40B4-BE49-F238E27FC236}">
                    <a16:creationId xmlns:a16="http://schemas.microsoft.com/office/drawing/2014/main" id="{2990D381-C450-48EF-B795-0ED58D7441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19" y="1893"/>
                <a:ext cx="0" cy="9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44" name="Rectangle 835">
                <a:extLst>
                  <a:ext uri="{FF2B5EF4-FFF2-40B4-BE49-F238E27FC236}">
                    <a16:creationId xmlns:a16="http://schemas.microsoft.com/office/drawing/2014/main" id="{42540005-F16C-4BDB-A812-68E6FF439B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80" y="1893"/>
                <a:ext cx="7" cy="9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45" name="Line 836">
                <a:extLst>
                  <a:ext uri="{FF2B5EF4-FFF2-40B4-BE49-F238E27FC236}">
                    <a16:creationId xmlns:a16="http://schemas.microsoft.com/office/drawing/2014/main" id="{B803BEC6-9EBA-4466-B1A5-33DA77968A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080" y="1893"/>
                <a:ext cx="0" cy="9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48" name="Rectangle 839">
                <a:extLst>
                  <a:ext uri="{FF2B5EF4-FFF2-40B4-BE49-F238E27FC236}">
                    <a16:creationId xmlns:a16="http://schemas.microsoft.com/office/drawing/2014/main" id="{D417CB52-9319-479B-97D5-9228E8CCCD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11" y="1994"/>
                <a:ext cx="675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Środki własne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49" name="Rectangle 840">
                <a:extLst>
                  <a:ext uri="{FF2B5EF4-FFF2-40B4-BE49-F238E27FC236}">
                    <a16:creationId xmlns:a16="http://schemas.microsoft.com/office/drawing/2014/main" id="{382D2D54-35D7-4F3F-8743-AD5CC33ADB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53" y="1994"/>
                <a:ext cx="7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50" name="Rectangle 841">
                <a:extLst>
                  <a:ext uri="{FF2B5EF4-FFF2-40B4-BE49-F238E27FC236}">
                    <a16:creationId xmlns:a16="http://schemas.microsoft.com/office/drawing/2014/main" id="{86E71B65-3D65-4348-9C68-5E18ED880B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54" y="1994"/>
                <a:ext cx="7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51" name="Rectangle 842">
                <a:extLst>
                  <a:ext uri="{FF2B5EF4-FFF2-40B4-BE49-F238E27FC236}">
                    <a16:creationId xmlns:a16="http://schemas.microsoft.com/office/drawing/2014/main" id="{F6CAFDD3-A537-491E-9351-81152F7F22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33" y="1994"/>
                <a:ext cx="7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52" name="Rectangle 843">
                <a:extLst>
                  <a:ext uri="{FF2B5EF4-FFF2-40B4-BE49-F238E27FC236}">
                    <a16:creationId xmlns:a16="http://schemas.microsoft.com/office/drawing/2014/main" id="{FA157C11-B9C1-4C60-A0F2-F924956BFE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15" y="1994"/>
                <a:ext cx="7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53" name="Rectangle 844">
                <a:extLst>
                  <a:ext uri="{FF2B5EF4-FFF2-40B4-BE49-F238E27FC236}">
                    <a16:creationId xmlns:a16="http://schemas.microsoft.com/office/drawing/2014/main" id="{FD5E33E7-401E-492A-8021-3603AF8E51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97" y="1994"/>
                <a:ext cx="7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54" name="Rectangle 845">
                <a:extLst>
                  <a:ext uri="{FF2B5EF4-FFF2-40B4-BE49-F238E27FC236}">
                    <a16:creationId xmlns:a16="http://schemas.microsoft.com/office/drawing/2014/main" id="{6F8CAB8F-5C4C-4774-9BB3-BFD1C70985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58" y="1994"/>
                <a:ext cx="7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55" name="Rectangle 846">
                <a:extLst>
                  <a:ext uri="{FF2B5EF4-FFF2-40B4-BE49-F238E27FC236}">
                    <a16:creationId xmlns:a16="http://schemas.microsoft.com/office/drawing/2014/main" id="{8CFAEDEB-53D8-4CBB-A3B3-FDEFBC5A83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33" y="1987"/>
                <a:ext cx="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56" name="Line 847">
                <a:extLst>
                  <a:ext uri="{FF2B5EF4-FFF2-40B4-BE49-F238E27FC236}">
                    <a16:creationId xmlns:a16="http://schemas.microsoft.com/office/drawing/2014/main" id="{20F81115-2283-425B-9E2B-5BDE5743BE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33" y="1987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57" name="Line 848">
                <a:extLst>
                  <a:ext uri="{FF2B5EF4-FFF2-40B4-BE49-F238E27FC236}">
                    <a16:creationId xmlns:a16="http://schemas.microsoft.com/office/drawing/2014/main" id="{C10BA35E-6235-44F8-95DC-4DE0B942C02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33" y="1987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58" name="Rectangle 849">
                <a:extLst>
                  <a:ext uri="{FF2B5EF4-FFF2-40B4-BE49-F238E27FC236}">
                    <a16:creationId xmlns:a16="http://schemas.microsoft.com/office/drawing/2014/main" id="{408CC2A9-382F-4ADC-9251-FD5D02EC8A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40" y="1987"/>
                <a:ext cx="1236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59" name="Line 850">
                <a:extLst>
                  <a:ext uri="{FF2B5EF4-FFF2-40B4-BE49-F238E27FC236}">
                    <a16:creationId xmlns:a16="http://schemas.microsoft.com/office/drawing/2014/main" id="{308CE68D-0535-4498-80F7-8FF94A0C08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40" y="1987"/>
                <a:ext cx="123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60" name="Rectangle 851">
                <a:extLst>
                  <a:ext uri="{FF2B5EF4-FFF2-40B4-BE49-F238E27FC236}">
                    <a16:creationId xmlns:a16="http://schemas.microsoft.com/office/drawing/2014/main" id="{56207AD8-1CC5-4844-8493-D03823DBBC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76" y="1987"/>
                <a:ext cx="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61" name="Line 852">
                <a:extLst>
                  <a:ext uri="{FF2B5EF4-FFF2-40B4-BE49-F238E27FC236}">
                    <a16:creationId xmlns:a16="http://schemas.microsoft.com/office/drawing/2014/main" id="{649E54B1-2328-41A3-A34B-5572E5C998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76" y="1987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62" name="Line 853">
                <a:extLst>
                  <a:ext uri="{FF2B5EF4-FFF2-40B4-BE49-F238E27FC236}">
                    <a16:creationId xmlns:a16="http://schemas.microsoft.com/office/drawing/2014/main" id="{489A885C-AB12-4E16-A3C1-D682C81142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76" y="1987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63" name="Rectangle 854">
                <a:extLst>
                  <a:ext uri="{FF2B5EF4-FFF2-40B4-BE49-F238E27FC236}">
                    <a16:creationId xmlns:a16="http://schemas.microsoft.com/office/drawing/2014/main" id="{C11416A7-CF0B-4BC1-A2A2-2736BC6478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83" y="1987"/>
                <a:ext cx="672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64" name="Line 855">
                <a:extLst>
                  <a:ext uri="{FF2B5EF4-FFF2-40B4-BE49-F238E27FC236}">
                    <a16:creationId xmlns:a16="http://schemas.microsoft.com/office/drawing/2014/main" id="{24493BB8-E6B0-497B-8751-58ACE9E268A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83" y="1987"/>
                <a:ext cx="67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 dirty="0"/>
              </a:p>
            </p:txBody>
          </p:sp>
          <p:sp>
            <p:nvSpPr>
              <p:cNvPr id="965" name="Rectangle 856">
                <a:extLst>
                  <a:ext uri="{FF2B5EF4-FFF2-40B4-BE49-F238E27FC236}">
                    <a16:creationId xmlns:a16="http://schemas.microsoft.com/office/drawing/2014/main" id="{A0C2F39A-0DA1-4F6F-8E59-E7B1A55E75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5" y="1987"/>
                <a:ext cx="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66" name="Line 857">
                <a:extLst>
                  <a:ext uri="{FF2B5EF4-FFF2-40B4-BE49-F238E27FC236}">
                    <a16:creationId xmlns:a16="http://schemas.microsoft.com/office/drawing/2014/main" id="{0EC6AB09-BB1B-4D7C-A463-8B2FC7F977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5" y="1987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67" name="Line 858">
                <a:extLst>
                  <a:ext uri="{FF2B5EF4-FFF2-40B4-BE49-F238E27FC236}">
                    <a16:creationId xmlns:a16="http://schemas.microsoft.com/office/drawing/2014/main" id="{F955930B-234A-4AF9-B3BE-DC23833CA2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5" y="1987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68" name="Rectangle 859">
                <a:extLst>
                  <a:ext uri="{FF2B5EF4-FFF2-40B4-BE49-F238E27FC236}">
                    <a16:creationId xmlns:a16="http://schemas.microsoft.com/office/drawing/2014/main" id="{C6009BE3-6AEC-49F9-815F-2B24BB5B0E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62" y="1987"/>
                <a:ext cx="675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69" name="Line 860">
                <a:extLst>
                  <a:ext uri="{FF2B5EF4-FFF2-40B4-BE49-F238E27FC236}">
                    <a16:creationId xmlns:a16="http://schemas.microsoft.com/office/drawing/2014/main" id="{C7487907-D792-4861-96D8-319180C406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62" y="1987"/>
                <a:ext cx="67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70" name="Rectangle 861">
                <a:extLst>
                  <a:ext uri="{FF2B5EF4-FFF2-40B4-BE49-F238E27FC236}">
                    <a16:creationId xmlns:a16="http://schemas.microsoft.com/office/drawing/2014/main" id="{E4101A0A-AB13-478F-BA25-932400049E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37" y="1987"/>
                <a:ext cx="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71" name="Line 862">
                <a:extLst>
                  <a:ext uri="{FF2B5EF4-FFF2-40B4-BE49-F238E27FC236}">
                    <a16:creationId xmlns:a16="http://schemas.microsoft.com/office/drawing/2014/main" id="{19F991C8-92E4-4271-88E5-31A09476C8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37" y="1987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72" name="Line 863">
                <a:extLst>
                  <a:ext uri="{FF2B5EF4-FFF2-40B4-BE49-F238E27FC236}">
                    <a16:creationId xmlns:a16="http://schemas.microsoft.com/office/drawing/2014/main" id="{478543DC-E4E6-4822-ADA6-6E590618846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37" y="1987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73" name="Rectangle 864">
                <a:extLst>
                  <a:ext uri="{FF2B5EF4-FFF2-40B4-BE49-F238E27FC236}">
                    <a16:creationId xmlns:a16="http://schemas.microsoft.com/office/drawing/2014/main" id="{19133B85-DFC8-4BA4-AC61-F43D8786BE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44" y="1987"/>
                <a:ext cx="675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74" name="Line 865">
                <a:extLst>
                  <a:ext uri="{FF2B5EF4-FFF2-40B4-BE49-F238E27FC236}">
                    <a16:creationId xmlns:a16="http://schemas.microsoft.com/office/drawing/2014/main" id="{C82DFCCA-0FF5-4048-B15A-B7623308C6A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44" y="1987"/>
                <a:ext cx="67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 dirty="0"/>
              </a:p>
            </p:txBody>
          </p:sp>
          <p:sp>
            <p:nvSpPr>
              <p:cNvPr id="975" name="Rectangle 866">
                <a:extLst>
                  <a:ext uri="{FF2B5EF4-FFF2-40B4-BE49-F238E27FC236}">
                    <a16:creationId xmlns:a16="http://schemas.microsoft.com/office/drawing/2014/main" id="{D5DDE66C-7E8F-48BF-9E8F-11A7843A1C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19" y="1987"/>
                <a:ext cx="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76" name="Line 867">
                <a:extLst>
                  <a:ext uri="{FF2B5EF4-FFF2-40B4-BE49-F238E27FC236}">
                    <a16:creationId xmlns:a16="http://schemas.microsoft.com/office/drawing/2014/main" id="{9CD20050-0E8E-4F99-8331-E3C9625F4D8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19" y="1987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77" name="Line 868">
                <a:extLst>
                  <a:ext uri="{FF2B5EF4-FFF2-40B4-BE49-F238E27FC236}">
                    <a16:creationId xmlns:a16="http://schemas.microsoft.com/office/drawing/2014/main" id="{E53D5C2B-E4D2-4501-949C-8782F48F5BD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19" y="1987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78" name="Rectangle 869">
                <a:extLst>
                  <a:ext uri="{FF2B5EF4-FFF2-40B4-BE49-F238E27FC236}">
                    <a16:creationId xmlns:a16="http://schemas.microsoft.com/office/drawing/2014/main" id="{974E635A-7096-4614-AA7B-0A20B2AE74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26" y="1987"/>
                <a:ext cx="554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79" name="Line 870">
                <a:extLst>
                  <a:ext uri="{FF2B5EF4-FFF2-40B4-BE49-F238E27FC236}">
                    <a16:creationId xmlns:a16="http://schemas.microsoft.com/office/drawing/2014/main" id="{503659AB-D2B9-4877-A9D6-65E90B50DDD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26" y="1987"/>
                <a:ext cx="55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80" name="Rectangle 871">
                <a:extLst>
                  <a:ext uri="{FF2B5EF4-FFF2-40B4-BE49-F238E27FC236}">
                    <a16:creationId xmlns:a16="http://schemas.microsoft.com/office/drawing/2014/main" id="{7B0B8307-22CA-449C-9EF1-15A4CA8727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80" y="1987"/>
                <a:ext cx="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81" name="Line 872">
                <a:extLst>
                  <a:ext uri="{FF2B5EF4-FFF2-40B4-BE49-F238E27FC236}">
                    <a16:creationId xmlns:a16="http://schemas.microsoft.com/office/drawing/2014/main" id="{81B44528-E539-4633-9E70-F4B203F681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080" y="1987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82" name="Line 873">
                <a:extLst>
                  <a:ext uri="{FF2B5EF4-FFF2-40B4-BE49-F238E27FC236}">
                    <a16:creationId xmlns:a16="http://schemas.microsoft.com/office/drawing/2014/main" id="{30B0F9AF-3B23-419C-98A0-02289961344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080" y="1987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83" name="Rectangle 874">
                <a:extLst>
                  <a:ext uri="{FF2B5EF4-FFF2-40B4-BE49-F238E27FC236}">
                    <a16:creationId xmlns:a16="http://schemas.microsoft.com/office/drawing/2014/main" id="{B38D6026-52D3-4496-83EE-185E5FF354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87" y="1987"/>
                <a:ext cx="80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84" name="Line 875">
                <a:extLst>
                  <a:ext uri="{FF2B5EF4-FFF2-40B4-BE49-F238E27FC236}">
                    <a16:creationId xmlns:a16="http://schemas.microsoft.com/office/drawing/2014/main" id="{8E754F84-FB91-4996-AF70-1049ABE78B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108" y="1987"/>
                <a:ext cx="736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85" name="Rectangle 876">
                <a:extLst>
                  <a:ext uri="{FF2B5EF4-FFF2-40B4-BE49-F238E27FC236}">
                    <a16:creationId xmlns:a16="http://schemas.microsoft.com/office/drawing/2014/main" id="{E4F2E056-A483-4509-9348-7C582EF923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94" y="1987"/>
                <a:ext cx="7" cy="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86" name="Line 877">
                <a:extLst>
                  <a:ext uri="{FF2B5EF4-FFF2-40B4-BE49-F238E27FC236}">
                    <a16:creationId xmlns:a16="http://schemas.microsoft.com/office/drawing/2014/main" id="{6D0F1042-ED5A-4886-BD0E-9D58FB4EF24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94" y="1987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87" name="Line 878">
                <a:extLst>
                  <a:ext uri="{FF2B5EF4-FFF2-40B4-BE49-F238E27FC236}">
                    <a16:creationId xmlns:a16="http://schemas.microsoft.com/office/drawing/2014/main" id="{6E575766-C3FE-4764-9CFA-9CD0F8F338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94" y="1987"/>
                <a:ext cx="0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88" name="Rectangle 879">
                <a:extLst>
                  <a:ext uri="{FF2B5EF4-FFF2-40B4-BE49-F238E27FC236}">
                    <a16:creationId xmlns:a16="http://schemas.microsoft.com/office/drawing/2014/main" id="{33597E59-9352-41C9-907B-765FCB049A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33" y="1991"/>
                <a:ext cx="7" cy="16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89" name="Line 880">
                <a:extLst>
                  <a:ext uri="{FF2B5EF4-FFF2-40B4-BE49-F238E27FC236}">
                    <a16:creationId xmlns:a16="http://schemas.microsoft.com/office/drawing/2014/main" id="{B6F19063-9C14-4A08-BCFE-6B744AC66E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33" y="1991"/>
                <a:ext cx="0" cy="16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90" name="Rectangle 881">
                <a:extLst>
                  <a:ext uri="{FF2B5EF4-FFF2-40B4-BE49-F238E27FC236}">
                    <a16:creationId xmlns:a16="http://schemas.microsoft.com/office/drawing/2014/main" id="{B6BF21DC-1715-4808-8EFF-0B2CB98245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76" y="1991"/>
                <a:ext cx="7" cy="16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91" name="Line 882">
                <a:extLst>
                  <a:ext uri="{FF2B5EF4-FFF2-40B4-BE49-F238E27FC236}">
                    <a16:creationId xmlns:a16="http://schemas.microsoft.com/office/drawing/2014/main" id="{D8877F9F-5C75-47DB-BC28-21F5F792E00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76" y="1991"/>
                <a:ext cx="0" cy="16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92" name="Rectangle 883">
                <a:extLst>
                  <a:ext uri="{FF2B5EF4-FFF2-40B4-BE49-F238E27FC236}">
                    <a16:creationId xmlns:a16="http://schemas.microsoft.com/office/drawing/2014/main" id="{734D591F-5683-497E-A3F3-70DF7FF6BA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5" y="1991"/>
                <a:ext cx="7" cy="16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93" name="Line 884">
                <a:extLst>
                  <a:ext uri="{FF2B5EF4-FFF2-40B4-BE49-F238E27FC236}">
                    <a16:creationId xmlns:a16="http://schemas.microsoft.com/office/drawing/2014/main" id="{1FFDFC4E-8C4F-4798-8D9B-EF7358FC6A3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5" y="1991"/>
                <a:ext cx="0" cy="16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94" name="Rectangle 885">
                <a:extLst>
                  <a:ext uri="{FF2B5EF4-FFF2-40B4-BE49-F238E27FC236}">
                    <a16:creationId xmlns:a16="http://schemas.microsoft.com/office/drawing/2014/main" id="{4AE80D67-CBE0-4A79-A3E8-2AA63F766E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37" y="1991"/>
                <a:ext cx="7" cy="16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95" name="Line 886">
                <a:extLst>
                  <a:ext uri="{FF2B5EF4-FFF2-40B4-BE49-F238E27FC236}">
                    <a16:creationId xmlns:a16="http://schemas.microsoft.com/office/drawing/2014/main" id="{A7C9172B-37F9-40E3-BCA1-12806BE56D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37" y="1991"/>
                <a:ext cx="0" cy="16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96" name="Rectangle 887">
                <a:extLst>
                  <a:ext uri="{FF2B5EF4-FFF2-40B4-BE49-F238E27FC236}">
                    <a16:creationId xmlns:a16="http://schemas.microsoft.com/office/drawing/2014/main" id="{567919F8-F7E4-4766-BD82-C3144DF723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19" y="1991"/>
                <a:ext cx="7" cy="16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97" name="Line 888">
                <a:extLst>
                  <a:ext uri="{FF2B5EF4-FFF2-40B4-BE49-F238E27FC236}">
                    <a16:creationId xmlns:a16="http://schemas.microsoft.com/office/drawing/2014/main" id="{38B001F0-064C-412A-94A8-2095BC4066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19" y="1991"/>
                <a:ext cx="0" cy="16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98" name="Rectangle 889">
                <a:extLst>
                  <a:ext uri="{FF2B5EF4-FFF2-40B4-BE49-F238E27FC236}">
                    <a16:creationId xmlns:a16="http://schemas.microsoft.com/office/drawing/2014/main" id="{274985C5-D168-4CCD-AC6C-69F650B26D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80" y="1991"/>
                <a:ext cx="7" cy="16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999" name="Line 890">
                <a:extLst>
                  <a:ext uri="{FF2B5EF4-FFF2-40B4-BE49-F238E27FC236}">
                    <a16:creationId xmlns:a16="http://schemas.microsoft.com/office/drawing/2014/main" id="{118CA79C-CDBB-4AF1-AAC0-F76B8699CC2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080" y="1991"/>
                <a:ext cx="0" cy="16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02" name="Rectangle 893">
                <a:extLst>
                  <a:ext uri="{FF2B5EF4-FFF2-40B4-BE49-F238E27FC236}">
                    <a16:creationId xmlns:a16="http://schemas.microsoft.com/office/drawing/2014/main" id="{661F0CE3-AA3F-4ADA-8982-E1D4D0E604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11" y="2165"/>
                <a:ext cx="1006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Wnioskowane środki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03" name="Rectangle 894">
                <a:extLst>
                  <a:ext uri="{FF2B5EF4-FFF2-40B4-BE49-F238E27FC236}">
                    <a16:creationId xmlns:a16="http://schemas.microsoft.com/office/drawing/2014/main" id="{08FD2612-9415-4EDC-AF5C-E0E84D15D0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11" y="2256"/>
                <a:ext cx="89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FS</a:t>
                </a:r>
                <a:endParaRPr kumimoji="0" lang="pl-PL" altLang="pl-PL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04" name="Rectangle 895">
                <a:extLst>
                  <a:ext uri="{FF2B5EF4-FFF2-40B4-BE49-F238E27FC236}">
                    <a16:creationId xmlns:a16="http://schemas.microsoft.com/office/drawing/2014/main" id="{60A4772F-EB51-4731-B34D-ACC5760F61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06" y="2256"/>
                <a:ext cx="7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05" name="Rectangle 896">
                <a:extLst>
                  <a:ext uri="{FF2B5EF4-FFF2-40B4-BE49-F238E27FC236}">
                    <a16:creationId xmlns:a16="http://schemas.microsoft.com/office/drawing/2014/main" id="{C1AE1A51-E04A-479B-ABB4-BDC6B4B6C2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54" y="2165"/>
                <a:ext cx="7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06" name="Rectangle 897">
                <a:extLst>
                  <a:ext uri="{FF2B5EF4-FFF2-40B4-BE49-F238E27FC236}">
                    <a16:creationId xmlns:a16="http://schemas.microsoft.com/office/drawing/2014/main" id="{1E9C79D2-18F1-42C8-B271-8A7FB3B332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33" y="2165"/>
                <a:ext cx="7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07" name="Rectangle 898">
                <a:extLst>
                  <a:ext uri="{FF2B5EF4-FFF2-40B4-BE49-F238E27FC236}">
                    <a16:creationId xmlns:a16="http://schemas.microsoft.com/office/drawing/2014/main" id="{802DD081-2278-4FDE-BBCC-F9642C263B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15" y="2165"/>
                <a:ext cx="7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08" name="Rectangle 899">
                <a:extLst>
                  <a:ext uri="{FF2B5EF4-FFF2-40B4-BE49-F238E27FC236}">
                    <a16:creationId xmlns:a16="http://schemas.microsoft.com/office/drawing/2014/main" id="{C51DB8FD-5DBF-4714-81B9-3527BC050F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97" y="2165"/>
                <a:ext cx="7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09" name="Rectangle 900">
                <a:extLst>
                  <a:ext uri="{FF2B5EF4-FFF2-40B4-BE49-F238E27FC236}">
                    <a16:creationId xmlns:a16="http://schemas.microsoft.com/office/drawing/2014/main" id="{50781486-F43E-4180-969F-07731B62EA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58" y="2165"/>
                <a:ext cx="7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10" name="Rectangle 901">
                <a:extLst>
                  <a:ext uri="{FF2B5EF4-FFF2-40B4-BE49-F238E27FC236}">
                    <a16:creationId xmlns:a16="http://schemas.microsoft.com/office/drawing/2014/main" id="{2330B5B4-4FFE-494E-BE7C-414DC23FF4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33" y="2157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11" name="Line 902">
                <a:extLst>
                  <a:ext uri="{FF2B5EF4-FFF2-40B4-BE49-F238E27FC236}">
                    <a16:creationId xmlns:a16="http://schemas.microsoft.com/office/drawing/2014/main" id="{021C99A0-7E95-46A1-ADC4-A0350D5C649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33" y="2157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12" name="Line 903">
                <a:extLst>
                  <a:ext uri="{FF2B5EF4-FFF2-40B4-BE49-F238E27FC236}">
                    <a16:creationId xmlns:a16="http://schemas.microsoft.com/office/drawing/2014/main" id="{72F4549D-42EC-46C9-875A-8109FDD304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33" y="2157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13" name="Rectangle 904">
                <a:extLst>
                  <a:ext uri="{FF2B5EF4-FFF2-40B4-BE49-F238E27FC236}">
                    <a16:creationId xmlns:a16="http://schemas.microsoft.com/office/drawing/2014/main" id="{98D66D28-4C54-4EA4-AC09-83D9763B8C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40" y="2157"/>
                <a:ext cx="1236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14" name="Line 905">
                <a:extLst>
                  <a:ext uri="{FF2B5EF4-FFF2-40B4-BE49-F238E27FC236}">
                    <a16:creationId xmlns:a16="http://schemas.microsoft.com/office/drawing/2014/main" id="{91848CF0-7629-4BDF-AE6F-6673D7BFDF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40" y="2157"/>
                <a:ext cx="123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15" name="Rectangle 906">
                <a:extLst>
                  <a:ext uri="{FF2B5EF4-FFF2-40B4-BE49-F238E27FC236}">
                    <a16:creationId xmlns:a16="http://schemas.microsoft.com/office/drawing/2014/main" id="{8D29CEE9-FCD4-412B-BAC2-EEB8ABCB46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76" y="2157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16" name="Line 907">
                <a:extLst>
                  <a:ext uri="{FF2B5EF4-FFF2-40B4-BE49-F238E27FC236}">
                    <a16:creationId xmlns:a16="http://schemas.microsoft.com/office/drawing/2014/main" id="{52A49B4C-399D-4670-B806-19DA01BBAF0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76" y="2157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17" name="Line 908">
                <a:extLst>
                  <a:ext uri="{FF2B5EF4-FFF2-40B4-BE49-F238E27FC236}">
                    <a16:creationId xmlns:a16="http://schemas.microsoft.com/office/drawing/2014/main" id="{EE002073-17DD-40CA-B102-2F5C2EC2C3B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76" y="2157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18" name="Rectangle 909">
                <a:extLst>
                  <a:ext uri="{FF2B5EF4-FFF2-40B4-BE49-F238E27FC236}">
                    <a16:creationId xmlns:a16="http://schemas.microsoft.com/office/drawing/2014/main" id="{820A7423-2525-447A-8811-5BC4C033DC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83" y="2157"/>
                <a:ext cx="672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19" name="Line 910">
                <a:extLst>
                  <a:ext uri="{FF2B5EF4-FFF2-40B4-BE49-F238E27FC236}">
                    <a16:creationId xmlns:a16="http://schemas.microsoft.com/office/drawing/2014/main" id="{88B84C91-1208-4163-9265-BC2AB46E87E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83" y="2157"/>
                <a:ext cx="67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20" name="Rectangle 911">
                <a:extLst>
                  <a:ext uri="{FF2B5EF4-FFF2-40B4-BE49-F238E27FC236}">
                    <a16:creationId xmlns:a16="http://schemas.microsoft.com/office/drawing/2014/main" id="{52376D96-0AC4-4DF6-BF98-E25449A8C9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5" y="2157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21" name="Line 912">
                <a:extLst>
                  <a:ext uri="{FF2B5EF4-FFF2-40B4-BE49-F238E27FC236}">
                    <a16:creationId xmlns:a16="http://schemas.microsoft.com/office/drawing/2014/main" id="{7CA465E6-122A-4B49-A73B-FD8DB7F84F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5" y="2157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22" name="Line 913">
                <a:extLst>
                  <a:ext uri="{FF2B5EF4-FFF2-40B4-BE49-F238E27FC236}">
                    <a16:creationId xmlns:a16="http://schemas.microsoft.com/office/drawing/2014/main" id="{4A27020C-07EA-467F-B2C4-45814D72CB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5" y="2157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23" name="Rectangle 914">
                <a:extLst>
                  <a:ext uri="{FF2B5EF4-FFF2-40B4-BE49-F238E27FC236}">
                    <a16:creationId xmlns:a16="http://schemas.microsoft.com/office/drawing/2014/main" id="{4C34B9BB-AB3A-45BD-8CC1-864B0D8C7E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62" y="2157"/>
                <a:ext cx="675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24" name="Line 915">
                <a:extLst>
                  <a:ext uri="{FF2B5EF4-FFF2-40B4-BE49-F238E27FC236}">
                    <a16:creationId xmlns:a16="http://schemas.microsoft.com/office/drawing/2014/main" id="{06B5E00A-7ED1-45D6-8011-5BE8AE823C4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62" y="2157"/>
                <a:ext cx="67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25" name="Rectangle 916">
                <a:extLst>
                  <a:ext uri="{FF2B5EF4-FFF2-40B4-BE49-F238E27FC236}">
                    <a16:creationId xmlns:a16="http://schemas.microsoft.com/office/drawing/2014/main" id="{98036636-2E5A-4D46-A395-993955F178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37" y="2157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26" name="Line 917">
                <a:extLst>
                  <a:ext uri="{FF2B5EF4-FFF2-40B4-BE49-F238E27FC236}">
                    <a16:creationId xmlns:a16="http://schemas.microsoft.com/office/drawing/2014/main" id="{25F01710-ED85-4AB8-BB52-DA2762A32D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37" y="2157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27" name="Line 918">
                <a:extLst>
                  <a:ext uri="{FF2B5EF4-FFF2-40B4-BE49-F238E27FC236}">
                    <a16:creationId xmlns:a16="http://schemas.microsoft.com/office/drawing/2014/main" id="{ED2F8E07-DBA3-4632-ACB2-2E8444053EE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37" y="2157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28" name="Rectangle 919">
                <a:extLst>
                  <a:ext uri="{FF2B5EF4-FFF2-40B4-BE49-F238E27FC236}">
                    <a16:creationId xmlns:a16="http://schemas.microsoft.com/office/drawing/2014/main" id="{53F4C835-EEB7-4C91-92E1-A8CEB5EEAF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44" y="2157"/>
                <a:ext cx="675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29" name="Line 920">
                <a:extLst>
                  <a:ext uri="{FF2B5EF4-FFF2-40B4-BE49-F238E27FC236}">
                    <a16:creationId xmlns:a16="http://schemas.microsoft.com/office/drawing/2014/main" id="{0AE41D92-9EA4-4BA9-A75C-AB2BFD1E5D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44" y="2157"/>
                <a:ext cx="67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30" name="Rectangle 921">
                <a:extLst>
                  <a:ext uri="{FF2B5EF4-FFF2-40B4-BE49-F238E27FC236}">
                    <a16:creationId xmlns:a16="http://schemas.microsoft.com/office/drawing/2014/main" id="{6BB13DA9-7DED-4C64-91CC-826C56B86A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19" y="2157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31" name="Line 922">
                <a:extLst>
                  <a:ext uri="{FF2B5EF4-FFF2-40B4-BE49-F238E27FC236}">
                    <a16:creationId xmlns:a16="http://schemas.microsoft.com/office/drawing/2014/main" id="{4D3DEA0A-BDCB-4C5B-BADB-D856D280CB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19" y="2157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32" name="Line 923">
                <a:extLst>
                  <a:ext uri="{FF2B5EF4-FFF2-40B4-BE49-F238E27FC236}">
                    <a16:creationId xmlns:a16="http://schemas.microsoft.com/office/drawing/2014/main" id="{9C221DF7-BE42-4100-AD15-1878EFBACEC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19" y="2157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33" name="Rectangle 924">
                <a:extLst>
                  <a:ext uri="{FF2B5EF4-FFF2-40B4-BE49-F238E27FC236}">
                    <a16:creationId xmlns:a16="http://schemas.microsoft.com/office/drawing/2014/main" id="{693FF38B-F101-4561-812F-A2CFBAABF9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26" y="2157"/>
                <a:ext cx="554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34" name="Line 925">
                <a:extLst>
                  <a:ext uri="{FF2B5EF4-FFF2-40B4-BE49-F238E27FC236}">
                    <a16:creationId xmlns:a16="http://schemas.microsoft.com/office/drawing/2014/main" id="{A80D821C-7C70-4FBA-ACF6-E1CE401A924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26" y="2157"/>
                <a:ext cx="55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35" name="Rectangle 926">
                <a:extLst>
                  <a:ext uri="{FF2B5EF4-FFF2-40B4-BE49-F238E27FC236}">
                    <a16:creationId xmlns:a16="http://schemas.microsoft.com/office/drawing/2014/main" id="{293E7FA1-34F3-44A2-80E5-8657D3CE48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80" y="2157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36" name="Line 927">
                <a:extLst>
                  <a:ext uri="{FF2B5EF4-FFF2-40B4-BE49-F238E27FC236}">
                    <a16:creationId xmlns:a16="http://schemas.microsoft.com/office/drawing/2014/main" id="{CA7E0B68-1EBF-402C-9EFC-35E92554D9E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080" y="2157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37" name="Line 928">
                <a:extLst>
                  <a:ext uri="{FF2B5EF4-FFF2-40B4-BE49-F238E27FC236}">
                    <a16:creationId xmlns:a16="http://schemas.microsoft.com/office/drawing/2014/main" id="{96AF4383-165F-4033-8E45-961DB7E2C9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080" y="2157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38" name="Rectangle 929">
                <a:extLst>
                  <a:ext uri="{FF2B5EF4-FFF2-40B4-BE49-F238E27FC236}">
                    <a16:creationId xmlns:a16="http://schemas.microsoft.com/office/drawing/2014/main" id="{98AA446A-BF27-44E5-833E-B268B26F52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87" y="2157"/>
                <a:ext cx="80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39" name="Line 930">
                <a:extLst>
                  <a:ext uri="{FF2B5EF4-FFF2-40B4-BE49-F238E27FC236}">
                    <a16:creationId xmlns:a16="http://schemas.microsoft.com/office/drawing/2014/main" id="{E23572C8-98ED-467F-91C8-08710EF1809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087" y="2157"/>
                <a:ext cx="736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40" name="Rectangle 931">
                <a:extLst>
                  <a:ext uri="{FF2B5EF4-FFF2-40B4-BE49-F238E27FC236}">
                    <a16:creationId xmlns:a16="http://schemas.microsoft.com/office/drawing/2014/main" id="{A693E827-5E4C-477E-9FF2-62D58C4AF3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94" y="2157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41" name="Line 932">
                <a:extLst>
                  <a:ext uri="{FF2B5EF4-FFF2-40B4-BE49-F238E27FC236}">
                    <a16:creationId xmlns:a16="http://schemas.microsoft.com/office/drawing/2014/main" id="{3F3C8718-AC78-4A4C-A0E4-FBCA7631EB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94" y="2157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42" name="Line 933">
                <a:extLst>
                  <a:ext uri="{FF2B5EF4-FFF2-40B4-BE49-F238E27FC236}">
                    <a16:creationId xmlns:a16="http://schemas.microsoft.com/office/drawing/2014/main" id="{7D76F972-3E7A-4A31-987F-8EE64CDCF7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94" y="2157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43" name="Rectangle 934">
                <a:extLst>
                  <a:ext uri="{FF2B5EF4-FFF2-40B4-BE49-F238E27FC236}">
                    <a16:creationId xmlns:a16="http://schemas.microsoft.com/office/drawing/2014/main" id="{4BED24BC-078E-4FB4-8AC8-4577F1F6C4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33" y="2162"/>
                <a:ext cx="7" cy="18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44" name="Line 935">
                <a:extLst>
                  <a:ext uri="{FF2B5EF4-FFF2-40B4-BE49-F238E27FC236}">
                    <a16:creationId xmlns:a16="http://schemas.microsoft.com/office/drawing/2014/main" id="{94EEFB5B-EE3D-4DA6-849C-BC15E0FAA8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33" y="2162"/>
                <a:ext cx="0" cy="18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45" name="Rectangle 936">
                <a:extLst>
                  <a:ext uri="{FF2B5EF4-FFF2-40B4-BE49-F238E27FC236}">
                    <a16:creationId xmlns:a16="http://schemas.microsoft.com/office/drawing/2014/main" id="{B13C4D1F-927D-4CF3-9FC4-A703A76F82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76" y="2162"/>
                <a:ext cx="7" cy="18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46" name="Line 937">
                <a:extLst>
                  <a:ext uri="{FF2B5EF4-FFF2-40B4-BE49-F238E27FC236}">
                    <a16:creationId xmlns:a16="http://schemas.microsoft.com/office/drawing/2014/main" id="{3EC1FC38-EC52-4705-9E85-B50FB85AF6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76" y="2162"/>
                <a:ext cx="0" cy="18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47" name="Rectangle 938">
                <a:extLst>
                  <a:ext uri="{FF2B5EF4-FFF2-40B4-BE49-F238E27FC236}">
                    <a16:creationId xmlns:a16="http://schemas.microsoft.com/office/drawing/2014/main" id="{EB33390A-BC8C-4A2B-886A-19B92DA6F0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5" y="2162"/>
                <a:ext cx="7" cy="18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48" name="Line 939">
                <a:extLst>
                  <a:ext uri="{FF2B5EF4-FFF2-40B4-BE49-F238E27FC236}">
                    <a16:creationId xmlns:a16="http://schemas.microsoft.com/office/drawing/2014/main" id="{A6828873-AF16-4C4D-94B3-F4BE161E02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5" y="2162"/>
                <a:ext cx="0" cy="18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49" name="Rectangle 940">
                <a:extLst>
                  <a:ext uri="{FF2B5EF4-FFF2-40B4-BE49-F238E27FC236}">
                    <a16:creationId xmlns:a16="http://schemas.microsoft.com/office/drawing/2014/main" id="{1CF3151B-8EFF-4E04-8185-C7FCBA794B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37" y="2162"/>
                <a:ext cx="7" cy="18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50" name="Line 941">
                <a:extLst>
                  <a:ext uri="{FF2B5EF4-FFF2-40B4-BE49-F238E27FC236}">
                    <a16:creationId xmlns:a16="http://schemas.microsoft.com/office/drawing/2014/main" id="{5F46C1B0-1F17-4CCA-A855-DF7CF9A05B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37" y="2162"/>
                <a:ext cx="0" cy="18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51" name="Rectangle 942">
                <a:extLst>
                  <a:ext uri="{FF2B5EF4-FFF2-40B4-BE49-F238E27FC236}">
                    <a16:creationId xmlns:a16="http://schemas.microsoft.com/office/drawing/2014/main" id="{D6A4AEC3-2F83-4B43-8F50-527C09B17E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19" y="2162"/>
                <a:ext cx="7" cy="18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52" name="Line 943">
                <a:extLst>
                  <a:ext uri="{FF2B5EF4-FFF2-40B4-BE49-F238E27FC236}">
                    <a16:creationId xmlns:a16="http://schemas.microsoft.com/office/drawing/2014/main" id="{2D1C8804-B57B-4242-9AEF-1E604988F0C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19" y="2162"/>
                <a:ext cx="0" cy="18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53" name="Rectangle 944">
                <a:extLst>
                  <a:ext uri="{FF2B5EF4-FFF2-40B4-BE49-F238E27FC236}">
                    <a16:creationId xmlns:a16="http://schemas.microsoft.com/office/drawing/2014/main" id="{EC148C16-8DAA-4184-BE0A-5925401AD7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80" y="2162"/>
                <a:ext cx="7" cy="18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54" name="Line 945">
                <a:extLst>
                  <a:ext uri="{FF2B5EF4-FFF2-40B4-BE49-F238E27FC236}">
                    <a16:creationId xmlns:a16="http://schemas.microsoft.com/office/drawing/2014/main" id="{AB8FD735-6651-41E5-A7C2-4CE9A9E5A3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080" y="2162"/>
                <a:ext cx="0" cy="18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55" name="Rectangle 946">
                <a:extLst>
                  <a:ext uri="{FF2B5EF4-FFF2-40B4-BE49-F238E27FC236}">
                    <a16:creationId xmlns:a16="http://schemas.microsoft.com/office/drawing/2014/main" id="{71F95CCF-49A1-4941-83C5-2C19DB074A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94" y="2162"/>
                <a:ext cx="7" cy="18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56" name="Line 947">
                <a:extLst>
                  <a:ext uri="{FF2B5EF4-FFF2-40B4-BE49-F238E27FC236}">
                    <a16:creationId xmlns:a16="http://schemas.microsoft.com/office/drawing/2014/main" id="{14E310FD-BCF4-4DA7-9D6F-F25CE8A84D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94" y="2162"/>
                <a:ext cx="0" cy="18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57" name="Rectangle 948">
                <a:extLst>
                  <a:ext uri="{FF2B5EF4-FFF2-40B4-BE49-F238E27FC236}">
                    <a16:creationId xmlns:a16="http://schemas.microsoft.com/office/drawing/2014/main" id="{C8DAD3D1-5DC3-456D-B693-842BF4611F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11" y="2353"/>
                <a:ext cx="696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Inne (jakie) …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58" name="Rectangle 949">
                <a:extLst>
                  <a:ext uri="{FF2B5EF4-FFF2-40B4-BE49-F238E27FC236}">
                    <a16:creationId xmlns:a16="http://schemas.microsoft.com/office/drawing/2014/main" id="{9222641C-FCA2-4965-A292-4745813473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3" y="2353"/>
                <a:ext cx="7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59" name="Rectangle 950">
                <a:extLst>
                  <a:ext uri="{FF2B5EF4-FFF2-40B4-BE49-F238E27FC236}">
                    <a16:creationId xmlns:a16="http://schemas.microsoft.com/office/drawing/2014/main" id="{E94CF360-CA43-4FF1-84CE-38D6441497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54" y="2353"/>
                <a:ext cx="7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60" name="Rectangle 951">
                <a:extLst>
                  <a:ext uri="{FF2B5EF4-FFF2-40B4-BE49-F238E27FC236}">
                    <a16:creationId xmlns:a16="http://schemas.microsoft.com/office/drawing/2014/main" id="{7B537E05-B569-4EC6-A529-F86149DD05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33" y="2353"/>
                <a:ext cx="7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61" name="Rectangle 952">
                <a:extLst>
                  <a:ext uri="{FF2B5EF4-FFF2-40B4-BE49-F238E27FC236}">
                    <a16:creationId xmlns:a16="http://schemas.microsoft.com/office/drawing/2014/main" id="{61EFF033-F2B9-4A15-88C9-BFC9EE9E5D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15" y="2353"/>
                <a:ext cx="7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62" name="Rectangle 953">
                <a:extLst>
                  <a:ext uri="{FF2B5EF4-FFF2-40B4-BE49-F238E27FC236}">
                    <a16:creationId xmlns:a16="http://schemas.microsoft.com/office/drawing/2014/main" id="{E441368A-4A4B-4481-9B02-9B261EE80F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97" y="2353"/>
                <a:ext cx="7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63" name="Rectangle 954">
                <a:extLst>
                  <a:ext uri="{FF2B5EF4-FFF2-40B4-BE49-F238E27FC236}">
                    <a16:creationId xmlns:a16="http://schemas.microsoft.com/office/drawing/2014/main" id="{9A99379D-2E4F-4872-A896-488BF2E0FE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58" y="2353"/>
                <a:ext cx="7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0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</a:rPr>
                  <a:t> </a:t>
                </a:r>
                <a:endParaRPr kumimoji="0" lang="pl-PL" altLang="pl-PL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64" name="Rectangle 955">
                <a:extLst>
                  <a:ext uri="{FF2B5EF4-FFF2-40B4-BE49-F238E27FC236}">
                    <a16:creationId xmlns:a16="http://schemas.microsoft.com/office/drawing/2014/main" id="{1238E4A4-2F3E-4A5F-B45C-AAC4DA0D03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33" y="2345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65" name="Line 956">
                <a:extLst>
                  <a:ext uri="{FF2B5EF4-FFF2-40B4-BE49-F238E27FC236}">
                    <a16:creationId xmlns:a16="http://schemas.microsoft.com/office/drawing/2014/main" id="{E6E407EE-E51B-4F41-B89D-08021526BFD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33" y="2345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66" name="Line 957">
                <a:extLst>
                  <a:ext uri="{FF2B5EF4-FFF2-40B4-BE49-F238E27FC236}">
                    <a16:creationId xmlns:a16="http://schemas.microsoft.com/office/drawing/2014/main" id="{ECE83834-91FE-4B6A-ACCB-250A8C7AB5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33" y="2345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67" name="Rectangle 958">
                <a:extLst>
                  <a:ext uri="{FF2B5EF4-FFF2-40B4-BE49-F238E27FC236}">
                    <a16:creationId xmlns:a16="http://schemas.microsoft.com/office/drawing/2014/main" id="{789F1AD2-0A46-4146-B6A5-F1C589E67A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40" y="2345"/>
                <a:ext cx="1236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68" name="Line 959">
                <a:extLst>
                  <a:ext uri="{FF2B5EF4-FFF2-40B4-BE49-F238E27FC236}">
                    <a16:creationId xmlns:a16="http://schemas.microsoft.com/office/drawing/2014/main" id="{71740A0F-20AC-4C7E-A1B6-7B82166E4E7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40" y="2345"/>
                <a:ext cx="1236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69" name="Rectangle 960">
                <a:extLst>
                  <a:ext uri="{FF2B5EF4-FFF2-40B4-BE49-F238E27FC236}">
                    <a16:creationId xmlns:a16="http://schemas.microsoft.com/office/drawing/2014/main" id="{37966619-9FD0-4AFD-B6F0-6702BE5258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76" y="2345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70" name="Line 961">
                <a:extLst>
                  <a:ext uri="{FF2B5EF4-FFF2-40B4-BE49-F238E27FC236}">
                    <a16:creationId xmlns:a16="http://schemas.microsoft.com/office/drawing/2014/main" id="{7F513E12-64DC-4D5D-9D73-4DC1B9F01EB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76" y="2345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71" name="Line 962">
                <a:extLst>
                  <a:ext uri="{FF2B5EF4-FFF2-40B4-BE49-F238E27FC236}">
                    <a16:creationId xmlns:a16="http://schemas.microsoft.com/office/drawing/2014/main" id="{CCB4AAF8-5A53-43CC-857C-3512334DD9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76" y="2345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72" name="Rectangle 963">
                <a:extLst>
                  <a:ext uri="{FF2B5EF4-FFF2-40B4-BE49-F238E27FC236}">
                    <a16:creationId xmlns:a16="http://schemas.microsoft.com/office/drawing/2014/main" id="{37DF4878-10E3-4724-B730-65927D9DD8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83" y="2345"/>
                <a:ext cx="672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73" name="Line 964">
                <a:extLst>
                  <a:ext uri="{FF2B5EF4-FFF2-40B4-BE49-F238E27FC236}">
                    <a16:creationId xmlns:a16="http://schemas.microsoft.com/office/drawing/2014/main" id="{DF6A6A33-7871-45F6-A6EC-7D9BEDA2BF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83" y="2345"/>
                <a:ext cx="67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74" name="Rectangle 965">
                <a:extLst>
                  <a:ext uri="{FF2B5EF4-FFF2-40B4-BE49-F238E27FC236}">
                    <a16:creationId xmlns:a16="http://schemas.microsoft.com/office/drawing/2014/main" id="{FCE73897-D265-4EF9-A3E8-6C23BEDB61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5" y="2345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75" name="Line 966">
                <a:extLst>
                  <a:ext uri="{FF2B5EF4-FFF2-40B4-BE49-F238E27FC236}">
                    <a16:creationId xmlns:a16="http://schemas.microsoft.com/office/drawing/2014/main" id="{2DF9C287-1D63-44CA-8670-7D0C37BCF6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5" y="2345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76" name="Line 967">
                <a:extLst>
                  <a:ext uri="{FF2B5EF4-FFF2-40B4-BE49-F238E27FC236}">
                    <a16:creationId xmlns:a16="http://schemas.microsoft.com/office/drawing/2014/main" id="{2C07DC77-F2FE-4D35-9EF4-ADE70223F9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5" y="2345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77" name="Rectangle 968">
                <a:extLst>
                  <a:ext uri="{FF2B5EF4-FFF2-40B4-BE49-F238E27FC236}">
                    <a16:creationId xmlns:a16="http://schemas.microsoft.com/office/drawing/2014/main" id="{9C4244E9-936C-43A7-9AA2-97C69A5A4A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62" y="2345"/>
                <a:ext cx="675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78" name="Line 969">
                <a:extLst>
                  <a:ext uri="{FF2B5EF4-FFF2-40B4-BE49-F238E27FC236}">
                    <a16:creationId xmlns:a16="http://schemas.microsoft.com/office/drawing/2014/main" id="{E39A56F8-A9CF-40A8-8BE1-1B6137B058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62" y="2345"/>
                <a:ext cx="67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79" name="Rectangle 970">
                <a:extLst>
                  <a:ext uri="{FF2B5EF4-FFF2-40B4-BE49-F238E27FC236}">
                    <a16:creationId xmlns:a16="http://schemas.microsoft.com/office/drawing/2014/main" id="{78C0B496-2E41-49F9-B507-864EEE062B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37" y="2345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80" name="Line 971">
                <a:extLst>
                  <a:ext uri="{FF2B5EF4-FFF2-40B4-BE49-F238E27FC236}">
                    <a16:creationId xmlns:a16="http://schemas.microsoft.com/office/drawing/2014/main" id="{6984603B-8ACA-48AD-AD43-4DB44698EDA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37" y="2345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81" name="Line 972">
                <a:extLst>
                  <a:ext uri="{FF2B5EF4-FFF2-40B4-BE49-F238E27FC236}">
                    <a16:creationId xmlns:a16="http://schemas.microsoft.com/office/drawing/2014/main" id="{50033666-89E9-46EA-82C6-22B1B19EBD2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37" y="2345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82" name="Rectangle 973">
                <a:extLst>
                  <a:ext uri="{FF2B5EF4-FFF2-40B4-BE49-F238E27FC236}">
                    <a16:creationId xmlns:a16="http://schemas.microsoft.com/office/drawing/2014/main" id="{0BE815CE-54E4-4C25-8F38-79B1B4670A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44" y="2345"/>
                <a:ext cx="675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83" name="Line 974">
                <a:extLst>
                  <a:ext uri="{FF2B5EF4-FFF2-40B4-BE49-F238E27FC236}">
                    <a16:creationId xmlns:a16="http://schemas.microsoft.com/office/drawing/2014/main" id="{6CC0C21C-B24C-49D8-B166-9556BFB4999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44" y="2345"/>
                <a:ext cx="67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84" name="Rectangle 975">
                <a:extLst>
                  <a:ext uri="{FF2B5EF4-FFF2-40B4-BE49-F238E27FC236}">
                    <a16:creationId xmlns:a16="http://schemas.microsoft.com/office/drawing/2014/main" id="{7C4D0C2A-FA2C-4CB1-8445-F7F823607A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19" y="2345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85" name="Line 976">
                <a:extLst>
                  <a:ext uri="{FF2B5EF4-FFF2-40B4-BE49-F238E27FC236}">
                    <a16:creationId xmlns:a16="http://schemas.microsoft.com/office/drawing/2014/main" id="{299C3FCB-EFBD-404D-BFAF-2DFEB88564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19" y="2345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86" name="Line 977">
                <a:extLst>
                  <a:ext uri="{FF2B5EF4-FFF2-40B4-BE49-F238E27FC236}">
                    <a16:creationId xmlns:a16="http://schemas.microsoft.com/office/drawing/2014/main" id="{33BFF7B1-D6D5-4B50-81C6-D02D456E19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19" y="2345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87" name="Rectangle 978">
                <a:extLst>
                  <a:ext uri="{FF2B5EF4-FFF2-40B4-BE49-F238E27FC236}">
                    <a16:creationId xmlns:a16="http://schemas.microsoft.com/office/drawing/2014/main" id="{B24AA58E-CC3D-4056-AA74-BBD426FBD6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26" y="2345"/>
                <a:ext cx="554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88" name="Line 979">
                <a:extLst>
                  <a:ext uri="{FF2B5EF4-FFF2-40B4-BE49-F238E27FC236}">
                    <a16:creationId xmlns:a16="http://schemas.microsoft.com/office/drawing/2014/main" id="{90F82D83-E568-4463-84AD-1A03D4C7059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26" y="2345"/>
                <a:ext cx="55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89" name="Rectangle 980">
                <a:extLst>
                  <a:ext uri="{FF2B5EF4-FFF2-40B4-BE49-F238E27FC236}">
                    <a16:creationId xmlns:a16="http://schemas.microsoft.com/office/drawing/2014/main" id="{F4052299-63B7-4F9B-BE7D-296E713890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80" y="2345"/>
                <a:ext cx="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90" name="Line 981">
                <a:extLst>
                  <a:ext uri="{FF2B5EF4-FFF2-40B4-BE49-F238E27FC236}">
                    <a16:creationId xmlns:a16="http://schemas.microsoft.com/office/drawing/2014/main" id="{93901804-26AC-4DE2-A7D3-4E50107FEA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080" y="2345"/>
                <a:ext cx="7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91" name="Line 982">
                <a:extLst>
                  <a:ext uri="{FF2B5EF4-FFF2-40B4-BE49-F238E27FC236}">
                    <a16:creationId xmlns:a16="http://schemas.microsoft.com/office/drawing/2014/main" id="{B40B0869-631C-40B1-9DE9-51E1A99D04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080" y="2345"/>
                <a:ext cx="0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92" name="Rectangle 983">
                <a:extLst>
                  <a:ext uri="{FF2B5EF4-FFF2-40B4-BE49-F238E27FC236}">
                    <a16:creationId xmlns:a16="http://schemas.microsoft.com/office/drawing/2014/main" id="{AF5A81CE-BCDA-4B5E-AD49-7974C92121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87" y="2345"/>
                <a:ext cx="807" cy="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</p:grpSp>
        <p:sp>
          <p:nvSpPr>
            <p:cNvPr id="720" name="Line 985">
              <a:extLst>
                <a:ext uri="{FF2B5EF4-FFF2-40B4-BE49-F238E27FC236}">
                  <a16:creationId xmlns:a16="http://schemas.microsoft.com/office/drawing/2014/main" id="{D64FC447-97C9-465E-8BDC-B9790FF28E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87" y="2345"/>
              <a:ext cx="73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21" name="Rectangle 986">
              <a:extLst>
                <a:ext uri="{FF2B5EF4-FFF2-40B4-BE49-F238E27FC236}">
                  <a16:creationId xmlns:a16="http://schemas.microsoft.com/office/drawing/2014/main" id="{6233F51D-10A0-44F5-96BA-04C16FDB79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4" y="2345"/>
              <a:ext cx="7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22" name="Line 987">
              <a:extLst>
                <a:ext uri="{FF2B5EF4-FFF2-40B4-BE49-F238E27FC236}">
                  <a16:creationId xmlns:a16="http://schemas.microsoft.com/office/drawing/2014/main" id="{3D2CEC7B-28EE-4AF2-9359-19C2D7F3E1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94" y="2345"/>
              <a:ext cx="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23" name="Line 988">
              <a:extLst>
                <a:ext uri="{FF2B5EF4-FFF2-40B4-BE49-F238E27FC236}">
                  <a16:creationId xmlns:a16="http://schemas.microsoft.com/office/drawing/2014/main" id="{4AD41D10-5180-4343-80D8-73294623A4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94" y="2345"/>
              <a:ext cx="0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24" name="Rectangle 989">
              <a:extLst>
                <a:ext uri="{FF2B5EF4-FFF2-40B4-BE49-F238E27FC236}">
                  <a16:creationId xmlns:a16="http://schemas.microsoft.com/office/drawing/2014/main" id="{ED9A5F6D-BE48-4F38-852E-4BD9676CC7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3" y="2350"/>
              <a:ext cx="7" cy="16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25" name="Line 990">
              <a:extLst>
                <a:ext uri="{FF2B5EF4-FFF2-40B4-BE49-F238E27FC236}">
                  <a16:creationId xmlns:a16="http://schemas.microsoft.com/office/drawing/2014/main" id="{4C856FDF-ED02-4F62-8092-A5C59D6CB1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33" y="2350"/>
              <a:ext cx="0" cy="16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26" name="Rectangle 991">
              <a:extLst>
                <a:ext uri="{FF2B5EF4-FFF2-40B4-BE49-F238E27FC236}">
                  <a16:creationId xmlns:a16="http://schemas.microsoft.com/office/drawing/2014/main" id="{70B4F584-39E9-4EAF-88A4-49520C8C16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6" y="2350"/>
              <a:ext cx="7" cy="16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27" name="Line 992">
              <a:extLst>
                <a:ext uri="{FF2B5EF4-FFF2-40B4-BE49-F238E27FC236}">
                  <a16:creationId xmlns:a16="http://schemas.microsoft.com/office/drawing/2014/main" id="{7EAE6BCD-17E1-478C-997D-9E6A3DAA29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76" y="2350"/>
              <a:ext cx="0" cy="16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28" name="Rectangle 993">
              <a:extLst>
                <a:ext uri="{FF2B5EF4-FFF2-40B4-BE49-F238E27FC236}">
                  <a16:creationId xmlns:a16="http://schemas.microsoft.com/office/drawing/2014/main" id="{76CFB08E-DC89-446C-BBC0-FB5D379F68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55" y="2350"/>
              <a:ext cx="7" cy="16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29" name="Line 994">
              <a:extLst>
                <a:ext uri="{FF2B5EF4-FFF2-40B4-BE49-F238E27FC236}">
                  <a16:creationId xmlns:a16="http://schemas.microsoft.com/office/drawing/2014/main" id="{E60B6F12-FA5D-42B2-97D5-6D2086D685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55" y="2350"/>
              <a:ext cx="0" cy="16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30" name="Rectangle 995">
              <a:extLst>
                <a:ext uri="{FF2B5EF4-FFF2-40B4-BE49-F238E27FC236}">
                  <a16:creationId xmlns:a16="http://schemas.microsoft.com/office/drawing/2014/main" id="{225AE903-6374-4729-BF64-99B3A136CF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37" y="2350"/>
              <a:ext cx="7" cy="16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31" name="Line 996">
              <a:extLst>
                <a:ext uri="{FF2B5EF4-FFF2-40B4-BE49-F238E27FC236}">
                  <a16:creationId xmlns:a16="http://schemas.microsoft.com/office/drawing/2014/main" id="{24EF04F7-0119-4963-BBB7-AAC49D2FE9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37" y="2350"/>
              <a:ext cx="0" cy="16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32" name="Rectangle 997">
              <a:extLst>
                <a:ext uri="{FF2B5EF4-FFF2-40B4-BE49-F238E27FC236}">
                  <a16:creationId xmlns:a16="http://schemas.microsoft.com/office/drawing/2014/main" id="{673795E3-A570-42AE-9C7B-995B608CC0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9" y="2350"/>
              <a:ext cx="7" cy="16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33" name="Line 998">
              <a:extLst>
                <a:ext uri="{FF2B5EF4-FFF2-40B4-BE49-F238E27FC236}">
                  <a16:creationId xmlns:a16="http://schemas.microsoft.com/office/drawing/2014/main" id="{7A35E4AA-CDAB-41E7-A2C3-1C93D10C79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19" y="2350"/>
              <a:ext cx="0" cy="16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34" name="Rectangle 999">
              <a:extLst>
                <a:ext uri="{FF2B5EF4-FFF2-40B4-BE49-F238E27FC236}">
                  <a16:creationId xmlns:a16="http://schemas.microsoft.com/office/drawing/2014/main" id="{39819B68-A429-4C06-8B62-6F2B3F9770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80" y="2350"/>
              <a:ext cx="7" cy="16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35" name="Line 1000">
              <a:extLst>
                <a:ext uri="{FF2B5EF4-FFF2-40B4-BE49-F238E27FC236}">
                  <a16:creationId xmlns:a16="http://schemas.microsoft.com/office/drawing/2014/main" id="{E8C5D7FD-6CEE-4E99-9A89-89BD536097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80" y="2350"/>
              <a:ext cx="0" cy="16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36" name="Rectangle 1001">
              <a:extLst>
                <a:ext uri="{FF2B5EF4-FFF2-40B4-BE49-F238E27FC236}">
                  <a16:creationId xmlns:a16="http://schemas.microsoft.com/office/drawing/2014/main" id="{CA390B15-7D98-495F-9A3B-CBA36CA6A1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4" y="2350"/>
              <a:ext cx="7" cy="16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38" name="Rectangle 1003">
              <a:extLst>
                <a:ext uri="{FF2B5EF4-FFF2-40B4-BE49-F238E27FC236}">
                  <a16:creationId xmlns:a16="http://schemas.microsoft.com/office/drawing/2014/main" id="{FF0A6F78-A709-4FC1-9B83-40804C7455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11" y="2523"/>
              <a:ext cx="459" cy="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altLang="pl-PL" sz="10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RAZEM</a:t>
              </a:r>
              <a:endParaRPr kumimoji="0" lang="pl-PL" altLang="pl-P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39" name="Rectangle 1004">
              <a:extLst>
                <a:ext uri="{FF2B5EF4-FFF2-40B4-BE49-F238E27FC236}">
                  <a16:creationId xmlns:a16="http://schemas.microsoft.com/office/drawing/2014/main" id="{9B0FF300-7D9D-4290-9E0D-9763C84F0E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0" y="2523"/>
              <a:ext cx="74" cy="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altLang="pl-PL" sz="10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pl-PL" altLang="pl-P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40" name="Rectangle 1005">
              <a:extLst>
                <a:ext uri="{FF2B5EF4-FFF2-40B4-BE49-F238E27FC236}">
                  <a16:creationId xmlns:a16="http://schemas.microsoft.com/office/drawing/2014/main" id="{73834A3C-49C5-4DA8-BF7C-6771B866D9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11" y="2615"/>
              <a:ext cx="71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altLang="pl-PL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pl-PL" altLang="pl-P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41" name="Rectangle 1006">
              <a:extLst>
                <a:ext uri="{FF2B5EF4-FFF2-40B4-BE49-F238E27FC236}">
                  <a16:creationId xmlns:a16="http://schemas.microsoft.com/office/drawing/2014/main" id="{DA5BE30F-0A93-4925-9F3D-B0BDD8835A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4" y="2523"/>
              <a:ext cx="71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altLang="pl-PL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pl-PL" altLang="pl-P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42" name="Rectangle 1007">
              <a:extLst>
                <a:ext uri="{FF2B5EF4-FFF2-40B4-BE49-F238E27FC236}">
                  <a16:creationId xmlns:a16="http://schemas.microsoft.com/office/drawing/2014/main" id="{1AB0E5DB-10A0-4AC9-997D-DFA4A7742D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3" y="2523"/>
              <a:ext cx="71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altLang="pl-PL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pl-PL" altLang="pl-P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43" name="Rectangle 1008">
              <a:extLst>
                <a:ext uri="{FF2B5EF4-FFF2-40B4-BE49-F238E27FC236}">
                  <a16:creationId xmlns:a16="http://schemas.microsoft.com/office/drawing/2014/main" id="{D6536201-D559-46BD-ACCA-7FF5CA084F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15" y="2523"/>
              <a:ext cx="71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altLang="pl-PL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pl-PL" altLang="pl-P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44" name="Rectangle 1009">
              <a:extLst>
                <a:ext uri="{FF2B5EF4-FFF2-40B4-BE49-F238E27FC236}">
                  <a16:creationId xmlns:a16="http://schemas.microsoft.com/office/drawing/2014/main" id="{29EE53FB-1E62-40D4-AFA1-31890498BF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97" y="2523"/>
              <a:ext cx="71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altLang="pl-PL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pl-PL" altLang="pl-P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45" name="Rectangle 1010">
              <a:extLst>
                <a:ext uri="{FF2B5EF4-FFF2-40B4-BE49-F238E27FC236}">
                  <a16:creationId xmlns:a16="http://schemas.microsoft.com/office/drawing/2014/main" id="{5538084D-15AE-4AE1-A33C-D105540A46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10" y="2167"/>
              <a:ext cx="912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kumimoji="0" lang="pl-PL" altLang="pl-PL" sz="1000" b="0" i="0" u="none" strike="noStrike" cap="none" normalizeH="0" baseline="0" dirty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anose="02020603050405020304" pitchFamily="18" charset="0"/>
                </a:rPr>
                <a:t>winno być spójne </a:t>
              </a:r>
            </a:p>
            <a:p>
              <a:r>
                <a:rPr kumimoji="0" lang="pl-PL" altLang="pl-PL" sz="1000" b="0" i="0" u="none" strike="noStrike" cap="none" normalizeH="0" baseline="0" dirty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anose="02020603050405020304" pitchFamily="18" charset="0"/>
                </a:rPr>
                <a:t>z kol. 21 zał. nr1</a:t>
              </a:r>
              <a:endPara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r>
                <a:rPr kumimoji="0" lang="pl-PL" altLang="pl-PL" sz="1000" b="0" i="0" u="none" strike="noStrike" cap="none" normalizeH="0" baseline="0" dirty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altLang="pl-PL" sz="1000" b="0" i="0" u="none" strike="noStrike" cap="none" normalizeH="0" baseline="0" dirty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46" name="Rectangle 1011">
              <a:extLst>
                <a:ext uri="{FF2B5EF4-FFF2-40B4-BE49-F238E27FC236}">
                  <a16:creationId xmlns:a16="http://schemas.microsoft.com/office/drawing/2014/main" id="{CD4FD6A4-9EAB-43F3-A549-4DAF0203CC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86" y="2249"/>
              <a:ext cx="0" cy="1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47" name="Rectangle 1012">
              <a:extLst>
                <a:ext uri="{FF2B5EF4-FFF2-40B4-BE49-F238E27FC236}">
                  <a16:creationId xmlns:a16="http://schemas.microsoft.com/office/drawing/2014/main" id="{984F8A3D-188E-45F0-AD9F-B88E84C95D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18" y="2342"/>
              <a:ext cx="0" cy="1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48" name="Rectangle 1013">
              <a:extLst>
                <a:ext uri="{FF2B5EF4-FFF2-40B4-BE49-F238E27FC236}">
                  <a16:creationId xmlns:a16="http://schemas.microsoft.com/office/drawing/2014/main" id="{7AB1B69A-3D51-4644-B0AD-5B5711AA84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37" y="2709"/>
              <a:ext cx="71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altLang="pl-PL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pl-PL" altLang="pl-P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49" name="Rectangle 1014">
              <a:extLst>
                <a:ext uri="{FF2B5EF4-FFF2-40B4-BE49-F238E27FC236}">
                  <a16:creationId xmlns:a16="http://schemas.microsoft.com/office/drawing/2014/main" id="{F015CC4A-E05B-41C1-946C-BA74875865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3" y="2516"/>
              <a:ext cx="7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50" name="Line 1015">
              <a:extLst>
                <a:ext uri="{FF2B5EF4-FFF2-40B4-BE49-F238E27FC236}">
                  <a16:creationId xmlns:a16="http://schemas.microsoft.com/office/drawing/2014/main" id="{40A9203E-1C0B-4731-9658-D75B0F1051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33" y="2516"/>
              <a:ext cx="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51" name="Line 1016">
              <a:extLst>
                <a:ext uri="{FF2B5EF4-FFF2-40B4-BE49-F238E27FC236}">
                  <a16:creationId xmlns:a16="http://schemas.microsoft.com/office/drawing/2014/main" id="{F4470C0C-CF05-4C79-AF82-9C5637F880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33" y="2516"/>
              <a:ext cx="0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52" name="Rectangle 1017">
              <a:extLst>
                <a:ext uri="{FF2B5EF4-FFF2-40B4-BE49-F238E27FC236}">
                  <a16:creationId xmlns:a16="http://schemas.microsoft.com/office/drawing/2014/main" id="{F4CF01DC-92F8-45FE-9AE5-666AA1894E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0" y="2516"/>
              <a:ext cx="1236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53" name="Line 1018">
              <a:extLst>
                <a:ext uri="{FF2B5EF4-FFF2-40B4-BE49-F238E27FC236}">
                  <a16:creationId xmlns:a16="http://schemas.microsoft.com/office/drawing/2014/main" id="{56FCA855-9D4D-4BCA-AB98-9BE721A96A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40" y="2516"/>
              <a:ext cx="1236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54" name="Rectangle 1019">
              <a:extLst>
                <a:ext uri="{FF2B5EF4-FFF2-40B4-BE49-F238E27FC236}">
                  <a16:creationId xmlns:a16="http://schemas.microsoft.com/office/drawing/2014/main" id="{F82362B6-2ECE-4796-9ED6-821FCA79B8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6" y="2516"/>
              <a:ext cx="7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55" name="Line 1020">
              <a:extLst>
                <a:ext uri="{FF2B5EF4-FFF2-40B4-BE49-F238E27FC236}">
                  <a16:creationId xmlns:a16="http://schemas.microsoft.com/office/drawing/2014/main" id="{ABC6EA30-845B-4C5D-8DB9-7A416C75E7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76" y="2516"/>
              <a:ext cx="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56" name="Line 1021">
              <a:extLst>
                <a:ext uri="{FF2B5EF4-FFF2-40B4-BE49-F238E27FC236}">
                  <a16:creationId xmlns:a16="http://schemas.microsoft.com/office/drawing/2014/main" id="{E5562A5C-700D-42DC-8B06-597BF6F849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76" y="2516"/>
              <a:ext cx="0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57" name="Rectangle 1022">
              <a:extLst>
                <a:ext uri="{FF2B5EF4-FFF2-40B4-BE49-F238E27FC236}">
                  <a16:creationId xmlns:a16="http://schemas.microsoft.com/office/drawing/2014/main" id="{1D335E78-FDF4-41E4-91C4-86BA2FD282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83" y="2516"/>
              <a:ext cx="672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58" name="Line 1023">
              <a:extLst>
                <a:ext uri="{FF2B5EF4-FFF2-40B4-BE49-F238E27FC236}">
                  <a16:creationId xmlns:a16="http://schemas.microsoft.com/office/drawing/2014/main" id="{8E0023C8-B28D-4EE3-8A6B-6A78BAA5B6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83" y="2516"/>
              <a:ext cx="67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59" name="Rectangle 1024">
              <a:extLst>
                <a:ext uri="{FF2B5EF4-FFF2-40B4-BE49-F238E27FC236}">
                  <a16:creationId xmlns:a16="http://schemas.microsoft.com/office/drawing/2014/main" id="{543215B5-DD8F-4495-9834-E3103C95CC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55" y="2516"/>
              <a:ext cx="7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60" name="Line 1025">
              <a:extLst>
                <a:ext uri="{FF2B5EF4-FFF2-40B4-BE49-F238E27FC236}">
                  <a16:creationId xmlns:a16="http://schemas.microsoft.com/office/drawing/2014/main" id="{F87AF897-D33C-48E1-A220-F188911066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55" y="2516"/>
              <a:ext cx="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61" name="Line 1026">
              <a:extLst>
                <a:ext uri="{FF2B5EF4-FFF2-40B4-BE49-F238E27FC236}">
                  <a16:creationId xmlns:a16="http://schemas.microsoft.com/office/drawing/2014/main" id="{3322FC01-54D7-4DB9-A4E6-D732D183A2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55" y="2516"/>
              <a:ext cx="0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62" name="Rectangle 1027">
              <a:extLst>
                <a:ext uri="{FF2B5EF4-FFF2-40B4-BE49-F238E27FC236}">
                  <a16:creationId xmlns:a16="http://schemas.microsoft.com/office/drawing/2014/main" id="{AE53EF2A-C1A2-4743-9A89-5ED6A064A1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2" y="2516"/>
              <a:ext cx="675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63" name="Line 1028">
              <a:extLst>
                <a:ext uri="{FF2B5EF4-FFF2-40B4-BE49-F238E27FC236}">
                  <a16:creationId xmlns:a16="http://schemas.microsoft.com/office/drawing/2014/main" id="{C9355351-6DAD-4A7F-8D86-C32E5E9F78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62" y="2516"/>
              <a:ext cx="67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64" name="Rectangle 1029">
              <a:extLst>
                <a:ext uri="{FF2B5EF4-FFF2-40B4-BE49-F238E27FC236}">
                  <a16:creationId xmlns:a16="http://schemas.microsoft.com/office/drawing/2014/main" id="{4078A4A3-FFC3-453A-B750-641E0BEC6F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37" y="2516"/>
              <a:ext cx="7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65" name="Line 1030">
              <a:extLst>
                <a:ext uri="{FF2B5EF4-FFF2-40B4-BE49-F238E27FC236}">
                  <a16:creationId xmlns:a16="http://schemas.microsoft.com/office/drawing/2014/main" id="{38CE5CA9-64A6-4F4F-9950-CEECC6DCB4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37" y="2516"/>
              <a:ext cx="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66" name="Line 1031">
              <a:extLst>
                <a:ext uri="{FF2B5EF4-FFF2-40B4-BE49-F238E27FC236}">
                  <a16:creationId xmlns:a16="http://schemas.microsoft.com/office/drawing/2014/main" id="{3EE4642B-CD10-4B42-AC89-7D84CCE060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37" y="2516"/>
              <a:ext cx="0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67" name="Rectangle 1032">
              <a:extLst>
                <a:ext uri="{FF2B5EF4-FFF2-40B4-BE49-F238E27FC236}">
                  <a16:creationId xmlns:a16="http://schemas.microsoft.com/office/drawing/2014/main" id="{D480726E-C588-41D3-B88F-EEE37C06CA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44" y="2516"/>
              <a:ext cx="675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68" name="Line 1033">
              <a:extLst>
                <a:ext uri="{FF2B5EF4-FFF2-40B4-BE49-F238E27FC236}">
                  <a16:creationId xmlns:a16="http://schemas.microsoft.com/office/drawing/2014/main" id="{58136E81-698D-4A19-8629-6057CFD095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44" y="2516"/>
              <a:ext cx="67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69" name="Rectangle 1034">
              <a:extLst>
                <a:ext uri="{FF2B5EF4-FFF2-40B4-BE49-F238E27FC236}">
                  <a16:creationId xmlns:a16="http://schemas.microsoft.com/office/drawing/2014/main" id="{990A5C6E-95EE-4988-B798-C8933FB8EC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9" y="2516"/>
              <a:ext cx="7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70" name="Line 1035">
              <a:extLst>
                <a:ext uri="{FF2B5EF4-FFF2-40B4-BE49-F238E27FC236}">
                  <a16:creationId xmlns:a16="http://schemas.microsoft.com/office/drawing/2014/main" id="{26A36BC4-8B25-410F-9168-FC6160F027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19" y="2516"/>
              <a:ext cx="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71" name="Line 1036">
              <a:extLst>
                <a:ext uri="{FF2B5EF4-FFF2-40B4-BE49-F238E27FC236}">
                  <a16:creationId xmlns:a16="http://schemas.microsoft.com/office/drawing/2014/main" id="{EDA1CCBB-3096-4D5C-99B2-1F9B66B0DC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19" y="2516"/>
              <a:ext cx="0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72" name="Rectangle 1037">
              <a:extLst>
                <a:ext uri="{FF2B5EF4-FFF2-40B4-BE49-F238E27FC236}">
                  <a16:creationId xmlns:a16="http://schemas.microsoft.com/office/drawing/2014/main" id="{DF1B79D7-5B92-4EB0-944C-B5D0853D70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6" y="2516"/>
              <a:ext cx="554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73" name="Line 1038">
              <a:extLst>
                <a:ext uri="{FF2B5EF4-FFF2-40B4-BE49-F238E27FC236}">
                  <a16:creationId xmlns:a16="http://schemas.microsoft.com/office/drawing/2014/main" id="{60E1A203-DF85-402F-B485-BCC81C3A95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26" y="2516"/>
              <a:ext cx="55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74" name="Rectangle 1039">
              <a:extLst>
                <a:ext uri="{FF2B5EF4-FFF2-40B4-BE49-F238E27FC236}">
                  <a16:creationId xmlns:a16="http://schemas.microsoft.com/office/drawing/2014/main" id="{705F9868-A375-4580-8654-6E5CFAD468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80" y="2516"/>
              <a:ext cx="7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75" name="Line 1040">
              <a:extLst>
                <a:ext uri="{FF2B5EF4-FFF2-40B4-BE49-F238E27FC236}">
                  <a16:creationId xmlns:a16="http://schemas.microsoft.com/office/drawing/2014/main" id="{4F1C0BD3-D8F5-4687-9E2A-7D71142B1C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80" y="2516"/>
              <a:ext cx="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76" name="Line 1041">
              <a:extLst>
                <a:ext uri="{FF2B5EF4-FFF2-40B4-BE49-F238E27FC236}">
                  <a16:creationId xmlns:a16="http://schemas.microsoft.com/office/drawing/2014/main" id="{37F0FFFB-9AC9-4FCB-AA71-3278D3ED3E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80" y="2516"/>
              <a:ext cx="0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77" name="Rectangle 1042">
              <a:extLst>
                <a:ext uri="{FF2B5EF4-FFF2-40B4-BE49-F238E27FC236}">
                  <a16:creationId xmlns:a16="http://schemas.microsoft.com/office/drawing/2014/main" id="{6AA0D7E0-387D-49E4-81C3-F4E1C3220E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87" y="2516"/>
              <a:ext cx="807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78" name="Line 1043">
              <a:extLst>
                <a:ext uri="{FF2B5EF4-FFF2-40B4-BE49-F238E27FC236}">
                  <a16:creationId xmlns:a16="http://schemas.microsoft.com/office/drawing/2014/main" id="{926E6852-12A4-41E7-91FB-CF5112A132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87" y="2516"/>
              <a:ext cx="73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79" name="Rectangle 1044">
              <a:extLst>
                <a:ext uri="{FF2B5EF4-FFF2-40B4-BE49-F238E27FC236}">
                  <a16:creationId xmlns:a16="http://schemas.microsoft.com/office/drawing/2014/main" id="{038158FC-A001-4982-8410-A783488533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4" y="2516"/>
              <a:ext cx="7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80" name="Line 1045">
              <a:extLst>
                <a:ext uri="{FF2B5EF4-FFF2-40B4-BE49-F238E27FC236}">
                  <a16:creationId xmlns:a16="http://schemas.microsoft.com/office/drawing/2014/main" id="{D5A6CB08-5471-4BE4-BF05-70F4B70087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94" y="2516"/>
              <a:ext cx="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81" name="Line 1046">
              <a:extLst>
                <a:ext uri="{FF2B5EF4-FFF2-40B4-BE49-F238E27FC236}">
                  <a16:creationId xmlns:a16="http://schemas.microsoft.com/office/drawing/2014/main" id="{7AD619C7-7A3E-4266-855F-02FFF1E302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94" y="2516"/>
              <a:ext cx="0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82" name="Rectangle 1047">
              <a:extLst>
                <a:ext uri="{FF2B5EF4-FFF2-40B4-BE49-F238E27FC236}">
                  <a16:creationId xmlns:a16="http://schemas.microsoft.com/office/drawing/2014/main" id="{1C74AF02-FC39-4772-9326-ABAA3CFA24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3" y="2521"/>
              <a:ext cx="7" cy="27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83" name="Line 1048">
              <a:extLst>
                <a:ext uri="{FF2B5EF4-FFF2-40B4-BE49-F238E27FC236}">
                  <a16:creationId xmlns:a16="http://schemas.microsoft.com/office/drawing/2014/main" id="{030FC66F-9372-42AA-819B-3226F6ED72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33" y="2521"/>
              <a:ext cx="0" cy="27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84" name="Rectangle 1049">
              <a:extLst>
                <a:ext uri="{FF2B5EF4-FFF2-40B4-BE49-F238E27FC236}">
                  <a16:creationId xmlns:a16="http://schemas.microsoft.com/office/drawing/2014/main" id="{ECDD33BE-CFBE-42F2-9487-7265D8FC56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3" y="2798"/>
              <a:ext cx="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85" name="Line 1050">
              <a:extLst>
                <a:ext uri="{FF2B5EF4-FFF2-40B4-BE49-F238E27FC236}">
                  <a16:creationId xmlns:a16="http://schemas.microsoft.com/office/drawing/2014/main" id="{9FFF27F4-5369-4E1B-956F-04C8C236E9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33" y="2798"/>
              <a:ext cx="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86" name="Line 1051">
              <a:extLst>
                <a:ext uri="{FF2B5EF4-FFF2-40B4-BE49-F238E27FC236}">
                  <a16:creationId xmlns:a16="http://schemas.microsoft.com/office/drawing/2014/main" id="{5ABF5F9A-7C9A-43F6-9713-3F389F83BF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33" y="2798"/>
              <a:ext cx="0" cy="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87" name="Rectangle 1052">
              <a:extLst>
                <a:ext uri="{FF2B5EF4-FFF2-40B4-BE49-F238E27FC236}">
                  <a16:creationId xmlns:a16="http://schemas.microsoft.com/office/drawing/2014/main" id="{06C36630-9EFB-433C-AE2F-9864066316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3" y="2798"/>
              <a:ext cx="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88" name="Line 1053">
              <a:extLst>
                <a:ext uri="{FF2B5EF4-FFF2-40B4-BE49-F238E27FC236}">
                  <a16:creationId xmlns:a16="http://schemas.microsoft.com/office/drawing/2014/main" id="{AB0D0807-7DD3-4E35-809B-567314B742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33" y="2798"/>
              <a:ext cx="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89" name="Line 1054">
              <a:extLst>
                <a:ext uri="{FF2B5EF4-FFF2-40B4-BE49-F238E27FC236}">
                  <a16:creationId xmlns:a16="http://schemas.microsoft.com/office/drawing/2014/main" id="{BA854AD6-B55E-49E1-B939-6EE18491ED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33" y="2798"/>
              <a:ext cx="0" cy="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90" name="Rectangle 1055">
              <a:extLst>
                <a:ext uri="{FF2B5EF4-FFF2-40B4-BE49-F238E27FC236}">
                  <a16:creationId xmlns:a16="http://schemas.microsoft.com/office/drawing/2014/main" id="{E99EC0ED-F810-417E-8AFA-2426098C29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0" y="2798"/>
              <a:ext cx="1236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91" name="Line 1056">
              <a:extLst>
                <a:ext uri="{FF2B5EF4-FFF2-40B4-BE49-F238E27FC236}">
                  <a16:creationId xmlns:a16="http://schemas.microsoft.com/office/drawing/2014/main" id="{F34C057B-1820-45A9-AACE-9D42B363AD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40" y="2798"/>
              <a:ext cx="1236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92" name="Rectangle 1057">
              <a:extLst>
                <a:ext uri="{FF2B5EF4-FFF2-40B4-BE49-F238E27FC236}">
                  <a16:creationId xmlns:a16="http://schemas.microsoft.com/office/drawing/2014/main" id="{099A28B9-BC12-41D8-ADB8-733572B928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6" y="2521"/>
              <a:ext cx="7" cy="27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93" name="Line 1058">
              <a:extLst>
                <a:ext uri="{FF2B5EF4-FFF2-40B4-BE49-F238E27FC236}">
                  <a16:creationId xmlns:a16="http://schemas.microsoft.com/office/drawing/2014/main" id="{7D1F3BD2-7253-448D-B329-FB034E5CB8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76" y="2521"/>
              <a:ext cx="0" cy="27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94" name="Rectangle 1059">
              <a:extLst>
                <a:ext uri="{FF2B5EF4-FFF2-40B4-BE49-F238E27FC236}">
                  <a16:creationId xmlns:a16="http://schemas.microsoft.com/office/drawing/2014/main" id="{A9C3C578-6B51-4906-B939-49B0E87BC4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6" y="2798"/>
              <a:ext cx="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95" name="Line 1060">
              <a:extLst>
                <a:ext uri="{FF2B5EF4-FFF2-40B4-BE49-F238E27FC236}">
                  <a16:creationId xmlns:a16="http://schemas.microsoft.com/office/drawing/2014/main" id="{71461DF4-D091-497E-A7A8-07347AC6CE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76" y="2798"/>
              <a:ext cx="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96" name="Line 1061">
              <a:extLst>
                <a:ext uri="{FF2B5EF4-FFF2-40B4-BE49-F238E27FC236}">
                  <a16:creationId xmlns:a16="http://schemas.microsoft.com/office/drawing/2014/main" id="{81903D77-66BD-4467-8530-02A23E3C40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76" y="2798"/>
              <a:ext cx="0" cy="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97" name="Rectangle 1062">
              <a:extLst>
                <a:ext uri="{FF2B5EF4-FFF2-40B4-BE49-F238E27FC236}">
                  <a16:creationId xmlns:a16="http://schemas.microsoft.com/office/drawing/2014/main" id="{3E793DA1-5641-432D-90FC-3AEC626EDD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83" y="2798"/>
              <a:ext cx="672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98" name="Line 1063">
              <a:extLst>
                <a:ext uri="{FF2B5EF4-FFF2-40B4-BE49-F238E27FC236}">
                  <a16:creationId xmlns:a16="http://schemas.microsoft.com/office/drawing/2014/main" id="{6D03819A-A106-4146-B312-DA5F1E3B2F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83" y="2798"/>
              <a:ext cx="67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799" name="Rectangle 1064">
              <a:extLst>
                <a:ext uri="{FF2B5EF4-FFF2-40B4-BE49-F238E27FC236}">
                  <a16:creationId xmlns:a16="http://schemas.microsoft.com/office/drawing/2014/main" id="{1EADEE80-072B-412B-BC9A-F6A0A9F137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55" y="2521"/>
              <a:ext cx="7" cy="27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00" name="Line 1065">
              <a:extLst>
                <a:ext uri="{FF2B5EF4-FFF2-40B4-BE49-F238E27FC236}">
                  <a16:creationId xmlns:a16="http://schemas.microsoft.com/office/drawing/2014/main" id="{08A252FB-EB95-469F-BF13-03125CF411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55" y="2521"/>
              <a:ext cx="0" cy="27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01" name="Rectangle 1066">
              <a:extLst>
                <a:ext uri="{FF2B5EF4-FFF2-40B4-BE49-F238E27FC236}">
                  <a16:creationId xmlns:a16="http://schemas.microsoft.com/office/drawing/2014/main" id="{F00C3262-A802-4023-AA36-5F9D1C8790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55" y="2798"/>
              <a:ext cx="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02" name="Line 1067">
              <a:extLst>
                <a:ext uri="{FF2B5EF4-FFF2-40B4-BE49-F238E27FC236}">
                  <a16:creationId xmlns:a16="http://schemas.microsoft.com/office/drawing/2014/main" id="{A34D1CF8-890B-4482-8C77-8BB0EC239D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55" y="2798"/>
              <a:ext cx="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03" name="Line 1068">
              <a:extLst>
                <a:ext uri="{FF2B5EF4-FFF2-40B4-BE49-F238E27FC236}">
                  <a16:creationId xmlns:a16="http://schemas.microsoft.com/office/drawing/2014/main" id="{82678394-C041-4C92-9564-2E9735DEC0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55" y="2798"/>
              <a:ext cx="0" cy="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04" name="Rectangle 1069">
              <a:extLst>
                <a:ext uri="{FF2B5EF4-FFF2-40B4-BE49-F238E27FC236}">
                  <a16:creationId xmlns:a16="http://schemas.microsoft.com/office/drawing/2014/main" id="{21CC4589-FEA6-4CF9-B07C-D5FF58B0A9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2" y="2798"/>
              <a:ext cx="675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05" name="Line 1070">
              <a:extLst>
                <a:ext uri="{FF2B5EF4-FFF2-40B4-BE49-F238E27FC236}">
                  <a16:creationId xmlns:a16="http://schemas.microsoft.com/office/drawing/2014/main" id="{F594C71D-080A-4CE9-8C1C-9D88E6DA47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62" y="2798"/>
              <a:ext cx="67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06" name="Rectangle 1071">
              <a:extLst>
                <a:ext uri="{FF2B5EF4-FFF2-40B4-BE49-F238E27FC236}">
                  <a16:creationId xmlns:a16="http://schemas.microsoft.com/office/drawing/2014/main" id="{9DCF1528-B4D5-444A-8908-04B2CE4D49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37" y="2521"/>
              <a:ext cx="7" cy="27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07" name="Line 1072">
              <a:extLst>
                <a:ext uri="{FF2B5EF4-FFF2-40B4-BE49-F238E27FC236}">
                  <a16:creationId xmlns:a16="http://schemas.microsoft.com/office/drawing/2014/main" id="{E2C4121E-8C92-4CBB-9894-7C64FFF8D1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37" y="2521"/>
              <a:ext cx="0" cy="27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08" name="Rectangle 1073">
              <a:extLst>
                <a:ext uri="{FF2B5EF4-FFF2-40B4-BE49-F238E27FC236}">
                  <a16:creationId xmlns:a16="http://schemas.microsoft.com/office/drawing/2014/main" id="{A48C5322-FD02-406C-B19A-0173426F76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37" y="2798"/>
              <a:ext cx="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09" name="Line 1074">
              <a:extLst>
                <a:ext uri="{FF2B5EF4-FFF2-40B4-BE49-F238E27FC236}">
                  <a16:creationId xmlns:a16="http://schemas.microsoft.com/office/drawing/2014/main" id="{239B8FC7-E955-4549-89D9-EC55F03AE6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37" y="2798"/>
              <a:ext cx="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10" name="Line 1075">
              <a:extLst>
                <a:ext uri="{FF2B5EF4-FFF2-40B4-BE49-F238E27FC236}">
                  <a16:creationId xmlns:a16="http://schemas.microsoft.com/office/drawing/2014/main" id="{59CBAEA9-6C83-43E9-8D75-DB17B3AEFD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37" y="2798"/>
              <a:ext cx="0" cy="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11" name="Rectangle 1076">
              <a:extLst>
                <a:ext uri="{FF2B5EF4-FFF2-40B4-BE49-F238E27FC236}">
                  <a16:creationId xmlns:a16="http://schemas.microsoft.com/office/drawing/2014/main" id="{3DBB51B4-B7CB-45C8-A97F-E8CF18FE40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44" y="2798"/>
              <a:ext cx="675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12" name="Line 1077">
              <a:extLst>
                <a:ext uri="{FF2B5EF4-FFF2-40B4-BE49-F238E27FC236}">
                  <a16:creationId xmlns:a16="http://schemas.microsoft.com/office/drawing/2014/main" id="{12C5ADA4-0663-432B-A6A6-ADBAB42E73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44" y="2798"/>
              <a:ext cx="67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13" name="Rectangle 1078">
              <a:extLst>
                <a:ext uri="{FF2B5EF4-FFF2-40B4-BE49-F238E27FC236}">
                  <a16:creationId xmlns:a16="http://schemas.microsoft.com/office/drawing/2014/main" id="{DFDAF0DD-68CB-4BF4-8C31-050659913E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9" y="2521"/>
              <a:ext cx="7" cy="27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14" name="Line 1079">
              <a:extLst>
                <a:ext uri="{FF2B5EF4-FFF2-40B4-BE49-F238E27FC236}">
                  <a16:creationId xmlns:a16="http://schemas.microsoft.com/office/drawing/2014/main" id="{A20B28EE-DCDA-4C49-8630-D5D00977D4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19" y="2521"/>
              <a:ext cx="0" cy="27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15" name="Rectangle 1080">
              <a:extLst>
                <a:ext uri="{FF2B5EF4-FFF2-40B4-BE49-F238E27FC236}">
                  <a16:creationId xmlns:a16="http://schemas.microsoft.com/office/drawing/2014/main" id="{56C5275F-975D-4A0B-BC1C-B0A414A9D2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9" y="2798"/>
              <a:ext cx="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16" name="Line 1081">
              <a:extLst>
                <a:ext uri="{FF2B5EF4-FFF2-40B4-BE49-F238E27FC236}">
                  <a16:creationId xmlns:a16="http://schemas.microsoft.com/office/drawing/2014/main" id="{1B1984D2-27F8-4692-BF20-7B6C05A1CD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19" y="2798"/>
              <a:ext cx="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17" name="Line 1082">
              <a:extLst>
                <a:ext uri="{FF2B5EF4-FFF2-40B4-BE49-F238E27FC236}">
                  <a16:creationId xmlns:a16="http://schemas.microsoft.com/office/drawing/2014/main" id="{C57800BB-C733-428D-A45F-56856577CA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19" y="2798"/>
              <a:ext cx="0" cy="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18" name="Rectangle 1083">
              <a:extLst>
                <a:ext uri="{FF2B5EF4-FFF2-40B4-BE49-F238E27FC236}">
                  <a16:creationId xmlns:a16="http://schemas.microsoft.com/office/drawing/2014/main" id="{E99CC616-9F89-4E7F-A9F7-C4D670AE7F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6" y="2798"/>
              <a:ext cx="554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19" name="Line 1084">
              <a:extLst>
                <a:ext uri="{FF2B5EF4-FFF2-40B4-BE49-F238E27FC236}">
                  <a16:creationId xmlns:a16="http://schemas.microsoft.com/office/drawing/2014/main" id="{D97FE921-F9DD-4C1C-87D0-CFB12090F7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26" y="2798"/>
              <a:ext cx="55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20" name="Rectangle 1085">
              <a:extLst>
                <a:ext uri="{FF2B5EF4-FFF2-40B4-BE49-F238E27FC236}">
                  <a16:creationId xmlns:a16="http://schemas.microsoft.com/office/drawing/2014/main" id="{94D75439-94AC-4F1B-ABD8-F3350C2C76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80" y="2521"/>
              <a:ext cx="7" cy="27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21" name="Line 1086">
              <a:extLst>
                <a:ext uri="{FF2B5EF4-FFF2-40B4-BE49-F238E27FC236}">
                  <a16:creationId xmlns:a16="http://schemas.microsoft.com/office/drawing/2014/main" id="{A742D839-CFE3-4012-9E83-44836424DB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80" y="2521"/>
              <a:ext cx="0" cy="27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22" name="Rectangle 1087">
              <a:extLst>
                <a:ext uri="{FF2B5EF4-FFF2-40B4-BE49-F238E27FC236}">
                  <a16:creationId xmlns:a16="http://schemas.microsoft.com/office/drawing/2014/main" id="{E6EF5821-0BA5-4DD0-8BB3-8691F4CF10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80" y="2798"/>
              <a:ext cx="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23" name="Line 1088">
              <a:extLst>
                <a:ext uri="{FF2B5EF4-FFF2-40B4-BE49-F238E27FC236}">
                  <a16:creationId xmlns:a16="http://schemas.microsoft.com/office/drawing/2014/main" id="{BF6A28D7-4FFD-4C56-9A54-CAA72667D3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80" y="2798"/>
              <a:ext cx="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24" name="Line 1089">
              <a:extLst>
                <a:ext uri="{FF2B5EF4-FFF2-40B4-BE49-F238E27FC236}">
                  <a16:creationId xmlns:a16="http://schemas.microsoft.com/office/drawing/2014/main" id="{4E693AC5-364D-4F17-9503-AD759BA5EE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80" y="2798"/>
              <a:ext cx="0" cy="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25" name="Rectangle 1090">
              <a:extLst>
                <a:ext uri="{FF2B5EF4-FFF2-40B4-BE49-F238E27FC236}">
                  <a16:creationId xmlns:a16="http://schemas.microsoft.com/office/drawing/2014/main" id="{9DFE53BA-63C2-4BA0-85D3-A9117BF008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87" y="2798"/>
              <a:ext cx="80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26" name="Line 1091">
              <a:extLst>
                <a:ext uri="{FF2B5EF4-FFF2-40B4-BE49-F238E27FC236}">
                  <a16:creationId xmlns:a16="http://schemas.microsoft.com/office/drawing/2014/main" id="{637D682E-746C-4C45-B81A-F17BD05185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87" y="2798"/>
              <a:ext cx="73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27" name="Rectangle 1092">
              <a:extLst>
                <a:ext uri="{FF2B5EF4-FFF2-40B4-BE49-F238E27FC236}">
                  <a16:creationId xmlns:a16="http://schemas.microsoft.com/office/drawing/2014/main" id="{AD34F948-A6C3-4D18-807F-AB7998606A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4" y="2521"/>
              <a:ext cx="7" cy="27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28" name="Line 1093">
              <a:extLst>
                <a:ext uri="{FF2B5EF4-FFF2-40B4-BE49-F238E27FC236}">
                  <a16:creationId xmlns:a16="http://schemas.microsoft.com/office/drawing/2014/main" id="{B8F740AC-A00B-467F-A7B4-563DFD7A3D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94" y="2521"/>
              <a:ext cx="0" cy="27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829" name="Rectangle 1094">
              <a:extLst>
                <a:ext uri="{FF2B5EF4-FFF2-40B4-BE49-F238E27FC236}">
                  <a16:creationId xmlns:a16="http://schemas.microsoft.com/office/drawing/2014/main" id="{4FD44652-E1CC-4C81-9925-4B79AC578D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4" y="2798"/>
              <a:ext cx="7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30" name="Line 1095">
              <a:extLst>
                <a:ext uri="{FF2B5EF4-FFF2-40B4-BE49-F238E27FC236}">
                  <a16:creationId xmlns:a16="http://schemas.microsoft.com/office/drawing/2014/main" id="{FB870DBE-9AAD-4A2E-B6C8-DBC045C644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94" y="2798"/>
              <a:ext cx="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31" name="Line 1096">
              <a:extLst>
                <a:ext uri="{FF2B5EF4-FFF2-40B4-BE49-F238E27FC236}">
                  <a16:creationId xmlns:a16="http://schemas.microsoft.com/office/drawing/2014/main" id="{3962F87C-17BD-4F5B-A143-573ADE94A5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94" y="2798"/>
              <a:ext cx="0" cy="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33" name="Line 1098">
              <a:extLst>
                <a:ext uri="{FF2B5EF4-FFF2-40B4-BE49-F238E27FC236}">
                  <a16:creationId xmlns:a16="http://schemas.microsoft.com/office/drawing/2014/main" id="{9A1EA39F-0ED8-4D8B-85D7-E155986550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13" y="2799"/>
              <a:ext cx="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35" name="Rectangle 1100">
              <a:extLst>
                <a:ext uri="{FF2B5EF4-FFF2-40B4-BE49-F238E27FC236}">
                  <a16:creationId xmlns:a16="http://schemas.microsoft.com/office/drawing/2014/main" id="{23F434E7-26CD-4267-AE54-1B01863537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6" y="2805"/>
              <a:ext cx="71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altLang="pl-PL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pl-PL" altLang="pl-P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36" name="Rectangle 1101">
              <a:extLst>
                <a:ext uri="{FF2B5EF4-FFF2-40B4-BE49-F238E27FC236}">
                  <a16:creationId xmlns:a16="http://schemas.microsoft.com/office/drawing/2014/main" id="{31A23525-8D02-459E-9AFB-88AB29983A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6" y="2896"/>
              <a:ext cx="2279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altLang="pl-PL" sz="10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Informacje na temat planowanych źródeł finansowania (poza FS):</a:t>
              </a:r>
              <a:endPara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37" name="Rectangle 1102">
              <a:extLst>
                <a:ext uri="{FF2B5EF4-FFF2-40B4-BE49-F238E27FC236}">
                  <a16:creationId xmlns:a16="http://schemas.microsoft.com/office/drawing/2014/main" id="{BEB1B734-514A-4091-BFF4-DD56FAEB96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71" y="2896"/>
              <a:ext cx="74" cy="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altLang="pl-PL" sz="10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pl-PL" altLang="pl-P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38" name="Rectangle 1103">
              <a:extLst>
                <a:ext uri="{FF2B5EF4-FFF2-40B4-BE49-F238E27FC236}">
                  <a16:creationId xmlns:a16="http://schemas.microsoft.com/office/drawing/2014/main" id="{A5B897CE-A84B-4302-8720-2E17ECEA5D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6" y="2990"/>
              <a:ext cx="81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altLang="pl-PL" sz="1000" b="0" i="0" u="none" strike="noStrike" cap="none" normalizeH="0" baseline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anose="02020603050405020304" pitchFamily="18" charset="0"/>
                </a:rPr>
                <a:t>-</a:t>
              </a:r>
              <a:endParaRPr kumimoji="0" lang="pl-PL" altLang="pl-P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39" name="Rectangle 1104">
              <a:extLst>
                <a:ext uri="{FF2B5EF4-FFF2-40B4-BE49-F238E27FC236}">
                  <a16:creationId xmlns:a16="http://schemas.microsoft.com/office/drawing/2014/main" id="{E890602C-76F4-4D3A-9186-295CD920DD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0" y="2990"/>
              <a:ext cx="71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altLang="pl-PL" sz="1000" b="0" i="0" u="none" strike="noStrike" cap="none" normalizeH="0" baseline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pl-PL" altLang="pl-P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40" name="Rectangle 1105">
              <a:extLst>
                <a:ext uri="{FF2B5EF4-FFF2-40B4-BE49-F238E27FC236}">
                  <a16:creationId xmlns:a16="http://schemas.microsoft.com/office/drawing/2014/main" id="{7CCF7F6E-99B7-40FB-B271-C4B5E53F99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1" y="2990"/>
              <a:ext cx="1192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altLang="pl-PL" sz="1000" b="0" i="0" u="none" strike="noStrike" cap="none" normalizeH="0" baseline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anose="02020603050405020304" pitchFamily="18" charset="0"/>
                </a:rPr>
                <a:t>winno być spójne z tabelą</a:t>
              </a:r>
              <a:endParaRPr kumimoji="0" lang="pl-PL" altLang="pl-P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41" name="Rectangle 1106">
              <a:extLst>
                <a:ext uri="{FF2B5EF4-FFF2-40B4-BE49-F238E27FC236}">
                  <a16:creationId xmlns:a16="http://schemas.microsoft.com/office/drawing/2014/main" id="{F09EB4A4-1DBC-497F-ACD6-6CBC6B8693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2" y="2990"/>
              <a:ext cx="71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altLang="pl-PL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pl-PL" altLang="pl-P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42" name="Rectangle 1107">
              <a:extLst>
                <a:ext uri="{FF2B5EF4-FFF2-40B4-BE49-F238E27FC236}">
                  <a16:creationId xmlns:a16="http://schemas.microsoft.com/office/drawing/2014/main" id="{D79B3DC0-BAD3-487B-91A8-A546F880C7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6" y="3127"/>
              <a:ext cx="71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altLang="pl-PL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pl-PL" altLang="pl-P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43" name="Rectangle 1108">
              <a:extLst>
                <a:ext uri="{FF2B5EF4-FFF2-40B4-BE49-F238E27FC236}">
                  <a16:creationId xmlns:a16="http://schemas.microsoft.com/office/drawing/2014/main" id="{972FAD7C-6AAC-40B2-A273-717A644067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" y="1505"/>
              <a:ext cx="7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44" name="Line 1109">
              <a:extLst>
                <a:ext uri="{FF2B5EF4-FFF2-40B4-BE49-F238E27FC236}">
                  <a16:creationId xmlns:a16="http://schemas.microsoft.com/office/drawing/2014/main" id="{4C3AA6A0-3105-4F5C-AA8C-6484F81AC8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" y="1505"/>
              <a:ext cx="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45" name="Line 1110">
              <a:extLst>
                <a:ext uri="{FF2B5EF4-FFF2-40B4-BE49-F238E27FC236}">
                  <a16:creationId xmlns:a16="http://schemas.microsoft.com/office/drawing/2014/main" id="{FE5E584A-A7E2-4612-8E26-87A1D6481E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" y="1505"/>
              <a:ext cx="0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46" name="Rectangle 1111">
              <a:extLst>
                <a:ext uri="{FF2B5EF4-FFF2-40B4-BE49-F238E27FC236}">
                  <a16:creationId xmlns:a16="http://schemas.microsoft.com/office/drawing/2014/main" id="{36923F65-4F28-4754-B1D8-7CC9956179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" y="1505"/>
              <a:ext cx="287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47" name="Line 1112">
              <a:extLst>
                <a:ext uri="{FF2B5EF4-FFF2-40B4-BE49-F238E27FC236}">
                  <a16:creationId xmlns:a16="http://schemas.microsoft.com/office/drawing/2014/main" id="{F9190FDA-70FF-4906-AA78-E27035B919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0" y="1505"/>
              <a:ext cx="28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48" name="Rectangle 1113">
              <a:extLst>
                <a:ext uri="{FF2B5EF4-FFF2-40B4-BE49-F238E27FC236}">
                  <a16:creationId xmlns:a16="http://schemas.microsoft.com/office/drawing/2014/main" id="{A7AA6AC5-5290-4CDB-B56A-AEE7E8C81F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" y="1505"/>
              <a:ext cx="7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49" name="Line 1114">
              <a:extLst>
                <a:ext uri="{FF2B5EF4-FFF2-40B4-BE49-F238E27FC236}">
                  <a16:creationId xmlns:a16="http://schemas.microsoft.com/office/drawing/2014/main" id="{0718A690-DF24-4025-8B00-F2DE8548CF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7" y="1505"/>
              <a:ext cx="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50" name="Line 1115">
              <a:extLst>
                <a:ext uri="{FF2B5EF4-FFF2-40B4-BE49-F238E27FC236}">
                  <a16:creationId xmlns:a16="http://schemas.microsoft.com/office/drawing/2014/main" id="{AA009EDB-FC08-4F7C-8E03-359C606A99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7" y="1505"/>
              <a:ext cx="0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51" name="Rectangle 1116">
              <a:extLst>
                <a:ext uri="{FF2B5EF4-FFF2-40B4-BE49-F238E27FC236}">
                  <a16:creationId xmlns:a16="http://schemas.microsoft.com/office/drawing/2014/main" id="{0AE2A654-0A17-4811-AB63-B5DC52F418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" y="1505"/>
              <a:ext cx="1671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52" name="Line 1117">
              <a:extLst>
                <a:ext uri="{FF2B5EF4-FFF2-40B4-BE49-F238E27FC236}">
                  <a16:creationId xmlns:a16="http://schemas.microsoft.com/office/drawing/2014/main" id="{B8072145-03E1-46C2-B26F-D7AE945AB2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4" y="1505"/>
              <a:ext cx="167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53" name="Rectangle 1118">
              <a:extLst>
                <a:ext uri="{FF2B5EF4-FFF2-40B4-BE49-F238E27FC236}">
                  <a16:creationId xmlns:a16="http://schemas.microsoft.com/office/drawing/2014/main" id="{A302CBA5-638D-4975-BC78-1E6C9BC71C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5" y="1505"/>
              <a:ext cx="7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54" name="Line 1119">
              <a:extLst>
                <a:ext uri="{FF2B5EF4-FFF2-40B4-BE49-F238E27FC236}">
                  <a16:creationId xmlns:a16="http://schemas.microsoft.com/office/drawing/2014/main" id="{4A1BEE7E-790E-4DE8-95E1-F7BB4EEC79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35" y="1505"/>
              <a:ext cx="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55" name="Line 1120">
              <a:extLst>
                <a:ext uri="{FF2B5EF4-FFF2-40B4-BE49-F238E27FC236}">
                  <a16:creationId xmlns:a16="http://schemas.microsoft.com/office/drawing/2014/main" id="{9D10044A-3DB3-423D-A587-1DE4FB9735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35" y="1505"/>
              <a:ext cx="0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56" name="Rectangle 1121">
              <a:extLst>
                <a:ext uri="{FF2B5EF4-FFF2-40B4-BE49-F238E27FC236}">
                  <a16:creationId xmlns:a16="http://schemas.microsoft.com/office/drawing/2014/main" id="{2CAA8471-66A9-4741-A65C-E2CBAE0CC1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42" y="1505"/>
              <a:ext cx="4681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57" name="Line 1122">
              <a:extLst>
                <a:ext uri="{FF2B5EF4-FFF2-40B4-BE49-F238E27FC236}">
                  <a16:creationId xmlns:a16="http://schemas.microsoft.com/office/drawing/2014/main" id="{587752D1-2861-4BC0-AFE9-24A370966E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42" y="1505"/>
              <a:ext cx="46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58" name="Rectangle 1123">
              <a:extLst>
                <a:ext uri="{FF2B5EF4-FFF2-40B4-BE49-F238E27FC236}">
                  <a16:creationId xmlns:a16="http://schemas.microsoft.com/office/drawing/2014/main" id="{61F03ED8-DAA8-415C-A52E-20437C6E2F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23" y="1505"/>
              <a:ext cx="7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59" name="Line 1124">
              <a:extLst>
                <a:ext uri="{FF2B5EF4-FFF2-40B4-BE49-F238E27FC236}">
                  <a16:creationId xmlns:a16="http://schemas.microsoft.com/office/drawing/2014/main" id="{0F23E4FE-02F2-4828-AFE7-D5596C8B4C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23" y="1505"/>
              <a:ext cx="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60" name="Line 1125">
              <a:extLst>
                <a:ext uri="{FF2B5EF4-FFF2-40B4-BE49-F238E27FC236}">
                  <a16:creationId xmlns:a16="http://schemas.microsoft.com/office/drawing/2014/main" id="{30FB3011-6015-4631-852F-9596AFD35F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23" y="1505"/>
              <a:ext cx="0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61" name="Rectangle 1126">
              <a:extLst>
                <a:ext uri="{FF2B5EF4-FFF2-40B4-BE49-F238E27FC236}">
                  <a16:creationId xmlns:a16="http://schemas.microsoft.com/office/drawing/2014/main" id="{CF53909F-757B-4F67-9945-1BC3CADDCF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" y="1510"/>
              <a:ext cx="7" cy="199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62" name="Line 1127">
              <a:extLst>
                <a:ext uri="{FF2B5EF4-FFF2-40B4-BE49-F238E27FC236}">
                  <a16:creationId xmlns:a16="http://schemas.microsoft.com/office/drawing/2014/main" id="{2C23894B-A7E1-497E-B9D1-E692135494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" y="1510"/>
              <a:ext cx="0" cy="199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63" name="Rectangle 1128">
              <a:extLst>
                <a:ext uri="{FF2B5EF4-FFF2-40B4-BE49-F238E27FC236}">
                  <a16:creationId xmlns:a16="http://schemas.microsoft.com/office/drawing/2014/main" id="{8B796E1D-97E4-4E21-9EEB-3A0295C5E1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" y="3507"/>
              <a:ext cx="7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64" name="Line 1129">
              <a:extLst>
                <a:ext uri="{FF2B5EF4-FFF2-40B4-BE49-F238E27FC236}">
                  <a16:creationId xmlns:a16="http://schemas.microsoft.com/office/drawing/2014/main" id="{0D2E9B26-BC80-4C25-8C4C-EA8C1AF7E7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" y="3507"/>
              <a:ext cx="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65" name="Line 1130">
              <a:extLst>
                <a:ext uri="{FF2B5EF4-FFF2-40B4-BE49-F238E27FC236}">
                  <a16:creationId xmlns:a16="http://schemas.microsoft.com/office/drawing/2014/main" id="{629ECB56-BD53-4B0A-B3FA-566689934A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" y="3507"/>
              <a:ext cx="0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66" name="Rectangle 1131">
              <a:extLst>
                <a:ext uri="{FF2B5EF4-FFF2-40B4-BE49-F238E27FC236}">
                  <a16:creationId xmlns:a16="http://schemas.microsoft.com/office/drawing/2014/main" id="{DDAE91CB-667C-455C-AED1-0758D3409E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" y="3507"/>
              <a:ext cx="7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67" name="Line 1132">
              <a:extLst>
                <a:ext uri="{FF2B5EF4-FFF2-40B4-BE49-F238E27FC236}">
                  <a16:creationId xmlns:a16="http://schemas.microsoft.com/office/drawing/2014/main" id="{C6D0EDE9-0A3D-4CEE-8DA4-C72A858822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" y="3507"/>
              <a:ext cx="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68" name="Line 1133">
              <a:extLst>
                <a:ext uri="{FF2B5EF4-FFF2-40B4-BE49-F238E27FC236}">
                  <a16:creationId xmlns:a16="http://schemas.microsoft.com/office/drawing/2014/main" id="{4077AC4C-3483-4F0C-ACC8-C3E103B10C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" y="3507"/>
              <a:ext cx="0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69" name="Rectangle 1134">
              <a:extLst>
                <a:ext uri="{FF2B5EF4-FFF2-40B4-BE49-F238E27FC236}">
                  <a16:creationId xmlns:a16="http://schemas.microsoft.com/office/drawing/2014/main" id="{E9474786-422D-4772-ACE7-65D5238612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" y="3507"/>
              <a:ext cx="287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70" name="Line 1135">
              <a:extLst>
                <a:ext uri="{FF2B5EF4-FFF2-40B4-BE49-F238E27FC236}">
                  <a16:creationId xmlns:a16="http://schemas.microsoft.com/office/drawing/2014/main" id="{F5E4C82B-8026-4056-8CC9-17251305E0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0" y="3507"/>
              <a:ext cx="28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71" name="Rectangle 1136">
              <a:extLst>
                <a:ext uri="{FF2B5EF4-FFF2-40B4-BE49-F238E27FC236}">
                  <a16:creationId xmlns:a16="http://schemas.microsoft.com/office/drawing/2014/main" id="{89017475-4429-4299-B7D5-16EB7BC296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" y="1510"/>
              <a:ext cx="7" cy="199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72" name="Line 1137">
              <a:extLst>
                <a:ext uri="{FF2B5EF4-FFF2-40B4-BE49-F238E27FC236}">
                  <a16:creationId xmlns:a16="http://schemas.microsoft.com/office/drawing/2014/main" id="{41CED221-20AE-46DB-8020-4055DFC038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7" y="1510"/>
              <a:ext cx="0" cy="199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73" name="Rectangle 1138">
              <a:extLst>
                <a:ext uri="{FF2B5EF4-FFF2-40B4-BE49-F238E27FC236}">
                  <a16:creationId xmlns:a16="http://schemas.microsoft.com/office/drawing/2014/main" id="{DF2159AA-9EEE-4692-8185-C37D437666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" y="3507"/>
              <a:ext cx="7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74" name="Line 1139">
              <a:extLst>
                <a:ext uri="{FF2B5EF4-FFF2-40B4-BE49-F238E27FC236}">
                  <a16:creationId xmlns:a16="http://schemas.microsoft.com/office/drawing/2014/main" id="{AEC7F0D9-109B-4407-A434-79804025DD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7" y="3507"/>
              <a:ext cx="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75" name="Line 1140">
              <a:extLst>
                <a:ext uri="{FF2B5EF4-FFF2-40B4-BE49-F238E27FC236}">
                  <a16:creationId xmlns:a16="http://schemas.microsoft.com/office/drawing/2014/main" id="{8EBB0D14-CE40-4BD4-A5A1-70A8B8C819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7" y="3507"/>
              <a:ext cx="0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76" name="Rectangle 1141">
              <a:extLst>
                <a:ext uri="{FF2B5EF4-FFF2-40B4-BE49-F238E27FC236}">
                  <a16:creationId xmlns:a16="http://schemas.microsoft.com/office/drawing/2014/main" id="{D56C4FF8-2FB6-4EBB-A0D8-252BB11998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" y="3507"/>
              <a:ext cx="1671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77" name="Line 1142">
              <a:extLst>
                <a:ext uri="{FF2B5EF4-FFF2-40B4-BE49-F238E27FC236}">
                  <a16:creationId xmlns:a16="http://schemas.microsoft.com/office/drawing/2014/main" id="{3244E1CE-7138-4054-9826-9910C9A473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4" y="3507"/>
              <a:ext cx="167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78" name="Rectangle 1143">
              <a:extLst>
                <a:ext uri="{FF2B5EF4-FFF2-40B4-BE49-F238E27FC236}">
                  <a16:creationId xmlns:a16="http://schemas.microsoft.com/office/drawing/2014/main" id="{2D27F387-AB6A-454F-B253-F3075A97E7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5" y="1510"/>
              <a:ext cx="7" cy="199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79" name="Line 1144">
              <a:extLst>
                <a:ext uri="{FF2B5EF4-FFF2-40B4-BE49-F238E27FC236}">
                  <a16:creationId xmlns:a16="http://schemas.microsoft.com/office/drawing/2014/main" id="{298A8F27-BA01-48DF-9266-454874E494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35" y="1510"/>
              <a:ext cx="0" cy="199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80" name="Rectangle 1145">
              <a:extLst>
                <a:ext uri="{FF2B5EF4-FFF2-40B4-BE49-F238E27FC236}">
                  <a16:creationId xmlns:a16="http://schemas.microsoft.com/office/drawing/2014/main" id="{16242953-2AD1-4603-90C0-3A5E7D1475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5" y="3507"/>
              <a:ext cx="7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81" name="Line 1146">
              <a:extLst>
                <a:ext uri="{FF2B5EF4-FFF2-40B4-BE49-F238E27FC236}">
                  <a16:creationId xmlns:a16="http://schemas.microsoft.com/office/drawing/2014/main" id="{E1800549-C632-4882-9EE1-55D0767FF5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35" y="3507"/>
              <a:ext cx="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82" name="Line 1147">
              <a:extLst>
                <a:ext uri="{FF2B5EF4-FFF2-40B4-BE49-F238E27FC236}">
                  <a16:creationId xmlns:a16="http://schemas.microsoft.com/office/drawing/2014/main" id="{B7666286-C641-4716-ABC9-43ECC5EEB7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35" y="3507"/>
              <a:ext cx="0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83" name="Rectangle 1148">
              <a:extLst>
                <a:ext uri="{FF2B5EF4-FFF2-40B4-BE49-F238E27FC236}">
                  <a16:creationId xmlns:a16="http://schemas.microsoft.com/office/drawing/2014/main" id="{4B9FB9B3-A886-4A1C-9614-9A37867108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42" y="3507"/>
              <a:ext cx="4681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84" name="Line 1149">
              <a:extLst>
                <a:ext uri="{FF2B5EF4-FFF2-40B4-BE49-F238E27FC236}">
                  <a16:creationId xmlns:a16="http://schemas.microsoft.com/office/drawing/2014/main" id="{A776585E-38B4-437B-AFE7-1AFB9ADD90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42" y="3507"/>
              <a:ext cx="46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85" name="Rectangle 1150">
              <a:extLst>
                <a:ext uri="{FF2B5EF4-FFF2-40B4-BE49-F238E27FC236}">
                  <a16:creationId xmlns:a16="http://schemas.microsoft.com/office/drawing/2014/main" id="{9093693E-B24B-4FE4-9DE1-CD66B1F2A0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23" y="1510"/>
              <a:ext cx="7" cy="199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87" name="Rectangle 1152">
              <a:extLst>
                <a:ext uri="{FF2B5EF4-FFF2-40B4-BE49-F238E27FC236}">
                  <a16:creationId xmlns:a16="http://schemas.microsoft.com/office/drawing/2014/main" id="{022142F5-2D58-497E-A89F-F8839E00A4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23" y="3507"/>
              <a:ext cx="7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88" name="Line 1153">
              <a:extLst>
                <a:ext uri="{FF2B5EF4-FFF2-40B4-BE49-F238E27FC236}">
                  <a16:creationId xmlns:a16="http://schemas.microsoft.com/office/drawing/2014/main" id="{F38CB2C3-7EBE-4D91-A2DD-1A0B312A2D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23" y="3507"/>
              <a:ext cx="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89" name="Line 1154">
              <a:extLst>
                <a:ext uri="{FF2B5EF4-FFF2-40B4-BE49-F238E27FC236}">
                  <a16:creationId xmlns:a16="http://schemas.microsoft.com/office/drawing/2014/main" id="{5762233D-22B1-4EDE-9C55-73B002FC3B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23" y="3507"/>
              <a:ext cx="0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90" name="Rectangle 1155">
              <a:extLst>
                <a:ext uri="{FF2B5EF4-FFF2-40B4-BE49-F238E27FC236}">
                  <a16:creationId xmlns:a16="http://schemas.microsoft.com/office/drawing/2014/main" id="{EE6D4151-7A97-4FEA-AADF-C7C2F32E10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23" y="3507"/>
              <a:ext cx="7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91" name="Line 1156">
              <a:extLst>
                <a:ext uri="{FF2B5EF4-FFF2-40B4-BE49-F238E27FC236}">
                  <a16:creationId xmlns:a16="http://schemas.microsoft.com/office/drawing/2014/main" id="{097CCF5F-9738-4C31-96BC-51E0036380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23" y="3507"/>
              <a:ext cx="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892" name="Line 1157">
              <a:extLst>
                <a:ext uri="{FF2B5EF4-FFF2-40B4-BE49-F238E27FC236}">
                  <a16:creationId xmlns:a16="http://schemas.microsoft.com/office/drawing/2014/main" id="{1BF4EE91-600E-4942-A9A1-DE883C3744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23" y="3507"/>
              <a:ext cx="0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</p:grpSp>
      <p:pic>
        <p:nvPicPr>
          <p:cNvPr id="587" name="Obraz 586">
            <a:extLst>
              <a:ext uri="{FF2B5EF4-FFF2-40B4-BE49-F238E27FC236}">
                <a16:creationId xmlns:a16="http://schemas.microsoft.com/office/drawing/2014/main" id="{65768BFF-45AB-4884-B93E-EAE51A5E24EE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50921" y="1"/>
            <a:ext cx="2175029" cy="771850"/>
          </a:xfrm>
          <a:prstGeom prst="rect">
            <a:avLst/>
          </a:prstGeom>
          <a:ln>
            <a:noFill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FBEC96E6-EC04-4FB3-8981-91BF8F4479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4852" y="1251707"/>
            <a:ext cx="1307415" cy="3611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rostokąt 1">
            <a:extLst>
              <a:ext uri="{FF2B5EF4-FFF2-40B4-BE49-F238E27FC236}">
                <a16:creationId xmlns:a16="http://schemas.microsoft.com/office/drawing/2014/main" id="{DE5970F3-23C6-4320-A626-EE2C4D2E0FEE}"/>
              </a:ext>
            </a:extLst>
          </p:cNvPr>
          <p:cNvSpPr/>
          <p:nvPr/>
        </p:nvSpPr>
        <p:spPr>
          <a:xfrm>
            <a:off x="9858431" y="1970448"/>
            <a:ext cx="91943" cy="10542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76" name="Prostokąt 575">
            <a:extLst>
              <a:ext uri="{FF2B5EF4-FFF2-40B4-BE49-F238E27FC236}">
                <a16:creationId xmlns:a16="http://schemas.microsoft.com/office/drawing/2014/main" id="{1A59EE4C-56DC-4D4B-B029-1813F2A28D92}"/>
              </a:ext>
            </a:extLst>
          </p:cNvPr>
          <p:cNvSpPr/>
          <p:nvPr/>
        </p:nvSpPr>
        <p:spPr>
          <a:xfrm>
            <a:off x="9861882" y="3096678"/>
            <a:ext cx="99208" cy="110121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88" name="CustomShape 3"/>
          <p:cNvSpPr/>
          <p:nvPr/>
        </p:nvSpPr>
        <p:spPr>
          <a:xfrm rot="3120905">
            <a:off x="9972692" y="2462932"/>
            <a:ext cx="505440" cy="1001615"/>
          </a:xfrm>
          <a:prstGeom prst="upArrow">
            <a:avLst>
              <a:gd name="adj1" fmla="val 50000"/>
              <a:gd name="adj2" fmla="val 50000"/>
            </a:avLst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TextShape 1"/>
          <p:cNvSpPr txBox="1"/>
          <p:nvPr/>
        </p:nvSpPr>
        <p:spPr>
          <a:xfrm>
            <a:off x="610920" y="1040400"/>
            <a:ext cx="9968760" cy="5267520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br/>
            <a:br/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4" name="TextShape 2"/>
          <p:cNvSpPr txBox="1"/>
          <p:nvPr/>
        </p:nvSpPr>
        <p:spPr>
          <a:xfrm>
            <a:off x="10520280" y="5989680"/>
            <a:ext cx="1417320" cy="4611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1400" b="1" strike="noStrike" spc="-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FS</a:t>
            </a:r>
            <a:endParaRPr lang="pl-PL" sz="1400" b="0" strike="noStrike" spc="-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lang="pl-PL" sz="2400" b="0" strike="noStrike" spc="-1" dirty="0">
              <a:latin typeface="Arial"/>
            </a:endParaRPr>
          </a:p>
        </p:txBody>
      </p:sp>
      <p:graphicFrame>
        <p:nvGraphicFramePr>
          <p:cNvPr id="196" name="Table 3"/>
          <p:cNvGraphicFramePr/>
          <p:nvPr>
            <p:extLst>
              <p:ext uri="{D42A27DB-BD31-4B8C-83A1-F6EECF244321}">
                <p14:modId xmlns:p14="http://schemas.microsoft.com/office/powerpoint/2010/main" val="1504319564"/>
              </p:ext>
            </p:extLst>
          </p:nvPr>
        </p:nvGraphicFramePr>
        <p:xfrm>
          <a:off x="757440" y="1577520"/>
          <a:ext cx="10246320" cy="3382920"/>
        </p:xfrm>
        <a:graphic>
          <a:graphicData uri="http://schemas.openxmlformats.org/drawingml/2006/table">
            <a:tbl>
              <a:tblPr/>
              <a:tblGrid>
                <a:gridCol w="467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40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829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600" b="0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 </a:t>
                      </a:r>
                      <a:r>
                        <a:rPr lang="pl-PL" sz="1000" b="1" strike="noStrike" spc="-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2.4</a:t>
                      </a:r>
                      <a:endParaRPr lang="pl-PL" sz="1000" b="1" strike="noStrike" spc="-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l-PL" sz="1600" b="0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Czy gmina/powiat jest uprawniona do odzyskania podatku VAT</a:t>
                      </a:r>
                      <a:endParaRPr lang="pl-PL" sz="16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pl-PL" sz="1600" b="0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TAK □</a:t>
                      </a:r>
                      <a:endParaRPr lang="pl-PL" sz="1600" b="0" strike="noStrike" spc="-1" dirty="0">
                        <a:latin typeface="Arial"/>
                      </a:endParaRP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pl-PL" sz="1600" b="0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Nie □</a:t>
                      </a:r>
                      <a:endParaRPr lang="pl-PL" sz="1600" b="0" strike="noStrike" spc="-1" dirty="0">
                        <a:latin typeface="Arial"/>
                      </a:endParaRP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pl-PL" sz="1600" b="0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Częściowo □</a:t>
                      </a:r>
                      <a:endParaRPr lang="pl-PL" sz="16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l-PL" sz="1600" b="0" strike="noStrike" spc="-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- w przypadku zaznaczenia: tak bądź częściowo - uwzględnić przy rocznym sprawozdaniu i zwrotach niewykorzystanych środków</a:t>
                      </a:r>
                      <a:endParaRPr lang="pl-PL" sz="16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6" name="Obraz 5">
            <a:extLst>
              <a:ext uri="{FF2B5EF4-FFF2-40B4-BE49-F238E27FC236}">
                <a16:creationId xmlns:a16="http://schemas.microsoft.com/office/drawing/2014/main" id="{29F686F3-A3CA-4A6B-87F3-38E7DF09D08C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50921" y="1"/>
            <a:ext cx="2175029" cy="77185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TextShape 1"/>
          <p:cNvSpPr txBox="1"/>
          <p:nvPr/>
        </p:nvSpPr>
        <p:spPr>
          <a:xfrm>
            <a:off x="610920" y="1040400"/>
            <a:ext cx="9968760" cy="5267520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br/>
            <a:br/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8" name="TextShape 2"/>
          <p:cNvSpPr txBox="1"/>
          <p:nvPr/>
        </p:nvSpPr>
        <p:spPr>
          <a:xfrm>
            <a:off x="10520280" y="5989680"/>
            <a:ext cx="1417320" cy="4611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1400" b="1" strike="noStrike" spc="-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FS</a:t>
            </a:r>
            <a:endParaRPr lang="pl-PL" sz="1400" b="0" strike="noStrike" spc="-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lang="pl-PL" sz="2400" b="0" strike="noStrike" spc="-1" dirty="0">
              <a:latin typeface="Arial"/>
            </a:endParaRPr>
          </a:p>
        </p:txBody>
      </p:sp>
      <p:graphicFrame>
        <p:nvGraphicFramePr>
          <p:cNvPr id="200" name="Table 3"/>
          <p:cNvGraphicFramePr/>
          <p:nvPr>
            <p:extLst>
              <p:ext uri="{D42A27DB-BD31-4B8C-83A1-F6EECF244321}">
                <p14:modId xmlns:p14="http://schemas.microsoft.com/office/powerpoint/2010/main" val="769486411"/>
              </p:ext>
            </p:extLst>
          </p:nvPr>
        </p:nvGraphicFramePr>
        <p:xfrm>
          <a:off x="341140" y="1111859"/>
          <a:ext cx="10031399" cy="5267521"/>
        </p:xfrm>
        <a:graphic>
          <a:graphicData uri="http://schemas.openxmlformats.org/drawingml/2006/table">
            <a:tbl>
              <a:tblPr/>
              <a:tblGrid>
                <a:gridCol w="4436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01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976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6752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l-PL" sz="1100" b="0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 </a:t>
                      </a:r>
                      <a:r>
                        <a:rPr lang="pl-PL" sz="1000" b="1" strike="noStrike" spc="-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2.5</a:t>
                      </a:r>
                      <a:endParaRPr lang="pl-PL" sz="1000" b="1" strike="noStrike" spc="-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strike="noStrike" spc="-1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Zakres rzeczowy i rodzaje robót oraz wartość kosztorysowa zadania w rozbiciu na koszty poszczególnych elementów inwestycji </a:t>
                      </a:r>
                      <a:r>
                        <a:rPr lang="pl-PL" sz="14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z uwzględnieniem zasad dot. odzyskiwania podatku VAT, zgodnie z działem VIII Programu.</a:t>
                      </a: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l-PL" sz="1600" b="0" strike="noStrike" spc="-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- </a:t>
                      </a:r>
                      <a:r>
                        <a:rPr lang="pl-PL" sz="1400" b="0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winno być spójne z załącznikiem nr 1, planowanymi źródłami finansowania zadania (pkt. 2.3) oraz harmonogramem ( pkt. 2.8),</a:t>
                      </a:r>
                      <a:endParaRPr lang="pl-PL" sz="1400" b="0" strike="noStrike" spc="-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l-PL" sz="1400" b="0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- uwzględnić wszystkie elementy grup kosztów zgodnie z Rozporządzeniem Rady Ministrów z dnia 2 grudnia 2010 r. w sprawie szczegółowego sposobu i trybu finansowania inwestycji z budżetu państwa (rozdział 2, § 6 ust. 2.), tj.:</a:t>
                      </a:r>
                      <a:endParaRPr lang="pl-PL" sz="1400" b="0" strike="noStrike" spc="-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3080" indent="-342720">
                        <a:lnSpc>
                          <a:spcPct val="150000"/>
                        </a:lnSpc>
                        <a:buClr>
                          <a:srgbClr val="FF0000"/>
                        </a:buClr>
                        <a:buFont typeface="StarSymbol"/>
                        <a:buAutoNum type="arabicPeriod"/>
                      </a:pPr>
                      <a:r>
                        <a:rPr lang="pl-PL" sz="1400" b="0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Pozyskanie działki budowlanej + koszty (zgodne z kosztorysem).</a:t>
                      </a:r>
                      <a:endParaRPr lang="pl-PL" sz="1400" b="0" strike="noStrike" spc="-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3080" indent="-342720">
                        <a:lnSpc>
                          <a:spcPct val="150000"/>
                        </a:lnSpc>
                        <a:buClr>
                          <a:srgbClr val="FF0000"/>
                        </a:buClr>
                        <a:buFont typeface="StarSymbol"/>
                        <a:buAutoNum type="arabicPeriod"/>
                      </a:pPr>
                      <a:r>
                        <a:rPr lang="pl-PL" sz="1400" b="0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Przygotowanie terenu i przyłączenia obiektów do sieci.</a:t>
                      </a:r>
                      <a:endParaRPr lang="pl-PL" sz="1400" b="0" strike="noStrike" spc="-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3080" indent="-342720">
                        <a:lnSpc>
                          <a:spcPct val="150000"/>
                        </a:lnSpc>
                        <a:buClr>
                          <a:srgbClr val="FF0000"/>
                        </a:buClr>
                        <a:buFont typeface="StarSymbol"/>
                        <a:buAutoNum type="arabicPeriod"/>
                      </a:pPr>
                      <a:r>
                        <a:rPr lang="pl-PL" sz="1400" b="0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Budowa obiektów podstawowych.</a:t>
                      </a:r>
                      <a:endParaRPr lang="pl-PL" sz="1400" b="0" strike="noStrike" spc="-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3080" indent="-342720">
                        <a:lnSpc>
                          <a:spcPct val="150000"/>
                        </a:lnSpc>
                        <a:buClr>
                          <a:srgbClr val="FF0000"/>
                        </a:buClr>
                        <a:buFont typeface="StarSymbol"/>
                        <a:buAutoNum type="arabicPeriod"/>
                      </a:pPr>
                      <a:r>
                        <a:rPr lang="pl-PL" sz="1400" b="0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Instalacja.</a:t>
                      </a:r>
                      <a:endParaRPr lang="pl-PL" sz="1400" b="0" strike="noStrike" spc="-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3080" indent="-342720">
                        <a:lnSpc>
                          <a:spcPct val="150000"/>
                        </a:lnSpc>
                        <a:buClr>
                          <a:srgbClr val="FF0000"/>
                        </a:buClr>
                        <a:buFont typeface="StarSymbol"/>
                        <a:buAutoNum type="arabicPeriod"/>
                      </a:pPr>
                      <a:r>
                        <a:rPr lang="pl-PL" sz="1400" b="0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Zagospodarowanie terenu i budowa obiektów pomocniczych.</a:t>
                      </a:r>
                      <a:endParaRPr lang="pl-PL" sz="1400" b="0" strike="noStrike" spc="-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3080" indent="-342720">
                        <a:lnSpc>
                          <a:spcPct val="150000"/>
                        </a:lnSpc>
                        <a:buClr>
                          <a:srgbClr val="FF0000"/>
                        </a:buClr>
                        <a:buFont typeface="StarSymbol"/>
                        <a:buAutoNum type="arabicPeriod"/>
                      </a:pPr>
                      <a:r>
                        <a:rPr lang="pl-PL" sz="1400" b="0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Wyposażenie.</a:t>
                      </a:r>
                      <a:endParaRPr lang="pl-PL" sz="1400" b="0" strike="noStrike" spc="-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3080" indent="-342720">
                        <a:lnSpc>
                          <a:spcPct val="150000"/>
                        </a:lnSpc>
                        <a:buClr>
                          <a:srgbClr val="FF0000"/>
                        </a:buClr>
                        <a:buFont typeface="StarSymbol"/>
                        <a:buAutoNum type="arabicPeriod"/>
                      </a:pPr>
                      <a:r>
                        <a:rPr lang="pl-PL" sz="1400" b="0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Prace przygotowawcze, projektowe, obsługa inwestorska, nadzory autorskie oraz ewentualne rozruchy i szkolenia.</a:t>
                      </a:r>
                      <a:endParaRPr lang="pl-PL" sz="1400" b="0" strike="noStrike" spc="-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02" name="CustomShape 4"/>
          <p:cNvSpPr/>
          <p:nvPr/>
        </p:nvSpPr>
        <p:spPr>
          <a:xfrm flipV="1">
            <a:off x="5628459" y="565020"/>
            <a:ext cx="4744080" cy="6649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00"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C739CC09-09CF-4DCD-B54C-208ABBE5D363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50921" y="1"/>
            <a:ext cx="2175029" cy="771850"/>
          </a:xfrm>
          <a:prstGeom prst="rect">
            <a:avLst/>
          </a:prstGeom>
          <a:ln>
            <a:noFill/>
          </a:ln>
        </p:spPr>
      </p:pic>
      <p:pic>
        <p:nvPicPr>
          <p:cNvPr id="2" name="Obraz 1">
            <a:extLst>
              <a:ext uri="{FF2B5EF4-FFF2-40B4-BE49-F238E27FC236}">
                <a16:creationId xmlns:a16="http://schemas.microsoft.com/office/drawing/2014/main" id="{39060EB6-83DD-4178-A16B-3FF25D4B67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9838" y="236507"/>
            <a:ext cx="5664197" cy="3192493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TextShape 1"/>
          <p:cNvSpPr txBox="1"/>
          <p:nvPr/>
        </p:nvSpPr>
        <p:spPr>
          <a:xfrm>
            <a:off x="610920" y="1040400"/>
            <a:ext cx="9968760" cy="5267520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br/>
            <a:br/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4" name="TextShape 2"/>
          <p:cNvSpPr txBox="1"/>
          <p:nvPr/>
        </p:nvSpPr>
        <p:spPr>
          <a:xfrm>
            <a:off x="10579680" y="6077340"/>
            <a:ext cx="1417320" cy="4611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1400" b="1" strike="noStrike" spc="-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FS</a:t>
            </a:r>
            <a:endParaRPr lang="pl-PL" sz="1400" b="0" strike="noStrike" spc="-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lang="pl-PL" sz="2400" b="0" strike="noStrike" spc="-1" dirty="0">
              <a:latin typeface="Arial"/>
            </a:endParaRPr>
          </a:p>
        </p:txBody>
      </p:sp>
      <p:graphicFrame>
        <p:nvGraphicFramePr>
          <p:cNvPr id="206" name="Table 3"/>
          <p:cNvGraphicFramePr/>
          <p:nvPr>
            <p:extLst>
              <p:ext uri="{D42A27DB-BD31-4B8C-83A1-F6EECF244321}">
                <p14:modId xmlns:p14="http://schemas.microsoft.com/office/powerpoint/2010/main" val="4018790884"/>
              </p:ext>
            </p:extLst>
          </p:nvPr>
        </p:nvGraphicFramePr>
        <p:xfrm>
          <a:off x="319860" y="923932"/>
          <a:ext cx="10550880" cy="5500455"/>
        </p:xfrm>
        <a:graphic>
          <a:graphicData uri="http://schemas.openxmlformats.org/drawingml/2006/table">
            <a:tbl>
              <a:tblPr/>
              <a:tblGrid>
                <a:gridCol w="466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79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05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865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600" b="0" strike="noStrike" spc="-1" dirty="0">
                          <a:solidFill>
                            <a:srgbClr val="00B0F0"/>
                          </a:solidFill>
                          <a:latin typeface="Times New Roman"/>
                          <a:ea typeface="Calibri"/>
                        </a:rPr>
                        <a:t> </a:t>
                      </a:r>
                      <a:r>
                        <a:rPr lang="pl-PL" sz="1000" b="1" strike="noStrike" spc="-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2.6</a:t>
                      </a:r>
                      <a:endParaRPr lang="pl-PL" sz="1000" b="1" strike="noStrike" spc="-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l-PL" sz="1600" b="0" strike="noStrike" spc="-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Informacje dotyczące:</a:t>
                      </a:r>
                      <a:endParaRPr lang="pl-PL" sz="16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l-PL" sz="1600" b="0" strike="noStrike" spc="-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a) Utworzenia Centrum</a:t>
                      </a:r>
                      <a:endParaRPr lang="pl-PL" sz="16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l-PL" sz="1600" b="0" strike="noStrike" spc="-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b) Wyposażenia Centrum</a:t>
                      </a:r>
                      <a:endParaRPr lang="pl-PL" sz="16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Wingdings" panose="05000000000000000000" pitchFamily="2" charset="2"/>
                        <a:buChar char="Ø"/>
                      </a:pPr>
                      <a:r>
                        <a:rPr lang="pl-PL" sz="1400" b="0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należy zawrzeć bardzo szczegółowe i dokładne informacje odnośnie utworzenia Centrum, m.in.: </a:t>
                      </a: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Ø"/>
                      </a:pPr>
                      <a:r>
                        <a:rPr lang="pl-PL" sz="1400" b="0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gdzie będzie się mieściło, w jakiej okolicy, jaki budynek, metraż, </a:t>
                      </a: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Ø"/>
                      </a:pPr>
                      <a:r>
                        <a:rPr lang="pl-PL" sz="1400" b="0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opisać jakie będą pomieszczenia, jakiej wielkości, </a:t>
                      </a: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Ø"/>
                      </a:pPr>
                      <a:r>
                        <a:rPr lang="pl-PL" sz="1400" b="0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szczegółowe wyposażenie zarówno części mieszkalnej jak i pomieszczeń pobytu dziennego,</a:t>
                      </a: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Ø"/>
                      </a:pPr>
                      <a:r>
                        <a:rPr lang="pl-PL" sz="1400" b="0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wskazać </a:t>
                      </a:r>
                      <a:r>
                        <a:rPr lang="pl-PL" sz="14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czy obiekt nie powstanie w wyniku przekształcenia innego ośrodka wsparcia, </a:t>
                      </a: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Ø"/>
                      </a:pPr>
                      <a:r>
                        <a:rPr lang="pl-PL" sz="14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wskazać czy ewentualna planowana odpłatność zgodna jest z założeniami Programu, </a:t>
                      </a: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Ø"/>
                      </a:pPr>
                      <a:r>
                        <a:rPr lang="pl-PL" sz="14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czy Centrum zapewni możliwość realizacji usługi opieki </a:t>
                      </a:r>
                      <a:r>
                        <a:rPr lang="pl-PL" sz="1400" b="0" dirty="0" err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wytchnieniowej</a:t>
                      </a:r>
                      <a:r>
                        <a:rPr lang="pl-PL" sz="14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dla innych osób niebędących uczestnikami Programu, </a:t>
                      </a: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Ø"/>
                      </a:pPr>
                      <a:r>
                        <a:rPr lang="pl-PL" sz="14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czy Centrum posiada teren rekreacyjno-wypoczynkowy przeznaczony dla uczestników, </a:t>
                      </a: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Ø"/>
                      </a:pPr>
                      <a:r>
                        <a:rPr lang="pl-PL" sz="14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czy obiekt będzie przeznaczony wyłącznie na Centrum oraz będzie funkcjonował odrębnie od innych ośrodków wsparcia, itp.</a:t>
                      </a:r>
                    </a:p>
                    <a:p>
                      <a:pPr>
                        <a:lnSpc>
                          <a:spcPct val="107000"/>
                        </a:lnSpc>
                      </a:pPr>
                      <a:endParaRPr lang="pl-PL" sz="16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067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600" b="0" strike="noStrike" spc="-1" dirty="0">
                          <a:solidFill>
                            <a:srgbClr val="00B0F0"/>
                          </a:solidFill>
                          <a:latin typeface="Times New Roman"/>
                          <a:ea typeface="Calibri"/>
                        </a:rPr>
                        <a:t> </a:t>
                      </a:r>
                      <a:r>
                        <a:rPr lang="pl-PL" sz="1000" b="1" strike="noStrike" spc="-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2.7</a:t>
                      </a:r>
                      <a:endParaRPr lang="pl-PL" sz="1000" b="1" strike="noStrike" spc="-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l-PL" sz="1600" b="0" strike="noStrike" spc="-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Stan przygotowań formalno-prawnych:</a:t>
                      </a:r>
                      <a:endParaRPr lang="pl-PL" sz="16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l-PL" sz="1600" b="0" strike="noStrike" spc="-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(posiadane decyzje i pozwolenia lub planowane terminy ich uzyskania)</a:t>
                      </a:r>
                      <a:endParaRPr lang="pl-PL" sz="16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pl-PL" sz="1600" b="0" strike="noStrike" spc="-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</a:rPr>
                        <a:t> </a:t>
                      </a:r>
                      <a:endParaRPr lang="pl-PL" sz="1600" b="0" strike="noStrike" spc="-1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600" b="0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 </a:t>
                      </a:r>
                      <a:r>
                        <a:rPr lang="pl-PL" sz="1400" b="0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opisać stan faktyczny przygotowań formalno-prawnych</a:t>
                      </a:r>
                      <a:endParaRPr lang="pl-PL" sz="1400" b="0" strike="noStrike" spc="-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6" name="Obraz 5">
            <a:extLst>
              <a:ext uri="{FF2B5EF4-FFF2-40B4-BE49-F238E27FC236}">
                <a16:creationId xmlns:a16="http://schemas.microsoft.com/office/drawing/2014/main" id="{E2617336-D40B-407C-9877-553263D862F1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50921" y="1"/>
            <a:ext cx="2175029" cy="77185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TextShape 1"/>
          <p:cNvSpPr txBox="1"/>
          <p:nvPr/>
        </p:nvSpPr>
        <p:spPr>
          <a:xfrm>
            <a:off x="610920" y="1040400"/>
            <a:ext cx="9968760" cy="5267520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br/>
            <a:br/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8" name="TextShape 2"/>
          <p:cNvSpPr txBox="1"/>
          <p:nvPr/>
        </p:nvSpPr>
        <p:spPr>
          <a:xfrm>
            <a:off x="10836065" y="6230398"/>
            <a:ext cx="1224000" cy="4611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1400" b="1" strike="noStrike" spc="-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FS</a:t>
            </a:r>
            <a:endParaRPr lang="pl-PL" sz="1400" b="0" strike="noStrike" spc="-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lang="pl-PL" sz="2400" b="0" strike="noStrike" spc="-1" dirty="0">
              <a:latin typeface="Arial"/>
            </a:endParaRPr>
          </a:p>
        </p:txBody>
      </p:sp>
      <p:graphicFrame>
        <p:nvGraphicFramePr>
          <p:cNvPr id="210" name="Table 3"/>
          <p:cNvGraphicFramePr/>
          <p:nvPr>
            <p:extLst>
              <p:ext uri="{D42A27DB-BD31-4B8C-83A1-F6EECF244321}">
                <p14:modId xmlns:p14="http://schemas.microsoft.com/office/powerpoint/2010/main" val="1743461067"/>
              </p:ext>
            </p:extLst>
          </p:nvPr>
        </p:nvGraphicFramePr>
        <p:xfrm>
          <a:off x="441360" y="800746"/>
          <a:ext cx="10504008" cy="6106541"/>
        </p:xfrm>
        <a:graphic>
          <a:graphicData uri="http://schemas.openxmlformats.org/drawingml/2006/table">
            <a:tbl>
              <a:tblPr/>
              <a:tblGrid>
                <a:gridCol w="4643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12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384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597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600" b="0" strike="noStrike" spc="-1" dirty="0">
                          <a:solidFill>
                            <a:srgbClr val="00B0F0"/>
                          </a:solidFill>
                          <a:latin typeface="Times New Roman"/>
                          <a:ea typeface="Calibri"/>
                        </a:rPr>
                        <a:t> </a:t>
                      </a:r>
                      <a:r>
                        <a:rPr lang="pl-PL" sz="1000" b="1" strike="noStrike" spc="-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2.8</a:t>
                      </a:r>
                      <a:endParaRPr lang="pl-PL" sz="1000" b="1" strike="noStrike" spc="-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l-PL" sz="1600" b="0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Planowany harmonogram rzeczowo-finansowy realizacji zadania:</a:t>
                      </a:r>
                      <a:endParaRPr lang="pl-PL" sz="16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buFont typeface="Wingdings" panose="05000000000000000000" pitchFamily="2" charset="2"/>
                        <a:buChar char="Ø"/>
                      </a:pPr>
                      <a:r>
                        <a:rPr lang="pl-PL" sz="1400" b="0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musi być spójny z załącznikiem nr 1 (wniosek- kol. 21) oraz planowanymi źródłami finansowania zadania (pkt. 2.3)- podanymi w podziale na lata, a także wartością kosztorysową zadania (pkt. 2.5)</a:t>
                      </a:r>
                      <a:endParaRPr lang="pl-PL" sz="1400" b="0" strike="noStrike" spc="-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31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pl-PL" sz="1100" b="0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 </a:t>
                      </a:r>
                      <a:r>
                        <a:rPr lang="pl-PL" sz="1000" b="1" strike="noStrike" spc="-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2.9</a:t>
                      </a:r>
                      <a:endParaRPr lang="pl-PL" sz="1000" b="1" strike="noStrike" spc="-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l-PL" sz="1600" b="0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Przewidywany efekt użytkowy dla osób niepełnosprawnych (liczba użytkowników, korzyści etc.)</a:t>
                      </a:r>
                      <a:endParaRPr lang="pl-PL" sz="16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just">
                        <a:lnSpc>
                          <a:spcPct val="107000"/>
                        </a:lnSpc>
                        <a:buFont typeface="Wingdings" panose="05000000000000000000" pitchFamily="2" charset="2"/>
                        <a:buChar char="Ø"/>
                      </a:pPr>
                      <a:r>
                        <a:rPr lang="pl-PL" sz="1400" b="0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uzasadnić bardzo szczegółowo jakie będą korzyści z powstania Centrum w danej gminie/ powiecie (ile jest osób ze znacznym i umiarkowanym stopniem niepełnosprawności, jakie jest zapotrzebowanie na danym terenie na tego typu obiekt, ile i jakie obiekty w gminie/powiecie się znajdują, czy jest lista osób oczekujących, ilu osobom są świadczone usługi opiekuńcze w gminie, itp.),</a:t>
                      </a:r>
                      <a:endParaRPr lang="pl-PL" sz="1400" b="0" strike="noStrike" spc="-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 algn="just">
                        <a:lnSpc>
                          <a:spcPct val="107000"/>
                        </a:lnSpc>
                        <a:buFont typeface="Wingdings" panose="05000000000000000000" pitchFamily="2" charset="2"/>
                        <a:buChar char="Ø"/>
                      </a:pPr>
                      <a:r>
                        <a:rPr lang="pl-PL" sz="1400" b="0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podać ile osób będzie korzystało z Centrum, zarówno z pobytu dziennego jak i całodobowego, ile osób ze stopniem znacznym </a:t>
                      </a: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lub orzeczeniem traktowanym na równi z orzeczeniem o znacznym stopniu niepełnosprawności</a:t>
                      </a:r>
                      <a:r>
                        <a:rPr lang="pl-PL" sz="1400" b="0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, czy będą to osoby z całej gminy, czy z konkretnych miejscowości, czy planowane jest podpisanie porozumienia z inną gminą, itp.</a:t>
                      </a:r>
                    </a:p>
                    <a:p>
                      <a:pPr marL="285750" indent="-285750" algn="just">
                        <a:lnSpc>
                          <a:spcPct val="107000"/>
                        </a:lnSpc>
                        <a:buFont typeface="Wingdings" panose="05000000000000000000" pitchFamily="2" charset="2"/>
                        <a:buChar char="Ø"/>
                      </a:pPr>
                      <a:r>
                        <a:rPr lang="pl-PL" sz="1400" b="0" strike="noStrike" spc="-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wskazać, </a:t>
                      </a:r>
                      <a:r>
                        <a:rPr lang="pl-PL" sz="14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czy powstanie obiektu wpłynie na poprawę wsparcia dla osób niepełnosprawnych (ustalenie w oparciu o przedstawione dane dot. ośrodków wsparcia/placówek w powiecie/gminie oraz informację o wykorzystaniu miejsc w istniejących ośrodkach wsparcia/placówkach oraz liczby osób niepełnosprawnych, będących potencjalnymi uczestnikami Centrum, oczekujących na pobyt w tych placówkach),</a:t>
                      </a:r>
                      <a:endParaRPr lang="pl-PL" sz="14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lvl="0" indent="-285750" algn="just">
                        <a:buFont typeface="Wingdings" panose="05000000000000000000" pitchFamily="2" charset="2"/>
                        <a:buChar char="Ø"/>
                      </a:pPr>
                      <a:r>
                        <a:rPr lang="pl-PL" sz="14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opisać, czy rozwiązania przedstawione w dokumentacji gwarantują niezależność i podmiotowość osób niepełnosprawnych korzystających z Centrum (możliwość samostanowienia o sobie osób niepełnosprawnych, decydowania o posiłkach oraz możliwość ich samodzielnego przygotowania, możliwość poruszania się po terenie Centrum i poza nim oraz możliwość decydowania o sposobie spędzania i zagospodarowania czasu)</a:t>
                      </a:r>
                      <a:endParaRPr lang="pl-PL" sz="1400" b="0" strike="noStrike" spc="-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</a:pPr>
                      <a:endParaRPr lang="pl-PL" sz="1600" b="0" strike="noStrike" spc="-1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12" name="CustomShape 4"/>
          <p:cNvSpPr/>
          <p:nvPr/>
        </p:nvSpPr>
        <p:spPr>
          <a:xfrm>
            <a:off x="5772665" y="1549800"/>
            <a:ext cx="5063400" cy="1879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8575"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B55163B9-55D1-49E7-B50B-B641B0709C2E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50921" y="1"/>
            <a:ext cx="2175029" cy="771850"/>
          </a:xfrm>
          <a:prstGeom prst="rect">
            <a:avLst/>
          </a:prstGeom>
          <a:ln>
            <a:noFill/>
          </a:ln>
        </p:spPr>
      </p:pic>
      <p:pic>
        <p:nvPicPr>
          <p:cNvPr id="2050" name="Picture 2">
            <a:extLst>
              <a:ext uri="{FF2B5EF4-FFF2-40B4-BE49-F238E27FC236}">
                <a16:creationId xmlns:a16="http://schemas.microsoft.com/office/drawing/2014/main" id="{4E0C8707-CC98-4089-9A4B-6A3773EB2F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5848" y="561422"/>
            <a:ext cx="1355935" cy="37263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964CEC29-5E15-40B4-A651-0F4C917A79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8326748"/>
              </p:ext>
            </p:extLst>
          </p:nvPr>
        </p:nvGraphicFramePr>
        <p:xfrm>
          <a:off x="1491449" y="994301"/>
          <a:ext cx="9738802" cy="2210538"/>
        </p:xfrm>
        <a:graphic>
          <a:graphicData uri="http://schemas.openxmlformats.org/drawingml/2006/table">
            <a:tbl>
              <a:tblPr firstRow="1" firstCol="1" bandRow="1"/>
              <a:tblGrid>
                <a:gridCol w="431900">
                  <a:extLst>
                    <a:ext uri="{9D8B030D-6E8A-4147-A177-3AD203B41FA5}">
                      <a16:colId xmlns:a16="http://schemas.microsoft.com/office/drawing/2014/main" val="44238599"/>
                    </a:ext>
                  </a:extLst>
                </a:gridCol>
                <a:gridCol w="3282858">
                  <a:extLst>
                    <a:ext uri="{9D8B030D-6E8A-4147-A177-3AD203B41FA5}">
                      <a16:colId xmlns:a16="http://schemas.microsoft.com/office/drawing/2014/main" val="900823810"/>
                    </a:ext>
                  </a:extLst>
                </a:gridCol>
                <a:gridCol w="6024044">
                  <a:extLst>
                    <a:ext uri="{9D8B030D-6E8A-4147-A177-3AD203B41FA5}">
                      <a16:colId xmlns:a16="http://schemas.microsoft.com/office/drawing/2014/main" val="815461778"/>
                    </a:ext>
                  </a:extLst>
                </a:gridCol>
              </a:tblGrid>
              <a:tr h="221053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Informacja o prowadzonych konsultacjach społecznych/ankietach, zgłaszanych wnioskach opiekunów osób niepełnosprawnych, organizacji pozarządowych, czy też osób niepełnosprawnych dot. zasadności/celowości powstania Centrum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5113" indent="-265113" algn="just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pl-PL" sz="14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należy opisać stan faktyczny dokonanych/pozyskanych informacji dot. zasadności powstania Centrum, tj. m.in. w oparciu o co, w jaki sposób i w jakich instytucjach przeprowadzono rozeznanie dot. osób chętnych do pobytu w centrum itp.,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8865324"/>
                  </a:ext>
                </a:extLst>
              </a:tr>
            </a:tbl>
          </a:graphicData>
        </a:graphic>
      </p:graphicFrame>
      <p:pic>
        <p:nvPicPr>
          <p:cNvPr id="5" name="Obraz 4">
            <a:extLst>
              <a:ext uri="{FF2B5EF4-FFF2-40B4-BE49-F238E27FC236}">
                <a16:creationId xmlns:a16="http://schemas.microsoft.com/office/drawing/2014/main" id="{A09B2A36-E847-44E3-A835-1EC99AFA12AA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50921" y="1"/>
            <a:ext cx="2175029" cy="771850"/>
          </a:xfrm>
          <a:prstGeom prst="rect">
            <a:avLst/>
          </a:prstGeom>
          <a:ln>
            <a:noFill/>
          </a:ln>
        </p:spPr>
      </p:pic>
      <p:sp>
        <p:nvSpPr>
          <p:cNvPr id="6" name="TextShape 2">
            <a:extLst>
              <a:ext uri="{FF2B5EF4-FFF2-40B4-BE49-F238E27FC236}">
                <a16:creationId xmlns:a16="http://schemas.microsoft.com/office/drawing/2014/main" id="{74591AB7-0959-41D2-8825-C2BCB78EE6C6}"/>
              </a:ext>
            </a:extLst>
          </p:cNvPr>
          <p:cNvSpPr txBox="1"/>
          <p:nvPr/>
        </p:nvSpPr>
        <p:spPr>
          <a:xfrm>
            <a:off x="11036880" y="6287652"/>
            <a:ext cx="1417320" cy="4611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1400" b="1" strike="noStrike" spc="-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FS</a:t>
            </a:r>
            <a:endParaRPr lang="pl-PL" sz="1400" b="0" strike="noStrike" spc="-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lang="pl-PL" sz="2400" b="0" strike="noStrike" spc="-1" dirty="0">
              <a:latin typeface="Arial"/>
            </a:endParaRPr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CA5482BC-9B0F-4283-B12A-1A79D1BAC9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8209506"/>
              </p:ext>
            </p:extLst>
          </p:nvPr>
        </p:nvGraphicFramePr>
        <p:xfrm>
          <a:off x="1491448" y="3209544"/>
          <a:ext cx="9738802" cy="3075432"/>
        </p:xfrm>
        <a:graphic>
          <a:graphicData uri="http://schemas.openxmlformats.org/drawingml/2006/table">
            <a:tbl>
              <a:tblPr firstRow="1" firstCol="1" bandRow="1"/>
              <a:tblGrid>
                <a:gridCol w="431901">
                  <a:extLst>
                    <a:ext uri="{9D8B030D-6E8A-4147-A177-3AD203B41FA5}">
                      <a16:colId xmlns:a16="http://schemas.microsoft.com/office/drawing/2014/main" val="1724907231"/>
                    </a:ext>
                  </a:extLst>
                </a:gridCol>
                <a:gridCol w="3252333">
                  <a:extLst>
                    <a:ext uri="{9D8B030D-6E8A-4147-A177-3AD203B41FA5}">
                      <a16:colId xmlns:a16="http://schemas.microsoft.com/office/drawing/2014/main" val="4121049260"/>
                    </a:ext>
                  </a:extLst>
                </a:gridCol>
                <a:gridCol w="6054568">
                  <a:extLst>
                    <a:ext uri="{9D8B030D-6E8A-4147-A177-3AD203B41FA5}">
                      <a16:colId xmlns:a16="http://schemas.microsoft.com/office/drawing/2014/main" val="1570012556"/>
                    </a:ext>
                  </a:extLst>
                </a:gridCol>
              </a:tblGrid>
              <a:tr h="75895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Analiza ekonomiczna dotycząca utrzymania i zarządzania obiektem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2421281"/>
                  </a:ext>
                </a:extLst>
              </a:tr>
              <a:tr h="129939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3.1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Planowany sposób zarządzania obiektem: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just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pl-PL" sz="1400" b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 informacje o proponowanej kadrze wraz z planowaną liczbą etatów, </a:t>
                      </a:r>
                    </a:p>
                    <a:p>
                      <a:pPr marL="171450" indent="-171450" algn="just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pl-PL" sz="1400" b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informacje o ewentualnej odpłatności uczestników,</a:t>
                      </a:r>
                    </a:p>
                    <a:p>
                      <a:pPr marL="171450" indent="-171450" algn="just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pl-PL" sz="1400" b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plan otwarcia, </a:t>
                      </a:r>
                    </a:p>
                    <a:p>
                      <a:pPr marL="171450" indent="-171450" algn="just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pl-PL" sz="1400" b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godziny otwarcia,</a:t>
                      </a:r>
                    </a:p>
                    <a:p>
                      <a:pPr marL="171450" indent="-171450" algn="just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pl-PL" sz="1400" b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usługa przewozowa/ transportowa uczestników,</a:t>
                      </a:r>
                    </a:p>
                    <a:p>
                      <a:pPr marL="171450" indent="-171450" algn="just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pl-PL" sz="1400" b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regulamin centrum oraz regulamin uczestników centrum</a:t>
                      </a:r>
                    </a:p>
                    <a:p>
                      <a:pPr marL="171450" indent="-171450" algn="just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pl-PL" sz="1400" b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koncepcja w zakresie późniejszego zarządzania, użytkowania i utrzymania Centrum, itp.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62079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211823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>
            <a:extLst>
              <a:ext uri="{FF2B5EF4-FFF2-40B4-BE49-F238E27FC236}">
                <a16:creationId xmlns:a16="http://schemas.microsoft.com/office/drawing/2014/main" id="{220555EF-DC84-4ED4-96CC-8F291C5C0B35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150921" y="1"/>
            <a:ext cx="2175029" cy="771850"/>
          </a:xfrm>
          <a:prstGeom prst="rect">
            <a:avLst/>
          </a:prstGeom>
          <a:ln>
            <a:noFill/>
          </a:ln>
        </p:spPr>
      </p:pic>
      <p:graphicFrame>
        <p:nvGraphicFramePr>
          <p:cNvPr id="7" name="Obiekt 6">
            <a:extLst>
              <a:ext uri="{FF2B5EF4-FFF2-40B4-BE49-F238E27FC236}">
                <a16:creationId xmlns:a16="http://schemas.microsoft.com/office/drawing/2014/main" id="{D678C05A-B5C1-4352-828A-A5B56DEAFD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3416227"/>
              </p:ext>
            </p:extLst>
          </p:nvPr>
        </p:nvGraphicFramePr>
        <p:xfrm>
          <a:off x="904352" y="771850"/>
          <a:ext cx="10379947" cy="56308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Document" r:id="rId4" imgW="6471731" imgH="4340223" progId="Word.Document.12">
                  <p:embed/>
                </p:oleObj>
              </mc:Choice>
              <mc:Fallback>
                <p:oleObj name="Document" r:id="rId4" imgW="6471731" imgH="4340223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04352" y="771850"/>
                        <a:ext cx="10379947" cy="5630893"/>
                      </a:xfrm>
                      <a:prstGeom prst="rect">
                        <a:avLst/>
                      </a:prstGeom>
                      <a:ln>
                        <a:solidFill>
                          <a:schemeClr val="tx1"/>
                        </a:solidFill>
                        <a:prstDash val="solid"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pole tekstowe 8">
            <a:extLst>
              <a:ext uri="{FF2B5EF4-FFF2-40B4-BE49-F238E27FC236}">
                <a16:creationId xmlns:a16="http://schemas.microsoft.com/office/drawing/2014/main" id="{7C021FDC-C93E-4CC7-B2F7-4FF5247BB158}"/>
              </a:ext>
            </a:extLst>
          </p:cNvPr>
          <p:cNvSpPr txBox="1"/>
          <p:nvPr/>
        </p:nvSpPr>
        <p:spPr>
          <a:xfrm>
            <a:off x="10742247" y="6402743"/>
            <a:ext cx="1393794" cy="286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1400" b="1" strike="noStrike" spc="-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FS</a:t>
            </a:r>
            <a:endParaRPr lang="pl-PL" sz="1400" b="0" strike="noStrike" spc="-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6376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TextShape 1"/>
          <p:cNvSpPr txBox="1"/>
          <p:nvPr/>
        </p:nvSpPr>
        <p:spPr>
          <a:xfrm>
            <a:off x="888713" y="1035915"/>
            <a:ext cx="8476695" cy="523784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 fontScale="47500" lnSpcReduction="20000"/>
          </a:bodyPr>
          <a:lstStyle/>
          <a:p>
            <a:pPr algn="ctr">
              <a:lnSpc>
                <a:spcPct val="90000"/>
              </a:lnSpc>
            </a:pPr>
            <a:r>
              <a:rPr lang="pl-PL" sz="2800" b="1" strike="noStrike" spc="-1" dirty="0">
                <a:solidFill>
                  <a:srgbClr val="7030A0"/>
                </a:solidFill>
                <a:latin typeface="Times New Roman"/>
              </a:rPr>
              <a:t>  </a:t>
            </a:r>
            <a:r>
              <a:rPr lang="pl-PL" sz="3300" b="1" strike="noStrike" spc="-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Centra opiekuńczo-mieszkalne</a:t>
            </a:r>
            <a:endParaRPr lang="pl-PL" sz="3300" b="1" spc="-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</a:pPr>
            <a:br>
              <a:rPr dirty="0"/>
            </a:br>
            <a:endParaRPr lang="pl-PL" sz="24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6" name="TextShape 2"/>
          <p:cNvSpPr txBox="1"/>
          <p:nvPr/>
        </p:nvSpPr>
        <p:spPr>
          <a:xfrm>
            <a:off x="10465416" y="5962248"/>
            <a:ext cx="1417320" cy="4611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1400" b="1" strike="noStrike" spc="-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FS</a:t>
            </a:r>
            <a:endParaRPr lang="pl-PL" sz="1400" b="0" strike="noStrike" spc="-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8" name="CustomShape 3"/>
          <p:cNvSpPr/>
          <p:nvPr/>
        </p:nvSpPr>
        <p:spPr>
          <a:xfrm>
            <a:off x="453295" y="1559699"/>
            <a:ext cx="11031570" cy="455985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l-PL" sz="1400" b="1" strike="noStrike" spc="-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Cel główny Programu:</a:t>
            </a:r>
          </a:p>
          <a:p>
            <a:pPr algn="just">
              <a:lnSpc>
                <a:spcPct val="150000"/>
              </a:lnSpc>
            </a:pPr>
            <a:r>
              <a:rPr lang="pl-PL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Pomoc </a:t>
            </a:r>
            <a:r>
              <a:rPr lang="pl-PL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dorosłym osobom </a:t>
            </a:r>
            <a:r>
              <a:rPr lang="pl-PL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niepełnosprawnym ze znacznym lub umiarkowanym stopniem niepełnosprawności lub orzeczeniem traktowanym na równi z orzeczeniem o znacznym lub umiarkowanym stopniu niepełnosprawności, o których mowa w ustawie z dnia 27 sierpnia 1997 r. o rehabilitacji zawodowej i społecznej oraz zatrudnianiu osób niepełnosprawnych (Dz. U. z 2021 r. poz. 573), poprzez </a:t>
            </a:r>
            <a:r>
              <a:rPr lang="pl-PL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zapewnienie usług zamieszkiwania w formie pobytu całodobowego lub pobytu dziennego.</a:t>
            </a:r>
          </a:p>
          <a:p>
            <a:pPr>
              <a:lnSpc>
                <a:spcPct val="100000"/>
              </a:lnSpc>
            </a:pPr>
            <a:endParaRPr lang="pl-PL" sz="1400" b="1" strike="noStrike" spc="-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pl-PL" sz="1400" b="1" strike="noStrike" spc="-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Cele szczegółowe Programu:</a:t>
            </a: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450215" algn="l"/>
              </a:tabLst>
            </a:pPr>
            <a:r>
              <a:rPr lang="pl-PL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wzmocnienie dotychczasowego systemu wsparcia poprzez rozszerzenie usług dla dorosłych osób niepełnosprawnych ze znacznym lub umiarkowanym stopniem niepełnosprawności lub orzeczeniem</a:t>
            </a:r>
            <a:r>
              <a:rPr lang="pl-PL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traktowanym na równi z orzeczeniem o znacznym lub umiarkowanym stopniem niepełnosprawności</a:t>
            </a:r>
            <a:r>
              <a:rPr lang="pl-PL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lang="pl-PL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450215" algn="l"/>
              </a:tabLst>
            </a:pPr>
            <a:r>
              <a:rPr lang="pl-PL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umożliwienie niezależnego, samodzielnego i godnego funkcjonowania na miarę możliwości i potrzeb osób niepełnosprawnych;</a:t>
            </a:r>
            <a:endParaRPr lang="pl-PL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450215" algn="l"/>
              </a:tabLst>
            </a:pP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poprawa jakości życia uczestników Programu w ich środowisku lokalnym;</a:t>
            </a:r>
          </a:p>
          <a:p>
            <a:pPr>
              <a:lnSpc>
                <a:spcPct val="150000"/>
              </a:lnSpc>
            </a:pPr>
            <a:b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sz="1400" b="0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az 4">
            <a:extLst>
              <a:ext uri="{FF2B5EF4-FFF2-40B4-BE49-F238E27FC236}">
                <a16:creationId xmlns:a16="http://schemas.microsoft.com/office/drawing/2014/main" id="{92BD0037-E067-4AF9-8971-8698E7C537C5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70666" y="0"/>
            <a:ext cx="2840855" cy="1035915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75CDB310-ACE2-41F0-B111-A09553B2E5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0046419"/>
              </p:ext>
            </p:extLst>
          </p:nvPr>
        </p:nvGraphicFramePr>
        <p:xfrm>
          <a:off x="1938528" y="1188721"/>
          <a:ext cx="7927848" cy="4857211"/>
        </p:xfrm>
        <a:graphic>
          <a:graphicData uri="http://schemas.openxmlformats.org/drawingml/2006/table">
            <a:tbl>
              <a:tblPr firstRow="1" firstCol="1" bandRow="1"/>
              <a:tblGrid>
                <a:gridCol w="469341">
                  <a:extLst>
                    <a:ext uri="{9D8B030D-6E8A-4147-A177-3AD203B41FA5}">
                      <a16:colId xmlns:a16="http://schemas.microsoft.com/office/drawing/2014/main" val="2823395591"/>
                    </a:ext>
                  </a:extLst>
                </a:gridCol>
                <a:gridCol w="7458507">
                  <a:extLst>
                    <a:ext uri="{9D8B030D-6E8A-4147-A177-3AD203B41FA5}">
                      <a16:colId xmlns:a16="http://schemas.microsoft.com/office/drawing/2014/main" val="2754987834"/>
                    </a:ext>
                  </a:extLst>
                </a:gridCol>
              </a:tblGrid>
              <a:tr h="27634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Wymagane załączniki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7219671"/>
                  </a:ext>
                </a:extLst>
              </a:tr>
              <a:tr h="25330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Oświadczenie gminy/powiatu o posiadaniu prawa do dysponowania nieruchomością na cele budowlane.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4558622"/>
                  </a:ext>
                </a:extLst>
              </a:tr>
              <a:tr h="53579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Projekt budowlany lub program funkcjonalno-użytkowy wraz z aktualnym zaświadczeniem o zgodności planowanej inwestycji z planem zagospodarowania przestrzennego.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3069464"/>
                  </a:ext>
                </a:extLst>
              </a:tr>
              <a:tr h="81827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 przypadku zadań inwestycyjnych polegających na zmianie przeznaczenia sposobu użytkowania/rozbudowy/przebudowy/remontu  istniejącego obiektu również dokumentacja zdjęciowa wskazująca na stan obiektu oraz ekspertyza techniczna.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2857122"/>
                  </a:ext>
                </a:extLst>
              </a:tr>
              <a:tr h="93240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 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 zależności od stanu przygotowania inwestycji do realizacji załączniki: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decyzję o pozwoleniu na budowę/zgłoszenie robót budowlanych niewymagających pozwolenia na budowę/decyzję lokalizacji celu publicznego.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319845"/>
                  </a:ext>
                </a:extLst>
              </a:tr>
              <a:tr h="27634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Kosztorys inwestorski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831692"/>
                  </a:ext>
                </a:extLst>
              </a:tr>
              <a:tr h="27634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 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Informacja o proponowanej kadrze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2179998"/>
                  </a:ext>
                </a:extLst>
              </a:tr>
              <a:tr h="27634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Podpis wnioskodawcy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0737879"/>
                  </a:ext>
                </a:extLst>
              </a:tr>
              <a:tr h="121203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pl-PL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W przypadku wysłania wniosku przez platformę </a:t>
                      </a:r>
                      <a:r>
                        <a:rPr lang="pl-PL" sz="1100" b="0" i="0" u="none" strike="noStrike" dirty="0" err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ePUAP</a:t>
                      </a:r>
                      <a:r>
                        <a:rPr lang="pl-PL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 konieczny jest nadruk osoby podpisującej wniosek: imię i nazwisko oraz stanowisko, </a:t>
                      </a:r>
                    </a:p>
                    <a:p>
                      <a:pPr marL="987425" indent="-987425" algn="just">
                        <a:lnSpc>
                          <a:spcPct val="107000"/>
                        </a:lnSpc>
                      </a:pPr>
                      <a:endParaRPr lang="pl-PL" sz="1100" b="0" strike="noStrike" spc="-1" dirty="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  <a:p>
                      <a:pPr marL="987425" indent="-987425" algn="just">
                        <a:lnSpc>
                          <a:spcPct val="107000"/>
                        </a:lnSpc>
                      </a:pPr>
                      <a:r>
                        <a:rPr lang="pl-PL" sz="1100" b="0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przykład:    </a:t>
                      </a:r>
                      <a:r>
                        <a:rPr lang="pl-PL" sz="1100" b="1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Zbigniew Nowak              Ewa Kowal                 </a:t>
                      </a:r>
                      <a:endParaRPr lang="pl-PL" sz="1100" b="0" strike="noStrike" spc="-1" dirty="0">
                        <a:latin typeface="+mn-lt"/>
                      </a:endParaRPr>
                    </a:p>
                    <a:p>
                      <a:pPr marL="0" indent="0" algn="just">
                        <a:lnSpc>
                          <a:spcPct val="107000"/>
                        </a:lnSpc>
                        <a:tabLst/>
                      </a:pPr>
                      <a:r>
                        <a:rPr lang="pl-PL" sz="1100" b="1" strike="noStrike" spc="-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                     Wójt Gminy Lato             Skarbnik Gminy</a:t>
                      </a:r>
                      <a:endParaRPr lang="pl-PL" sz="1100" b="0" strike="noStrike" spc="-1" dirty="0">
                        <a:latin typeface="+mn-lt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100145"/>
                  </a:ext>
                </a:extLst>
              </a:tr>
            </a:tbl>
          </a:graphicData>
        </a:graphic>
      </p:graphicFrame>
      <p:pic>
        <p:nvPicPr>
          <p:cNvPr id="5" name="Obraz 4">
            <a:extLst>
              <a:ext uri="{FF2B5EF4-FFF2-40B4-BE49-F238E27FC236}">
                <a16:creationId xmlns:a16="http://schemas.microsoft.com/office/drawing/2014/main" id="{D3149AA3-3AFE-4EE8-9E3A-8B45C7179990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50921" y="1"/>
            <a:ext cx="2175029" cy="771850"/>
          </a:xfrm>
          <a:prstGeom prst="rect">
            <a:avLst/>
          </a:prstGeom>
          <a:ln>
            <a:noFill/>
          </a:ln>
        </p:spPr>
      </p:pic>
      <p:sp>
        <p:nvSpPr>
          <p:cNvPr id="7" name="pole tekstowe 6">
            <a:extLst>
              <a:ext uri="{FF2B5EF4-FFF2-40B4-BE49-F238E27FC236}">
                <a16:creationId xmlns:a16="http://schemas.microsoft.com/office/drawing/2014/main" id="{20592490-89CD-4AF6-BC49-75373EFCE3CB}"/>
              </a:ext>
            </a:extLst>
          </p:cNvPr>
          <p:cNvSpPr txBox="1"/>
          <p:nvPr/>
        </p:nvSpPr>
        <p:spPr>
          <a:xfrm>
            <a:off x="10675442" y="5994725"/>
            <a:ext cx="1131684" cy="286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1400" b="1" strike="noStrike" spc="-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FS</a:t>
            </a:r>
            <a:endParaRPr lang="pl-PL" sz="1400" b="0" strike="noStrike" spc="-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954251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>
            <a:extLst>
              <a:ext uri="{FF2B5EF4-FFF2-40B4-BE49-F238E27FC236}">
                <a16:creationId xmlns:a16="http://schemas.microsoft.com/office/drawing/2014/main" id="{AD34D896-6085-4494-9130-D8F363AE1559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50921" y="1"/>
            <a:ext cx="2175029" cy="771850"/>
          </a:xfrm>
          <a:prstGeom prst="rect">
            <a:avLst/>
          </a:prstGeom>
          <a:ln>
            <a:noFill/>
          </a:ln>
        </p:spPr>
      </p:pic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1A9C04BD-BAE7-4D44-B48E-EF80829AD4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6152789"/>
              </p:ext>
            </p:extLst>
          </p:nvPr>
        </p:nvGraphicFramePr>
        <p:xfrm>
          <a:off x="760666" y="996874"/>
          <a:ext cx="10085385" cy="5630923"/>
        </p:xfrm>
        <a:graphic>
          <a:graphicData uri="http://schemas.openxmlformats.org/drawingml/2006/table">
            <a:tbl>
              <a:tblPr firstRow="1" firstCol="1" bandRow="1"/>
              <a:tblGrid>
                <a:gridCol w="223660">
                  <a:extLst>
                    <a:ext uri="{9D8B030D-6E8A-4147-A177-3AD203B41FA5}">
                      <a16:colId xmlns:a16="http://schemas.microsoft.com/office/drawing/2014/main" val="309817500"/>
                    </a:ext>
                  </a:extLst>
                </a:gridCol>
                <a:gridCol w="2010199">
                  <a:extLst>
                    <a:ext uri="{9D8B030D-6E8A-4147-A177-3AD203B41FA5}">
                      <a16:colId xmlns:a16="http://schemas.microsoft.com/office/drawing/2014/main" val="742297558"/>
                    </a:ext>
                  </a:extLst>
                </a:gridCol>
                <a:gridCol w="7851526">
                  <a:extLst>
                    <a:ext uri="{9D8B030D-6E8A-4147-A177-3AD203B41FA5}">
                      <a16:colId xmlns:a16="http://schemas.microsoft.com/office/drawing/2014/main" val="2138623972"/>
                    </a:ext>
                  </a:extLst>
                </a:gridCol>
              </a:tblGrid>
              <a:tr h="191610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pl-PL" sz="1200" b="1" kern="0" dirty="0">
                          <a:solidFill>
                            <a:srgbClr val="2E74B5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Część II</a:t>
                      </a:r>
                    </a:p>
                  </a:txBody>
                  <a:tcPr marL="47357" marR="47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9410401"/>
                  </a:ext>
                </a:extLst>
              </a:tr>
              <a:tr h="66029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47357" marR="47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Kategoria i przeznaczenie obiektu  (zgodnie z przepisami prawa budowlanego)</a:t>
                      </a:r>
                    </a:p>
                  </a:txBody>
                  <a:tcPr marL="47357" marR="47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357" marR="47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1147095"/>
                  </a:ext>
                </a:extLst>
              </a:tr>
              <a:tr h="471598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47357" marR="47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Zapotrzebowanie na obiekt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Należy wskazać1 spośród 4 punktów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endParaRPr lang="pl-PL" sz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endParaRPr lang="pl-PL" sz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endParaRPr lang="pl-PL" sz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endParaRPr lang="pl-PL" sz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endParaRPr lang="pl-PL" sz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winno być poparte rzetelną diagnozą w stosunku do ośrodków wsparcia funkcjonujących na terenie gminy/powiatu </a:t>
                      </a:r>
                    </a:p>
                  </a:txBody>
                  <a:tcPr marL="47357" marR="47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□ bardzo duże (jedyny lub najważniejszy ośrodek wsparcia osób niepełnosprawnych/placówka  zapewniająca pobyt osobom niepełnosprawnym)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□ duże (jeden z niewielu ośrodków wsparcia, które funkcjonują na terenie gminy/powiatu lub zasadność powstania Centrum wynika z braku miejsc w pozostałych ośrodkach wsparcia/placówkach pobytu osób niepełnosprawnych)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□ średnie (jeden z ośrodków wsparcia istniejący na terenie gminy/powiatu)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□ niskie (jeden z pośród wielu ośrodków wsparcia lub brak osób oczekujących na miejsce w innych ośrodkach wsparcia na terenie gminy/powiatu)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Uzasadnienie/odniesienie się do stanu liczbowego/jakościowego istniejących obiektów/ośrodków w gminie/powiecie: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4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prawidłowa diagnoza potrzeb oraz przedstawienie zapotrzebowanie na obiekt </a:t>
                      </a:r>
                      <a:r>
                        <a:rPr lang="pl-PL" sz="14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poprzez opisanie aktualnej sytuacji osób niepełnosprawnych zamieszkujących teren gminy/powiatu,</a:t>
                      </a:r>
                      <a:endParaRPr lang="pl-PL" sz="14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7357" marR="473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1860167"/>
                  </a:ext>
                </a:extLst>
              </a:tr>
            </a:tbl>
          </a:graphicData>
        </a:graphic>
      </p:graphicFrame>
      <p:sp>
        <p:nvSpPr>
          <p:cNvPr id="9" name="pole tekstowe 8">
            <a:extLst>
              <a:ext uri="{FF2B5EF4-FFF2-40B4-BE49-F238E27FC236}">
                <a16:creationId xmlns:a16="http://schemas.microsoft.com/office/drawing/2014/main" id="{8D53D00A-2115-452C-8067-A8B8ADE1D81E}"/>
              </a:ext>
            </a:extLst>
          </p:cNvPr>
          <p:cNvSpPr txBox="1"/>
          <p:nvPr/>
        </p:nvSpPr>
        <p:spPr>
          <a:xfrm>
            <a:off x="10846051" y="6171575"/>
            <a:ext cx="977775" cy="286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1400" b="1" strike="noStrike" spc="-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FS</a:t>
            </a:r>
            <a:endParaRPr lang="pl-PL" sz="1400" b="0" strike="noStrike" spc="-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Łącznik prosty ze strzałką 2">
            <a:extLst>
              <a:ext uri="{FF2B5EF4-FFF2-40B4-BE49-F238E27FC236}">
                <a16:creationId xmlns:a16="http://schemas.microsoft.com/office/drawing/2014/main" id="{E8203F45-A464-4609-A311-35C921D4AF12}"/>
              </a:ext>
            </a:extLst>
          </p:cNvPr>
          <p:cNvCxnSpPr>
            <a:cxnSpLocks/>
          </p:cNvCxnSpPr>
          <p:nvPr/>
        </p:nvCxnSpPr>
        <p:spPr>
          <a:xfrm flipH="1">
            <a:off x="1920240" y="2103120"/>
            <a:ext cx="1209893" cy="304495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Łącznik prosty ze strzałką 6">
            <a:extLst>
              <a:ext uri="{FF2B5EF4-FFF2-40B4-BE49-F238E27FC236}">
                <a16:creationId xmlns:a16="http://schemas.microsoft.com/office/drawing/2014/main" id="{FBEF909C-017D-4ED6-8F29-91F82B164493}"/>
              </a:ext>
            </a:extLst>
          </p:cNvPr>
          <p:cNvCxnSpPr>
            <a:cxnSpLocks/>
          </p:cNvCxnSpPr>
          <p:nvPr/>
        </p:nvCxnSpPr>
        <p:spPr>
          <a:xfrm flipH="1">
            <a:off x="2029968" y="2839212"/>
            <a:ext cx="1042416" cy="230886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Łącznik prosty ze strzałką 11">
            <a:extLst>
              <a:ext uri="{FF2B5EF4-FFF2-40B4-BE49-F238E27FC236}">
                <a16:creationId xmlns:a16="http://schemas.microsoft.com/office/drawing/2014/main" id="{BC71CCC2-C7C1-4815-A754-C75D6B64C040}"/>
              </a:ext>
            </a:extLst>
          </p:cNvPr>
          <p:cNvCxnSpPr>
            <a:cxnSpLocks/>
          </p:cNvCxnSpPr>
          <p:nvPr/>
        </p:nvCxnSpPr>
        <p:spPr>
          <a:xfrm flipH="1">
            <a:off x="2164243" y="3882624"/>
            <a:ext cx="903253" cy="126544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Łącznik prosty ze strzałką 13">
            <a:extLst>
              <a:ext uri="{FF2B5EF4-FFF2-40B4-BE49-F238E27FC236}">
                <a16:creationId xmlns:a16="http://schemas.microsoft.com/office/drawing/2014/main" id="{D71A3E6E-E736-48C3-9B6F-31D5DBA9FE11}"/>
              </a:ext>
            </a:extLst>
          </p:cNvPr>
          <p:cNvCxnSpPr>
            <a:cxnSpLocks/>
          </p:cNvCxnSpPr>
          <p:nvPr/>
        </p:nvCxnSpPr>
        <p:spPr>
          <a:xfrm flipH="1">
            <a:off x="2221992" y="4347259"/>
            <a:ext cx="850392" cy="87396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398487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BDCC0EE9-0164-4BC5-A380-525EB4B329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424552"/>
              </p:ext>
            </p:extLst>
          </p:nvPr>
        </p:nvGraphicFramePr>
        <p:xfrm>
          <a:off x="731520" y="666981"/>
          <a:ext cx="10715772" cy="6133275"/>
        </p:xfrm>
        <a:graphic>
          <a:graphicData uri="http://schemas.openxmlformats.org/drawingml/2006/table">
            <a:tbl>
              <a:tblPr firstRow="1" firstCol="1" bandRow="1"/>
              <a:tblGrid>
                <a:gridCol w="229818">
                  <a:extLst>
                    <a:ext uri="{9D8B030D-6E8A-4147-A177-3AD203B41FA5}">
                      <a16:colId xmlns:a16="http://schemas.microsoft.com/office/drawing/2014/main" val="68131596"/>
                    </a:ext>
                  </a:extLst>
                </a:gridCol>
                <a:gridCol w="1608126">
                  <a:extLst>
                    <a:ext uri="{9D8B030D-6E8A-4147-A177-3AD203B41FA5}">
                      <a16:colId xmlns:a16="http://schemas.microsoft.com/office/drawing/2014/main" val="4140306347"/>
                    </a:ext>
                  </a:extLst>
                </a:gridCol>
                <a:gridCol w="8877828">
                  <a:extLst>
                    <a:ext uri="{9D8B030D-6E8A-4147-A177-3AD203B41FA5}">
                      <a16:colId xmlns:a16="http://schemas.microsoft.com/office/drawing/2014/main" val="1175463952"/>
                    </a:ext>
                  </a:extLst>
                </a:gridCol>
              </a:tblGrid>
              <a:tr h="598985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Dodatkowe czynniki kwalifikujące obiekt do uznania za istotny dla osób niepełnosprawnych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(np. wskazanie że w Centrum zagwarantuje miejsca dla osób wymagających wysokiego poziomu wsparcia)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50000"/>
                        </a:lnSpc>
                        <a:spcAft>
                          <a:spcPts val="8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pl-PL" sz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uzasadnić szczegółowo zasadność powstania Centrum, </a:t>
                      </a:r>
                    </a:p>
                    <a:p>
                      <a:pPr marL="171450" indent="-171450">
                        <a:lnSpc>
                          <a:spcPct val="150000"/>
                        </a:lnSpc>
                        <a:spcAft>
                          <a:spcPts val="8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pl-PL" sz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wskazać </a:t>
                      </a:r>
                      <a:r>
                        <a:rPr lang="pl-PL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czy obiekt zapewni </a:t>
                      </a:r>
                      <a:r>
                        <a:rPr lang="pl-PL" sz="12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włączenie uczestników programu do życia społeczności lokalnych</a:t>
                      </a:r>
                      <a:r>
                        <a:rPr lang="pl-PL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w tym możliwość samodzielnego opuszczania budynku i możliwość samodzielnego korzystania z infrastruktury lokalnej i uczestnictwa w aktywności lokalnej,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pl-PL" sz="12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wskazać, iż Centrum zagwarantuje miejsca pobytu całodobowego osobom niepełnosprawnym ze sprzężeniami</a:t>
                      </a:r>
                      <a:r>
                        <a:rPr lang="pl-PL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które wymagają wysokiego poziomu wsparcia,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pl-PL" sz="1200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wskazać czy Centrum zapewni możliwość realizacji usługi opieki </a:t>
                      </a:r>
                      <a:r>
                        <a:rPr lang="pl-PL" sz="1200" kern="1200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wytchnieniowej</a:t>
                      </a:r>
                      <a:r>
                        <a:rPr lang="pl-PL" sz="1200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dla innych osób niebędących uczestnikami Programu,</a:t>
                      </a:r>
                    </a:p>
                    <a:p>
                      <a:pPr marL="171450" lvl="0" indent="-171450">
                        <a:lnSpc>
                          <a:spcPct val="150000"/>
                        </a:lnSpc>
                        <a:buFont typeface="Wingdings" panose="05000000000000000000" pitchFamily="2" charset="2"/>
                        <a:buChar char="Ø"/>
                      </a:pPr>
                      <a:r>
                        <a:rPr lang="pl-PL" sz="1200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uwzględnić zapewnienie wolnych od barier poziomych i pionowych przestrzeni komunikacyjnych budynku, </a:t>
                      </a:r>
                    </a:p>
                    <a:p>
                      <a:pPr marL="182563" lvl="0" indent="0">
                        <a:lnSpc>
                          <a:spcPct val="150000"/>
                        </a:lnSpc>
                      </a:pPr>
                      <a:r>
                        <a:rPr lang="pl-PL" sz="1200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instalację urządzeń lub zastosowanie środków technicznych i rozwiązań architektonicznych w budynku, które umożliwiają dostęp do wszystkich pomieszczeń, z wyłączeniem pomieszczeń technicznych, </a:t>
                      </a:r>
                    </a:p>
                    <a:p>
                      <a:pPr marL="171450" lvl="0" indent="-171450">
                        <a:lnSpc>
                          <a:spcPct val="150000"/>
                        </a:lnSpc>
                        <a:buFont typeface="Wingdings" panose="05000000000000000000" pitchFamily="2" charset="2"/>
                        <a:buChar char="Ø"/>
                      </a:pPr>
                      <a:r>
                        <a:rPr lang="pl-PL" sz="1200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wskazać zapewnienie informacji na temat rozkładu pomieszczeń w budynku, co najmniej w sposób wizualny i dotykowy lub głosowy, </a:t>
                      </a:r>
                    </a:p>
                    <a:p>
                      <a:pPr marL="171450" lvl="0" indent="-171450">
                        <a:lnSpc>
                          <a:spcPct val="150000"/>
                        </a:lnSpc>
                        <a:buFont typeface="Wingdings" panose="05000000000000000000" pitchFamily="2" charset="2"/>
                        <a:buChar char="Ø"/>
                      </a:pPr>
                      <a:r>
                        <a:rPr lang="pl-PL" sz="1200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opisać zapewnienie procedur ewakuacji uwzgledniających niepełnosprawność uczestników, </a:t>
                      </a:r>
                    </a:p>
                    <a:p>
                      <a:pPr marL="171450" lvl="0" indent="-171450">
                        <a:lnSpc>
                          <a:spcPct val="150000"/>
                        </a:lnSpc>
                        <a:buFont typeface="Wingdings" panose="05000000000000000000" pitchFamily="2" charset="2"/>
                        <a:buChar char="Ø"/>
                      </a:pPr>
                      <a:r>
                        <a:rPr lang="pl-PL" sz="1200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ująć obsługę uczestników Centrum z wykorzystaniem środków wspierających komunikowanie się, o których mowa w art. 3 pkt 5 ustawy z dnia 19 sierpnia 2011 r. o języku migowym i innych środkach komunikowania się (Dz. U. z 2017 r. poz. 1824), lub przez wykorzystanie zdalnego dostępu online do usługi tłumacza przez strony internetowe i aplikacji oraz zapewnienie komunikacji za pomocą technologii AAC,</a:t>
                      </a:r>
                    </a:p>
                    <a:p>
                      <a:pPr marL="171450" indent="-171450">
                        <a:lnSpc>
                          <a:spcPct val="150000"/>
                        </a:lnSpc>
                        <a:buFont typeface="Wingdings" panose="05000000000000000000" pitchFamily="2" charset="2"/>
                        <a:buChar char="Ø"/>
                      </a:pPr>
                      <a:r>
                        <a:rPr lang="pl-PL" sz="1200" b="0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opisać lokalizację Centrum opiekuńczo-mieszkalnego </a:t>
                      </a:r>
                      <a:r>
                        <a:rPr lang="pl-PL" sz="1200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– czy jest dostęp do komunikacji publicznej, do miejsc kultu religijnego, do miejsc kultury, sklepu, ośrodka zdrowia/przychodni lekarskiej, restauracji etc.</a:t>
                      </a:r>
                      <a:endParaRPr lang="pl-PL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endParaRPr lang="pl-PL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1969321"/>
                  </a:ext>
                </a:extLst>
              </a:tr>
            </a:tbl>
          </a:graphicData>
        </a:graphic>
      </p:graphicFrame>
      <p:pic>
        <p:nvPicPr>
          <p:cNvPr id="5" name="Obraz 4">
            <a:extLst>
              <a:ext uri="{FF2B5EF4-FFF2-40B4-BE49-F238E27FC236}">
                <a16:creationId xmlns:a16="http://schemas.microsoft.com/office/drawing/2014/main" id="{6EB19D88-1E69-430D-8854-1AB176B6FC78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50921" y="1"/>
            <a:ext cx="2175029" cy="771850"/>
          </a:xfrm>
          <a:prstGeom prst="rect">
            <a:avLst/>
          </a:prstGeom>
          <a:ln>
            <a:noFill/>
          </a:ln>
        </p:spPr>
      </p:pic>
      <p:sp>
        <p:nvSpPr>
          <p:cNvPr id="7" name="pole tekstowe 6">
            <a:extLst>
              <a:ext uri="{FF2B5EF4-FFF2-40B4-BE49-F238E27FC236}">
                <a16:creationId xmlns:a16="http://schemas.microsoft.com/office/drawing/2014/main" id="{CD28B4BB-3406-4E9B-B3DD-FC72AD7CA298}"/>
              </a:ext>
            </a:extLst>
          </p:cNvPr>
          <p:cNvSpPr txBox="1"/>
          <p:nvPr/>
        </p:nvSpPr>
        <p:spPr>
          <a:xfrm>
            <a:off x="11447292" y="6571768"/>
            <a:ext cx="923454" cy="286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1400" b="1" strike="noStrike" spc="-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FS</a:t>
            </a:r>
            <a:endParaRPr lang="pl-PL" sz="1400" b="0" strike="noStrike" spc="-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698631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4EA4C3C2-0F46-430F-86A2-0BD6EF65F6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6372693"/>
              </p:ext>
            </p:extLst>
          </p:nvPr>
        </p:nvGraphicFramePr>
        <p:xfrm>
          <a:off x="609600" y="1604963"/>
          <a:ext cx="10005133" cy="3664395"/>
        </p:xfrm>
        <a:graphic>
          <a:graphicData uri="http://schemas.openxmlformats.org/drawingml/2006/table">
            <a:tbl>
              <a:tblPr firstRow="1" firstCol="1" bandRow="1"/>
              <a:tblGrid>
                <a:gridCol w="294966">
                  <a:extLst>
                    <a:ext uri="{9D8B030D-6E8A-4147-A177-3AD203B41FA5}">
                      <a16:colId xmlns:a16="http://schemas.microsoft.com/office/drawing/2014/main" val="1505889416"/>
                    </a:ext>
                  </a:extLst>
                </a:gridCol>
                <a:gridCol w="2838852">
                  <a:extLst>
                    <a:ext uri="{9D8B030D-6E8A-4147-A177-3AD203B41FA5}">
                      <a16:colId xmlns:a16="http://schemas.microsoft.com/office/drawing/2014/main" val="341362953"/>
                    </a:ext>
                  </a:extLst>
                </a:gridCol>
                <a:gridCol w="6871315">
                  <a:extLst>
                    <a:ext uri="{9D8B030D-6E8A-4147-A177-3AD203B41FA5}">
                      <a16:colId xmlns:a16="http://schemas.microsoft.com/office/drawing/2014/main" val="3519054134"/>
                    </a:ext>
                  </a:extLst>
                </a:gridCol>
              </a:tblGrid>
              <a:tr h="129409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Określenie planowanego wykorzystania obiektu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pl-PL" sz="1200" b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wskazać m.in. powierzchnię obiektu, pomieszczenia znajdujące się w Centrum i ich przeznaczenie, przy opisie części mieszkalnej należy zwrócić uwagę, iż powierzchnia pokoi jednoosobowych wyposażonych w łazienkę  to minimum 15 m² (założenia Programu), natomiast </a:t>
                      </a:r>
                      <a:r>
                        <a:rPr lang="pl-PL" sz="12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rekomenduje się zagwarantowanie w pobycie całodobowym 20 m² </a:t>
                      </a:r>
                      <a:r>
                        <a:rPr lang="pl-PL" sz="1200" b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 osobę (poniżej tej powierzchni brak punktu w karcie oceny),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pl-PL" sz="1200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czy obiekt będzie przeznaczony wyłącznie na Centrum oraz będzie funkcjonował odrębnie od innych ośrodków wsparcia,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pl-PL" sz="12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koncepcja wnioskodawcy w zakresie zarządzania, utrzymania i użytkowania Centrum w okresie 5 lat od utworzenia Centrum, a także późniejszego </a:t>
                      </a:r>
                      <a:r>
                        <a:rPr lang="pl-PL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zarządzania, użytkowania i utrzymania Centrum, tj. po upływie 5 lat  od rozpoczęcia działalności Centrum.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lang="pl-PL" sz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endParaRPr lang="pl-PL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0777162"/>
                  </a:ext>
                </a:extLst>
              </a:tr>
            </a:tbl>
          </a:graphicData>
        </a:graphic>
      </p:graphicFrame>
      <p:pic>
        <p:nvPicPr>
          <p:cNvPr id="5" name="Obraz 4">
            <a:extLst>
              <a:ext uri="{FF2B5EF4-FFF2-40B4-BE49-F238E27FC236}">
                <a16:creationId xmlns:a16="http://schemas.microsoft.com/office/drawing/2014/main" id="{50831446-9314-4F53-8486-617CC2BCA396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50921" y="1"/>
            <a:ext cx="2175029" cy="771850"/>
          </a:xfrm>
          <a:prstGeom prst="rect">
            <a:avLst/>
          </a:prstGeom>
          <a:ln>
            <a:noFill/>
          </a:ln>
        </p:spPr>
      </p:pic>
      <p:sp>
        <p:nvSpPr>
          <p:cNvPr id="6" name="pole tekstowe 5">
            <a:extLst>
              <a:ext uri="{FF2B5EF4-FFF2-40B4-BE49-F238E27FC236}">
                <a16:creationId xmlns:a16="http://schemas.microsoft.com/office/drawing/2014/main" id="{2CAE117D-B882-4B2F-A0FD-9FA75255A2BB}"/>
              </a:ext>
            </a:extLst>
          </p:cNvPr>
          <p:cNvSpPr txBox="1"/>
          <p:nvPr/>
        </p:nvSpPr>
        <p:spPr>
          <a:xfrm>
            <a:off x="10971804" y="6279160"/>
            <a:ext cx="923454" cy="286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1400" b="1" strike="noStrike" spc="-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FS</a:t>
            </a:r>
            <a:endParaRPr lang="pl-PL" sz="1400" b="0" strike="noStrike" spc="-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776542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65A9F01B-1BB2-4E48-BCC5-F2FBAD07D7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9597414"/>
              </p:ext>
            </p:extLst>
          </p:nvPr>
        </p:nvGraphicFramePr>
        <p:xfrm>
          <a:off x="1517301" y="1075174"/>
          <a:ext cx="8818873" cy="4825785"/>
        </p:xfrm>
        <a:graphic>
          <a:graphicData uri="http://schemas.openxmlformats.org/drawingml/2006/table">
            <a:tbl>
              <a:tblPr firstRow="1" firstCol="1" bandRow="1"/>
              <a:tblGrid>
                <a:gridCol w="240348">
                  <a:extLst>
                    <a:ext uri="{9D8B030D-6E8A-4147-A177-3AD203B41FA5}">
                      <a16:colId xmlns:a16="http://schemas.microsoft.com/office/drawing/2014/main" val="373727914"/>
                    </a:ext>
                  </a:extLst>
                </a:gridCol>
                <a:gridCol w="2553599">
                  <a:extLst>
                    <a:ext uri="{9D8B030D-6E8A-4147-A177-3AD203B41FA5}">
                      <a16:colId xmlns:a16="http://schemas.microsoft.com/office/drawing/2014/main" val="3443418680"/>
                    </a:ext>
                  </a:extLst>
                </a:gridCol>
                <a:gridCol w="6024926">
                  <a:extLst>
                    <a:ext uri="{9D8B030D-6E8A-4147-A177-3AD203B41FA5}">
                      <a16:colId xmlns:a16="http://schemas.microsoft.com/office/drawing/2014/main" val="676979367"/>
                    </a:ext>
                  </a:extLst>
                </a:gridCol>
              </a:tblGrid>
              <a:tr h="201090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Określenie skali ważności inwestycji, priorytetowość inwestycji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□ bardzo wysoka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□ wysoka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□ średnia (umiarkowana)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□ niska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4913829"/>
                  </a:ext>
                </a:extLst>
              </a:tr>
              <a:tr h="114389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Krótkie opisowe podsumowanie zasadności inwestycji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375466"/>
                  </a:ext>
                </a:extLst>
              </a:tr>
              <a:tr h="302053"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Podpisy osób uprawnionych do reprezentowania gminy/powiatu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9195667"/>
                  </a:ext>
                </a:extLst>
              </a:tr>
              <a:tr h="1306066">
                <a:tc gridSpan="3">
                  <a:txBody>
                    <a:bodyPr/>
                    <a:lstStyle/>
                    <a:p>
                      <a:pPr algn="l" defTabSz="895350" fontAlgn="b"/>
                      <a:r>
                        <a:rPr lang="pl-PL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pl-PL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 przypadku wysłania wniosku przez platformę </a:t>
                      </a:r>
                      <a:r>
                        <a:rPr lang="pl-PL" sz="1200" b="0" i="0" u="none" strike="noStrike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ePUAP</a:t>
                      </a:r>
                      <a:r>
                        <a:rPr lang="pl-PL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konieczny jest nadruk osoby podpisującej wniosek: imię i nazwisko oraz stanowisko, </a:t>
                      </a:r>
                    </a:p>
                    <a:p>
                      <a:pPr algn="l" defTabSz="895350" fontAlgn="b"/>
                      <a:endParaRPr lang="pl-PL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 defTabSz="895350" fontAlgn="b"/>
                      <a:r>
                        <a:rPr lang="pl-PL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987425" indent="-987425" algn="just" defTabSz="895350">
                        <a:lnSpc>
                          <a:spcPct val="107000"/>
                        </a:lnSpc>
                      </a:pPr>
                      <a:r>
                        <a:rPr lang="pl-PL" sz="1200" b="0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przykład</a:t>
                      </a:r>
                      <a:r>
                        <a:rPr lang="pl-PL" sz="1200" b="0" strike="noStrike" spc="-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:      </a:t>
                      </a:r>
                      <a:r>
                        <a:rPr lang="pl-PL" sz="1200" b="1" strike="noStrike" spc="-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Zbigniew </a:t>
                      </a:r>
                      <a:r>
                        <a:rPr lang="pl-PL" sz="1200" b="1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Nowak              Ewa Kowal                 </a:t>
                      </a:r>
                      <a:endParaRPr lang="pl-PL" sz="1200" b="0" strike="noStrike" spc="-1" dirty="0">
                        <a:latin typeface="+mn-lt"/>
                      </a:endParaRPr>
                    </a:p>
                    <a:p>
                      <a:pPr marL="0" indent="0" algn="just" defTabSz="895350">
                        <a:lnSpc>
                          <a:spcPct val="107000"/>
                        </a:lnSpc>
                        <a:tabLst/>
                      </a:pPr>
                      <a:r>
                        <a:rPr lang="pl-PL" sz="1200" b="1" strike="noStrike" spc="-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                         Wójt Gminy Lato             Skarbnik Gminy</a:t>
                      </a:r>
                      <a:endParaRPr lang="pl-PL" sz="1200" b="0" strike="noStrike" spc="-1" dirty="0">
                        <a:latin typeface="+mn-lt"/>
                      </a:endParaRPr>
                    </a:p>
                    <a:p>
                      <a:pPr defTabSz="895350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2880519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209070C2-5CFD-4523-B8AB-7239664309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67025" y="17780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D454A2C3-84D7-4DD1-A0F7-97F1D5E5C982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50921" y="1"/>
            <a:ext cx="2175029" cy="771850"/>
          </a:xfrm>
          <a:prstGeom prst="rect">
            <a:avLst/>
          </a:prstGeom>
          <a:ln>
            <a:noFill/>
          </a:ln>
        </p:spPr>
      </p:pic>
      <p:sp>
        <p:nvSpPr>
          <p:cNvPr id="8" name="pole tekstowe 7">
            <a:extLst>
              <a:ext uri="{FF2B5EF4-FFF2-40B4-BE49-F238E27FC236}">
                <a16:creationId xmlns:a16="http://schemas.microsoft.com/office/drawing/2014/main" id="{883986B1-7EB7-4C87-BBB6-6E7802580423}"/>
              </a:ext>
            </a:extLst>
          </p:cNvPr>
          <p:cNvSpPr txBox="1"/>
          <p:nvPr/>
        </p:nvSpPr>
        <p:spPr>
          <a:xfrm>
            <a:off x="10674036" y="6275251"/>
            <a:ext cx="1231272" cy="3416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1800" b="1" strike="noStrike" spc="-1" dirty="0">
                <a:solidFill>
                  <a:schemeClr val="accent6">
                    <a:lumMod val="50000"/>
                  </a:schemeClr>
                </a:solidFill>
                <a:latin typeface="Calibri"/>
              </a:rPr>
              <a:t>FS</a:t>
            </a:r>
            <a:endParaRPr lang="pl-PL" sz="1800" b="0" strike="noStrike" spc="-1" dirty="0">
              <a:solidFill>
                <a:schemeClr val="accent6">
                  <a:lumMod val="5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6191111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TextShape 1"/>
          <p:cNvSpPr txBox="1"/>
          <p:nvPr/>
        </p:nvSpPr>
        <p:spPr>
          <a:xfrm>
            <a:off x="505800" y="3017520"/>
            <a:ext cx="10515240" cy="76428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3600" b="1" strike="noStrike" spc="-1">
                <a:solidFill>
                  <a:schemeClr val="accent1">
                    <a:lumMod val="75000"/>
                  </a:schemeClr>
                </a:solidFill>
                <a:latin typeface="Times New Roman"/>
              </a:rPr>
              <a:t>Dziękujemy za uwagę </a:t>
            </a:r>
            <a:r>
              <a:rPr lang="pl-PL" sz="3600" b="1" strike="noStrike" spc="-1">
                <a:solidFill>
                  <a:schemeClr val="accent1">
                    <a:lumMod val="75000"/>
                  </a:schemeClr>
                </a:solidFill>
                <a:latin typeface="Wingdings"/>
              </a:rPr>
              <a:t></a:t>
            </a:r>
            <a:endParaRPr lang="pl-PL" sz="3600" b="0" strike="noStrike" spc="-1">
              <a:solidFill>
                <a:schemeClr val="accent1">
                  <a:lumMod val="75000"/>
                </a:schemeClr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extShape 2"/>
          <p:cNvSpPr txBox="1"/>
          <p:nvPr/>
        </p:nvSpPr>
        <p:spPr>
          <a:xfrm>
            <a:off x="10449260" y="6197305"/>
            <a:ext cx="1417320" cy="4611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1400" b="1" strike="noStrike" spc="-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FS</a:t>
            </a:r>
            <a:endParaRPr lang="pl-PL" sz="1400" b="0" strike="noStrike" spc="-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lang="pl-PL" sz="2400" b="0" strike="noStrike" spc="-1" dirty="0">
              <a:latin typeface="Arial"/>
            </a:endParaRPr>
          </a:p>
        </p:txBody>
      </p:sp>
      <p:pic>
        <p:nvPicPr>
          <p:cNvPr id="6" name="Obraz 4">
            <a:extLst>
              <a:ext uri="{FF2B5EF4-FFF2-40B4-BE49-F238E27FC236}">
                <a16:creationId xmlns:a16="http://schemas.microsoft.com/office/drawing/2014/main" id="{A5A26143-E4C0-4013-8797-D28134398256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95310" y="99128"/>
            <a:ext cx="2920752" cy="1001703"/>
          </a:xfrm>
          <a:prstGeom prst="rect">
            <a:avLst/>
          </a:prstGeom>
          <a:ln>
            <a:noFill/>
          </a:ln>
        </p:spPr>
      </p:pic>
      <p:sp>
        <p:nvSpPr>
          <p:cNvPr id="8" name="pole tekstowe 7">
            <a:extLst>
              <a:ext uri="{FF2B5EF4-FFF2-40B4-BE49-F238E27FC236}">
                <a16:creationId xmlns:a16="http://schemas.microsoft.com/office/drawing/2014/main" id="{32575873-495F-4EA0-9787-38A358B8EBE1}"/>
              </a:ext>
            </a:extLst>
          </p:cNvPr>
          <p:cNvSpPr txBox="1"/>
          <p:nvPr/>
        </p:nvSpPr>
        <p:spPr>
          <a:xfrm>
            <a:off x="772357" y="1100831"/>
            <a:ext cx="10730795" cy="43253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450215" algn="l"/>
              </a:tabLst>
            </a:pP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zapewnienie uczestnikom Programu pomocy adekwatnej do potrzeb i możliwości wynikających z wieku i stanu zdrowia;</a:t>
            </a:r>
          </a:p>
          <a:p>
            <a:pPr marL="342900" lvl="0" indent="-342900" algn="just"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450215" algn="l"/>
              </a:tabLst>
            </a:pP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włączenie uczestników Programu do życia społeczności lokalnych;</a:t>
            </a:r>
          </a:p>
          <a:p>
            <a:pPr marL="342900" lvl="0" indent="-342900" algn="just"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450215" algn="l"/>
              </a:tabLst>
            </a:pP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wsparcie finansowe jednostek samorządu terytorialnego w realizacji zadań na rzecz osób niepełnosprawnych.</a:t>
            </a:r>
          </a:p>
          <a:p>
            <a:pPr lvl="0" algn="just">
              <a:spcAft>
                <a:spcPts val="800"/>
              </a:spcAft>
              <a:tabLst>
                <a:tab pos="450215" algn="l"/>
              </a:tabLst>
            </a:pPr>
            <a:endParaRPr lang="pl-PL" sz="1400" b="1" strike="noStrike" spc="-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spcAft>
                <a:spcPts val="800"/>
              </a:spcAft>
              <a:tabLst>
                <a:tab pos="450215" algn="l"/>
              </a:tabLst>
            </a:pPr>
            <a:r>
              <a:rPr lang="pl-PL" sz="1400" b="1" strike="noStrike" spc="-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Podmioty uprawnione do składania wniosków</a:t>
            </a:r>
            <a:b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50000"/>
              </a:lnSpc>
              <a:spcAft>
                <a:spcPts val="800"/>
              </a:spcAft>
              <a:tabLst>
                <a:tab pos="450215" algn="l"/>
              </a:tabLst>
            </a:pPr>
            <a:r>
              <a:rPr lang="pl-PL" sz="1400" b="0" strike="noStrike" spc="-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 adresowany jest do gmin i powiatów, które zorganizują usługi zamieszkiwania w formie pobytu dziennego lub całodobowego w Centrach.</a:t>
            </a:r>
            <a:b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400" b="0" strike="noStrike" spc="-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celu utworzenia Centrum gminy/powiaty mogą zawierać między sobą porozumienia.</a:t>
            </a:r>
          </a:p>
          <a:p>
            <a:pPr lvl="0" algn="just">
              <a:lnSpc>
                <a:spcPct val="150000"/>
              </a:lnSpc>
              <a:spcAft>
                <a:spcPts val="800"/>
              </a:spcAft>
              <a:tabLst>
                <a:tab pos="450215" algn="l"/>
              </a:tabLst>
            </a:pPr>
            <a:endParaRPr lang="pl-PL" sz="1400" spc="-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50000"/>
              </a:lnSpc>
              <a:spcAft>
                <a:spcPts val="800"/>
              </a:spcAft>
              <a:tabLst>
                <a:tab pos="450215" algn="l"/>
              </a:tabLst>
            </a:pPr>
            <a:r>
              <a:rPr lang="pl-PL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Program będzie realizowany w dwóch Modułach, w układzie rocznym z wyjątkiem zadań inwestycyjnych dotyczących budowy nowych obiektów lub przebudowy obiektu.</a:t>
            </a:r>
            <a:endParaRPr lang="pl-PL" sz="1400" b="0" strike="noStrike" spc="-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TextShape 1"/>
          <p:cNvSpPr txBox="1"/>
          <p:nvPr/>
        </p:nvSpPr>
        <p:spPr>
          <a:xfrm>
            <a:off x="458586" y="825622"/>
            <a:ext cx="10678806" cy="5724883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pl-PL" sz="1600" b="1" strike="noStrike" spc="-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MODUŁ I - Utworzenie i wyposażenie Centrum</a:t>
            </a:r>
            <a:br>
              <a:rPr lang="pl-PL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Kwotę wsparcia finansowego w Module I przeznaczonego </a:t>
            </a:r>
            <a:r>
              <a:rPr lang="pl-PL" sz="1400" dirty="0">
                <a:effectLst/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na utworzenie Centrum i jego wyposażenie ustala się do wysokości 100</a:t>
            </a: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% całkowitego kosztu realizacji zadania, z następującymi zastrzeżeniami: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dla zadania utworzenia Centrum (budowa, zakup, zmiana przeznaczenia obiektu) wraz z kosztami dodatkowymi – koszt 1 m</a:t>
            </a:r>
            <a:r>
              <a:rPr lang="pl-PL" sz="14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powierzchni obiektu nie może być wyższy niż cena 1 m</a:t>
            </a:r>
            <a:r>
              <a:rPr lang="pl-PL" sz="14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 </a:t>
            </a: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powierzchni użytkowej budynku mieszkalnego ogłaszanej </a:t>
            </a:r>
            <a:b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 komunikacie Głównego Urzędu Statystycznego </a:t>
            </a:r>
            <a:r>
              <a:rPr lang="pl-PL" sz="1400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 kwartale poprzedzającym kwartał, w którym wydano pozwolenie na budowę (przebudowę lub remont)</a:t>
            </a: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powiększony o maksymalnie 15% z tytułu dostosowania obiektu do potrzeb osób niepełnosprawnych (</a:t>
            </a:r>
            <a:r>
              <a:rPr lang="pl-PL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</a:t>
            </a:r>
            <a:r>
              <a:rPr lang="x-none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przypadku</a:t>
            </a:r>
            <a:r>
              <a:rPr lang="pl-PL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gdy</a:t>
            </a:r>
            <a:r>
              <a:rPr lang="x-none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l-PL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ww. </a:t>
            </a:r>
            <a:r>
              <a:rPr lang="x-none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decyzja, nie została wydana do dnia złożenia wniosku (procedury w toku), a gmina/powiat występuje o środki finansowe, za podstawę wyliczenia należy przyjąć cenę 1 m</a:t>
            </a:r>
            <a:r>
              <a:rPr lang="x-none" sz="1400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x-none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powierzchni użytkowej budynku mieszkalnego w kwartale poprzedzającym kwartał, w którym składany jest wniosek</a:t>
            </a:r>
            <a:r>
              <a:rPr lang="pl-PL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r>
              <a:rPr lang="x-none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lang="pl-PL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60" algn="just">
              <a:lnSpc>
                <a:spcPct val="100000"/>
              </a:lnSpc>
              <a:buClr>
                <a:srgbClr val="000000"/>
              </a:buClr>
            </a:pPr>
            <a:r>
              <a:rPr lang="pl-PL" sz="1400" b="0" strike="noStrike" spc="-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obecnie II kwartał 2021 r.: 5.112,00 zł m²+15%=5.878,80 zł</a:t>
            </a:r>
          </a:p>
          <a:p>
            <a:pPr algn="just">
              <a:lnSpc>
                <a:spcPct val="100000"/>
              </a:lnSpc>
            </a:pPr>
            <a:endParaRPr lang="pl-PL" sz="1400" b="0" strike="noStrike" spc="-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pl-PL" sz="1400" b="1" strike="noStrike" spc="-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Obecnie max. kwota dofinansowania wynosi:</a:t>
            </a:r>
          </a:p>
          <a:p>
            <a:pPr algn="just">
              <a:lnSpc>
                <a:spcPct val="100000"/>
              </a:lnSpc>
            </a:pPr>
            <a:r>
              <a:rPr lang="pl-PL" sz="1400" b="1" strike="noStrike" spc="-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2.939.400,00 zł </a:t>
            </a:r>
            <a:endParaRPr lang="pl-PL" sz="1400" b="0" strike="noStrike" spc="-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arenR"/>
            </a:pPr>
            <a:endParaRPr lang="pl-PL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pl-PL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dla zadania zakupu sprzętu i wyposażenia Centrum – nie może być wyższa niż 10 000 zł na 1 miejsce przeznaczone dla uczestnika Centru</a:t>
            </a:r>
            <a:r>
              <a:rPr lang="pl-PL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m.</a:t>
            </a:r>
          </a:p>
          <a:p>
            <a:endParaRPr lang="pl-PL" sz="1600" b="0" strike="noStrike" spc="-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4" name="TextShape 2"/>
          <p:cNvSpPr txBox="1"/>
          <p:nvPr/>
        </p:nvSpPr>
        <p:spPr>
          <a:xfrm>
            <a:off x="10236196" y="6032378"/>
            <a:ext cx="1417320" cy="4611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1400" b="1" strike="noStrike" spc="-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FS</a:t>
            </a:r>
            <a:endParaRPr lang="pl-PL" sz="1400" b="0" strike="noStrike" spc="-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lang="pl-PL" sz="2400" b="0" strike="noStrike" spc="-1" dirty="0">
              <a:latin typeface="Arial"/>
            </a:endParaRP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187AFE12-FD2C-44AF-A154-647C15050038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275207" y="0"/>
            <a:ext cx="2840855" cy="1035915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>
            <a:extLst>
              <a:ext uri="{FF2B5EF4-FFF2-40B4-BE49-F238E27FC236}">
                <a16:creationId xmlns:a16="http://schemas.microsoft.com/office/drawing/2014/main" id="{E9DF37F1-193A-47A5-9420-07CAA399BBC4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769904" y="1093101"/>
            <a:ext cx="11053287" cy="4755661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pl-PL" sz="1600" b="1" u="sng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Powierzchnia całkowita </a:t>
            </a:r>
            <a:r>
              <a:rPr lang="pl-PL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Centrum dofinansowana w ramach Programu nie może być wyższa niż 500 m²,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l-PL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Łączna liczba miejsc przeznaczonych dla uczestników Centrum w ramach pobytu dziennego lub całodobowego </a:t>
            </a:r>
            <a:r>
              <a:rPr lang="pl-PL" sz="1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nie może przekraczać 20</a:t>
            </a:r>
            <a:r>
              <a:rPr lang="pl-PL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z zastrzeżeniem, że w Centrum muszą być zapewnione miejsca pobytu całodobowego. 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l-PL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 Programie przyjęto założenie, że liczba osób z orzeczeniem </a:t>
            </a:r>
            <a:r>
              <a:rPr lang="pl-PL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 znacznym stopniu niepełnosprawności </a:t>
            </a:r>
            <a:r>
              <a:rPr lang="pl-PL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lub orzeczeniem traktowanym na równi z orzeczeniem o znacznym stopniu niepełnosprawności wynosić będzie </a:t>
            </a:r>
            <a:r>
              <a:rPr lang="pl-PL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 najmniej 40% uczestników Centrum</a:t>
            </a:r>
            <a:r>
              <a:rPr lang="pl-PL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 liczba miejsc w pobycie całodobowym wynosić będzie </a:t>
            </a:r>
            <a:r>
              <a:rPr lang="pl-PL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 najmniej 2</a:t>
            </a:r>
            <a:r>
              <a:rPr lang="pl-PL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pl-PL" sz="1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pl-PL" sz="1600" dirty="0">
              <a:solidFill>
                <a:srgbClr val="FF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pl-PL" sz="16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Dopuszcza się możliwość utworzenia centrum jedynie dla uczestników w ramach pobytu całodobowego.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pl-PL" sz="16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pl-PL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Okres realizacji zadania inwestycyjnego nie może przekroczyć </a:t>
            </a:r>
            <a:r>
              <a:rPr lang="pl-PL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</a:t>
            </a:r>
            <a:r>
              <a:rPr lang="pl-PL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lat (założenia Programu)- zgodnie z kartą oceny </a:t>
            </a:r>
            <a:r>
              <a:rPr lang="pl-PL" sz="16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istotny jest bliski termin </a:t>
            </a:r>
            <a:r>
              <a:rPr lang="pl-PL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oddania do użytkowania Centrum.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l-PL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Ważne! Należy zwrócić szczególną uwagę przy określaniu powierzchni całkowitej budynku (zgodnie z obowiązującymi przepisami prawa – normami)!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7EC9DAA5-22B9-46DB-AF7A-8CCA1F5F8D93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275207" y="0"/>
            <a:ext cx="2317073" cy="1035915"/>
          </a:xfrm>
          <a:prstGeom prst="rect">
            <a:avLst/>
          </a:prstGeom>
          <a:ln>
            <a:noFill/>
          </a:ln>
        </p:spPr>
      </p:pic>
      <p:sp>
        <p:nvSpPr>
          <p:cNvPr id="5" name="pole tekstowe 4">
            <a:extLst>
              <a:ext uri="{FF2B5EF4-FFF2-40B4-BE49-F238E27FC236}">
                <a16:creationId xmlns:a16="http://schemas.microsoft.com/office/drawing/2014/main" id="{78202C8D-20CE-4F8F-8E99-D484A00C5F9F}"/>
              </a:ext>
            </a:extLst>
          </p:cNvPr>
          <p:cNvSpPr txBox="1"/>
          <p:nvPr/>
        </p:nvSpPr>
        <p:spPr>
          <a:xfrm>
            <a:off x="10556341" y="5905949"/>
            <a:ext cx="1457608" cy="286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1400" b="1" strike="noStrike" spc="-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FS</a:t>
            </a:r>
            <a:endParaRPr lang="pl-PL" sz="1400" b="0" strike="noStrike" spc="-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28260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TextShape 1"/>
          <p:cNvSpPr txBox="1"/>
          <p:nvPr/>
        </p:nvSpPr>
        <p:spPr>
          <a:xfrm>
            <a:off x="331800" y="1198484"/>
            <a:ext cx="11591976" cy="3691014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 fontScale="25000" lnSpcReduction="20000"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pl-PL" sz="6400" b="1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Zakres kosztów kwalifikowalnych w Module I:</a:t>
            </a:r>
          </a:p>
          <a:p>
            <a:pPr marL="357188" lvl="0" indent="-357188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6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koszty podstawowe, które wystąpią w zależności od realizowanego zadania rzeczowego, takie jak: budowa lub zakup nieruchomości, przebudowa, remont, zmiana przeznaczenia istniejącego budynku,;</a:t>
            </a:r>
          </a:p>
          <a:p>
            <a:pPr marL="357188" lvl="0" indent="-357188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6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koszty zagospodarowania terenu i innych obiektów architektury ogrodowej, niezbędne do funkcjonowania Centrum;</a:t>
            </a:r>
          </a:p>
          <a:p>
            <a:pPr marL="357188" lvl="0" indent="-357188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6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koszty dodatkowe, które obejmują: </a:t>
            </a:r>
          </a:p>
          <a:p>
            <a:pPr marL="857250" indent="-227013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sz="6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koszty przygotowania dokumentacji technicznej niezbędnej do prowadzenia inwestycji, w tym: projektów            architektonicznych, studiów wykonalności, kosztorysu inwestorskiego, analiz oddziaływania na środowisko;</a:t>
            </a:r>
          </a:p>
          <a:p>
            <a:pPr marL="857250" indent="-227013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sz="6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koszty związane z przeprowadzeniem postępowania przetargowego, koszty nadzoru inwestorskiego/autorskiego (kontrola obiektów i procesów budowalnych);</a:t>
            </a:r>
          </a:p>
          <a:p>
            <a:pPr indent="357188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6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koszty zakupu sprzętu i wyposażenia wielokrotnego użytkowania oraz systemów zabezpieczających i monitorujących.</a:t>
            </a:r>
          </a:p>
          <a:p>
            <a:pPr>
              <a:lnSpc>
                <a:spcPct val="90000"/>
              </a:lnSpc>
            </a:pPr>
            <a:endParaRPr lang="pl-PL" sz="27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7" name="TextShape 2"/>
          <p:cNvSpPr txBox="1"/>
          <p:nvPr/>
        </p:nvSpPr>
        <p:spPr>
          <a:xfrm>
            <a:off x="10774680" y="5790422"/>
            <a:ext cx="1417320" cy="4611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1400" b="1" strike="noStrike" spc="-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FS</a:t>
            </a:r>
            <a:endParaRPr lang="pl-PL" sz="1400" b="0" strike="noStrike" spc="-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lang="pl-PL" sz="2400" b="0" strike="noStrike" spc="-1" dirty="0">
              <a:latin typeface="Arial"/>
            </a:endParaRPr>
          </a:p>
        </p:txBody>
      </p:sp>
      <p:pic>
        <p:nvPicPr>
          <p:cNvPr id="6" name="Obraz 4">
            <a:extLst>
              <a:ext uri="{FF2B5EF4-FFF2-40B4-BE49-F238E27FC236}">
                <a16:creationId xmlns:a16="http://schemas.microsoft.com/office/drawing/2014/main" id="{52BC20F5-86CA-40C5-A023-3205D95CE4C0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257452" y="0"/>
            <a:ext cx="2840855" cy="1035915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>
            <a:extLst>
              <a:ext uri="{FF2B5EF4-FFF2-40B4-BE49-F238E27FC236}">
                <a16:creationId xmlns:a16="http://schemas.microsoft.com/office/drawing/2014/main" id="{8256A8C5-6B49-4A85-A2DA-FF889ED7ABD0}"/>
              </a:ext>
            </a:extLst>
          </p:cNvPr>
          <p:cNvSpPr txBox="1"/>
          <p:nvPr/>
        </p:nvSpPr>
        <p:spPr>
          <a:xfrm>
            <a:off x="756820" y="1455674"/>
            <a:ext cx="10979459" cy="43069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>
              <a:lnSpc>
                <a:spcPct val="150000"/>
              </a:lnSpc>
              <a:spcAft>
                <a:spcPts val="800"/>
              </a:spcAft>
            </a:pPr>
            <a:r>
              <a:rPr lang="pl-PL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1800" b="1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Zadania finansowane w Module I:</a:t>
            </a:r>
            <a:endParaRPr lang="pl-PL" sz="1600" b="1" dirty="0">
              <a:solidFill>
                <a:schemeClr val="accent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budowa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nowego obiektu budowlanego</a:t>
            </a:r>
            <a:r>
              <a:rPr lang="pl-PL" sz="1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 nieruchomości stanowiącej </a:t>
            </a:r>
            <a:r>
              <a:rPr lang="pl-P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własność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gminy/powiatu, a następnie jego wyposażeniu w niezbędne urządzenia budowlane i środki trwałe służące wielokrotnemu wykorzystaniu (w tym m.in.: sprzęt rehabilitacyjny, systemy zabezpieczające przed pożarem, systemy monitoringu oraz instalacji </a:t>
            </a:r>
            <a:r>
              <a:rPr lang="pl-PL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przyzywowej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);</a:t>
            </a:r>
            <a:endParaRPr lang="pl-P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zakup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przez gminę/powiat nieruchomości zabudowanej lub niezabudowanej obiektem w celu utworzenia Centrum, który to obiekt spełnia standardy lub zostanie przystosowany do standardu Centrum poprzez przebudowę lub remont, a także wyposażony w niezbędne urządzenia budowlane i środki trwałe służące wielokrotnemu wykorzystaniu (w tym m.in.: sprzęt rehabilitacyjny, systemy zabezpieczające przed pożarem, systemy monitoringu i instalacji </a:t>
            </a:r>
            <a:r>
              <a:rPr lang="pl-PL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przyzywowej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);</a:t>
            </a:r>
            <a:endParaRPr lang="pl-P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Obraz 4">
            <a:extLst>
              <a:ext uri="{FF2B5EF4-FFF2-40B4-BE49-F238E27FC236}">
                <a16:creationId xmlns:a16="http://schemas.microsoft.com/office/drawing/2014/main" id="{DC14FC24-A3CD-4905-8B5B-5EDF2086645D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221941" y="284085"/>
            <a:ext cx="2734323" cy="973771"/>
          </a:xfrm>
          <a:prstGeom prst="rect">
            <a:avLst/>
          </a:prstGeom>
          <a:ln>
            <a:noFill/>
          </a:ln>
        </p:spPr>
      </p:pic>
      <p:sp>
        <p:nvSpPr>
          <p:cNvPr id="8" name="pole tekstowe 7">
            <a:extLst>
              <a:ext uri="{FF2B5EF4-FFF2-40B4-BE49-F238E27FC236}">
                <a16:creationId xmlns:a16="http://schemas.microsoft.com/office/drawing/2014/main" id="{7B6494D7-7F4D-434E-89E5-20BA370802B1}"/>
              </a:ext>
            </a:extLst>
          </p:cNvPr>
          <p:cNvSpPr txBox="1"/>
          <p:nvPr/>
        </p:nvSpPr>
        <p:spPr>
          <a:xfrm>
            <a:off x="10683089" y="6233402"/>
            <a:ext cx="1321806" cy="286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400" b="1" i="0" u="none" strike="noStrike" kern="1200" cap="none" spc="-1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FS</a:t>
            </a:r>
            <a:endParaRPr kumimoji="0" lang="pl-PL" sz="1400" b="0" i="0" u="none" strike="noStrike" kern="1200" cap="none" spc="-1" normalizeH="0" baseline="0" noProof="0" dirty="0">
              <a:ln>
                <a:noFill/>
              </a:ln>
              <a:solidFill>
                <a:srgbClr val="70AD47">
                  <a:lumMod val="50000"/>
                </a:srgbClr>
              </a:solidFill>
              <a:effectLst/>
              <a:uLnTx/>
              <a:uFillTx/>
              <a:latin typeface="Arial" panose="020B0604020202020204" pitchFamily="34" charset="0"/>
              <a:ea typeface="DejaVu Sans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46003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>
            <a:extLst>
              <a:ext uri="{FF2B5EF4-FFF2-40B4-BE49-F238E27FC236}">
                <a16:creationId xmlns:a16="http://schemas.microsoft.com/office/drawing/2014/main" id="{96693D0F-6200-495D-8027-398D5B02196A}"/>
              </a:ext>
            </a:extLst>
          </p:cNvPr>
          <p:cNvSpPr txBox="1"/>
          <p:nvPr/>
        </p:nvSpPr>
        <p:spPr>
          <a:xfrm>
            <a:off x="1182245" y="1764850"/>
            <a:ext cx="9971623" cy="37426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zmiana przeznaczenia 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całości istniejącego obiektu, stanowiącego </a:t>
            </a:r>
            <a:r>
              <a:rPr lang="pl-P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własność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gminy/powiatu poprzez jego przystosowanie do standardu Centrum i wyposażenie w niezbędne urządzenia budowlane i środki trwałe służące wielokrotnemu wykorzystaniu (w tym m.in. sprzęt rehabilitacyjny, systemy zabezpieczające przed pożarem, systemy monitoringu oraz instalacji </a:t>
            </a:r>
            <a:r>
              <a:rPr lang="pl-PL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przyzywowej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 lvl="0" algn="just">
              <a:lnSpc>
                <a:spcPct val="150000"/>
              </a:lnSpc>
            </a:pPr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</a:pPr>
            <a:r>
              <a:rPr lang="pl-PL" sz="1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pl-PL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 </a:t>
            </a:r>
            <a:r>
              <a:rPr lang="pl-PL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uzasadnionych sytuacjach </a:t>
            </a:r>
            <a:r>
              <a:rPr lang="pl-PL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 przypadku braku istnienia uciążliwego sąsiedztwa i za zgodą wojewody istnieje możliwość zmiany przeznaczenia </a:t>
            </a:r>
            <a:r>
              <a:rPr lang="pl-PL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części </a:t>
            </a:r>
            <a:r>
              <a:rPr lang="pl-PL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istniejącego obiektu, z zastrzeżeniem zaplanowania powierzchni Centrum adekwatnej do potrzeb uczestników oraz proporcjonalnego finansowania kosztów utworzenia Centrum. </a:t>
            </a:r>
            <a:endParaRPr lang="pl-PL" sz="16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Obraz 4">
            <a:extLst>
              <a:ext uri="{FF2B5EF4-FFF2-40B4-BE49-F238E27FC236}">
                <a16:creationId xmlns:a16="http://schemas.microsoft.com/office/drawing/2014/main" id="{7572B49C-D449-4C09-A13C-AFF7A634923A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221941" y="284085"/>
            <a:ext cx="2734323" cy="973771"/>
          </a:xfrm>
          <a:prstGeom prst="rect">
            <a:avLst/>
          </a:prstGeom>
          <a:ln>
            <a:noFill/>
          </a:ln>
        </p:spPr>
      </p:pic>
      <p:sp>
        <p:nvSpPr>
          <p:cNvPr id="7" name="pole tekstowe 6">
            <a:extLst>
              <a:ext uri="{FF2B5EF4-FFF2-40B4-BE49-F238E27FC236}">
                <a16:creationId xmlns:a16="http://schemas.microsoft.com/office/drawing/2014/main" id="{C0800FEB-FB2F-498E-91BD-A28DCBA282F6}"/>
              </a:ext>
            </a:extLst>
          </p:cNvPr>
          <p:cNvSpPr txBox="1"/>
          <p:nvPr/>
        </p:nvSpPr>
        <p:spPr>
          <a:xfrm>
            <a:off x="10683089" y="6233402"/>
            <a:ext cx="1321806" cy="286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400" b="1" i="0" u="none" strike="noStrike" kern="1200" cap="none" spc="-1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FS</a:t>
            </a:r>
            <a:endParaRPr kumimoji="0" lang="pl-PL" sz="1400" b="0" i="0" u="none" strike="noStrike" kern="1200" cap="none" spc="-1" normalizeH="0" baseline="0" noProof="0" dirty="0">
              <a:ln>
                <a:noFill/>
              </a:ln>
              <a:solidFill>
                <a:srgbClr val="70AD47">
                  <a:lumMod val="50000"/>
                </a:srgbClr>
              </a:solidFill>
              <a:effectLst/>
              <a:uLnTx/>
              <a:uFillTx/>
              <a:latin typeface="Arial" panose="020B0604020202020204" pitchFamily="34" charset="0"/>
              <a:ea typeface="DejaVu Sans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60403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/>
      </a:spPr>
      <a:bodyPr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/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3951</TotalTime>
  <Words>5325</Words>
  <Application>Microsoft Office PowerPoint</Application>
  <PresentationFormat>Panoramiczny</PresentationFormat>
  <Paragraphs>628</Paragraphs>
  <Slides>35</Slides>
  <Notes>0</Notes>
  <HiddenSlides>0</HiddenSlides>
  <MMClips>0</MMClips>
  <ScaleCrop>false</ScaleCrop>
  <HeadingPairs>
    <vt:vector size="8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2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35</vt:i4>
      </vt:variant>
    </vt:vector>
  </HeadingPairs>
  <TitlesOfParts>
    <vt:vector size="45" baseType="lpstr">
      <vt:lpstr>Arial</vt:lpstr>
      <vt:lpstr>Calibri</vt:lpstr>
      <vt:lpstr>Calibri Light</vt:lpstr>
      <vt:lpstr>StarSymbol</vt:lpstr>
      <vt:lpstr>Symbol</vt:lpstr>
      <vt:lpstr>Times New Roman</vt:lpstr>
      <vt:lpstr>Wingdings</vt:lpstr>
      <vt:lpstr>Office Theme</vt:lpstr>
      <vt:lpstr>Office Theme</vt:lpstr>
      <vt:lpstr>Document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Moduł I - Wniosek na środki finansowe z Programu- załącznik nr 1   musi być spójny z załącznikiem nr 7- zgłoszenie zadania inwestycyjnego do Programu. </vt:lpstr>
      <vt:lpstr>Prezentacja programu PowerPoint</vt:lpstr>
      <vt:lpstr>Moduł II</vt:lpstr>
      <vt:lpstr>Prezentacja programu PowerPoint</vt:lpstr>
      <vt:lpstr>Załącznik nr 7 – Zgłoszenie zadania inwestycyjnego do Programu „Centra opiekuńczo-mieszkalne” – Moduł I/Moduł II  Przy sporządzaniu zgłoszenia zadania inwestycyjnego do Programu „Centra opiekuńczo-mieszkalne”- zał. nr 7 do Programu należy wziąć pod uwagę m.in. kryteria oceny merytorycznej, zawarte w karcie oceny wniosku dla Wojewody- zał. nr 8 do Programu, a w szczególności uwzględnić:: 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REALIZACJA PROGRAMU  „CENTRA OPIEKUŃCZO-MIESZKALNE” ZE ŚRODKÓW SFWON</dc:title>
  <dc:subject/>
  <dc:creator>Bagińska Barbara</dc:creator>
  <dc:description/>
  <cp:lastModifiedBy>Anna Cybulska</cp:lastModifiedBy>
  <cp:revision>263</cp:revision>
  <cp:lastPrinted>2021-06-07T07:27:58Z</cp:lastPrinted>
  <dcterms:created xsi:type="dcterms:W3CDTF">2019-09-17T07:35:32Z</dcterms:created>
  <dcterms:modified xsi:type="dcterms:W3CDTF">2021-10-12T06:55:30Z</dcterms:modified>
  <dc:language>pl-PL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Panoramiczny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37</vt:i4>
  </property>
</Properties>
</file>