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0"/>
  </p:notesMasterIdLst>
  <p:sldIdLst>
    <p:sldId id="450" r:id="rId2"/>
    <p:sldId id="469" r:id="rId3"/>
    <p:sldId id="514" r:id="rId4"/>
    <p:sldId id="468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31" r:id="rId14"/>
    <p:sldId id="532" r:id="rId15"/>
    <p:sldId id="533" r:id="rId16"/>
    <p:sldId id="530" r:id="rId17"/>
    <p:sldId id="516" r:id="rId18"/>
    <p:sldId id="518" r:id="rId19"/>
    <p:sldId id="519" r:id="rId20"/>
    <p:sldId id="520" r:id="rId21"/>
    <p:sldId id="515" r:id="rId22"/>
    <p:sldId id="536" r:id="rId23"/>
    <p:sldId id="537" r:id="rId24"/>
    <p:sldId id="538" r:id="rId25"/>
    <p:sldId id="539" r:id="rId26"/>
    <p:sldId id="473" r:id="rId27"/>
    <p:sldId id="535" r:id="rId28"/>
    <p:sldId id="510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62" autoAdjust="0"/>
    <p:restoredTop sz="9466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2016-06-16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pl/url?sa=i&amp;rct=j&amp;q=&amp;esrc=s&amp;source=images&amp;cd=&amp;cad=rja&amp;uact=8&amp;ved=0ahUKEwihqOHurafLAhVjQJoKHRHICWcQjB0IBg&amp;url=http://www.firma-graja.pl/&amp;bvm=bv.115339255,d.bGs&amp;psig=AFQjCNFMOyD0gYWJsqMcbmHe9eFrIRix5w&amp;ust=145719199095057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google.pl/url?sa=i&amp;rct=j&amp;q=&amp;esrc=s&amp;source=images&amp;cd=&amp;cad=rja&amp;uact=8&amp;ved=0ahUKEwihqOHurafLAhVjQJoKHRHICWcQjRwIBw&amp;url=http://www.firma-graja.pl/&amp;bvm=bv.115339255,d.bGs&amp;psig=AFQjCNFMOyD0gYWJsqMcbmHe9eFrIRix5w&amp;ust=145719199095057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il-grubu.com/shared/resources/3475,taktyka-dz-ratowniczych/3947,tdr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pl/url?sa=i&amp;rct=j&amp;q=&amp;esrc=s&amp;source=images&amp;cd=&amp;cad=rja&amp;uact=8&amp;ved=0ahUKEwjei9nE8KzLAhUjEpoKHXzSD40QjRwIBw&amp;url=http://mail-grubu.com/shared/resources/3475,taktyka-dz-ratowniczych/3947,tdr&amp;psig=AFQjCNHkfQs2llzc2dqPgKPk6J1d7to0Pg&amp;ust=145738178338533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6.xml"/><Relationship Id="rId7" Type="http://schemas.openxmlformats.org/officeDocument/2006/relationships/slide" Target="slide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13: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 smtClean="0"/>
              <a:t>Materiały niebezpieczne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Mariusz </a:t>
            </a:r>
            <a:r>
              <a:rPr lang="pl-PL" altLang="pl-PL" b="1" dirty="0" err="1" smtClean="0"/>
              <a:t>Przybułowski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sz="3600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 </a:t>
            </a: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PODSTAWOWE </a:t>
            </a:r>
            <a:b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555875" y="1844675"/>
            <a:ext cx="3816350" cy="504825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925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7 – Materiały Radioaktywne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79613" y="2420938"/>
            <a:ext cx="5329237" cy="5762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 - białe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  <p:pic>
        <p:nvPicPr>
          <p:cNvPr id="11" name="Picture 10" descr="AO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133600"/>
            <a:ext cx="1296987" cy="1296988"/>
          </a:xfrm>
          <a:prstGeom prst="rect">
            <a:avLst/>
          </a:prstGeom>
          <a:noFill/>
        </p:spPr>
      </p:pic>
      <p:pic>
        <p:nvPicPr>
          <p:cNvPr id="12" name="Picture 11" descr="AO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73463"/>
            <a:ext cx="1368425" cy="1368425"/>
          </a:xfrm>
          <a:prstGeom prst="rect">
            <a:avLst/>
          </a:prstGeom>
          <a:noFill/>
        </p:spPr>
      </p:pic>
      <p:pic>
        <p:nvPicPr>
          <p:cNvPr id="13" name="Picture 12" descr="AO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13325"/>
            <a:ext cx="1296988" cy="1296988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79613" y="3933825"/>
            <a:ext cx="5329237" cy="576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79613" y="5300663"/>
            <a:ext cx="5329237" cy="5762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51050" y="21336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Materiały żrące np. </a:t>
            </a:r>
            <a:r>
              <a:rPr lang="pl-PL" dirty="0">
                <a:solidFill>
                  <a:srgbClr val="FF3300"/>
                </a:solidFill>
              </a:rPr>
              <a:t>kwas siarkowy</a:t>
            </a:r>
            <a:r>
              <a:rPr lang="pl-PL" dirty="0" smtClean="0">
                <a:solidFill>
                  <a:srgbClr val="FF3300"/>
                </a:solidFill>
              </a:rPr>
              <a:t>, </a:t>
            </a:r>
            <a:r>
              <a:rPr lang="pl-PL" dirty="0">
                <a:solidFill>
                  <a:srgbClr val="FF3300"/>
                </a:solidFill>
              </a:rPr>
              <a:t>kwas do akumulatorów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613" y="38608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niebezpieczne różne np. </a:t>
            </a:r>
            <a:r>
              <a:rPr lang="pl-PL">
                <a:solidFill>
                  <a:srgbClr val="FF3300"/>
                </a:solidFill>
              </a:rPr>
              <a:t>azbest, środki zapachowe, środki do znieczuleń, dwutlenek węgla w postaci stałej tzw suchy lód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/>
              <a:t>Materiały magnetyczne</a:t>
            </a:r>
            <a:endParaRPr lang="en-US"/>
          </a:p>
        </p:txBody>
      </p:sp>
      <p:pic>
        <p:nvPicPr>
          <p:cNvPr id="11" name="Picture 9" descr="AO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773238"/>
            <a:ext cx="1441450" cy="1441450"/>
          </a:xfrm>
          <a:prstGeom prst="rect">
            <a:avLst/>
          </a:prstGeom>
          <a:noFill/>
        </p:spPr>
      </p:pic>
      <p:pic>
        <p:nvPicPr>
          <p:cNvPr id="12" name="Picture 10" descr="AO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3716338"/>
            <a:ext cx="1368425" cy="1368425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00338" y="3141663"/>
            <a:ext cx="5329237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Materiały niebezpieczne różne:</a:t>
            </a:r>
            <a:endParaRPr lang="en-US" sz="19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3677930"/>
          </a:xfr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pl-PL" altLang="pl-PL" sz="2800" b="1" u="sng" dirty="0" smtClean="0"/>
              <a:t>Oznaczenia w transporcie materiałów niebezpiecznych</a:t>
            </a:r>
          </a:p>
          <a:p>
            <a:pPr>
              <a:buFont typeface="Wingdings" pitchFamily="2" charset="2"/>
              <a:buNone/>
            </a:pPr>
            <a:r>
              <a:rPr lang="pl-PL" sz="2800" dirty="0" smtClean="0"/>
              <a:t>Pomarańczowe tablice z czarnym obwodem umieszczane z tyłu i z przodu pojazdu od strony kierowcy na wysokości nie mniejszej niż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0,5 </a:t>
            </a:r>
            <a:r>
              <a:rPr lang="pl-PL" sz="2800" dirty="0" smtClean="0"/>
              <a:t>m i nie większej niż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/>
              <a:t> m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pl-PL" sz="2800" dirty="0" smtClean="0"/>
          </a:p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7969250" cy="222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500034" y="1928802"/>
          <a:ext cx="5929322" cy="4663440"/>
        </p:xfrm>
        <a:graphic>
          <a:graphicData uri="http://schemas.openxmlformats.org/drawingml/2006/table">
            <a:tbl>
              <a:tblPr/>
              <a:tblGrid>
                <a:gridCol w="5929322"/>
              </a:tblGrid>
              <a:tr h="216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Liczba w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hlinkClick r:id="" action="ppaction://noaction"/>
                        </a:rPr>
                        <a:t>Liczniku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to numer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rozpoznawczy niebezpieczeństwa</a:t>
                      </a:r>
                      <a:br>
                        <a:rPr kumimoji="0" lang="pl-P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pl-PL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12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Cyfra w </a:t>
                      </a: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Mianowniku</a:t>
                      </a: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oznacza numer pod którym dana substancja (np.. Benzyna) jest sklasyfikowana w katalogu materiałów niebezpiecznych ONZ.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6643702" y="350043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619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5857852" y="15001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PRZYKŁAD TABLICY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7391400" y="100010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571612"/>
            <a:ext cx="6357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u="sng" dirty="0" smtClean="0">
                <a:latin typeface="Arial" pitchFamily="34" charset="0"/>
                <a:cs typeface="Arial" pitchFamily="34" charset="0"/>
              </a:rPr>
              <a:t>Objaśnienia cyfr w liczniku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0 - </a:t>
            </a:r>
            <a:r>
              <a:rPr lang="pl-PL" sz="2400" dirty="0" smtClean="0"/>
              <a:t>brak dodatkowego zagrożenia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pl-PL" sz="2400" dirty="0" smtClean="0"/>
              <a:t> emisja gazu spowodowana ciśnieniem lub 	reakcją chemiczną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pl-PL" sz="2400" dirty="0" smtClean="0"/>
              <a:t> zapalność mat. ciekłych i gazów lub mat. 	ciekły samonagrzewający się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pl-PL" sz="2400" dirty="0" smtClean="0"/>
              <a:t> zapalność mat. stałych lub mat. stały 	samonagrzewający się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5-</a:t>
            </a:r>
            <a:r>
              <a:rPr lang="pl-PL" sz="2400" dirty="0" smtClean="0"/>
              <a:t> działanie utleniające ( wzmagające palenie 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6-</a:t>
            </a:r>
            <a:r>
              <a:rPr lang="pl-PL" sz="2400" dirty="0" smtClean="0"/>
              <a:t> działanie trujące lub zakaźne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7-</a:t>
            </a:r>
            <a:r>
              <a:rPr lang="pl-PL" sz="2400" dirty="0" smtClean="0"/>
              <a:t> działanie promieniotwórcze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8-</a:t>
            </a:r>
            <a:r>
              <a:rPr lang="pl-PL" sz="2400" dirty="0" smtClean="0"/>
              <a:t> działanie żrące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9-</a:t>
            </a:r>
            <a:r>
              <a:rPr lang="pl-PL" sz="2400" dirty="0" smtClean="0"/>
              <a:t> zagrożenie samorzutną i gwałtowną reakcją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7391400" y="100010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X323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714488"/>
            <a:ext cx="63579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800" dirty="0" smtClean="0"/>
              <a:t> </a:t>
            </a:r>
            <a:r>
              <a:rPr lang="pl-PL" sz="2400" dirty="0" smtClean="0"/>
              <a:t>Kombinacja cyfr   </a:t>
            </a:r>
            <a:r>
              <a:rPr lang="pl-PL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32, 42, 62, 82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 smtClean="0"/>
              <a:t>w numerze rozpoznawczym zagrożenia oznacza, że materiał reaguje z wodą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 smtClean="0"/>
              <a:t>wydzielając gazy palne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Powtórzenie cyfry wskazuje nasilenie 	zagrożenia np. </a:t>
            </a:r>
            <a:r>
              <a:rPr lang="pl-PL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33, 44, 55, 66, 88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chemeClr val="hlink"/>
                </a:solidFill>
              </a:rPr>
              <a:t> X</a:t>
            </a:r>
            <a:r>
              <a:rPr lang="pl-PL" sz="2400" dirty="0" smtClean="0"/>
              <a:t> – poprzedzający numer rozpoznawczy  	oznacza materiał reagujący 	</a:t>
            </a:r>
            <a:r>
              <a:rPr lang="pl-PL" sz="2400" b="1" dirty="0" smtClean="0"/>
              <a:t>niebezpiecznie</a:t>
            </a:r>
            <a:r>
              <a:rPr lang="pl-PL" sz="2400" dirty="0" smtClean="0"/>
              <a:t>  z wodą ( gaszenie 	za zgodą specjalistów )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5715016"/>
            <a:ext cx="850112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</a:rPr>
              <a:t>X323</a:t>
            </a:r>
            <a:r>
              <a:rPr lang="pl-PL" dirty="0" smtClean="0">
                <a:latin typeface="Times New Roman" pitchFamily="18" charset="0"/>
              </a:rPr>
              <a:t>	materiał ciekły zapalny, reagujący niebezpiecznie z wodą, wydzielający gazy palne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223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gaz skroplony, schłodzony, palny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 smtClean="0">
                <a:latin typeface="Times New Roman" pitchFamily="18" charset="0"/>
              </a:rPr>
              <a:t>606</a:t>
            </a:r>
            <a:r>
              <a:rPr lang="pl-PL" dirty="0" smtClean="0">
                <a:latin typeface="Times New Roman" pitchFamily="18" charset="0"/>
              </a:rPr>
              <a:t>	materiał zakaźny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4714884"/>
            <a:ext cx="2160587" cy="1301750"/>
            <a:chOff x="249" y="1979"/>
            <a:chExt cx="1361" cy="82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48" y="1979"/>
              <a:ext cx="862" cy="58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79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975" y="2568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400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49" y="211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300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285984" y="4786322"/>
            <a:ext cx="1870075" cy="865187"/>
            <a:chOff x="295" y="3203"/>
            <a:chExt cx="1178" cy="545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793" y="3203"/>
              <a:ext cx="680" cy="2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703" y="32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793" y="374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95" y="320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120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930" y="3475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 dirty="0"/>
                <a:t>300</a:t>
              </a: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14282" y="16430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Tablice mogą występować </a:t>
            </a:r>
            <a:r>
              <a:rPr lang="pl-PL" sz="2400" b="1" dirty="0" smtClean="0">
                <a:solidFill>
                  <a:srgbClr val="FF0000"/>
                </a:solidFill>
                <a:hlinkClick r:id="" action="ppaction://noaction"/>
              </a:rPr>
              <a:t>bez numerów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i oznaczają substancje niebezpieczne, które :</a:t>
            </a:r>
            <a:endParaRPr lang="pl-PL" sz="2400" dirty="0"/>
          </a:p>
        </p:txBody>
      </p:sp>
      <p:sp>
        <p:nvSpPr>
          <p:cNvPr id="24" name="Prostokąt 23"/>
          <p:cNvSpPr/>
          <p:nvPr/>
        </p:nvSpPr>
        <p:spPr>
          <a:xfrm>
            <a:off x="214282" y="250030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Na pojeździe występuje mieszany asortyment (wiele substancji).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Oznacza przewóz substancji ogólnego zagrożenia ruchu.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 Są to tak zwane  sztuki przesyłki – czyli substancje przewożone w opakowaniach </a:t>
            </a:r>
            <a:endParaRPr lang="pl-PL" sz="2400" dirty="0"/>
          </a:p>
        </p:txBody>
      </p:sp>
      <p:sp>
        <p:nvSpPr>
          <p:cNvPr id="23554" name="AutoShape 2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8" name="AutoShape 16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" name="Obraz 29" descr="FSCN115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357693"/>
            <a:ext cx="4357718" cy="2370983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7429520" y="6429396"/>
            <a:ext cx="141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hlinkClick r:id="rId6"/>
              </a:rPr>
              <a:t>www.firma-graja.pl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u="sng" dirty="0" smtClean="0">
                <a:latin typeface="+mn-lt"/>
              </a:rPr>
              <a:t> Substancja chemiczna </a:t>
            </a:r>
            <a:r>
              <a:rPr lang="pl-PL" sz="2400" dirty="0" smtClean="0">
                <a:latin typeface="+mn-lt"/>
              </a:rPr>
              <a:t>- pierwiastek chemiczny lub jego związki 	w stanie, w jakim występują w przyrodzie lub zostają uzyskane 	za pomocą procesu produkcyjnego, z wszelkimi dodatkami 	wymaganymi do zachowania ich trwałości oraz wszelkimi 	zanieczyszczeniami powstałymi w wyniku zastosowanego 	procesu, wyłączając rozpuszczalniki, które można oddzielić bez 	wpływu na stabilność i skład substancji.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u="sng" dirty="0" smtClean="0">
                <a:latin typeface="+mn-lt"/>
              </a:rPr>
              <a:t> Mieszanina chemiczna </a:t>
            </a:r>
            <a:r>
              <a:rPr lang="pl-PL" sz="2400" dirty="0" smtClean="0">
                <a:latin typeface="+mn-lt"/>
              </a:rPr>
              <a:t>(poprzednie regulacje prawne – preparat 	chemiczny) oznacza mieszaninę lub roztwór składający się z 	dwóch lub większej liczby substancji chemicznych.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altLang="pl-PL" sz="2800" dirty="0" smtClean="0"/>
              <a:t>ŹRÓDŁA ZAGROŻEŃ: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Transport (samochodowy, kolejowy, morski, lotniczy)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Przemysł (farmacja, fabryki, akumulatory itp.)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 smtClean="0"/>
              <a:t>Rolnictwo (nawozy, pestycydy)</a:t>
            </a:r>
          </a:p>
          <a:p>
            <a:pPr>
              <a:buNone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pl-PL" sz="2400" dirty="0" smtClean="0"/>
              <a:t>Każdy materiał niebezpieczny posiada </a:t>
            </a:r>
          </a:p>
          <a:p>
            <a:pPr>
              <a:lnSpc>
                <a:spcPct val="120000"/>
              </a:lnSpc>
              <a:buNone/>
            </a:pPr>
            <a:r>
              <a:rPr lang="pl-PL" sz="2400" b="1" u="sng" dirty="0" smtClean="0"/>
              <a:t>KARTĘ CHARAKTERYSTYKI</a:t>
            </a:r>
            <a:r>
              <a:rPr lang="pl-PL" sz="2400" dirty="0" smtClean="0"/>
              <a:t>, która mówi nam o :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Identyfikacji danej substancji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Najwyższym dopuszczalnym stężeniu (NDS)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Dolnej i Górnej granicy wybuchowości (DGW i GGW)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Właściwościach fizykochemicznych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Właściwościach niebezpiecznych (np. reakcji z innymi 	substancjami)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Zagrożeniach ( pożarowym, wybuchowym, 	toksykologicznym)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Postępowaniu w trakcie uwolnienia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Postępowaniu z poszkodowanym (udzielenie pierwszej 	pomocy)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 smtClean="0"/>
              <a:t> Kontrola narażenia/środki ochrony indywidualnej 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24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00002" y="2118866"/>
            <a:ext cx="8643998" cy="38576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Materiał niebezpieczny,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Zagrożenia chemiczne,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Źródła zagrożeń chemicznych, radiacyjnych, biologicznych,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Rozprzestrzenianie się uwalnianych podczas katastrof i awarii materiałów niebezpiecznych,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Oddziaływanie materiałów niebezpiecznych na człowieka, środowisko.</a:t>
            </a:r>
          </a:p>
          <a:p>
            <a:pPr>
              <a:lnSpc>
                <a:spcPct val="120000"/>
              </a:lnSpc>
              <a:buNone/>
            </a:pPr>
            <a:endParaRPr lang="pl-PL" dirty="0" smtClean="0"/>
          </a:p>
          <a:p>
            <a:pPr>
              <a:lnSpc>
                <a:spcPct val="12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Zagrożenia chemiczne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kata katal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4214842" cy="5286388"/>
          </a:xfrm>
          <a:prstGeom prst="rect">
            <a:avLst/>
          </a:prstGeom>
          <a:noFill/>
        </p:spPr>
      </p:pic>
      <p:pic>
        <p:nvPicPr>
          <p:cNvPr id="7" name="Picture 3" descr="karta katalogow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571612"/>
            <a:ext cx="4000496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2084386"/>
            <a:ext cx="9144000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600" dirty="0" smtClean="0"/>
              <a:t>Jednym z bardzo ważnych i aktualnych zagadnień w Polsce jest zapewnienie bezpieczeństwa obiektów i instalacji, w których są produkowane, przetwarzane bądź magazynowane niebezpieczne substancje chemiczne. Uwolnienie takich substancji do otoczenia, pożar lub wybuch, w razie awarii w takim obiekcie, powodują zazwyczaj bardzo ciężkie, często katastroficzne skutki.</a:t>
            </a:r>
          </a:p>
          <a:p>
            <a:pPr>
              <a:lnSpc>
                <a:spcPct val="90000"/>
              </a:lnSpc>
            </a:pPr>
            <a:r>
              <a:rPr lang="pl-PL" sz="26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l-PL" sz="2600" dirty="0" smtClean="0"/>
              <a:t>Zasady, procedury oraz obowiązki zarządów obiektów niebezpiecznych oraz odpowiednich władz i służb publicznych mające na celu zapobieganie takim awariom, przygotowanie się na ich wypadek oraz właściwe reagowanie w celu ograniczenia lub likwidacji ich skutków zostały ujęte w międzynarodowych aktach prawnych oraz w przepisach licznych krajów. </a:t>
            </a: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7158" y="157161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Zagrożenia chemiczne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720" y="1928802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/>
          </a:p>
          <a:p>
            <a:r>
              <a:rPr lang="pl-PL" sz="2400" dirty="0" smtClean="0"/>
              <a:t>Na terytorium Polski nie ma źródeł promieniowania jonizującego dużej mocy, np. elektrowni jądrowej. Jednakże występuje wiele urządzeń wykorzystujących izotopy promieniotwórcze (np. w medycynie). Zagrożenia radiacyjne mogą także wystąpić podczas transportu materiałów promieniotwórczych. Zagrożenia radiacyjne o wysokiej skali mogą również wystąpić na terenie naszego kraju w wyniku awarii elektrowni jądrowych zlokalizowanych na terenie państw ościennych. Całkowicie nie można także wykluczyć zagrożeń związanych z militarnym lub pozamilitarnym (np. atak terrorystyczny) użyciem broni atomowej. 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5786" y="164305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Zagrożenia radiacyjne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2500306"/>
            <a:ext cx="8429684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Zagrożenia biologiczne to zjawisko bardzo powszechne 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środowisku rolniczym. Podczas wykonywania wielu różnych prac produkcyjnych rolnik jest narażony na działanie biologicznych czynników szkodliwych.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Biologiczne czynniki szkodliwe to mikro- i  makroorganizmy oraz substancje przez nie wytwarzane, które wywierają szkodliwy wpływ na organizm człowieka i mogą wywoływać choroby zawodowe, zwłaszcza układu oddechowego i skóry.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 smtClean="0"/>
              <a:t>Źródłem zagrożeń może być również atak terrorystyczny z użyciem broni biologicznej np. wirusa, bakterii.  </a:t>
            </a:r>
            <a:br>
              <a:rPr lang="pl-PL" sz="2600" dirty="0" smtClean="0"/>
            </a:br>
            <a:r>
              <a:rPr lang="pl-PL" sz="2600" dirty="0" smtClean="0"/>
              <a:t/>
            </a:r>
            <a:br>
              <a:rPr lang="pl-PL" sz="2600" dirty="0" smtClean="0"/>
            </a:b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85736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Zagrożenia biologiczne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/>
              <a:t>Rozprzestrzenianie się uwalnianych podczas katastrof </a:t>
            </a:r>
            <a:br>
              <a:rPr lang="pl-PL" sz="2400" dirty="0" smtClean="0"/>
            </a:br>
            <a:r>
              <a:rPr lang="pl-PL" sz="2400" dirty="0" smtClean="0"/>
              <a:t>i awarii materiałów niebezpiecznych,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158" y="1643050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 transporcie zdarzają się awarie, a ich skutkiem są emisje do naturalnego środowiska substancji i preparatów stałych, ciekłych i gazowych – często toksycznych i kancerogennych. Zjawiskiem towarzyszącym awariom są pożary (rozlewisk, chmury oparów) czy wybuchy. Zasięg strefy niebezpiecznej zależy od rodzaju, właściwości fizykochemicznych i ilości uwolnionej substancji. </a:t>
            </a:r>
          </a:p>
        </p:txBody>
      </p:sp>
      <p:pic>
        <p:nvPicPr>
          <p:cNvPr id="4098" name="Picture 2" descr="https://lh6.googleusercontent.com/o7As9CpcxCiZufj3sKnANFASgZwxHg2ffc-8AF7hI1PfZu4mLfpQpv7wjzFv-moTkLhzQ9nbwT_eCycYMAycbA8-zlE1oOHeY9iX9U86PCJQGPRgk5qcd66n9poDri7FRnz9EP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3143248"/>
            <a:ext cx="3314700" cy="30670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599988" y="5786454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 smtClean="0">
                <a:hlinkClick r:id="rId6"/>
              </a:rPr>
              <a:t>mail-grubu.com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/>
              <a:t>Rozprzestrzenianie się uwalnianych podczas katastrof </a:t>
            </a:r>
            <a:br>
              <a:rPr lang="pl-PL" sz="2400" dirty="0" smtClean="0"/>
            </a:br>
            <a:r>
              <a:rPr lang="pl-PL" sz="2400" dirty="0" smtClean="0"/>
              <a:t>i awarii materiałów niebezpiecznych,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857364"/>
            <a:ext cx="8786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Drogi rozprzestrzeniania się substancji niebezpiecznych są trzy: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 1) gleba, gdzie nie ma bezpośredniego zagrożenia dla ludzi, ale zagrożenie ekologiczne jest poważne,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 2) woda, gdzie nie ma bezpośredniego zagrożenia dla ludzi, ale jest dla ekosystemów wodnych,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 smtClean="0"/>
              <a:t>  3) powietrze, gdzie może wystąpić bezpośrednie zagrożenie dla zdrowia i życia ludzi. Niekorzystnym zjawiskiem awarii jest powstawanie odpadów.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4282" y="1285860"/>
            <a:ext cx="8014269" cy="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pl-PL" altLang="pl-PL" sz="2400" b="1" dirty="0" smtClean="0"/>
              <a:t>Podział materiałów niebezpiecznych </a:t>
            </a: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2000216"/>
            <a:ext cx="8643998" cy="4857784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sz="33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Ogólno</a:t>
            </a:r>
            <a:r>
              <a:rPr lang="pl-PL" sz="33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pl-PL" sz="33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trujące</a:t>
            </a:r>
            <a:r>
              <a:rPr lang="pl-PL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Powodują ostre lub chroniczne zatrucie prowadzące często od 			zejść śmiertelnych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Szkodliwe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Wszelkiego typu związki o niekorzystnym oddziaływaniu na 	   	   	    organizm, po długotrwałej  ekspozycji powodujące chorobę lub śmierć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Żrące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    Po zetknięciu z żywą tkanką powodując jej zniszczenie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Drażniące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stany zapalne skóry, błon śluzowych i oczu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Neurotoksyczne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uszkodzenia centralnego układu nerwowego i 			nerwów obwodowych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Rakotwórcze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zmiany nowotworowe w organizmie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Narkotyczne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stany oszołomienia, utraty przytomności, w 		        		ekstremalnych przypadkach powodują śmierć.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Alergiczne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Wywołują w organizmie odczyn typu uczuleniowego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err="1" smtClean="0">
                <a:latin typeface="Arial" pitchFamily="34" charset="0"/>
                <a:cs typeface="Arial" pitchFamily="34" charset="0"/>
                <a:hlinkClick r:id="" action="ppaction://noaction"/>
              </a:rPr>
              <a:t>Mutogenne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uszkodzenie aparatu dziedzicznego, oraz zmiany cech 	      		dziedzicznych potomstwa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  <a:hlinkClick r:id="" action="ppaction://noaction"/>
              </a:rPr>
              <a:t>Upośledzające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Powodują zmiany w rozwoju wewnątrzmacicznym płodu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042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Przenikanie substancji trujących do organizmu może nastąpić przez:</a:t>
            </a:r>
            <a:endParaRPr lang="pl-PL" dirty="0"/>
          </a:p>
        </p:txBody>
      </p:sp>
      <p:sp>
        <p:nvSpPr>
          <p:cNvPr id="8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5720" y="2500306"/>
            <a:ext cx="8286808" cy="41433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drogi oddechowe – głównie gazy, opary cieczy lub ciał stałych.  Tą drogą następuje zatrucie  w ilości 90 - 95%. 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 powierzchnie skóry – głównie ciała stałe i ciecze a także niektóre gazy</a:t>
            </a:r>
            <a:br>
              <a:rPr lang="pl-PL" dirty="0" smtClean="0"/>
            </a:br>
            <a:r>
              <a:rPr lang="pl-PL" dirty="0" smtClean="0"/>
              <a:t>i pary łączące się z wilgocią skóry człowieka, wywołujące działanie drażniące i inne. Takie przypadki mają miejsce przede wszystkim przy bezpośrednim zetknięciu się z daną substancją, zwykle przez polanie powierzchni ciała. 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   przewód pokarmowy – ciała stałe, ciecze, nielicznych przypadkach gazy  i opary – możliwe przy niedostatecznej higienie osobistej, przypadkowe albo wynikające z działań samobójczych 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50000"/>
              </a:spcBef>
            </a:pPr>
            <a:r>
              <a:rPr lang="pl-PL" sz="2800" dirty="0" smtClean="0">
                <a:latin typeface="Times New Roman" pitchFamily="18" charset="0"/>
              </a:rPr>
              <a:t> </a:t>
            </a:r>
            <a:r>
              <a:rPr lang="pl-PL" sz="2800" dirty="0" err="1" smtClean="0"/>
              <a:t>J.Ranecki</a:t>
            </a:r>
            <a:r>
              <a:rPr lang="pl-PL" sz="2800" dirty="0" smtClean="0"/>
              <a:t> „Ratownictwo chemiczno - ekologiczne” - SA PAP Poznań, 1998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3. </a:t>
            </a:r>
            <a:r>
              <a:rPr lang="pl-PL" sz="2800" dirty="0" err="1" smtClean="0"/>
              <a:t>M.Świerżewski</a:t>
            </a:r>
            <a:r>
              <a:rPr lang="pl-PL" sz="2800" dirty="0" smtClean="0"/>
              <a:t> „Uwaga wybuch” - IW CRZZ Warszawa, 1976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Ustawa z dnia 31 marca 2004 r. o przewozie koleją towarów niebezpiecznych (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97, poz. 962 i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141, poz. 1184 z 2005 </a:t>
            </a:r>
            <a:r>
              <a:rPr lang="pl-PL" sz="2800" dirty="0" err="1" smtClean="0"/>
              <a:t>r</a:t>
            </a:r>
            <a:r>
              <a:rPr lang="pl-PL" sz="2800" dirty="0" smtClean="0"/>
              <a:t>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Ustawa z dnia 28 października  2002 r. o przewozie drogowym towarów niebezpiecznych</a:t>
            </a:r>
            <a:r>
              <a:rPr lang="pl-PL" sz="2800" b="1" dirty="0" smtClean="0"/>
              <a:t> </a:t>
            </a:r>
            <a:r>
              <a:rPr lang="pl-PL" sz="2800" dirty="0" smtClean="0"/>
              <a:t>(Dz. U. Nr 199, poz. 1671 oraz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96, poz. 959,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97, poz. 962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173 poz. 1808 z 2004 </a:t>
            </a:r>
            <a:r>
              <a:rPr lang="pl-PL" sz="2800" dirty="0" err="1" smtClean="0"/>
              <a:t>r</a:t>
            </a:r>
            <a:r>
              <a:rPr lang="pl-PL" sz="2800" dirty="0" smtClean="0"/>
              <a:t> oraz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90, poz. 757, </a:t>
            </a:r>
            <a:r>
              <a:rPr lang="pl-PL" sz="2800" dirty="0" err="1" smtClean="0"/>
              <a:t>Dz.U</a:t>
            </a:r>
            <a:r>
              <a:rPr lang="pl-PL" sz="2800" dirty="0" smtClean="0"/>
              <a:t>. Nr 141, poz. 1184 z 2005 r.),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Umowa europejska dotycząca międzynarodowego transportu drogowego  towarów niebezpiecznych (ADR)</a:t>
            </a:r>
            <a:r>
              <a:rPr lang="pl-PL" sz="2800" b="1" dirty="0" smtClean="0"/>
              <a:t> </a:t>
            </a:r>
            <a:r>
              <a:rPr lang="pl-PL" sz="2800" dirty="0" smtClean="0"/>
              <a:t>(Dz. U. z 2002r </a:t>
            </a:r>
            <a:r>
              <a:rPr lang="pl-PL" sz="2800" dirty="0" err="1" smtClean="0"/>
              <a:t>r</a:t>
            </a:r>
            <a:r>
              <a:rPr lang="pl-PL" sz="2800" dirty="0" smtClean="0"/>
              <a:t> Nr 194 poz.1629)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Regulamin międzynarodowego przewozu kolejami towarów niebezpiecznych (RID) (</a:t>
            </a:r>
            <a:r>
              <a:rPr lang="pl-PL" sz="2800" dirty="0" err="1" smtClean="0"/>
              <a:t>Dz.U</a:t>
            </a:r>
            <a:r>
              <a:rPr lang="pl-PL" sz="2800" dirty="0" smtClean="0"/>
              <a:t>. z 1985 r. Nr 34, poz. 158 i 159, z 1997 r. Nr 37, poz. 225 i 226 oraz z 1998 r. Nr 33, poz. 177);</a:t>
            </a:r>
            <a:r>
              <a:rPr lang="pl-PL" sz="2800" b="1" dirty="0" smtClean="0"/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S. M. </a:t>
            </a:r>
            <a:r>
              <a:rPr lang="pl-PL" sz="2800" dirty="0" err="1" smtClean="0"/>
              <a:t>Zielinska</a:t>
            </a:r>
            <a:r>
              <a:rPr lang="pl-PL" sz="2800" dirty="0" smtClean="0"/>
              <a:t> :ADR 205-2007 Transport samochodowy towarów niebezpiecznych, ODDK Gdańsk 2005r.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 smtClean="0"/>
              <a:t>K. Grzegorczyk, B. </a:t>
            </a:r>
            <a:r>
              <a:rPr lang="pl-PL" sz="2800" dirty="0" err="1" smtClean="0"/>
              <a:t>Hancyk</a:t>
            </a:r>
            <a:r>
              <a:rPr lang="pl-PL" sz="2800" dirty="0" smtClean="0"/>
              <a:t>, R. </a:t>
            </a:r>
            <a:r>
              <a:rPr lang="pl-PL" sz="2800" dirty="0" err="1" smtClean="0"/>
              <a:t>Buchcar</a:t>
            </a:r>
            <a:r>
              <a:rPr lang="pl-PL" sz="2800" dirty="0" smtClean="0"/>
              <a:t>: Towary niebezpieczne w Transporcie</a:t>
            </a:r>
          </a:p>
          <a:p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 smtClean="0"/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Wstęp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85774" cy="35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>
                <a:latin typeface="+mn-lt"/>
              </a:rPr>
              <a:t>W Polsce potencjał krajowego systemu ratowniczego, głównie Państwowej Straży Pożarnej, stopniowo rośnie, co pozwala na coraz bardziej sprawne prowadzenie akcji ratowniczych w razie powstałych awarii w czasie transportu materiałów  niebezpiecznych</a:t>
            </a:r>
            <a:r>
              <a:rPr lang="pl-PL" sz="2400" b="1" dirty="0" smtClean="0">
                <a:latin typeface="+mn-lt"/>
              </a:rPr>
              <a:t>. </a:t>
            </a:r>
            <a:r>
              <a:rPr lang="pl-PL" sz="2400" dirty="0" smtClean="0">
                <a:latin typeface="+mn-lt"/>
              </a:rPr>
              <a:t>W wyniku wypadków, awarii i katastrof może dojść do niekontrolowanego wycieku cieczy niebezpiecznych, przedostania się do atmosfery niebezpiecznych gazów, par i aerozoli, co częstokroć staje się źródłem zagrożenia pożarowego i wybuchowego. Ciecze i gazy  mogą też mieć właściwości toksyczne jak i żrące.</a:t>
            </a: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AO0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429264"/>
            <a:ext cx="1428736" cy="1428736"/>
          </a:xfrm>
          <a:prstGeom prst="rect">
            <a:avLst/>
          </a:prstGeom>
          <a:noFill/>
        </p:spPr>
      </p:pic>
      <p:pic>
        <p:nvPicPr>
          <p:cNvPr id="10" name="Picture 7" descr="AO00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429264"/>
            <a:ext cx="1438886" cy="1428736"/>
          </a:xfrm>
          <a:prstGeom prst="rect">
            <a:avLst/>
          </a:prstGeom>
          <a:noFill/>
        </p:spPr>
      </p:pic>
      <p:pic>
        <p:nvPicPr>
          <p:cNvPr id="11" name="Picture 11" descr="AO01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429250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8" descr="AO00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438775"/>
            <a:ext cx="1428750" cy="1419225"/>
          </a:xfrm>
          <a:prstGeom prst="rect">
            <a:avLst/>
          </a:prstGeom>
          <a:noFill/>
        </p:spPr>
      </p:pic>
      <p:pic>
        <p:nvPicPr>
          <p:cNvPr id="13" name="Picture 9" descr="AO009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438775"/>
            <a:ext cx="1428750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05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Definicja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>
                <a:latin typeface="+mn-lt"/>
              </a:rPr>
              <a:t>Materiały niebezpieczne to artykuły lub substancje, których właściwości mogą spowodować zagrożenie dla zdrowia, bezpieczeństwa, mienia lub środowiska i które są wymienione na liście materiałów niebezpiecznych lub są klasyfikowane zgodnie z przepisami </a:t>
            </a:r>
            <a:r>
              <a:rPr lang="pl-PL" sz="2400" b="1" dirty="0" smtClean="0">
                <a:latin typeface="+mn-lt"/>
              </a:rPr>
              <a:t>RID, ADR, </a:t>
            </a:r>
            <a:r>
              <a:rPr lang="pl-PL" sz="2400" b="1" dirty="0" err="1" smtClean="0">
                <a:latin typeface="+mn-lt"/>
              </a:rPr>
              <a:t>IATA-DGR</a:t>
            </a:r>
            <a:r>
              <a:rPr lang="pl-PL" sz="2400" b="1" dirty="0" smtClean="0">
                <a:latin typeface="+mn-lt"/>
              </a:rPr>
              <a:t>, </a:t>
            </a:r>
            <a:r>
              <a:rPr lang="pl-PL" sz="2400" b="1" dirty="0" err="1" smtClean="0">
                <a:latin typeface="+mn-lt"/>
              </a:rPr>
              <a:t>IMDG-Code</a:t>
            </a:r>
            <a:r>
              <a:rPr lang="pl-PL" sz="2400" b="1" dirty="0" smtClean="0">
                <a:latin typeface="+mn-lt"/>
              </a:rPr>
              <a:t> .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Podstawą systemu bezpieczeństwa chemicznego w krajach Unii Europejskiej są dwie dyrektywy: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1. 67/548/EC, która wprowadza system klasyfikacji 	niebezpiecznych substancji chemicznych dostarczonych na 	rynek</a:t>
            </a:r>
          </a:p>
          <a:p>
            <a:pPr>
              <a:buNone/>
            </a:pPr>
            <a:r>
              <a:rPr lang="pl-PL" sz="2400" b="1" dirty="0" smtClean="0">
                <a:latin typeface="+mn-lt"/>
              </a:rPr>
              <a:t>2. 94/55/EC, wprowadza jednolity system bezpieczeństwa 	opierający się na zaleceniach Komitetu Ekspertów ONZ.</a:t>
            </a:r>
          </a:p>
          <a:p>
            <a:pPr>
              <a:buNone/>
            </a:pPr>
            <a:endParaRPr lang="pl-PL" sz="2400" b="1" dirty="0" smtClean="0">
              <a:latin typeface="+mn-lt"/>
            </a:endParaRPr>
          </a:p>
          <a:p>
            <a:pPr>
              <a:buNone/>
            </a:pPr>
            <a:endParaRPr lang="pl-PL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 smtClean="0"/>
              <a:t>Rozróżnia się 9 grup (klas) materiałów niebezpiecznych.</a:t>
            </a:r>
          </a:p>
          <a:p>
            <a:pPr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19397" y="2428868"/>
            <a:ext cx="5329237" cy="1223963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6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1 – Materiały Wybuchowe (w tym 6 Podklas)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Przykłady: </a:t>
            </a: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amunicja myśliwska lub do broni osobistej, bezpieczniki, fajerwerki</a:t>
            </a: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(niektóre)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AO0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7" descr="AO00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805356"/>
            <a:ext cx="1800225" cy="1787525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19397" y="4660893"/>
            <a:ext cx="5329237" cy="12239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Gaz Palny np. </a:t>
            </a:r>
            <a:r>
              <a:rPr lang="pl-PL">
                <a:solidFill>
                  <a:srgbClr val="FF3300"/>
                </a:solidFill>
              </a:rPr>
              <a:t>propan, butan, acetylen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339975" y="2060575"/>
            <a:ext cx="5329238" cy="1008063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2 – Gazy w tym 3 Podklasy: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Gaz niepalny, nietrujący np. </a:t>
            </a: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neon, dwutlenek węgla, hel, płynny azot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11413" y="3716338"/>
            <a:ext cx="5329237" cy="865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Gazy Toksyczne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6" name="Picture 8" descr="AO0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1428750" cy="1419225"/>
          </a:xfrm>
          <a:prstGeom prst="rect">
            <a:avLst/>
          </a:prstGeom>
          <a:noFill/>
        </p:spPr>
      </p:pic>
      <p:pic>
        <p:nvPicPr>
          <p:cNvPr id="17" name="Picture 9" descr="AO00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429000"/>
            <a:ext cx="1428750" cy="1419225"/>
          </a:xfrm>
          <a:prstGeom prst="rect">
            <a:avLst/>
          </a:prstGeom>
          <a:noFill/>
        </p:spPr>
      </p:pic>
      <p:pic>
        <p:nvPicPr>
          <p:cNvPr id="18" name="Picture 10" descr="AO01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13325"/>
            <a:ext cx="1511300" cy="1501775"/>
          </a:xfrm>
          <a:prstGeom prst="rect">
            <a:avLst/>
          </a:prstGeom>
          <a:noFill/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11413" y="5300663"/>
            <a:ext cx="5329237" cy="7207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3 – Ciecze Palne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np. </a:t>
            </a:r>
            <a:r>
              <a:rPr lang="pl-PL">
                <a:solidFill>
                  <a:srgbClr val="FF3300"/>
                </a:solidFill>
              </a:rPr>
              <a:t>farby, alkohole, kleje, aceton, paliwo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16238" y="1844675"/>
            <a:ext cx="53292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4 – Ciała Stałe Palne w tym 3 Podklasy</a:t>
            </a:r>
            <a:endParaRPr lang="en-US" sz="1900">
              <a:solidFill>
                <a:srgbClr val="FF3300"/>
              </a:solidFill>
            </a:endParaRPr>
          </a:p>
        </p:txBody>
      </p:sp>
      <p:pic>
        <p:nvPicPr>
          <p:cNvPr id="10" name="Picture 9" descr="AO01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16113"/>
            <a:ext cx="1512887" cy="1512887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51050" y="2492375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Ciała Łatwopalne np. </a:t>
            </a:r>
            <a:r>
              <a:rPr lang="pl-PL">
                <a:solidFill>
                  <a:srgbClr val="FF3300"/>
                </a:solidFill>
              </a:rPr>
              <a:t>zapałki, siarka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12" descr="AO01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3500438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3" descr="AO015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013325"/>
            <a:ext cx="1428750" cy="1428750"/>
          </a:xfrm>
          <a:prstGeom prst="rect">
            <a:avLst/>
          </a:prstGeom>
          <a:noFill/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24075" y="38608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Podatne na samozapalenie się np. </a:t>
            </a:r>
            <a:r>
              <a:rPr lang="pl-PL">
                <a:solidFill>
                  <a:srgbClr val="FF3300"/>
                </a:solidFill>
              </a:rPr>
              <a:t>biały lub żółty fosfor, magnez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24075" y="5300663"/>
            <a:ext cx="5329238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Palne w kontakcie z wodą np. </a:t>
            </a:r>
            <a:r>
              <a:rPr lang="pl-PL">
                <a:solidFill>
                  <a:srgbClr val="FF3300"/>
                </a:solidFill>
              </a:rPr>
              <a:t>sód, karbit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16238" y="1844675"/>
            <a:ext cx="59769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5 – Substancje Utleniające w tym 2 Podklasy:</a:t>
            </a:r>
            <a:endParaRPr lang="en-US" sz="1900">
              <a:solidFill>
                <a:srgbClr val="FF33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66950" y="29972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Utleniacze np. </a:t>
            </a:r>
            <a:r>
              <a:rPr lang="pl-PL">
                <a:solidFill>
                  <a:srgbClr val="FF3300"/>
                </a:solidFill>
              </a:rPr>
              <a:t>wybielacze, wapno, nawozy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95513" y="45085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Nadtlenki organiczne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11" descr="AO01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2" descr="AO01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149725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Klasyfikacja materiałów niebezpiecznych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975" y="1844675"/>
            <a:ext cx="6553200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6 – Substancje Trujące i Zakaźne w tym 2 Podklasy:</a:t>
            </a:r>
            <a:endParaRPr lang="en-US" sz="1900">
              <a:solidFill>
                <a:srgbClr val="FF33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66950" y="29972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Substancje Trujące np. </a:t>
            </a:r>
            <a:r>
              <a:rPr lang="pl-PL">
                <a:solidFill>
                  <a:srgbClr val="FF3300"/>
                </a:solidFill>
              </a:rPr>
              <a:t>cyjanek, arszenik, strychnina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84438" y="45085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Substancje Zakaźne np. </a:t>
            </a:r>
            <a:r>
              <a:rPr lang="pl-PL">
                <a:solidFill>
                  <a:srgbClr val="FF3300"/>
                </a:solidFill>
              </a:rPr>
              <a:t>wirusy, bakterie, szczepionki lub produkty biologiczne znane jako powodujące choroby ludzi lub zwierząt (HIV, grzybice, wścieklizny); zalicza się tu też odpady medyczne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9" descr="AO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92375"/>
            <a:ext cx="1439862" cy="1439863"/>
          </a:xfrm>
          <a:prstGeom prst="rect">
            <a:avLst/>
          </a:prstGeom>
          <a:noFill/>
        </p:spPr>
      </p:pic>
      <p:pic>
        <p:nvPicPr>
          <p:cNvPr id="13" name="Picture 10" descr="AO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92600"/>
            <a:ext cx="1439862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2401</TotalTime>
  <Words>1651</Words>
  <Application>Microsoft Office PowerPoint</Application>
  <PresentationFormat>Pokaz na ekranie 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13:  Materiały niebezpieczne</vt:lpstr>
      <vt:lpstr>MATERIAŁ NAUCZANIA</vt:lpstr>
      <vt:lpstr>Wstęp</vt:lpstr>
      <vt:lpstr>Definicja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Zagrożenia chemiczne</vt:lpstr>
      <vt:lpstr>Zagrożenia chemiczne</vt:lpstr>
      <vt:lpstr>Zagrożenia chemiczne</vt:lpstr>
      <vt:lpstr>Zagrożenia chemiczne</vt:lpstr>
      <vt:lpstr>Źródła zagrożeń chemicznych, radiacyjnych, biologicznych</vt:lpstr>
      <vt:lpstr>Źródła zagrożeń chemicznych, radiacyjnych, biologicznych</vt:lpstr>
      <vt:lpstr>Źródła zagrożeń chemicznych, radiacyjnych, biologicznych</vt:lpstr>
      <vt:lpstr>Rozprzestrzenianie się uwalnianych podczas katastrof  i awarii materiałów niebezpiecznych,</vt:lpstr>
      <vt:lpstr>Rozprzestrzenianie się uwalnianych podczas katastrof  i awarii materiałów niebezpiecznych,</vt:lpstr>
      <vt:lpstr>Oddziaływanie materiałów niebezpiecznych na człowieka, środowisko</vt:lpstr>
      <vt:lpstr>Oddziaływanie materiałów niebezpiecznych na człowieka, środowisko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265</cp:revision>
  <dcterms:created xsi:type="dcterms:W3CDTF">2014-03-01T12:20:49Z</dcterms:created>
  <dcterms:modified xsi:type="dcterms:W3CDTF">2016-06-16T10:26:27Z</dcterms:modified>
</cp:coreProperties>
</file>