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42" r:id="rId3"/>
    <p:sldId id="381" r:id="rId4"/>
    <p:sldId id="332" r:id="rId5"/>
    <p:sldId id="380" r:id="rId6"/>
    <p:sldId id="376" r:id="rId7"/>
    <p:sldId id="343" r:id="rId8"/>
    <p:sldId id="344" r:id="rId9"/>
    <p:sldId id="359" r:id="rId10"/>
    <p:sldId id="382" r:id="rId11"/>
    <p:sldId id="383" r:id="rId12"/>
    <p:sldId id="384" r:id="rId13"/>
    <p:sldId id="360" r:id="rId14"/>
    <p:sldId id="361" r:id="rId15"/>
    <p:sldId id="362" r:id="rId16"/>
    <p:sldId id="385" r:id="rId17"/>
    <p:sldId id="363" r:id="rId18"/>
    <p:sldId id="386" r:id="rId19"/>
    <p:sldId id="379" r:id="rId20"/>
    <p:sldId id="345" r:id="rId21"/>
    <p:sldId id="377" r:id="rId22"/>
    <p:sldId id="346" r:id="rId23"/>
    <p:sldId id="387" r:id="rId24"/>
    <p:sldId id="388" r:id="rId25"/>
    <p:sldId id="347" r:id="rId26"/>
    <p:sldId id="389" r:id="rId27"/>
    <p:sldId id="348" r:id="rId28"/>
    <p:sldId id="349" r:id="rId29"/>
    <p:sldId id="350" r:id="rId30"/>
    <p:sldId id="353" r:id="rId31"/>
    <p:sldId id="364" r:id="rId32"/>
    <p:sldId id="390" r:id="rId33"/>
    <p:sldId id="365" r:id="rId34"/>
    <p:sldId id="352" r:id="rId35"/>
    <p:sldId id="391" r:id="rId36"/>
    <p:sldId id="354" r:id="rId37"/>
    <p:sldId id="393" r:id="rId38"/>
    <p:sldId id="355" r:id="rId39"/>
    <p:sldId id="356" r:id="rId40"/>
    <p:sldId id="394" r:id="rId41"/>
    <p:sldId id="357" r:id="rId42"/>
    <p:sldId id="395" r:id="rId43"/>
    <p:sldId id="378" r:id="rId44"/>
    <p:sldId id="366" r:id="rId45"/>
    <p:sldId id="396" r:id="rId46"/>
    <p:sldId id="367" r:id="rId47"/>
    <p:sldId id="368" r:id="rId48"/>
    <p:sldId id="369" r:id="rId49"/>
    <p:sldId id="371" r:id="rId50"/>
    <p:sldId id="372" r:id="rId51"/>
    <p:sldId id="373" r:id="rId52"/>
    <p:sldId id="374" r:id="rId53"/>
    <p:sldId id="397" r:id="rId54"/>
    <p:sldId id="341" r:id="rId55"/>
  </p:sldIdLst>
  <p:sldSz cx="12192000" cy="6858000"/>
  <p:notesSz cx="6858000" cy="9144000"/>
  <p:embeddedFontLst>
    <p:embeddedFont>
      <p:font typeface="Roboto Light" panose="020B0604020202020204" charset="0"/>
      <p:regular r:id="rId58"/>
      <p:italic r:id="rId59"/>
    </p:embeddedFont>
    <p:embeddedFont>
      <p:font typeface="Montserrat" panose="020B0604020202020204" charset="-18"/>
      <p:regular r:id="rId6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Roboto Medium" panose="020B0604020202020204" charset="0"/>
      <p:regular r:id="rId66"/>
      <p:italic r:id="rId6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585F6C"/>
    <a:srgbClr val="3C4B65"/>
    <a:srgbClr val="0075E2"/>
    <a:srgbClr val="C5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0" autoAdjust="0"/>
    <p:restoredTop sz="84976" autoAdjust="0"/>
  </p:normalViewPr>
  <p:slideViewPr>
    <p:cSldViewPr snapToGrid="0">
      <p:cViewPr varScale="1">
        <p:scale>
          <a:sx n="75" d="100"/>
          <a:sy n="75" d="100"/>
        </p:scale>
        <p:origin x="571" y="62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-706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bogucka\Documents\Dokumenty\POPC%20Wsparcie\szkolenie\szkolenie%20POP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bogucka\Documents\Dokumenty\POPC%20Wsparcie\szkolenie\szkolenie%20POP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bogucka\Documents\Dokumenty\POPC%20Wsparcie\szkolenie\szkolenie%20POP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bogucka\Documents\Dokumenty\POPC%20Wsparcie\szkolenie\szkolenie%20POP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sesji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Arkusz1!$A$2:$A$37</c:f>
              <c:numCache>
                <c:formatCode>mmm\-yy</c:formatCode>
                <c:ptCount val="36"/>
                <c:pt idx="0">
                  <c:v>42064</c:v>
                </c:pt>
                <c:pt idx="1">
                  <c:v>42095</c:v>
                </c:pt>
                <c:pt idx="2">
                  <c:v>42125</c:v>
                </c:pt>
                <c:pt idx="3">
                  <c:v>42156</c:v>
                </c:pt>
                <c:pt idx="4">
                  <c:v>42186</c:v>
                </c:pt>
                <c:pt idx="5">
                  <c:v>42217</c:v>
                </c:pt>
                <c:pt idx="6">
                  <c:v>42248</c:v>
                </c:pt>
                <c:pt idx="7">
                  <c:v>42278</c:v>
                </c:pt>
                <c:pt idx="8">
                  <c:v>42309</c:v>
                </c:pt>
                <c:pt idx="9">
                  <c:v>42339</c:v>
                </c:pt>
                <c:pt idx="10">
                  <c:v>42370</c:v>
                </c:pt>
                <c:pt idx="11">
                  <c:v>42401</c:v>
                </c:pt>
                <c:pt idx="12">
                  <c:v>42430</c:v>
                </c:pt>
                <c:pt idx="13">
                  <c:v>42461</c:v>
                </c:pt>
                <c:pt idx="14">
                  <c:v>42491</c:v>
                </c:pt>
                <c:pt idx="15">
                  <c:v>42522</c:v>
                </c:pt>
                <c:pt idx="16">
                  <c:v>42552</c:v>
                </c:pt>
                <c:pt idx="17">
                  <c:v>42583</c:v>
                </c:pt>
                <c:pt idx="18">
                  <c:v>42614</c:v>
                </c:pt>
                <c:pt idx="19">
                  <c:v>42644</c:v>
                </c:pt>
                <c:pt idx="20">
                  <c:v>42675</c:v>
                </c:pt>
                <c:pt idx="21">
                  <c:v>42705</c:v>
                </c:pt>
                <c:pt idx="22">
                  <c:v>42736</c:v>
                </c:pt>
                <c:pt idx="23">
                  <c:v>42767</c:v>
                </c:pt>
                <c:pt idx="24">
                  <c:v>42795</c:v>
                </c:pt>
                <c:pt idx="25">
                  <c:v>42826</c:v>
                </c:pt>
                <c:pt idx="26">
                  <c:v>42856</c:v>
                </c:pt>
                <c:pt idx="27">
                  <c:v>42887</c:v>
                </c:pt>
                <c:pt idx="28">
                  <c:v>42917</c:v>
                </c:pt>
                <c:pt idx="29">
                  <c:v>42948</c:v>
                </c:pt>
                <c:pt idx="30">
                  <c:v>42979</c:v>
                </c:pt>
                <c:pt idx="31">
                  <c:v>43009</c:v>
                </c:pt>
                <c:pt idx="32">
                  <c:v>43040</c:v>
                </c:pt>
                <c:pt idx="33">
                  <c:v>43070</c:v>
                </c:pt>
                <c:pt idx="34">
                  <c:v>43101</c:v>
                </c:pt>
                <c:pt idx="35">
                  <c:v>43132</c:v>
                </c:pt>
              </c:numCache>
            </c:numRef>
          </c:cat>
          <c:val>
            <c:numRef>
              <c:f>Arkusz1!$B$2:$B$37</c:f>
              <c:numCache>
                <c:formatCode>General</c:formatCode>
                <c:ptCount val="36"/>
                <c:pt idx="0">
                  <c:v>63462</c:v>
                </c:pt>
                <c:pt idx="1">
                  <c:v>156683</c:v>
                </c:pt>
                <c:pt idx="2">
                  <c:v>290007</c:v>
                </c:pt>
                <c:pt idx="3">
                  <c:v>318439</c:v>
                </c:pt>
                <c:pt idx="4">
                  <c:v>388303</c:v>
                </c:pt>
                <c:pt idx="5">
                  <c:v>420924</c:v>
                </c:pt>
                <c:pt idx="6">
                  <c:v>505451</c:v>
                </c:pt>
                <c:pt idx="7">
                  <c:v>463047</c:v>
                </c:pt>
                <c:pt idx="8">
                  <c:v>466511</c:v>
                </c:pt>
                <c:pt idx="9">
                  <c:v>395399</c:v>
                </c:pt>
                <c:pt idx="10">
                  <c:v>534269</c:v>
                </c:pt>
                <c:pt idx="11">
                  <c:v>585757</c:v>
                </c:pt>
                <c:pt idx="12">
                  <c:v>667930</c:v>
                </c:pt>
                <c:pt idx="13">
                  <c:v>699204</c:v>
                </c:pt>
                <c:pt idx="14">
                  <c:v>662931</c:v>
                </c:pt>
                <c:pt idx="15">
                  <c:v>787158</c:v>
                </c:pt>
                <c:pt idx="16">
                  <c:v>917614</c:v>
                </c:pt>
                <c:pt idx="17">
                  <c:v>895078</c:v>
                </c:pt>
                <c:pt idx="18">
                  <c:v>751395</c:v>
                </c:pt>
                <c:pt idx="19">
                  <c:v>698756</c:v>
                </c:pt>
                <c:pt idx="20">
                  <c:v>710746</c:v>
                </c:pt>
                <c:pt idx="21">
                  <c:v>626942</c:v>
                </c:pt>
                <c:pt idx="22">
                  <c:v>932903</c:v>
                </c:pt>
                <c:pt idx="23">
                  <c:v>937626</c:v>
                </c:pt>
                <c:pt idx="24">
                  <c:v>1090092</c:v>
                </c:pt>
                <c:pt idx="25">
                  <c:v>1719738</c:v>
                </c:pt>
                <c:pt idx="26">
                  <c:v>1419759</c:v>
                </c:pt>
                <c:pt idx="27">
                  <c:v>1366402</c:v>
                </c:pt>
                <c:pt idx="28">
                  <c:v>1438215</c:v>
                </c:pt>
                <c:pt idx="29">
                  <c:v>1489249</c:v>
                </c:pt>
                <c:pt idx="30">
                  <c:v>1204144</c:v>
                </c:pt>
                <c:pt idx="31">
                  <c:v>1243524</c:v>
                </c:pt>
                <c:pt idx="32">
                  <c:v>1164254</c:v>
                </c:pt>
                <c:pt idx="33">
                  <c:v>954051</c:v>
                </c:pt>
                <c:pt idx="34">
                  <c:v>1595499</c:v>
                </c:pt>
                <c:pt idx="35">
                  <c:v>1374299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BC-4ABF-AE14-CB081556C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11024"/>
        <c:axId val="209811416"/>
      </c:lineChart>
      <c:dateAx>
        <c:axId val="20981102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9811416"/>
        <c:crosses val="autoZero"/>
        <c:auto val="1"/>
        <c:lblOffset val="100"/>
        <c:baseTimeUnit val="months"/>
      </c:dateAx>
      <c:valAx>
        <c:axId val="20981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981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Sesje</a:t>
            </a:r>
            <a:endParaRPr lang="pl-PL" sz="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wiek!$C$1</c:f>
              <c:strCache>
                <c:ptCount val="1"/>
                <c:pt idx="0">
                  <c:v>Sesje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wiek!$A$2:$A$7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wiek!$C$2:$C$7</c:f>
              <c:numCache>
                <c:formatCode>General</c:formatCode>
                <c:ptCount val="6"/>
                <c:pt idx="0">
                  <c:v>413925</c:v>
                </c:pt>
                <c:pt idx="1">
                  <c:v>664741</c:v>
                </c:pt>
                <c:pt idx="2">
                  <c:v>397110</c:v>
                </c:pt>
                <c:pt idx="3">
                  <c:v>193676</c:v>
                </c:pt>
                <c:pt idx="4">
                  <c:v>145545</c:v>
                </c:pt>
                <c:pt idx="5">
                  <c:v>61463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D-4F1B-A79A-91550E423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434984"/>
        <c:axId val="187435880"/>
      </c:barChart>
      <c:catAx>
        <c:axId val="18743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7435880"/>
        <c:crosses val="autoZero"/>
        <c:auto val="1"/>
        <c:lblAlgn val="ctr"/>
        <c:lblOffset val="100"/>
        <c:noMultiLvlLbl val="0"/>
      </c:catAx>
      <c:valAx>
        <c:axId val="187435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7434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pivotSource>
    <c:name>[szkolenie POPC.xlsx]wiek!Tabela przestawna10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Sesje</a:t>
            </a:r>
            <a:endParaRPr lang="pl-PL" sz="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ivotFmts>
      <c:pivotFmt>
        <c:idx val="0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wiek!$J$1:$J$2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chemeClr val="accent5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wiek!$I$3:$I$7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wiek!$J$3:$J$7</c:f>
              <c:numCache>
                <c:formatCode>General</c:formatCode>
                <c:ptCount val="4"/>
                <c:pt idx="0">
                  <c:v>569805</c:v>
                </c:pt>
                <c:pt idx="1">
                  <c:v>1579289</c:v>
                </c:pt>
                <c:pt idx="2">
                  <c:v>2524814</c:v>
                </c:pt>
                <c:pt idx="3">
                  <c:v>413925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A-4E6C-B808-A1892C5DCC41}"/>
            </c:ext>
          </c:extLst>
        </c:ser>
        <c:ser>
          <c:idx val="1"/>
          <c:order val="1"/>
          <c:tx>
            <c:strRef>
              <c:f>wiek!$K$1:$K$2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accent5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wiek!$I$3:$I$7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wiek!$K$3:$K$7</c:f>
              <c:numCache>
                <c:formatCode>General</c:formatCode>
                <c:ptCount val="4"/>
                <c:pt idx="0">
                  <c:v>737958</c:v>
                </c:pt>
                <c:pt idx="1">
                  <c:v>2064689</c:v>
                </c:pt>
                <c:pt idx="2">
                  <c:v>3650103</c:v>
                </c:pt>
                <c:pt idx="3">
                  <c:v>664741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A-4E6C-B808-A1892C5DCC41}"/>
            </c:ext>
          </c:extLst>
        </c:ser>
        <c:ser>
          <c:idx val="2"/>
          <c:order val="2"/>
          <c:tx>
            <c:strRef>
              <c:f>wiek!$L$1:$L$2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chemeClr val="accent5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wiek!$I$3:$I$7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wiek!$L$3:$L$7</c:f>
              <c:numCache>
                <c:formatCode>General</c:formatCode>
                <c:ptCount val="4"/>
                <c:pt idx="0">
                  <c:v>328313</c:v>
                </c:pt>
                <c:pt idx="1">
                  <c:v>1072335</c:v>
                </c:pt>
                <c:pt idx="2">
                  <c:v>2054888</c:v>
                </c:pt>
                <c:pt idx="3">
                  <c:v>397110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3A-4E6C-B808-A1892C5DCC41}"/>
            </c:ext>
          </c:extLst>
        </c:ser>
        <c:ser>
          <c:idx val="3"/>
          <c:order val="3"/>
          <c:tx>
            <c:strRef>
              <c:f>wiek!$M$1:$M$2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chemeClr val="accent5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wiek!$I$3:$I$7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wiek!$M$3:$M$7</c:f>
              <c:numCache>
                <c:formatCode>General</c:formatCode>
                <c:ptCount val="4"/>
                <c:pt idx="0">
                  <c:v>183264</c:v>
                </c:pt>
                <c:pt idx="1">
                  <c:v>514819</c:v>
                </c:pt>
                <c:pt idx="2">
                  <c:v>951465</c:v>
                </c:pt>
                <c:pt idx="3">
                  <c:v>193676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3A-4E6C-B808-A1892C5DCC41}"/>
            </c:ext>
          </c:extLst>
        </c:ser>
        <c:ser>
          <c:idx val="4"/>
          <c:order val="4"/>
          <c:tx>
            <c:strRef>
              <c:f>wiek!$N$1:$N$2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chemeClr val="accent5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wiek!$I$3:$I$7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wiek!$N$3:$N$7</c:f>
              <c:numCache>
                <c:formatCode>General</c:formatCode>
                <c:ptCount val="4"/>
                <c:pt idx="0">
                  <c:v>222852</c:v>
                </c:pt>
                <c:pt idx="1">
                  <c:v>467254</c:v>
                </c:pt>
                <c:pt idx="2">
                  <c:v>731018</c:v>
                </c:pt>
                <c:pt idx="3">
                  <c:v>145545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3A-4E6C-B808-A1892C5DCC41}"/>
            </c:ext>
          </c:extLst>
        </c:ser>
        <c:ser>
          <c:idx val="5"/>
          <c:order val="5"/>
          <c:tx>
            <c:strRef>
              <c:f>wiek!$O$1:$O$2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chemeClr val="accent5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wiek!$I$3:$I$7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wiek!$O$3:$O$7</c:f>
              <c:numCache>
                <c:formatCode>General</c:formatCode>
                <c:ptCount val="4"/>
                <c:pt idx="0">
                  <c:v>59789</c:v>
                </c:pt>
                <c:pt idx="1">
                  <c:v>176618</c:v>
                </c:pt>
                <c:pt idx="2">
                  <c:v>314988</c:v>
                </c:pt>
                <c:pt idx="3">
                  <c:v>61463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3A-4E6C-B808-A1892C5DC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229008"/>
        <c:axId val="189238544"/>
      </c:barChart>
      <c:catAx>
        <c:axId val="18922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9238544"/>
        <c:crosses val="autoZero"/>
        <c:auto val="1"/>
        <c:lblAlgn val="ctr"/>
        <c:lblOffset val="100"/>
        <c:noMultiLvlLbl val="0"/>
      </c:catAx>
      <c:valAx>
        <c:axId val="18923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922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płeć!$B$1</c:f>
              <c:strCache>
                <c:ptCount val="1"/>
                <c:pt idx="0">
                  <c:v>Sesje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C2-41B1-A3F8-C722F089CB48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C2-41B1-A3F8-C722F089CB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płeć!$A$2:$A$3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płeć!$B$2:$B$3</c:f>
              <c:numCache>
                <c:formatCode>0.00%</c:formatCode>
                <c:ptCount val="2"/>
                <c:pt idx="0">
                  <c:v>0.54600000000000004</c:v>
                </c:pt>
                <c:pt idx="1">
                  <c:v>0.45400000000000001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C2-41B1-A3F8-C722F089CB4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34368770879300942"/>
          <c:y val="7.1186492958485018E-2"/>
          <c:w val="0.37519405843613168"/>
          <c:h val="0.84565176040444623"/>
        </c:manualLayout>
      </c:layout>
      <c:pieChart>
        <c:varyColors val="1"/>
        <c:ser>
          <c:idx val="0"/>
          <c:order val="0"/>
          <c:tx>
            <c:strRef>
              <c:f>urządzenia!$B$1</c:f>
              <c:strCache>
                <c:ptCount val="1"/>
                <c:pt idx="0">
                  <c:v>Sesje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7-44F4-A9D2-AAA18CF4B74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7-44F4-A9D2-AAA18CF4B749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7-44F4-A9D2-AAA18CF4B749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urządzenia!$A$2:$A$4</c:f>
              <c:strCache>
                <c:ptCount val="3"/>
                <c:pt idx="0">
                  <c:v>Desktop</c:v>
                </c:pt>
                <c:pt idx="1">
                  <c:v>Mobile</c:v>
                </c:pt>
                <c:pt idx="2">
                  <c:v>Tablet</c:v>
                </c:pt>
              </c:strCache>
            </c:strRef>
          </c:cat>
          <c:val>
            <c:numRef>
              <c:f>urządzenia!$B$2:$B$4</c:f>
              <c:numCache>
                <c:formatCode>0.00%</c:formatCode>
                <c:ptCount val="3"/>
                <c:pt idx="0">
                  <c:v>0.59250000000000003</c:v>
                </c:pt>
                <c:pt idx="1">
                  <c:v>0.37309999999999999</c:v>
                </c:pt>
                <c:pt idx="2">
                  <c:v>3.44E-2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47-44F4-A9D2-AAA18CF4B74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517F5-1118-4E98-9900-51E160A31117}" type="datetimeFigureOut">
              <a:rPr lang="pl-PL" smtClean="0"/>
              <a:t>28.05.2018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F3F88-70AF-49D8-9817-491F4525E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938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BBB97-96F2-4CAD-A07D-C632550F3563}" type="datetimeFigureOut">
              <a:rPr lang="pl-PL" smtClean="0"/>
              <a:t>28.05.2018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9AE3-10F0-4447-A290-317F95EFAC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44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008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015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42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0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41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07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140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388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541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196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74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83305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2226364"/>
            <a:ext cx="5100145" cy="307784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924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86659" y="2469932"/>
            <a:ext cx="10218682" cy="193207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959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955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676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030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9057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52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2733948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9" y="2377349"/>
            <a:ext cx="1219305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4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8"/>
            <a:ext cx="6760778" cy="664888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1405967"/>
            <a:ext cx="6760778" cy="472136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91484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629527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1283535"/>
            <a:ext cx="5100145" cy="474108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995856" y="2636562"/>
            <a:ext cx="5100145" cy="361896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95856" y="2022891"/>
            <a:ext cx="5100145" cy="348422"/>
            <a:chOff x="995856" y="2043607"/>
            <a:chExt cx="5100145" cy="348422"/>
          </a:xfrm>
        </p:grpSpPr>
        <p:cxnSp>
          <p:nvCxnSpPr>
            <p:cNvPr id="5" name="Łącznik prosty 4"/>
            <p:cNvCxnSpPr/>
            <p:nvPr userDrawn="1"/>
          </p:nvCxnSpPr>
          <p:spPr>
            <a:xfrm>
              <a:off x="995856" y="2217818"/>
              <a:ext cx="51001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a 8"/>
            <p:cNvGrpSpPr/>
            <p:nvPr userDrawn="1"/>
          </p:nvGrpSpPr>
          <p:grpSpPr>
            <a:xfrm rot="5400000" flipV="1">
              <a:off x="3371717" y="2043607"/>
              <a:ext cx="348422" cy="348422"/>
              <a:chOff x="5829719" y="2562329"/>
              <a:chExt cx="532563" cy="532563"/>
            </a:xfrm>
          </p:grpSpPr>
          <p:sp>
            <p:nvSpPr>
              <p:cNvPr id="10" name="Owal 9"/>
              <p:cNvSpPr/>
              <p:nvPr/>
            </p:nvSpPr>
            <p:spPr>
              <a:xfrm>
                <a:off x="5829719" y="2562329"/>
                <a:ext cx="532563" cy="53256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1" name="Pagon 10"/>
              <p:cNvSpPr/>
              <p:nvPr/>
            </p:nvSpPr>
            <p:spPr>
              <a:xfrm>
                <a:off x="6036789" y="2725444"/>
                <a:ext cx="118422" cy="20633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578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561161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1405967"/>
            <a:ext cx="5100145" cy="472136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6483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śród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36331" y="2733948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36331" y="3556492"/>
            <a:ext cx="11519338" cy="47410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3627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śród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2733948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36331" y="3556492"/>
            <a:ext cx="11519338" cy="47410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8778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7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 userDrawn="1"/>
        </p:nvCxnSpPr>
        <p:spPr>
          <a:xfrm>
            <a:off x="6093120" y="2005647"/>
            <a:ext cx="0" cy="3585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2"/>
          <p:cNvGrpSpPr/>
          <p:nvPr userDrawn="1"/>
        </p:nvGrpSpPr>
        <p:grpSpPr>
          <a:xfrm flipV="1">
            <a:off x="5932721" y="3624364"/>
            <a:ext cx="348422" cy="348422"/>
            <a:chOff x="5829719" y="2562329"/>
            <a:chExt cx="532563" cy="532563"/>
          </a:xfrm>
        </p:grpSpPr>
        <p:sp>
          <p:nvSpPr>
            <p:cNvPr id="4" name="Owal 3"/>
            <p:cNvSpPr/>
            <p:nvPr/>
          </p:nvSpPr>
          <p:spPr>
            <a:xfrm>
              <a:off x="5829719" y="2562329"/>
              <a:ext cx="532563" cy="53256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agon 4"/>
            <p:cNvSpPr/>
            <p:nvPr/>
          </p:nvSpPr>
          <p:spPr>
            <a:xfrm>
              <a:off x="6036789" y="2725444"/>
              <a:ext cx="118422" cy="20633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51034" y="2005647"/>
            <a:ext cx="4339930" cy="3585856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6822900" y="2005647"/>
            <a:ext cx="4330263" cy="3585856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 b="1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83305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261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54927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995856" y="1979907"/>
            <a:ext cx="360000" cy="3540929"/>
            <a:chOff x="6096001" y="1854141"/>
            <a:chExt cx="360000" cy="3540929"/>
          </a:xfrm>
        </p:grpSpPr>
        <p:cxnSp>
          <p:nvCxnSpPr>
            <p:cNvPr id="9" name="Łącznik prosty 8"/>
            <p:cNvCxnSpPr/>
            <p:nvPr/>
          </p:nvCxnSpPr>
          <p:spPr>
            <a:xfrm>
              <a:off x="6096001" y="1854142"/>
              <a:ext cx="0" cy="35409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/>
            <p:cNvCxnSpPr/>
            <p:nvPr/>
          </p:nvCxnSpPr>
          <p:spPr>
            <a:xfrm flipH="1">
              <a:off x="6096001" y="1854141"/>
              <a:ext cx="360000" cy="27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 flipH="1">
              <a:off x="6096002" y="3624742"/>
              <a:ext cx="3598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flipH="1">
              <a:off x="6096001" y="5395070"/>
              <a:ext cx="360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2829" y="1658047"/>
            <a:ext cx="6668811" cy="64372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1602829" y="3428512"/>
            <a:ext cx="6668811" cy="64372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15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602829" y="5198976"/>
            <a:ext cx="6668811" cy="64372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710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1281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95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cxnSp>
        <p:nvCxnSpPr>
          <p:cNvPr id="29" name="Łącznik prosty 28"/>
          <p:cNvCxnSpPr/>
          <p:nvPr userDrawn="1"/>
        </p:nvCxnSpPr>
        <p:spPr>
          <a:xfrm>
            <a:off x="-1" y="6013938"/>
            <a:ext cx="12192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 userDrawn="1"/>
        </p:nvSpPr>
        <p:spPr>
          <a:xfrm>
            <a:off x="-1" y="6013938"/>
            <a:ext cx="12192001" cy="844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8" y="6184249"/>
            <a:ext cx="1484164" cy="495717"/>
          </a:xfrm>
          <a:prstGeom prst="rect">
            <a:avLst/>
          </a:prstGeom>
        </p:spPr>
      </p:pic>
      <p:cxnSp>
        <p:nvCxnSpPr>
          <p:cNvPr id="12" name="Łącznik prosty 11"/>
          <p:cNvCxnSpPr/>
          <p:nvPr userDrawn="1"/>
        </p:nvCxnSpPr>
        <p:spPr>
          <a:xfrm>
            <a:off x="-1" y="6013938"/>
            <a:ext cx="12192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176413" y="6240607"/>
            <a:ext cx="998963" cy="39072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95856" y="6233815"/>
            <a:ext cx="874465" cy="40430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189611" y="6287025"/>
            <a:ext cx="1321845" cy="29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8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1" r:id="rId4"/>
    <p:sldLayoutId id="2147483663" r:id="rId5"/>
    <p:sldLayoutId id="2147483664" r:id="rId6"/>
    <p:sldLayoutId id="2147483650" r:id="rId7"/>
    <p:sldLayoutId id="2147483676" r:id="rId8"/>
    <p:sldLayoutId id="2147483670" r:id="rId9"/>
    <p:sldLayoutId id="2147483654" r:id="rId10"/>
    <p:sldLayoutId id="2147483681" r:id="rId11"/>
    <p:sldLayoutId id="2147483669" r:id="rId12"/>
    <p:sldLayoutId id="2147483679" r:id="rId13"/>
    <p:sldLayoutId id="2147483680" r:id="rId14"/>
    <p:sldLayoutId id="2147483673" r:id="rId15"/>
    <p:sldLayoutId id="2147483672" r:id="rId16"/>
    <p:sldLayoutId id="2147483682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 descr="tytuł prezentacji" title="Analityka internetowa w UX"/>
          <p:cNvSpPr/>
          <p:nvPr/>
        </p:nvSpPr>
        <p:spPr>
          <a:xfrm>
            <a:off x="3413644" y="3732984"/>
            <a:ext cx="5494699" cy="356348"/>
          </a:xfrm>
          <a:prstGeom prst="rect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Nazwa organizatora" title="POPC Wsparc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02" y="2062727"/>
            <a:ext cx="3557196" cy="1328256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810375" y="4683211"/>
            <a:ext cx="270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Warszawa, 20.03.2018 r.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Tytuł 5" descr="Analityka internetowa w UX - szkolenie organizowane przez POPC Wsparcie"/>
          <p:cNvSpPr>
            <a:spLocks noGrp="1"/>
          </p:cNvSpPr>
          <p:nvPr>
            <p:ph type="title" idx="4294967295"/>
          </p:nvPr>
        </p:nvSpPr>
        <p:spPr>
          <a:xfrm>
            <a:off x="3524745" y="3771430"/>
            <a:ext cx="5315492" cy="495641"/>
          </a:xfrm>
        </p:spPr>
        <p:txBody>
          <a:bodyPr/>
          <a:lstStyle/>
          <a:p>
            <a:pPr rtl="0" eaLnBrk="1" latinLnBrk="0" hangingPunct="1"/>
            <a:r>
              <a:rPr lang="pl-PL" sz="1600" kern="1200" spc="800" dirty="0" smtClean="0">
                <a:solidFill>
                  <a:srgbClr val="FFFFFF"/>
                </a:solidFill>
                <a:effectLst/>
                <a:latin typeface="Roboto Light" panose="020B0604020202020204" charset="0"/>
                <a:ea typeface="Roboto Medium" panose="020B0604020202020204" charset="0"/>
                <a:cs typeface="+mn-cs"/>
              </a:rPr>
              <a:t>Analityka internetowa w UX</a:t>
            </a:r>
            <a:endParaRPr lang="pl-PL" dirty="0" smtClean="0">
              <a:effectLst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81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7171960" cy="833055"/>
          </a:xfrm>
        </p:spPr>
        <p:txBody>
          <a:bodyPr/>
          <a:lstStyle/>
          <a:p>
            <a:r>
              <a:rPr lang="pl-PL" dirty="0" smtClean="0"/>
              <a:t>Ustawienia usługi</a:t>
            </a:r>
            <a:endParaRPr lang="pl-PL" dirty="0"/>
          </a:p>
        </p:txBody>
      </p:sp>
      <p:pic>
        <p:nvPicPr>
          <p:cNvPr id="3" name="Obraz 2" descr="Pierwsza pozycja od góry w środkowej kolumnie to „Ustawienia usługi”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63" y="998227"/>
            <a:ext cx="8111799" cy="5519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trzałka w prawo 6" descr="Menu - ustawienia usługi"/>
          <p:cNvSpPr/>
          <p:nvPr/>
        </p:nvSpPr>
        <p:spPr>
          <a:xfrm rot="10800000">
            <a:off x="6329569" y="1765315"/>
            <a:ext cx="1366092" cy="627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7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7938079" cy="833055"/>
          </a:xfrm>
        </p:spPr>
        <p:txBody>
          <a:bodyPr/>
          <a:lstStyle/>
          <a:p>
            <a:r>
              <a:rPr lang="pl-PL" dirty="0" smtClean="0"/>
              <a:t>Ustawienia usługi – funkcje reklamowe</a:t>
            </a:r>
            <a:endParaRPr lang="pl-PL" dirty="0"/>
          </a:p>
        </p:txBody>
      </p:sp>
      <p:pic>
        <p:nvPicPr>
          <p:cNvPr id="6" name="Obraz 5" descr="Przełącznik do włączania raportów demograficznych i zainteresowań w Google Analytics dostępny w zakładce ustawienia usługi.  Domyślnie ta funkcja jest wyłączona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" y="2671762"/>
            <a:ext cx="10182225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1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8024576" cy="833055"/>
          </a:xfrm>
        </p:spPr>
        <p:txBody>
          <a:bodyPr/>
          <a:lstStyle/>
          <a:p>
            <a:r>
              <a:rPr lang="pl-PL" dirty="0" smtClean="0"/>
              <a:t>Ustawienia usługi – Search Console</a:t>
            </a:r>
            <a:endParaRPr lang="pl-PL" dirty="0"/>
          </a:p>
        </p:txBody>
      </p:sp>
      <p:pic>
        <p:nvPicPr>
          <p:cNvPr id="8" name="Obraz 7" descr="Przycisk umożliwiający połączenie kont Google Analytics z kontem Google Search Consol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9" y="2967036"/>
            <a:ext cx="10629900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9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8198034" cy="833055"/>
          </a:xfrm>
        </p:spPr>
        <p:txBody>
          <a:bodyPr>
            <a:normAutofit/>
          </a:bodyPr>
          <a:lstStyle/>
          <a:p>
            <a:r>
              <a:rPr lang="pl-PL" dirty="0" smtClean="0"/>
              <a:t>Informacje o śledzeniu - gromadzenie danych</a:t>
            </a:r>
            <a:endParaRPr lang="pl-PL" dirty="0"/>
          </a:p>
        </p:txBody>
      </p:sp>
      <p:pic>
        <p:nvPicPr>
          <p:cNvPr id="5" name="Obraz 4" descr="Przyciski umożliwiające włączenie funkcji: „Remarketing” (gromadzenie danych na potrzeby remarketingu w sieci reklamowej i sieci wyszukiwania), „Funkcje raportowania o reklamach” (włącza funkcje raportowania o reklamach, takie jak raporty danych demograficznych i zainteresowań, raporty usługi DoubleClick Campaign Manager, DoubleClick Bid Manager i raporty wyświetleń w sieci reklamowej Google, które pozwolą Ci lepiej poznać użytkowników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47" y="1913644"/>
            <a:ext cx="10332508" cy="276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6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Łączenie z </a:t>
            </a:r>
            <a:r>
              <a:rPr lang="pl-PL" dirty="0" err="1" smtClean="0"/>
              <a:t>AdWords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Przycisk umożliwiający połączenie konta Google Analytics z kontem Google AdWord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1" y="970656"/>
            <a:ext cx="10383699" cy="540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2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8869504" cy="833055"/>
          </a:xfrm>
        </p:spPr>
        <p:txBody>
          <a:bodyPr/>
          <a:lstStyle/>
          <a:p>
            <a:r>
              <a:rPr lang="pl-PL" dirty="0" smtClean="0"/>
              <a:t>Ustawienia widoku – ustawienia podstawowe</a:t>
            </a:r>
            <a:endParaRPr lang="pl-PL" dirty="0"/>
          </a:p>
        </p:txBody>
      </p:sp>
      <p:pic>
        <p:nvPicPr>
          <p:cNvPr id="4" name="Obraz 3" descr="Pola opisujące widok danych w Google Analytics: nazwa widoku danych, adres URL witryny, strefa czasowa kraju lub terytorium, strona domyślna, wyklucz parametry zaptania z adresu URL, waluta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845275"/>
            <a:ext cx="5452832" cy="581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7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9194624" cy="833055"/>
          </a:xfrm>
        </p:spPr>
        <p:txBody>
          <a:bodyPr/>
          <a:lstStyle/>
          <a:p>
            <a:r>
              <a:rPr lang="pl-PL" dirty="0" smtClean="0"/>
              <a:t>Ustawienia widoku </a:t>
            </a:r>
            <a:r>
              <a:rPr lang="pl-PL" smtClean="0"/>
              <a:t>– cd.</a:t>
            </a:r>
            <a:endParaRPr lang="pl-PL" dirty="0"/>
          </a:p>
        </p:txBody>
      </p:sp>
      <p:pic>
        <p:nvPicPr>
          <p:cNvPr id="5" name="Obraz 4" descr="Obrazek przedstawiający: włączenie opcji wykluczenia wszystkich działań znanych robotów (opcja domyślnie wyłączona), połączenie kont AdWords, włączenie śledzenia wyszukiwania w witrynie (opcja domyślnie wyłączona)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052" y="1946980"/>
            <a:ext cx="3990975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Filtry</a:t>
            </a:r>
            <a:endParaRPr lang="pl-PL" dirty="0"/>
          </a:p>
        </p:txBody>
      </p:sp>
      <p:pic>
        <p:nvPicPr>
          <p:cNvPr id="5" name="Obraz 4" descr="Przycisk umożliwiający dodanie filtrów do widoku danych w Google Analytic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6" y="1595299"/>
            <a:ext cx="10916708" cy="394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7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Edycja filtra</a:t>
            </a:r>
            <a:endParaRPr lang="pl-PL" dirty="0"/>
          </a:p>
        </p:txBody>
      </p:sp>
      <p:pic>
        <p:nvPicPr>
          <p:cNvPr id="7" name="Obraz 6" descr="Pola do konfiguracji filtra: nazwa filtra, typ filtra, adres IP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743075"/>
            <a:ext cx="3352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45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36331" y="4838139"/>
            <a:ext cx="11519338" cy="822544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Definicje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995856" y="438697"/>
            <a:ext cx="5333226" cy="119384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pl-PL" dirty="0" smtClean="0"/>
              <a:t>Katarzyna Bogucka</a:t>
            </a:r>
            <a:br>
              <a:rPr lang="pl-PL" dirty="0" smtClean="0"/>
            </a:br>
            <a:r>
              <a:rPr lang="pl-PL" sz="1600" b="0" dirty="0" smtClean="0">
                <a:latin typeface="+mn-lt"/>
                <a:ea typeface="+mn-ea"/>
                <a:cs typeface="+mn-cs"/>
              </a:rPr>
              <a:t>Główny </a:t>
            </a:r>
            <a:r>
              <a:rPr lang="pl-PL" sz="1600" b="0" dirty="0">
                <a:latin typeface="+mn-lt"/>
                <a:ea typeface="+mn-ea"/>
                <a:cs typeface="+mn-cs"/>
              </a:rPr>
              <a:t>specjalista ds. analityki webowej</a:t>
            </a:r>
            <a:endParaRPr lang="pl-PL" sz="2000" b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95856" y="1771650"/>
            <a:ext cx="6293465" cy="4371975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Serwis </a:t>
            </a:r>
            <a:r>
              <a:rPr lang="pl-PL" b="1" dirty="0" smtClean="0"/>
              <a:t>obywatel.gov.pl </a:t>
            </a:r>
            <a:r>
              <a:rPr lang="pl-PL" dirty="0" smtClean="0"/>
              <a:t>wraz z publikowanymi usługami, </a:t>
            </a:r>
            <a:br>
              <a:rPr lang="pl-PL" dirty="0" smtClean="0"/>
            </a:br>
            <a:r>
              <a:rPr lang="pl-PL" dirty="0" smtClean="0"/>
              <a:t>m.in. :</a:t>
            </a:r>
          </a:p>
          <a:p>
            <a:pPr marL="742950" lvl="1" indent="-28575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Sprawdź punkty karne</a:t>
            </a:r>
          </a:p>
          <a:p>
            <a:pPr marL="742950" lvl="1" indent="-28575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Złóż wniosek o nowy dowód osobisty</a:t>
            </a:r>
          </a:p>
          <a:p>
            <a:pPr marL="742950" lvl="1" indent="-28575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mDokumenty</a:t>
            </a:r>
          </a:p>
          <a:p>
            <a:pPr marL="742950" lvl="1" indent="-28575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Pismo ogólne</a:t>
            </a:r>
          </a:p>
          <a:p>
            <a:pPr lvl="1" algn="just"/>
            <a:endParaRPr lang="pl-PL" sz="1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Wsparcie przy integracji danych na potrzeby serwisu </a:t>
            </a:r>
            <a:r>
              <a:rPr lang="pl-PL" b="1" dirty="0" smtClean="0"/>
              <a:t>widok.gov.pl </a:t>
            </a:r>
            <a:endParaRPr lang="pl-PL" dirty="0"/>
          </a:p>
        </p:txBody>
      </p:sp>
      <p:cxnSp>
        <p:nvCxnSpPr>
          <p:cNvPr id="6" name="Łącznik prosty 4"/>
          <p:cNvCxnSpPr/>
          <p:nvPr userDrawn="1"/>
        </p:nvCxnSpPr>
        <p:spPr>
          <a:xfrm>
            <a:off x="1129553" y="1295895"/>
            <a:ext cx="6051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8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95855" y="1271752"/>
            <a:ext cx="10443109" cy="823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100" b="1" dirty="0" smtClean="0"/>
              <a:t>Sesja </a:t>
            </a:r>
            <a:r>
              <a:rPr lang="pl-PL" sz="2100" dirty="0" smtClean="0"/>
              <a:t>– grupa interakcji zachodzących w witrynie w danym przedziale czasowym.</a:t>
            </a:r>
            <a:br>
              <a:rPr lang="pl-PL" sz="2100" dirty="0" smtClean="0"/>
            </a:br>
            <a:r>
              <a:rPr lang="pl-PL" sz="2100" dirty="0" smtClean="0"/>
              <a:t/>
            </a:r>
            <a:br>
              <a:rPr lang="pl-PL" sz="2100" dirty="0" smtClean="0"/>
            </a:br>
            <a:endParaRPr lang="pl-PL" b="1" dirty="0" smtClean="0"/>
          </a:p>
          <a:p>
            <a:endParaRPr lang="pl-PL" b="1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zawartości 2"/>
          <p:cNvSpPr>
            <a:spLocks noGrp="1"/>
          </p:cNvSpPr>
          <p:nvPr>
            <p:ph type="body" sz="half" idx="2"/>
          </p:nvPr>
        </p:nvSpPr>
        <p:spPr>
          <a:xfrm>
            <a:off x="995856" y="1762699"/>
            <a:ext cx="10443109" cy="3858172"/>
          </a:xfrm>
        </p:spPr>
        <p:txBody>
          <a:bodyPr>
            <a:normAutofit fontScale="77500" lnSpcReduction="20000"/>
          </a:bodyPr>
          <a:lstStyle/>
          <a:p>
            <a:r>
              <a:rPr lang="pl-PL" sz="2100" u="sng" dirty="0" smtClean="0"/>
              <a:t>Istnieją </a:t>
            </a:r>
            <a:r>
              <a:rPr lang="pl-PL" sz="2100" u="sng" dirty="0"/>
              <a:t>dwa sposoby zakończenia sesji</a:t>
            </a:r>
            <a:r>
              <a:rPr lang="pl-PL" sz="2100" u="sng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pl-PL" sz="2100" dirty="0"/>
              <a:t>Wygaśnięcie po określonym czasie (w tym na koniec dnia):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100" dirty="0" smtClean="0"/>
              <a:t>po </a:t>
            </a:r>
            <a:r>
              <a:rPr lang="pl-PL" sz="2100" dirty="0"/>
              <a:t>30 minutach </a:t>
            </a:r>
            <a:r>
              <a:rPr lang="pl-PL" sz="2100" dirty="0" smtClean="0"/>
              <a:t>nieaktywności,</a:t>
            </a:r>
            <a:endParaRPr lang="pl-PL" sz="21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100" dirty="0" smtClean="0"/>
              <a:t>o </a:t>
            </a:r>
            <a:r>
              <a:rPr lang="pl-PL" sz="2100" dirty="0"/>
              <a:t>północy.</a:t>
            </a:r>
          </a:p>
          <a:p>
            <a:pPr marL="914400" lvl="1" indent="-457200">
              <a:buFont typeface="+mj-lt"/>
              <a:buAutoNum type="arabicPeriod"/>
            </a:pPr>
            <a:r>
              <a:rPr lang="pl-PL" sz="2100" dirty="0"/>
              <a:t>Zmiana kampanii: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100" dirty="0" smtClean="0"/>
              <a:t>jeśli </a:t>
            </a:r>
            <a:r>
              <a:rPr lang="pl-PL" sz="2100" dirty="0"/>
              <a:t>odwiedzający przybędzie za pośrednictwem jednej kampanii, a powróci za pośrednictwem innej.</a:t>
            </a:r>
          </a:p>
          <a:p>
            <a:pPr marL="0" indent="0"/>
            <a:endParaRPr lang="pl-PL" sz="2100" b="1" dirty="0" smtClean="0">
              <a:solidFill>
                <a:schemeClr val="tx1"/>
              </a:solidFill>
            </a:endParaRPr>
          </a:p>
          <a:p>
            <a:pPr marL="0" indent="0"/>
            <a:r>
              <a:rPr lang="pl-PL" sz="2100" b="1" dirty="0" smtClean="0">
                <a:solidFill>
                  <a:schemeClr val="tx1"/>
                </a:solidFill>
              </a:rPr>
              <a:t>Odsłony </a:t>
            </a:r>
            <a:r>
              <a:rPr lang="pl-PL" sz="2100" dirty="0">
                <a:solidFill>
                  <a:schemeClr val="tx1"/>
                </a:solidFill>
              </a:rPr>
              <a:t>- </a:t>
            </a:r>
            <a:r>
              <a:rPr lang="pl-PL" sz="2100" dirty="0" smtClean="0">
                <a:solidFill>
                  <a:schemeClr val="tx1"/>
                </a:solidFill>
              </a:rPr>
              <a:t>pojedynczy </a:t>
            </a:r>
            <a:r>
              <a:rPr lang="pl-PL" sz="2100" dirty="0">
                <a:solidFill>
                  <a:schemeClr val="tx1"/>
                </a:solidFill>
              </a:rPr>
              <a:t>przypadek wczytania (lub ponownego wczytania) strony przez przeglądarkę</a:t>
            </a:r>
            <a:r>
              <a:rPr lang="pl-PL" sz="2100" dirty="0" smtClean="0">
                <a:solidFill>
                  <a:schemeClr val="tx1"/>
                </a:solidFill>
              </a:rPr>
              <a:t>.</a:t>
            </a:r>
          </a:p>
          <a:p>
            <a:pPr marL="0" indent="0"/>
            <a:endParaRPr lang="pl-PL" sz="2100" b="1" dirty="0">
              <a:solidFill>
                <a:schemeClr val="tx1"/>
              </a:solidFill>
            </a:endParaRPr>
          </a:p>
          <a:p>
            <a:pPr marL="0" indent="0"/>
            <a:r>
              <a:rPr lang="pl-PL" sz="2100" b="1" dirty="0">
                <a:solidFill>
                  <a:schemeClr val="tx1"/>
                </a:solidFill>
              </a:rPr>
              <a:t>Współczynnik odrzuceń </a:t>
            </a:r>
            <a:r>
              <a:rPr lang="pl-PL" sz="2100" dirty="0">
                <a:solidFill>
                  <a:schemeClr val="tx1"/>
                </a:solidFill>
              </a:rPr>
              <a:t>-</a:t>
            </a:r>
            <a:r>
              <a:rPr lang="pl-PL" sz="2100" b="1" dirty="0" smtClean="0">
                <a:solidFill>
                  <a:schemeClr val="tx1"/>
                </a:solidFill>
              </a:rPr>
              <a:t> </a:t>
            </a:r>
            <a:r>
              <a:rPr lang="pl-PL" sz="2100" dirty="0">
                <a:solidFill>
                  <a:schemeClr val="tx1"/>
                </a:solidFill>
              </a:rPr>
              <a:t>odsetek sesji, podczas których użytkownik widzi tylko jedną stronę i opuszcza witrynę bez wchodzenia w interakcję z nią</a:t>
            </a:r>
            <a:r>
              <a:rPr lang="pl-PL" sz="2100" dirty="0" smtClean="0">
                <a:solidFill>
                  <a:schemeClr val="tx1"/>
                </a:solidFill>
              </a:rPr>
              <a:t>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Wybrane</a:t>
            </a:r>
            <a:r>
              <a:rPr lang="pl-PL" baseline="0" dirty="0" smtClean="0"/>
              <a:t> definicje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37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36331" y="4849158"/>
            <a:ext cx="11519338" cy="822544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Raporty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Sesje</a:t>
            </a:r>
            <a:br>
              <a:rPr lang="pl-PL" dirty="0" smtClean="0"/>
            </a:br>
            <a:endParaRPr lang="pl-PL" sz="1000" b="0" dirty="0"/>
          </a:p>
        </p:txBody>
      </p:sp>
      <p:pic>
        <p:nvPicPr>
          <p:cNvPr id="15" name="Obraz 14" descr="Menu boczne w Google Analytics pozwalające na wybór raportu. Wykres z sesjami można zobaczyć np. w raporcie Odbiorcy &gt; Przegląd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4" y="1027954"/>
            <a:ext cx="2085720" cy="582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7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Sesje – przykładowy wykres</a:t>
            </a:r>
            <a:br>
              <a:rPr lang="pl-PL" dirty="0" smtClean="0"/>
            </a:br>
            <a:endParaRPr lang="pl-PL" sz="1000" b="0" dirty="0"/>
          </a:p>
        </p:txBody>
      </p:sp>
      <p:pic>
        <p:nvPicPr>
          <p:cNvPr id="3" name="Obraz 2" descr="Przykładowy wykres sesji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2376487"/>
            <a:ext cx="12077700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6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6412650" cy="833055"/>
          </a:xfrm>
        </p:spPr>
        <p:txBody>
          <a:bodyPr>
            <a:normAutofit/>
          </a:bodyPr>
          <a:lstStyle/>
          <a:p>
            <a:r>
              <a:rPr lang="pl-PL" dirty="0" smtClean="0"/>
              <a:t>Zmiana liczby sesji w dłuższym okresie</a:t>
            </a:r>
            <a:br>
              <a:rPr lang="pl-PL" dirty="0" smtClean="0"/>
            </a:br>
            <a:endParaRPr lang="pl-PL" sz="1000" b="0" dirty="0"/>
          </a:p>
        </p:txBody>
      </p:sp>
      <p:graphicFrame>
        <p:nvGraphicFramePr>
          <p:cNvPr id="6" name="Wykres 5" descr="Przykładowy wykres przedstawiający zmiany liczby sesji w okresie od marca 2015 r. do lutego 2018 r. Duży wzrost liczby sesji w kwietniu 2017 r. był spowodowany uruchomieniem ciekawej e-usługi. "/>
          <p:cNvGraphicFramePr/>
          <p:nvPr>
            <p:extLst>
              <p:ext uri="{D42A27DB-BD31-4B8C-83A1-F6EECF244321}">
                <p14:modId xmlns:p14="http://schemas.microsoft.com/office/powerpoint/2010/main" val="3824393765"/>
              </p:ext>
            </p:extLst>
          </p:nvPr>
        </p:nvGraphicFramePr>
        <p:xfrm>
          <a:off x="308471" y="1586430"/>
          <a:ext cx="11644829" cy="455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Strzałka w dół 11" descr="Strzałka wskazująca styczeń 2016 r. - liczba sesji na poziomie  534 269."/>
          <p:cNvSpPr/>
          <p:nvPr/>
        </p:nvSpPr>
        <p:spPr>
          <a:xfrm>
            <a:off x="4043190" y="3214111"/>
            <a:ext cx="374574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 descr="Strzałka wskazująca styczeń 2017 r. - liczba sesji na poziomie 932 903."/>
          <p:cNvSpPr/>
          <p:nvPr/>
        </p:nvSpPr>
        <p:spPr>
          <a:xfrm>
            <a:off x="7601637" y="2581681"/>
            <a:ext cx="374574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 descr="Strzałka wskazująca styczeń 2018 r. - liczba sesji na poziomie 1 595 499."/>
          <p:cNvSpPr/>
          <p:nvPr/>
        </p:nvSpPr>
        <p:spPr>
          <a:xfrm>
            <a:off x="11158251" y="1388076"/>
            <a:ext cx="374574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3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Wiek użytkowników</a:t>
            </a:r>
            <a:br>
              <a:rPr lang="pl-PL" dirty="0" smtClean="0"/>
            </a:br>
            <a:endParaRPr lang="pl-PL" sz="1000" b="0" dirty="0"/>
          </a:p>
        </p:txBody>
      </p:sp>
      <p:pic>
        <p:nvPicPr>
          <p:cNvPr id="7" name="Obraz 6" descr="Menu boczne w Google Analytics pozwalające na wybór raportu. Dane o wieku użytkowników można zobaczyć w raporcie Odbiorcy &gt; Dane demograficzne &gt; Wiek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32" y="1271752"/>
            <a:ext cx="2209800" cy="526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Wiek użytkowników</a:t>
            </a:r>
            <a:br>
              <a:rPr lang="pl-PL" dirty="0" smtClean="0"/>
            </a:br>
            <a:r>
              <a:rPr lang="pl-PL" sz="1000" b="0" dirty="0" smtClean="0"/>
              <a:t>01.01.2018 </a:t>
            </a:r>
            <a:r>
              <a:rPr lang="pl-PL" sz="1000" b="0" dirty="0"/>
              <a:t>– 28.02.2018 r.</a:t>
            </a:r>
          </a:p>
        </p:txBody>
      </p:sp>
      <p:graphicFrame>
        <p:nvGraphicFramePr>
          <p:cNvPr id="4" name="Wykres 3" descr="Przykładowy wykres pokazujący liczbę sesji w różnych grupach wiekowych.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94597"/>
              </p:ext>
            </p:extLst>
          </p:nvPr>
        </p:nvGraphicFramePr>
        <p:xfrm>
          <a:off x="1079653" y="1498295"/>
          <a:ext cx="10432974" cy="443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59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Wiek użytkowników</a:t>
            </a:r>
            <a:br>
              <a:rPr lang="pl-PL" dirty="0" smtClean="0"/>
            </a:br>
            <a:r>
              <a:rPr lang="pl-PL" sz="1000" b="0" dirty="0" smtClean="0"/>
              <a:t>01.03.2015 </a:t>
            </a:r>
            <a:r>
              <a:rPr lang="pl-PL" sz="1000" b="0" dirty="0"/>
              <a:t>– 28.02.2018 r.</a:t>
            </a:r>
          </a:p>
        </p:txBody>
      </p:sp>
      <p:graphicFrame>
        <p:nvGraphicFramePr>
          <p:cNvPr id="5" name="Wykres 4" descr="Przykładowy wykres pokazujący liczbę sesji w różnych grupach wiekowych z podziałem na lata 2015-2018.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469298"/>
              </p:ext>
            </p:extLst>
          </p:nvPr>
        </p:nvGraphicFramePr>
        <p:xfrm>
          <a:off x="440675" y="1271753"/>
          <a:ext cx="11490592" cy="5018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68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Płeć użytkowników</a:t>
            </a:r>
            <a:br>
              <a:rPr lang="pl-PL" dirty="0" smtClean="0"/>
            </a:br>
            <a:endParaRPr lang="pl-PL" sz="1000" b="0" dirty="0"/>
          </a:p>
        </p:txBody>
      </p:sp>
      <p:graphicFrame>
        <p:nvGraphicFramePr>
          <p:cNvPr id="5" name="Wykres 4" descr="Przykładowy wykres pokazujący liczbę sesji z podziałem na płeć. Kobiety - 54,60%, Mężczyźni - 45,40%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467449"/>
              </p:ext>
            </p:extLst>
          </p:nvPr>
        </p:nvGraphicFramePr>
        <p:xfrm>
          <a:off x="1028242" y="1531345"/>
          <a:ext cx="10135518" cy="493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 descr="Menu boczne w Google Analytics pozwalające na wybór raportu. Dane o płci użytkowników można zobaczyć w raporcie Odbiorcy &gt; Dane demograficzne &gt; Płeć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62" y="1531345"/>
            <a:ext cx="2324100" cy="3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8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Lokalizacja</a:t>
            </a:r>
            <a:r>
              <a:rPr lang="pl-PL" dirty="0"/>
              <a:t/>
            </a:r>
            <a:br>
              <a:rPr lang="pl-PL" dirty="0"/>
            </a:br>
            <a:endParaRPr lang="pl-PL" sz="1000" dirty="0"/>
          </a:p>
        </p:txBody>
      </p:sp>
      <p:pic>
        <p:nvPicPr>
          <p:cNvPr id="4" name="Obraz 3" descr="Przykładowa mapa pokazująca liczbę sesji w różnych województwach. Najwięcej sesji wygenerowali użytkownicy z województwa mazowieckiego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13" y="1841710"/>
            <a:ext cx="6276975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Menu boczne w Google Analytics pozwalające na wybór raportu. Dane o lokalizacji użytkowników można zobaczyć w raporcie Odbiorcy &gt; Dane geograficzne &gt; Lokalizacja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40" y="1271752"/>
            <a:ext cx="2305050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2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Analityka internetowa w UX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3100" dirty="0" smtClean="0"/>
              <a:t>Agenda </a:t>
            </a:r>
            <a:r>
              <a:rPr lang="pl-PL" sz="3100" dirty="0"/>
              <a:t>szkolenia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pSp>
        <p:nvGrpSpPr>
          <p:cNvPr id="6" name="Grupa 5"/>
          <p:cNvGrpSpPr/>
          <p:nvPr/>
        </p:nvGrpSpPr>
        <p:grpSpPr>
          <a:xfrm>
            <a:off x="1058370" y="4454372"/>
            <a:ext cx="9678168" cy="404191"/>
            <a:chOff x="1058370" y="4633672"/>
            <a:chExt cx="9678168" cy="404191"/>
          </a:xfrm>
        </p:grpSpPr>
        <p:grpSp>
          <p:nvGrpSpPr>
            <p:cNvPr id="8" name="Grupa 7"/>
            <p:cNvGrpSpPr/>
            <p:nvPr/>
          </p:nvGrpSpPr>
          <p:grpSpPr>
            <a:xfrm rot="5400000">
              <a:off x="1058370" y="4633672"/>
              <a:ext cx="404191" cy="404191"/>
              <a:chOff x="1792356" y="1274372"/>
              <a:chExt cx="871330" cy="871330"/>
            </a:xfrm>
          </p:grpSpPr>
          <p:sp>
            <p:nvSpPr>
              <p:cNvPr id="27" name="Owal 26"/>
              <p:cNvSpPr/>
              <p:nvPr/>
            </p:nvSpPr>
            <p:spPr>
              <a:xfrm>
                <a:off x="1792356" y="1274372"/>
                <a:ext cx="871330" cy="87133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8" name="Owal 27"/>
              <p:cNvSpPr/>
              <p:nvPr/>
            </p:nvSpPr>
            <p:spPr>
              <a:xfrm>
                <a:off x="1971262" y="1453276"/>
                <a:ext cx="513523" cy="513523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cxnSp>
          <p:nvCxnSpPr>
            <p:cNvPr id="13" name="Łącznik prosty 12"/>
            <p:cNvCxnSpPr/>
            <p:nvPr/>
          </p:nvCxnSpPr>
          <p:spPr>
            <a:xfrm flipH="1" flipV="1">
              <a:off x="5327281" y="4835768"/>
              <a:ext cx="1535645" cy="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flipH="1" flipV="1">
              <a:off x="5319557" y="4835768"/>
              <a:ext cx="1535645" cy="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 flipH="1" flipV="1">
              <a:off x="7260225" y="4835768"/>
              <a:ext cx="1535645" cy="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flipH="1" flipV="1">
              <a:off x="9200893" y="4835768"/>
              <a:ext cx="1535645" cy="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H="1">
              <a:off x="3393158" y="4835768"/>
              <a:ext cx="1528552" cy="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 flipH="1">
              <a:off x="1451817" y="4835768"/>
              <a:ext cx="1528552" cy="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stokąt 30"/>
          <p:cNvSpPr/>
          <p:nvPr/>
        </p:nvSpPr>
        <p:spPr>
          <a:xfrm>
            <a:off x="830708" y="4941554"/>
            <a:ext cx="859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3">
                    <a:lumMod val="50000"/>
                  </a:schemeClr>
                </a:solidFill>
              </a:rPr>
              <a:t>Czym jest?</a:t>
            </a:r>
            <a:endParaRPr lang="pl-PL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Prostokąt 35"/>
          <p:cNvSpPr/>
          <p:nvPr/>
        </p:nvSpPr>
        <p:spPr>
          <a:xfrm>
            <a:off x="2827430" y="4946055"/>
            <a:ext cx="7168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3">
                    <a:lumMod val="50000"/>
                  </a:schemeClr>
                </a:solidFill>
              </a:rPr>
              <a:t>Korzyści</a:t>
            </a:r>
            <a:endParaRPr lang="pl-PL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4733532" y="4941556"/>
            <a:ext cx="8034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3">
                    <a:lumMod val="50000"/>
                  </a:schemeClr>
                </a:solidFill>
              </a:rPr>
              <a:t>Narzędzia</a:t>
            </a:r>
            <a:endParaRPr lang="pl-PL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6289017" y="4941556"/>
            <a:ext cx="15520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3">
                    <a:lumMod val="50000"/>
                  </a:schemeClr>
                </a:solidFill>
              </a:rPr>
              <a:t>Najważniejsze pojęcia</a:t>
            </a:r>
            <a:endParaRPr lang="pl-PL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8279373" y="4941556"/>
            <a:ext cx="1452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3">
                    <a:lumMod val="50000"/>
                  </a:schemeClr>
                </a:solidFill>
              </a:rPr>
              <a:t>Przykładowe raporty</a:t>
            </a:r>
            <a:endParaRPr lang="pl-PL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10185681" y="4941556"/>
            <a:ext cx="14911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3">
                    <a:lumMod val="50000"/>
                  </a:schemeClr>
                </a:solidFill>
              </a:rPr>
              <a:t>Optymalizacja strony</a:t>
            </a:r>
            <a:endParaRPr lang="pl-PL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1" name="Grupa 50"/>
          <p:cNvGrpSpPr/>
          <p:nvPr/>
        </p:nvGrpSpPr>
        <p:grpSpPr>
          <a:xfrm>
            <a:off x="2983764" y="4454368"/>
            <a:ext cx="404191" cy="404191"/>
            <a:chOff x="2995859" y="4454372"/>
            <a:chExt cx="404191" cy="404191"/>
          </a:xfrm>
        </p:grpSpPr>
        <p:sp>
          <p:nvSpPr>
            <p:cNvPr id="37" name="Owal 36"/>
            <p:cNvSpPr/>
            <p:nvPr/>
          </p:nvSpPr>
          <p:spPr>
            <a:xfrm rot="5400000">
              <a:off x="2995859" y="4454372"/>
              <a:ext cx="404191" cy="404191"/>
            </a:xfrm>
            <a:prstGeom prst="ellipse">
              <a:avLst/>
            </a:prstGeom>
            <a:solidFill>
              <a:srgbClr val="0075E2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Owal 37"/>
            <p:cNvSpPr/>
            <p:nvPr/>
          </p:nvSpPr>
          <p:spPr>
            <a:xfrm rot="5400000">
              <a:off x="3078848" y="4537363"/>
              <a:ext cx="238212" cy="238212"/>
            </a:xfrm>
            <a:prstGeom prst="ellipse">
              <a:avLst/>
            </a:prstGeom>
            <a:solidFill>
              <a:srgbClr val="007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50" name="Grupa 49"/>
          <p:cNvGrpSpPr/>
          <p:nvPr/>
        </p:nvGrpSpPr>
        <p:grpSpPr>
          <a:xfrm>
            <a:off x="4923799" y="4454369"/>
            <a:ext cx="404191" cy="404191"/>
            <a:chOff x="4943347" y="4437610"/>
            <a:chExt cx="404191" cy="404191"/>
          </a:xfrm>
        </p:grpSpPr>
        <p:sp>
          <p:nvSpPr>
            <p:cNvPr id="39" name="Owal 38"/>
            <p:cNvSpPr/>
            <p:nvPr/>
          </p:nvSpPr>
          <p:spPr>
            <a:xfrm rot="5400000">
              <a:off x="4943347" y="4437610"/>
              <a:ext cx="404191" cy="404191"/>
            </a:xfrm>
            <a:prstGeom prst="ellipse">
              <a:avLst/>
            </a:prstGeom>
            <a:solidFill>
              <a:srgbClr val="0075E2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0" name="Owal 39"/>
            <p:cNvSpPr/>
            <p:nvPr/>
          </p:nvSpPr>
          <p:spPr>
            <a:xfrm rot="5400000">
              <a:off x="5026336" y="4520601"/>
              <a:ext cx="238212" cy="238212"/>
            </a:xfrm>
            <a:prstGeom prst="ellipse">
              <a:avLst/>
            </a:prstGeom>
            <a:solidFill>
              <a:srgbClr val="007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6862926" y="4454371"/>
            <a:ext cx="404191" cy="404191"/>
            <a:chOff x="6862926" y="4454371"/>
            <a:chExt cx="404191" cy="404191"/>
          </a:xfrm>
        </p:grpSpPr>
        <p:sp>
          <p:nvSpPr>
            <p:cNvPr id="41" name="Owal 40"/>
            <p:cNvSpPr/>
            <p:nvPr/>
          </p:nvSpPr>
          <p:spPr>
            <a:xfrm rot="5400000">
              <a:off x="6862926" y="4454371"/>
              <a:ext cx="404191" cy="404191"/>
            </a:xfrm>
            <a:prstGeom prst="ellipse">
              <a:avLst/>
            </a:prstGeom>
            <a:solidFill>
              <a:srgbClr val="0075E2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2" name="Owal 41"/>
            <p:cNvSpPr/>
            <p:nvPr/>
          </p:nvSpPr>
          <p:spPr>
            <a:xfrm rot="5400000">
              <a:off x="6945915" y="4537362"/>
              <a:ext cx="238212" cy="238212"/>
            </a:xfrm>
            <a:prstGeom prst="ellipse">
              <a:avLst/>
            </a:prstGeom>
            <a:solidFill>
              <a:srgbClr val="007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48" name="Grupa 47"/>
          <p:cNvGrpSpPr/>
          <p:nvPr/>
        </p:nvGrpSpPr>
        <p:grpSpPr>
          <a:xfrm>
            <a:off x="8796190" y="4454369"/>
            <a:ext cx="404191" cy="404191"/>
            <a:chOff x="8803595" y="4454372"/>
            <a:chExt cx="404191" cy="404191"/>
          </a:xfrm>
        </p:grpSpPr>
        <p:sp>
          <p:nvSpPr>
            <p:cNvPr id="43" name="Owal 42"/>
            <p:cNvSpPr/>
            <p:nvPr/>
          </p:nvSpPr>
          <p:spPr>
            <a:xfrm rot="5400000">
              <a:off x="8803595" y="4454372"/>
              <a:ext cx="404191" cy="404191"/>
            </a:xfrm>
            <a:prstGeom prst="ellipse">
              <a:avLst/>
            </a:prstGeom>
            <a:solidFill>
              <a:srgbClr val="0075E2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4" name="Owal 43"/>
            <p:cNvSpPr/>
            <p:nvPr/>
          </p:nvSpPr>
          <p:spPr>
            <a:xfrm rot="5400000">
              <a:off x="8886584" y="4537363"/>
              <a:ext cx="238212" cy="238212"/>
            </a:xfrm>
            <a:prstGeom prst="ellipse">
              <a:avLst/>
            </a:prstGeom>
            <a:solidFill>
              <a:srgbClr val="007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10736538" y="4454369"/>
            <a:ext cx="404191" cy="404191"/>
            <a:chOff x="10729134" y="4454370"/>
            <a:chExt cx="404191" cy="404191"/>
          </a:xfrm>
        </p:grpSpPr>
        <p:sp>
          <p:nvSpPr>
            <p:cNvPr id="45" name="Owal 44"/>
            <p:cNvSpPr/>
            <p:nvPr/>
          </p:nvSpPr>
          <p:spPr>
            <a:xfrm rot="5400000">
              <a:off x="10729134" y="4454370"/>
              <a:ext cx="404191" cy="404191"/>
            </a:xfrm>
            <a:prstGeom prst="ellipse">
              <a:avLst/>
            </a:prstGeom>
            <a:solidFill>
              <a:srgbClr val="0075E2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6" name="Owal 45"/>
            <p:cNvSpPr/>
            <p:nvPr/>
          </p:nvSpPr>
          <p:spPr>
            <a:xfrm rot="5400000">
              <a:off x="10812123" y="4537361"/>
              <a:ext cx="238212" cy="238212"/>
            </a:xfrm>
            <a:prstGeom prst="ellipse">
              <a:avLst/>
            </a:prstGeom>
            <a:solidFill>
              <a:srgbClr val="007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5730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Urządzenia</a:t>
            </a:r>
            <a:r>
              <a:rPr lang="pl-PL" dirty="0"/>
              <a:t/>
            </a:r>
            <a:br>
              <a:rPr lang="pl-PL" dirty="0"/>
            </a:br>
            <a:endParaRPr lang="pl-PL" sz="1000" dirty="0"/>
          </a:p>
        </p:txBody>
      </p:sp>
      <p:graphicFrame>
        <p:nvGraphicFramePr>
          <p:cNvPr id="6" name="Wykres 5" descr="Przykładowy wykres pokazujący liczbę sesji z podziałem na rodzaj urządzenia. Desktop - 59%, Mobile - 37%, Tablet - 3%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878751"/>
              </p:ext>
            </p:extLst>
          </p:nvPr>
        </p:nvGraphicFramePr>
        <p:xfrm>
          <a:off x="995857" y="1745673"/>
          <a:ext cx="10960616" cy="4862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 descr="Menu boczne w Google Analytics pozwalające na wybór raportu. Dane o urządzeniach użytkowników można zobaczyć w raporcie Odbiorcy &gt; Ruch mobilny &gt; Przegląd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87" y="1623726"/>
            <a:ext cx="1838325" cy="367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1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 wizyt</a:t>
            </a:r>
            <a:endParaRPr lang="pl-PL" dirty="0"/>
          </a:p>
        </p:txBody>
      </p:sp>
      <p:pic>
        <p:nvPicPr>
          <p:cNvPr id="4" name="Obraz 3" descr="Menu boczne w Google Analytics pozwalające na wybór raportu. Dane o źródle/medium można zobaczyć w raporcie Pozyskiwanie &gt; Źródło/medium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7" y="1667162"/>
            <a:ext cx="205740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Przykładowa tabela pokazująca liczbę sesji, %nowych sesji, liczbę nowych użytkowników, współczynnik odrzuceń, strony/sesja, śr. czas trwania sesji, współczynnik konwersji celu, realizacje celu, wartość celu z podziałem na źródło/medium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43" y="1667162"/>
            <a:ext cx="9102998" cy="327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7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Budowanie URL</a:t>
            </a:r>
            <a:endParaRPr lang="pl-PL" dirty="0"/>
          </a:p>
        </p:txBody>
      </p:sp>
      <p:pic>
        <p:nvPicPr>
          <p:cNvPr id="3" name="Obraz 2" descr="Narzędzie do budowania adresów URL (https://ga-dev-tools.appspot.com/campaign-url-builder/). Informacje z pól: Capmaign Source, Campaign Medium, Campaign Name można zobaczyć w raporcie Google Analytics źródła/medium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308" y="234221"/>
            <a:ext cx="7042130" cy="640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8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Analiza treści</a:t>
            </a:r>
            <a:endParaRPr lang="pl-PL" dirty="0"/>
          </a:p>
        </p:txBody>
      </p:sp>
      <p:pic>
        <p:nvPicPr>
          <p:cNvPr id="4" name="Obraz 3" descr="Menu boczne w Google Analytics pozwalające na wybór raportu. Dane o podstronach można zobaczyć w raporcie Zachowanie &gt; Zawartość witryny &gt; Wszystkie strony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0" y="2226364"/>
            <a:ext cx="2162175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Przykładowa raport w Google Analytics pokazujący: odsłony, unikalne odsłony, śr. czas spędzony na stronie, wejścia, współczynnik odrzuceń, % wyjść, wartoś strony z podziałem na podstrony serwisu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09" y="2226364"/>
            <a:ext cx="9122503" cy="313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6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rzykładowy raport analizy treści z zastosowaniem segmentów: desktop, ruch z komórek i tabletów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8" y="2377651"/>
            <a:ext cx="11821099" cy="212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Segmentacja</a:t>
            </a:r>
            <a:endParaRPr lang="pl-PL" dirty="0"/>
          </a:p>
        </p:txBody>
      </p:sp>
      <p:sp>
        <p:nvSpPr>
          <p:cNvPr id="5" name="Prostokąt 4" descr="Oznaczenie rekordu z różnymi współczynnikami odrzuceń. Desktop - 2,84%, Ruch z telefonów komórkowych i tabletów - 14,22%"/>
          <p:cNvSpPr/>
          <p:nvPr/>
        </p:nvSpPr>
        <p:spPr>
          <a:xfrm>
            <a:off x="253387" y="3931922"/>
            <a:ext cx="11821099" cy="572877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04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Przykładowa strona</a:t>
            </a:r>
            <a:endParaRPr lang="pl-PL" dirty="0"/>
          </a:p>
        </p:txBody>
      </p:sp>
      <p:pic>
        <p:nvPicPr>
          <p:cNvPr id="6" name="Obraz 5" descr="Strony z wyższym współczynnikiem odrzuceń. Widok na urządzeniu mobilnym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44" y="2004463"/>
            <a:ext cx="2644914" cy="469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rostokąt 8" descr="Pole w którym nie mieści się numer wniosku o dowód osobisty. Ostatnie dwie cyfry są niewidoczne."/>
          <p:cNvSpPr/>
          <p:nvPr/>
        </p:nvSpPr>
        <p:spPr>
          <a:xfrm>
            <a:off x="5012267" y="3194756"/>
            <a:ext cx="2167466" cy="4854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8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8706944" cy="833055"/>
          </a:xfrm>
        </p:spPr>
        <p:txBody>
          <a:bodyPr/>
          <a:lstStyle/>
          <a:p>
            <a:r>
              <a:rPr lang="pl-PL" dirty="0" smtClean="0"/>
              <a:t>Wyszukiwarka wewnętrzna - włączenie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718965" y="1738041"/>
            <a:ext cx="8754072" cy="826264"/>
          </a:xfrm>
        </p:spPr>
        <p:txBody>
          <a:bodyPr/>
          <a:lstStyle/>
          <a:p>
            <a:pPr algn="ctr"/>
            <a:r>
              <a:rPr lang="pl-PL" dirty="0" smtClean="0"/>
              <a:t>Śledzenie wyszukiwania w witrynie domyślnie </a:t>
            </a:r>
            <a:r>
              <a:rPr lang="pl-PL" b="1" dirty="0" smtClean="0"/>
              <a:t>nie jest</a:t>
            </a:r>
            <a:r>
              <a:rPr lang="pl-PL" dirty="0" smtClean="0"/>
              <a:t> włączone.</a:t>
            </a:r>
            <a:endParaRPr lang="pl-PL" dirty="0"/>
          </a:p>
        </p:txBody>
      </p:sp>
      <p:pic>
        <p:nvPicPr>
          <p:cNvPr id="6" name="Obraz 5" descr="Przycisk do włączenia śledzenia wyszukiwania w witrynie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6" y="2700088"/>
            <a:ext cx="592455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9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5" y="438697"/>
            <a:ext cx="9149041" cy="833055"/>
          </a:xfrm>
        </p:spPr>
        <p:txBody>
          <a:bodyPr/>
          <a:lstStyle/>
          <a:p>
            <a:r>
              <a:rPr lang="pl-PL" dirty="0" smtClean="0"/>
              <a:t>Wyszukiwarka wewnętrzna – parametr zapytania</a:t>
            </a:r>
            <a:endParaRPr lang="pl-PL" dirty="0"/>
          </a:p>
        </p:txBody>
      </p:sp>
      <p:pic>
        <p:nvPicPr>
          <p:cNvPr id="6" name="Obraz 5" descr="Pole do uzupełnienia parametru zapytania (słowo lub słowa oznaczające wewnętrzny parametr zapytania)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6" y="2700088"/>
            <a:ext cx="592455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Adres URL z zaznaczonym parametrem zapytania - sq (litery po znakuy zapytania, a przed znakiem równa się: https://obywatel.gov.pl/wyniki-wyszukiwania?sq=dowód+osobisty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425" y="5067963"/>
            <a:ext cx="4629150" cy="390525"/>
          </a:xfrm>
          <a:prstGeom prst="rect">
            <a:avLst/>
          </a:prstGeom>
        </p:spPr>
      </p:pic>
      <p:pic>
        <p:nvPicPr>
          <p:cNvPr id="9" name="Obraz 8" descr="Użycie wyszukiwarki wewnętrznej na stronie obywatel.gov.p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208" y="1084257"/>
            <a:ext cx="5824136" cy="353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9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Wyszukiwarka wewnętrzna</a:t>
            </a:r>
          </a:p>
        </p:txBody>
      </p:sp>
      <p:pic>
        <p:nvPicPr>
          <p:cNvPr id="4" name="Obraz 3" descr="Przykładowy raport pokazujący korzystanie z wyszukiwarki wewnętrznej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754" y="2168199"/>
            <a:ext cx="3724275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Menu boczne w Google Analytics pozwalające na wybór raportu. Dane o korzystaniu z wyszukiwarki wewnętrznej można zobaczyć w raporcie Zachowanie &gt; Wyszukiwanie w witrynie &gt; Korzystani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56" y="1020437"/>
            <a:ext cx="2219325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3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Wyszukiwane hasła</a:t>
            </a:r>
            <a:endParaRPr lang="pl-PL" dirty="0"/>
          </a:p>
        </p:txBody>
      </p:sp>
      <p:pic>
        <p:nvPicPr>
          <p:cNvPr id="3" name="Obraz 2" descr="Menu boczne w Google Analytics pozwalające na wybór raportu. Wyszukiwane hasła można zobaczyć w raporcie Zachowanie &gt; Wyszukiwanie w witrynie &gt; Wyszukiwane hasł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56" y="1219775"/>
            <a:ext cx="1800225" cy="48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Przykładowy raport pokazujący wyszukiwane hasła i łączną liczbę unikalnych wyszukiwań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142945"/>
            <a:ext cx="4267200" cy="45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8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Analityka internetowa</a:t>
            </a:r>
            <a:endParaRPr lang="pl-PL" dirty="0"/>
          </a:p>
        </p:txBody>
      </p:sp>
      <p:sp>
        <p:nvSpPr>
          <p:cNvPr id="7" name="pole tekstowe 6" descr="Jak można rozumieć analitykę internetową?"/>
          <p:cNvSpPr txBox="1"/>
          <p:nvPr/>
        </p:nvSpPr>
        <p:spPr>
          <a:xfrm>
            <a:off x="1359413" y="1762699"/>
            <a:ext cx="62312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0" dirty="0" smtClean="0">
                <a:solidFill>
                  <a:schemeClr val="accent1"/>
                </a:solidFill>
              </a:rPr>
              <a:t>?</a:t>
            </a:r>
            <a:endParaRPr lang="pl-PL" sz="15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9837244" cy="833055"/>
          </a:xfrm>
        </p:spPr>
        <p:txBody>
          <a:bodyPr/>
          <a:lstStyle/>
          <a:p>
            <a:r>
              <a:rPr lang="pl-PL" dirty="0"/>
              <a:t>Wyszukiwarka wewnętrzna – przykład z </a:t>
            </a:r>
            <a:r>
              <a:rPr lang="pl-PL" dirty="0" smtClean="0"/>
              <a:t>obywatel.gov.pl</a:t>
            </a:r>
            <a:r>
              <a:rPr lang="pl-PL" dirty="0"/>
              <a:t> </a:t>
            </a:r>
            <a:r>
              <a:rPr lang="pl-PL" dirty="0" smtClean="0"/>
              <a:t>cd.</a:t>
            </a:r>
            <a:endParaRPr lang="pl-PL" dirty="0"/>
          </a:p>
        </p:txBody>
      </p:sp>
      <p:pic>
        <p:nvPicPr>
          <p:cNvPr id="9" name="Obraz 8" descr="Widok strony głównej serwisu obywatel.gov.p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39" y="1021527"/>
            <a:ext cx="6505575" cy="463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Usługa &quot;Sprawdź, czy twój dowód osobisty jest gotowy&quot; dostępna w serwisie obywatel.gov.pl. Pole do wpisania numeru wniosku o dowód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08" y="1767084"/>
            <a:ext cx="6903904" cy="473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4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10726244" cy="833055"/>
          </a:xfrm>
        </p:spPr>
        <p:txBody>
          <a:bodyPr/>
          <a:lstStyle/>
          <a:p>
            <a:r>
              <a:rPr lang="pl-PL" dirty="0" smtClean="0"/>
              <a:t>Wyszukiwarka wewnętrzna – przykład raportu z obywatel.gov.pl</a:t>
            </a:r>
            <a:endParaRPr lang="pl-PL" dirty="0"/>
          </a:p>
        </p:txBody>
      </p:sp>
      <p:pic>
        <p:nvPicPr>
          <p:cNvPr id="5" name="Obraz 4" descr="Przykładowy raport z wyszukiwarki wewnętrznej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3" y="1097612"/>
            <a:ext cx="2924174" cy="561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1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10865944" cy="833055"/>
          </a:xfrm>
        </p:spPr>
        <p:txBody>
          <a:bodyPr/>
          <a:lstStyle/>
          <a:p>
            <a:r>
              <a:rPr lang="pl-PL" dirty="0"/>
              <a:t>Wyszukiwarka wewnętrzna – </a:t>
            </a:r>
            <a:r>
              <a:rPr lang="pl-PL" dirty="0" smtClean="0"/>
              <a:t>przykład komunikatu </a:t>
            </a:r>
            <a:br>
              <a:rPr lang="pl-PL" dirty="0" smtClean="0"/>
            </a:br>
            <a:r>
              <a:rPr lang="pl-PL" dirty="0" smtClean="0"/>
              <a:t>z obywatel.gov.pl</a:t>
            </a:r>
            <a:endParaRPr lang="pl-PL" dirty="0"/>
          </a:p>
        </p:txBody>
      </p:sp>
      <p:pic>
        <p:nvPicPr>
          <p:cNvPr id="10" name="Obraz 9" descr="Komunikat z obywatel.gov.pl po wspianiu numeru wniosku w oknie wyszukiwarki wewnętrznej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280" y="3045475"/>
            <a:ext cx="8181975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Zdarzenia</a:t>
            </a:r>
            <a:endParaRPr lang="pl-PL" dirty="0"/>
          </a:p>
        </p:txBody>
      </p:sp>
      <p:pic>
        <p:nvPicPr>
          <p:cNvPr id="4" name="Obraz 3" descr="Menu boczne w Google Analytics pozwalające na wybór raportu. Dane o najczęstszych zdarzeniach dostępne są w raporcie Zachowanie &gt; Zdarzenia &gt; Najczęstsze zdarzeni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95" y="1755297"/>
            <a:ext cx="211455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Przykładowy raport najczęstrzych zdarzeń w  Google Analytics pokazujący: całkowitą liczbę zdarzeń, unikalne zdarzenia, wartość zdarzenia, średnia wartość zdarzenia z podziałem na kategorie zdarzeń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561" y="1755297"/>
            <a:ext cx="9202439" cy="320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Konstrukcja wywołania zdarzenia w kodzie strony: ga('send', 'event', [eventCategory], [eventAction], [eventLabel], [eventValue], [fieldObject])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587" y="6150223"/>
            <a:ext cx="8124825" cy="35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4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Konfiguracja celu</a:t>
            </a:r>
            <a:endParaRPr lang="pl-PL" dirty="0"/>
          </a:p>
        </p:txBody>
      </p:sp>
      <p:pic>
        <p:nvPicPr>
          <p:cNvPr id="4" name="Obraz 3" descr="Konfiguracja celu w Google Analytics: pole do uzupełnienia nazwy celu, pole wyboru typu celu (miejsce docelowe,czas trwania,strony/ekrany na sesję, zdarzenia, cel inteligentny)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2" y="1471612"/>
            <a:ext cx="8943975" cy="391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9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Szczegóły celu</a:t>
            </a:r>
            <a:endParaRPr lang="pl-PL" dirty="0"/>
          </a:p>
        </p:txBody>
      </p:sp>
      <p:pic>
        <p:nvPicPr>
          <p:cNvPr id="5" name="Obraz 4" descr="Pole do uzupełnienia szczegółów celu w przypadku wybrania w poprzednim kroku typu &quot;zdarzenie&quot;.&#10;Do uzupełnienia pola: kategoria, działanie, etykieta, wartość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2" y="1503530"/>
            <a:ext cx="6581775" cy="385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3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Cele - raporty</a:t>
            </a:r>
            <a:endParaRPr lang="pl-PL" dirty="0"/>
          </a:p>
        </p:txBody>
      </p:sp>
      <p:pic>
        <p:nvPicPr>
          <p:cNvPr id="4" name="Obraz 3" descr="Przykładowy wykres pokazujący realizację celu w czasie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62" y="3060721"/>
            <a:ext cx="8793558" cy="120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Menu boczne w Google Analytics pozwalające na wybór raportu. Dane dotyczące celu można zobaczyć w raporcie Konwersje &gt; Cele &gt; Przegląd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4" y="2160611"/>
            <a:ext cx="20574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39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Google Search Console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42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Raport &quot;Udoskonalenia HTML&quot; dostępny w Google Search Consol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8" y="1689432"/>
            <a:ext cx="11143544" cy="386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Udoskonalenia HTML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73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rzykładowy raport w Google Search Console pokazujący wpisywane zapytania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1000124"/>
            <a:ext cx="9287320" cy="557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Menu boczne w Google Search Console pozwalające na wybór raportu. Dane o zapytaniach wpisywanych w wyszukiwarkę można zobaczyć w raporcie Ruch związany z wyszukiwaniem &gt; Analityka wyszukiwania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6" y="855224"/>
            <a:ext cx="1905000" cy="88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Analityka wyszukiwania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35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Do czego możesz wykorzystać analitykę internetową?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Do marketingu: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/>
              <a:t>gdzie promować w Internecie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Do rozliczenia projektu: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/>
              <a:t>wskaźniki dotyczące użytkowników i wykorzystania e-usług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Do optymalizacji: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/>
              <a:t>co poprawić w e-usłudze/stronie internetowej</a:t>
            </a:r>
          </a:p>
        </p:txBody>
      </p:sp>
    </p:spTree>
    <p:extLst>
      <p:ext uri="{BB962C8B-B14F-4D97-AF65-F5344CB8AC3E}">
        <p14:creationId xmlns:p14="http://schemas.microsoft.com/office/powerpoint/2010/main" val="4028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odyfikacja raportu &quot;Analityka wyszukiwania&quot;. Wyświetlenie zapytań dla wybranej strony serwisu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0" y="855224"/>
            <a:ext cx="10141117" cy="5713535"/>
          </a:xfrm>
          <a:prstGeom prst="rect">
            <a:avLst/>
          </a:prstGeom>
        </p:spPr>
      </p:pic>
      <p:sp>
        <p:nvSpPr>
          <p:cNvPr id="4" name="Strzałka w prawo 3" descr="Przycisk umożliwijący przełączenie się na widok zapytań."/>
          <p:cNvSpPr/>
          <p:nvPr/>
        </p:nvSpPr>
        <p:spPr>
          <a:xfrm rot="9643686">
            <a:off x="1504485" y="996921"/>
            <a:ext cx="1167301" cy="536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u="sng"/>
          </a:p>
        </p:txBody>
      </p:sp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995856" y="438697"/>
            <a:ext cx="10943595" cy="1281113"/>
          </a:xfrm>
        </p:spPr>
        <p:txBody>
          <a:bodyPr/>
          <a:lstStyle/>
          <a:p>
            <a:r>
              <a:rPr lang="pl-PL" dirty="0" smtClean="0"/>
              <a:t>Analityka wyszukiwania – zapytania dotyczące wybranej strony</a:t>
            </a:r>
            <a:endParaRPr lang="pl-PL" dirty="0"/>
          </a:p>
        </p:txBody>
      </p:sp>
      <p:sp>
        <p:nvSpPr>
          <p:cNvPr id="6" name="Strzałka w prawo 5" descr="Miejsce do wybrania strony, do której chcemy zawęzić raport."/>
          <p:cNvSpPr/>
          <p:nvPr/>
        </p:nvSpPr>
        <p:spPr>
          <a:xfrm rot="9643686">
            <a:off x="3080054" y="1133048"/>
            <a:ext cx="1167301" cy="536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0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enu boczne w Google Search Console pozwalające na wybór raportu. Dane o linkach do Twojej witryny można zobaczyć w raporcie Ruch związany z wyszukiwaniem &gt; Linki do Twojej witryny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7" y="855224"/>
            <a:ext cx="1885950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Przykładowy raport w Google Search Console pokazujący łączną liczbę linków, źródła największej liczby linków, treści najczęściej wskazywane przez linki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2" y="1931545"/>
            <a:ext cx="10783692" cy="285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Linki do Twojej witryny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65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Błędy indeksowania</a:t>
            </a:r>
            <a:endParaRPr lang="pl-PL" dirty="0"/>
          </a:p>
        </p:txBody>
      </p:sp>
      <p:pic>
        <p:nvPicPr>
          <p:cNvPr id="8" name="Obraz 7" descr="Menu boczne w Google Search Console pozwalające na wybór raportu. Dane o błędach indeksowania można zobaczyć w raporcie Indeksowanie &gt; Błędy indeksowani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29" y="1146171"/>
            <a:ext cx="1819275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Przykładowy raport w Google Search Console pokazujący zidentyfikowane błędy indeksowania (adres URL, kod odpowiedzi serwera, data wykrycia)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29" y="2106023"/>
            <a:ext cx="10629544" cy="394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2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95856" y="438697"/>
            <a:ext cx="10777044" cy="833055"/>
          </a:xfrm>
        </p:spPr>
        <p:txBody>
          <a:bodyPr>
            <a:normAutofit/>
          </a:bodyPr>
          <a:lstStyle/>
          <a:p>
            <a:r>
              <a:rPr lang="pl-PL" dirty="0" smtClean="0"/>
              <a:t>Błędy indeksowania – szczegółowe informacje o błędzie</a:t>
            </a:r>
            <a:endParaRPr lang="pl-PL" dirty="0"/>
          </a:p>
        </p:txBody>
      </p:sp>
      <p:pic>
        <p:nvPicPr>
          <p:cNvPr id="7" name="Obraz 6" descr="Szczegółowy widok dotyczący wybranego błędu zawiera informacje o błędzie oraz linki z dome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1" y="1271752"/>
            <a:ext cx="6819900" cy="507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5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Logo Centralnego Ośrodka Informatyk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11" y="3680363"/>
            <a:ext cx="2295977" cy="40065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0" y="2656251"/>
            <a:ext cx="11519338" cy="822544"/>
          </a:xfrm>
        </p:spPr>
        <p:txBody>
          <a:bodyPr>
            <a:normAutofit/>
          </a:bodyPr>
          <a:lstStyle/>
          <a:p>
            <a:r>
              <a:rPr lang="pl-PL" sz="4800" spc="300" dirty="0" smtClean="0"/>
              <a:t>DZIĘKUJĘ</a:t>
            </a:r>
            <a:r>
              <a:rPr lang="pl-PL" sz="4800" spc="300" baseline="0" dirty="0" smtClean="0"/>
              <a:t> ZA UWAGĘ</a:t>
            </a:r>
            <a:endParaRPr lang="pl-PL" sz="4800" spc="300" dirty="0"/>
          </a:p>
        </p:txBody>
      </p:sp>
    </p:spTree>
    <p:extLst>
      <p:ext uri="{BB962C8B-B14F-4D97-AF65-F5344CB8AC3E}">
        <p14:creationId xmlns:p14="http://schemas.microsoft.com/office/powerpoint/2010/main" val="11442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7348" y="4617797"/>
            <a:ext cx="11519338" cy="822544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Narzędzia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Logo systemu Matomo (dawniej PIWIK)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50" y="4022912"/>
            <a:ext cx="4769223" cy="2682688"/>
          </a:xfrm>
          <a:prstGeom prst="rect">
            <a:avLst/>
          </a:prstGeom>
        </p:spPr>
      </p:pic>
      <p:pic>
        <p:nvPicPr>
          <p:cNvPr id="7" name="Obraz 6" descr="Logo systemu Google Analytic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71" y="1845235"/>
            <a:ext cx="3567380" cy="2080971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dirty="0" smtClean="0"/>
              <a:t>Google Analytics, </a:t>
            </a:r>
            <a:r>
              <a:rPr lang="pl-PL" dirty="0" err="1" smtClean="0"/>
              <a:t>Matomo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03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Instalacja</a:t>
            </a:r>
            <a:endParaRPr lang="pl-PL" dirty="0"/>
          </a:p>
        </p:txBody>
      </p:sp>
      <p:pic>
        <p:nvPicPr>
          <p:cNvPr id="4" name="Obraz 3" descr="Przykład kodu Google Analytics do wklejenia w szablonie monitorowanej strony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15" y="2009423"/>
            <a:ext cx="5713423" cy="177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Przykład kodu Matomo do wklejenia w szablonie monitorowanej strony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0" y="3405266"/>
            <a:ext cx="6747144" cy="249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1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Konfiguracja</a:t>
            </a:r>
            <a:endParaRPr lang="pl-PL" dirty="0"/>
          </a:p>
        </p:txBody>
      </p:sp>
      <p:pic>
        <p:nvPicPr>
          <p:cNvPr id="3" name="Obraz 2" descr="Obrazek przedstawiający menu „Administracja” w narzędziu Google Analytics.&#10;W pierwszej kolejności zostaną omówione trzy zakładki znajdujące się w środkowej kolumnie (usługa), tj.: „Ustawienia usługi”, „Informacje o śledzeniu”, „Łączenie z Adwords”. 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63" y="998227"/>
            <a:ext cx="8111799" cy="5519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rostokąt 8" descr="Menu - ustawienia usługi"/>
          <p:cNvSpPr/>
          <p:nvPr/>
        </p:nvSpPr>
        <p:spPr>
          <a:xfrm>
            <a:off x="5376089" y="2008859"/>
            <a:ext cx="1439824" cy="149725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 descr="Menu - informacje o śledzeniu"/>
          <p:cNvSpPr/>
          <p:nvPr/>
        </p:nvSpPr>
        <p:spPr>
          <a:xfrm>
            <a:off x="5376089" y="2514067"/>
            <a:ext cx="1439824" cy="149725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 descr="Menu - łączenie z AdWords"/>
          <p:cNvSpPr/>
          <p:nvPr/>
        </p:nvSpPr>
        <p:spPr>
          <a:xfrm>
            <a:off x="5376089" y="3085502"/>
            <a:ext cx="1439824" cy="149725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95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4">
      <a:dk1>
        <a:sysClr val="windowText" lastClr="000000"/>
      </a:dk1>
      <a:lt1>
        <a:sysClr val="window" lastClr="FFFFFF"/>
      </a:lt1>
      <a:dk2>
        <a:srgbClr val="3C4B65"/>
      </a:dk2>
      <a:lt2>
        <a:srgbClr val="E7E6E6"/>
      </a:lt2>
      <a:accent1>
        <a:srgbClr val="0075E2"/>
      </a:accent1>
      <a:accent2>
        <a:srgbClr val="3C4B65"/>
      </a:accent2>
      <a:accent3>
        <a:srgbClr val="A5A5A5"/>
      </a:accent3>
      <a:accent4>
        <a:srgbClr val="3C4B65"/>
      </a:accent4>
      <a:accent5>
        <a:srgbClr val="0075E2"/>
      </a:accent5>
      <a:accent6>
        <a:srgbClr val="3C4B65"/>
      </a:accent6>
      <a:hlink>
        <a:srgbClr val="0075E2"/>
      </a:hlink>
      <a:folHlink>
        <a:srgbClr val="0075E2"/>
      </a:folHlink>
    </a:clrScheme>
    <a:fontScheme name="Niestandardowy 11">
      <a:majorFont>
        <a:latin typeface="Montserrat"/>
        <a:ea typeface=""/>
        <a:cs typeface=""/>
      </a:majorFont>
      <a:minorFont>
        <a:latin typeface="Roboto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7165</TotalTime>
  <Words>310</Words>
  <Application>Microsoft Office PowerPoint</Application>
  <PresentationFormat>Panoramiczny</PresentationFormat>
  <Paragraphs>103</Paragraphs>
  <Slides>54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60" baseType="lpstr">
      <vt:lpstr>Roboto Light</vt:lpstr>
      <vt:lpstr>Arial</vt:lpstr>
      <vt:lpstr>Montserrat</vt:lpstr>
      <vt:lpstr>Calibri</vt:lpstr>
      <vt:lpstr>Roboto Medium</vt:lpstr>
      <vt:lpstr>Motyw pakietu Office</vt:lpstr>
      <vt:lpstr>Analityka internetowa w UX </vt:lpstr>
      <vt:lpstr>Katarzyna Bogucka Główny specjalista ds. analityki webowej</vt:lpstr>
      <vt:lpstr>Analityka internetowa w UX  Agenda szkolenia </vt:lpstr>
      <vt:lpstr>Analityka internetowa</vt:lpstr>
      <vt:lpstr>Do czego możesz wykorzystać analitykę internetową?</vt:lpstr>
      <vt:lpstr>Narzędzia</vt:lpstr>
      <vt:lpstr>Google Analytics, Matomo</vt:lpstr>
      <vt:lpstr>Instalacja</vt:lpstr>
      <vt:lpstr>Konfiguracja</vt:lpstr>
      <vt:lpstr>Ustawienia usługi</vt:lpstr>
      <vt:lpstr>Ustawienia usługi – funkcje reklamowe</vt:lpstr>
      <vt:lpstr>Ustawienia usługi – Search Console</vt:lpstr>
      <vt:lpstr>Informacje o śledzeniu - gromadzenie danych</vt:lpstr>
      <vt:lpstr>Łączenie z AdWords</vt:lpstr>
      <vt:lpstr>Ustawienia widoku – ustawienia podstawowe</vt:lpstr>
      <vt:lpstr>Ustawienia widoku – cd.</vt:lpstr>
      <vt:lpstr>Filtry</vt:lpstr>
      <vt:lpstr>Edycja filtra</vt:lpstr>
      <vt:lpstr>Definicje</vt:lpstr>
      <vt:lpstr>Wybrane definicje</vt:lpstr>
      <vt:lpstr>Raporty</vt:lpstr>
      <vt:lpstr>Sesje </vt:lpstr>
      <vt:lpstr>Sesje – przykładowy wykres </vt:lpstr>
      <vt:lpstr>Zmiana liczby sesji w dłuższym okresie </vt:lpstr>
      <vt:lpstr>Wiek użytkowników </vt:lpstr>
      <vt:lpstr>Wiek użytkowników 01.01.2018 – 28.02.2018 r.</vt:lpstr>
      <vt:lpstr>Wiek użytkowników 01.03.2015 – 28.02.2018 r.</vt:lpstr>
      <vt:lpstr>Płeć użytkowników </vt:lpstr>
      <vt:lpstr>Lokalizacja </vt:lpstr>
      <vt:lpstr>Urządzenia </vt:lpstr>
      <vt:lpstr>Źródła wizyt</vt:lpstr>
      <vt:lpstr>Budowanie URL</vt:lpstr>
      <vt:lpstr>Analiza treści</vt:lpstr>
      <vt:lpstr>Segmentacja</vt:lpstr>
      <vt:lpstr>Przykładowa strona</vt:lpstr>
      <vt:lpstr>Wyszukiwarka wewnętrzna - włączenie</vt:lpstr>
      <vt:lpstr>Wyszukiwarka wewnętrzna – parametr zapytania</vt:lpstr>
      <vt:lpstr>Wyszukiwarka wewnętrzna</vt:lpstr>
      <vt:lpstr>Wyszukiwane hasła</vt:lpstr>
      <vt:lpstr>Wyszukiwarka wewnętrzna – przykład z obywatel.gov.pl cd.</vt:lpstr>
      <vt:lpstr>Wyszukiwarka wewnętrzna – przykład raportu z obywatel.gov.pl</vt:lpstr>
      <vt:lpstr>Wyszukiwarka wewnętrzna – przykład komunikatu  z obywatel.gov.pl</vt:lpstr>
      <vt:lpstr>Zdarzenia</vt:lpstr>
      <vt:lpstr>Konfiguracja celu</vt:lpstr>
      <vt:lpstr>Szczegóły celu</vt:lpstr>
      <vt:lpstr>Cele - raporty</vt:lpstr>
      <vt:lpstr>Google Search Console</vt:lpstr>
      <vt:lpstr>Udoskonalenia HTML</vt:lpstr>
      <vt:lpstr>Analityka wyszukiwania</vt:lpstr>
      <vt:lpstr>Analityka wyszukiwania – zapytania dotyczące wybranej strony</vt:lpstr>
      <vt:lpstr>Linki do Twojej witryny</vt:lpstr>
      <vt:lpstr>Błędy indeksowania</vt:lpstr>
      <vt:lpstr>Błędy indeksowania – szczegółowe informacje o błędzie</vt:lpstr>
      <vt:lpstr>DZIĘKUJĘ ZA UWAGĘ</vt:lpstr>
    </vt:vector>
  </TitlesOfParts>
  <Company>Centralny Ośrodek Informatyki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Analityka internetowa w UX</dc:title>
  <dc:creator>Katarzyna.Bogucka@coi.gov.pl</dc:creator>
  <dc:description>Szkolenie organizowane przez POPC Wsparcie</dc:description>
  <cp:lastModifiedBy>Pieczunko Andrzej</cp:lastModifiedBy>
  <cp:revision>558</cp:revision>
  <dcterms:created xsi:type="dcterms:W3CDTF">2017-09-18T09:25:45Z</dcterms:created>
  <dcterms:modified xsi:type="dcterms:W3CDTF">2018-05-28T07:49:32Z</dcterms:modified>
</cp:coreProperties>
</file>