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League Spartan"/>
      <p:regular r:id="rId11"/>
      <p:bold r:id="rId12"/>
    </p:embeddedFont>
    <p:embeddedFont>
      <p:font typeface="Arimo"/>
      <p:regular r:id="rId13"/>
      <p:bold r:id="rId14"/>
      <p:italic r:id="rId15"/>
      <p:boldItalic r:id="rId16"/>
    </p:embeddedFont>
    <p:embeddedFont>
      <p:font typeface="Montserrat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eagueSpartan-regular.fntdata"/><Relationship Id="rId10" Type="http://schemas.openxmlformats.org/officeDocument/2006/relationships/slide" Target="slides/slide5.xml"/><Relationship Id="rId13" Type="http://schemas.openxmlformats.org/officeDocument/2006/relationships/font" Target="fonts/Arimo-regular.fntdata"/><Relationship Id="rId12" Type="http://schemas.openxmlformats.org/officeDocument/2006/relationships/font" Target="fonts/LeagueSpartan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mo-italic.fntdata"/><Relationship Id="rId14" Type="http://schemas.openxmlformats.org/officeDocument/2006/relationships/font" Target="fonts/Arimo-bold.fntdata"/><Relationship Id="rId17" Type="http://schemas.openxmlformats.org/officeDocument/2006/relationships/font" Target="fonts/Montserrat-bold.fntdata"/><Relationship Id="rId16" Type="http://schemas.openxmlformats.org/officeDocument/2006/relationships/font" Target="fonts/Arim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wpbxedEtYY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3499217" y="5427000"/>
            <a:ext cx="4860000" cy="4860000"/>
          </a:xfrm>
          <a:custGeom>
            <a:rect b="b" l="l" r="r" t="t"/>
            <a:pathLst>
              <a:path extrusionOk="0" h="4860000" w="4860000">
                <a:moveTo>
                  <a:pt x="0" y="0"/>
                </a:moveTo>
                <a:lnTo>
                  <a:pt x="4860000" y="0"/>
                </a:lnTo>
                <a:lnTo>
                  <a:pt x="4860000" y="4860000"/>
                </a:lnTo>
                <a:lnTo>
                  <a:pt x="0" y="48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-400500" y="8104050"/>
            <a:ext cx="2308500" cy="2308500"/>
          </a:xfrm>
          <a:custGeom>
            <a:rect b="b" l="l" r="r" t="t"/>
            <a:pathLst>
              <a:path extrusionOk="0" h="2308500" w="2308500">
                <a:moveTo>
                  <a:pt x="0" y="0"/>
                </a:moveTo>
                <a:lnTo>
                  <a:pt x="2308500" y="0"/>
                </a:lnTo>
                <a:lnTo>
                  <a:pt x="2308500" y="2308500"/>
                </a:lnTo>
                <a:lnTo>
                  <a:pt x="0" y="2308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86" name="Google Shape;86;p13"/>
          <p:cNvCxnSpPr/>
          <p:nvPr/>
        </p:nvCxnSpPr>
        <p:spPr>
          <a:xfrm rot="10800000">
            <a:off x="1908000" y="-2952397"/>
            <a:ext cx="0" cy="12920819"/>
          </a:xfrm>
          <a:prstGeom prst="straightConnector1">
            <a:avLst/>
          </a:prstGeom>
          <a:noFill/>
          <a:ln cap="flat" cmpd="sng" w="9525">
            <a:solidFill>
              <a:srgbClr val="FFF0D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13"/>
          <p:cNvSpPr/>
          <p:nvPr/>
        </p:nvSpPr>
        <p:spPr>
          <a:xfrm>
            <a:off x="14336413" y="8982372"/>
            <a:ext cx="3642375" cy="986050"/>
          </a:xfrm>
          <a:custGeom>
            <a:rect b="b" l="l" r="r" t="t"/>
            <a:pathLst>
              <a:path extrusionOk="0" h="986050" w="3642375">
                <a:moveTo>
                  <a:pt x="0" y="0"/>
                </a:moveTo>
                <a:lnTo>
                  <a:pt x="3642375" y="0"/>
                </a:lnTo>
                <a:lnTo>
                  <a:pt x="3642375" y="986050"/>
                </a:lnTo>
                <a:lnTo>
                  <a:pt x="0" y="986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6068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4091137" y="7481378"/>
            <a:ext cx="3676160" cy="1245344"/>
          </a:xfrm>
          <a:custGeom>
            <a:rect b="b" l="l" r="r" t="t"/>
            <a:pathLst>
              <a:path extrusionOk="0" h="1245344" w="3676160">
                <a:moveTo>
                  <a:pt x="0" y="0"/>
                </a:moveTo>
                <a:lnTo>
                  <a:pt x="3676161" y="0"/>
                </a:lnTo>
                <a:lnTo>
                  <a:pt x="3676161" y="1245344"/>
                </a:lnTo>
                <a:lnTo>
                  <a:pt x="0" y="1245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 txBox="1"/>
          <p:nvPr/>
        </p:nvSpPr>
        <p:spPr>
          <a:xfrm>
            <a:off x="2822134" y="4400615"/>
            <a:ext cx="9983855" cy="785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4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51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Odporni na dezinformację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2822134" y="5465100"/>
            <a:ext cx="6887343" cy="292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89" u="none" cap="none" strike="noStrike">
                <a:solidFill>
                  <a:srgbClr val="FFAE04"/>
                </a:solidFill>
                <a:latin typeface="Montserrat"/>
                <a:ea typeface="Montserrat"/>
                <a:cs typeface="Montserrat"/>
                <a:sym typeface="Montserrat"/>
              </a:rPr>
              <a:t>ZAJĘCIA DLA OSÓB DOROSŁYCH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3493371" y="2459451"/>
            <a:ext cx="11301259" cy="5368098"/>
          </a:xfrm>
          <a:custGeom>
            <a:rect b="b" l="l" r="r" t="t"/>
            <a:pathLst>
              <a:path extrusionOk="0" h="5368098" w="11301259">
                <a:moveTo>
                  <a:pt x="0" y="0"/>
                </a:moveTo>
                <a:lnTo>
                  <a:pt x="11301258" y="0"/>
                </a:lnTo>
                <a:lnTo>
                  <a:pt x="11301258" y="5368098"/>
                </a:lnTo>
                <a:lnTo>
                  <a:pt x="0" y="5368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4"/>
          <p:cNvSpPr txBox="1"/>
          <p:nvPr/>
        </p:nvSpPr>
        <p:spPr>
          <a:xfrm>
            <a:off x="6164154" y="9059863"/>
            <a:ext cx="5611416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4"/>
              </a:rPr>
              <a:t>https://www.youtube.com/watch?v=wpbxedEtYYU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1262747" y="1460540"/>
            <a:ext cx="15996553" cy="6672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99" u="none" cap="none" strike="noStrike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</a:t>
            </a:r>
            <a:r>
              <a:rPr b="1" i="0" lang="en-US" sz="4199" u="none" cap="none" strike="noStrike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luczowe treści filmu:</a:t>
            </a:r>
            <a:endParaRPr/>
          </a:p>
          <a:p>
            <a:pPr indent="0" lvl="0" marL="0" marR="0" rtl="0" algn="l">
              <a:lnSpc>
                <a:spcPct val="1524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199" u="none" cap="none" strike="noStrike">
              <a:solidFill>
                <a:srgbClr val="FFAE0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-345439" lvl="1" marL="69088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dezinformacja to celowe działanie, a nie przypadkowy błąd,</a:t>
            </a:r>
            <a:endParaRPr/>
          </a:p>
          <a:p>
            <a:pPr indent="-345439" lvl="1" marL="69088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informacja to narzędzie wpływu,</a:t>
            </a:r>
            <a:endParaRPr/>
          </a:p>
          <a:p>
            <a:pPr indent="-345439" lvl="1" marL="69088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rola cyberprzestrzeni i mediów społecznościowych w rozpowszechnianiu fałszywych treści,</a:t>
            </a:r>
            <a:endParaRPr/>
          </a:p>
          <a:p>
            <a:pPr indent="-345439" lvl="1" marL="69088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mechanizmy manipulacji: fake konta, boty, „pożyteczny idiota”, hejt,</a:t>
            </a:r>
            <a:endParaRPr/>
          </a:p>
          <a:p>
            <a:pPr indent="-345439" lvl="1" marL="69088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AE04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STOP: zatrzymaj się i sprawdź!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1262747" y="1606802"/>
            <a:ext cx="15996553" cy="5862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99" u="none" cap="none" strike="noStrike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</a:t>
            </a:r>
            <a:r>
              <a:rPr b="1" i="0" lang="en-US" sz="4199" u="none" cap="none" strike="noStrike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asady odporności na dezinformację </a:t>
            </a:r>
            <a:endParaRPr/>
          </a:p>
          <a:p>
            <a:pPr indent="0" lvl="0" marL="0" marR="0" rtl="0" algn="l">
              <a:lnSpc>
                <a:spcPct val="1524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199" u="none" cap="none" strike="noStrike">
              <a:solidFill>
                <a:srgbClr val="FFAE0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-345439" lvl="1" marL="69088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nie działam pod wpływem emocji,</a:t>
            </a:r>
            <a:endParaRPr/>
          </a:p>
          <a:p>
            <a:pPr indent="-345439" lvl="1" marL="69088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sprawdzam informację w więcej niż jednym źródle,</a:t>
            </a:r>
            <a:endParaRPr/>
          </a:p>
          <a:p>
            <a:pPr indent="-345439" lvl="1" marL="69088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ufam oficjalnym komunikatom służb i instytucji,</a:t>
            </a:r>
            <a:endParaRPr/>
          </a:p>
          <a:p>
            <a:pPr indent="-345439" lvl="1" marL="69088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nie przekazuję dalej niesprawdzonych treści,</a:t>
            </a:r>
            <a:endParaRPr/>
          </a:p>
          <a:p>
            <a:pPr indent="-345439" lvl="1" marL="69088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 razie wątpliwości pytam lub sprawdzam.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13499217" y="5427000"/>
            <a:ext cx="4860000" cy="4860000"/>
          </a:xfrm>
          <a:custGeom>
            <a:rect b="b" l="l" r="r" t="t"/>
            <a:pathLst>
              <a:path extrusionOk="0" h="4860000" w="4860000">
                <a:moveTo>
                  <a:pt x="0" y="0"/>
                </a:moveTo>
                <a:lnTo>
                  <a:pt x="4860000" y="0"/>
                </a:lnTo>
                <a:lnTo>
                  <a:pt x="4860000" y="4860000"/>
                </a:lnTo>
                <a:lnTo>
                  <a:pt x="0" y="48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7"/>
          <p:cNvSpPr txBox="1"/>
          <p:nvPr/>
        </p:nvSpPr>
        <p:spPr>
          <a:xfrm>
            <a:off x="7462421" y="4554872"/>
            <a:ext cx="3363158" cy="1053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51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Dziękuję!</a:t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14091137" y="7481378"/>
            <a:ext cx="3676160" cy="1245344"/>
          </a:xfrm>
          <a:custGeom>
            <a:rect b="b" l="l" r="r" t="t"/>
            <a:pathLst>
              <a:path extrusionOk="0" h="1245344" w="3676160">
                <a:moveTo>
                  <a:pt x="0" y="0"/>
                </a:moveTo>
                <a:lnTo>
                  <a:pt x="3676161" y="0"/>
                </a:lnTo>
                <a:lnTo>
                  <a:pt x="3676161" y="1245344"/>
                </a:lnTo>
                <a:lnTo>
                  <a:pt x="0" y="1245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7"/>
          <p:cNvSpPr/>
          <p:nvPr/>
        </p:nvSpPr>
        <p:spPr>
          <a:xfrm>
            <a:off x="14336413" y="8982372"/>
            <a:ext cx="3642375" cy="986050"/>
          </a:xfrm>
          <a:custGeom>
            <a:rect b="b" l="l" r="r" t="t"/>
            <a:pathLst>
              <a:path extrusionOk="0" h="986050" w="3642375">
                <a:moveTo>
                  <a:pt x="0" y="0"/>
                </a:moveTo>
                <a:lnTo>
                  <a:pt x="3642375" y="0"/>
                </a:lnTo>
                <a:lnTo>
                  <a:pt x="3642375" y="986050"/>
                </a:lnTo>
                <a:lnTo>
                  <a:pt x="0" y="986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6068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