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7556500" cy="10693400"/>
  <p:embeddedFontLst>
    <p:embeddedFont>
      <p:font typeface="Lato" panose="020F0502020204030203" pitchFamily="34" charset="0"/>
      <p:regular r:id="rId4"/>
      <p:bold r:id="rId5"/>
      <p:italic r:id="rId6"/>
      <p:boldItalic r:id="rId7"/>
    </p:embeddedFont>
    <p:embeddedFont>
      <p:font typeface="Poppins" panose="00000500000000000000" pitchFamily="2" charset="-18"/>
      <p:regular r:id="rId8"/>
      <p:bold r:id="rId9"/>
      <p:italic r:id="rId10"/>
      <p:boldItalic r:id="rId11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5"/>
    <p:restoredTop sz="94567"/>
  </p:normalViewPr>
  <p:slideViewPr>
    <p:cSldViewPr>
      <p:cViewPr>
        <p:scale>
          <a:sx n="94" d="100"/>
          <a:sy n="94" d="100"/>
        </p:scale>
        <p:origin x="1896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5700E-86F1-43B6-A51C-35C80897746E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05CCA-44F2-4F8A-AD19-18B7F7C9F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899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05CCA-44F2-4F8A-AD19-18B7F7C9FB2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g object 16">
            <a:extLst>
              <a:ext uri="{FF2B5EF4-FFF2-40B4-BE49-F238E27FC236}">
                <a16:creationId xmlns:a16="http://schemas.microsoft.com/office/drawing/2014/main" id="{30F69ABD-9D84-950E-D29F-5C648A24FF39}"/>
              </a:ext>
            </a:extLst>
          </p:cNvPr>
          <p:cNvSpPr/>
          <p:nvPr userDrawn="1"/>
        </p:nvSpPr>
        <p:spPr>
          <a:xfrm>
            <a:off x="0" y="7484402"/>
            <a:ext cx="7560309" cy="1960245"/>
          </a:xfrm>
          <a:custGeom>
            <a:avLst/>
            <a:gdLst/>
            <a:ahLst/>
            <a:cxnLst/>
            <a:rect l="l" t="t" r="r" b="b"/>
            <a:pathLst>
              <a:path w="7560309" h="1960245">
                <a:moveTo>
                  <a:pt x="7559992" y="0"/>
                </a:moveTo>
                <a:lnTo>
                  <a:pt x="0" y="0"/>
                </a:lnTo>
                <a:lnTo>
                  <a:pt x="0" y="1960194"/>
                </a:lnTo>
                <a:lnTo>
                  <a:pt x="7559992" y="1960194"/>
                </a:lnTo>
                <a:lnTo>
                  <a:pt x="7559992" y="0"/>
                </a:lnTo>
                <a:close/>
              </a:path>
            </a:pathLst>
          </a:custGeom>
          <a:solidFill>
            <a:srgbClr val="DFE8E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9" name="bg object 17">
            <a:extLst>
              <a:ext uri="{FF2B5EF4-FFF2-40B4-BE49-F238E27FC236}">
                <a16:creationId xmlns:a16="http://schemas.microsoft.com/office/drawing/2014/main" id="{F37D5C19-0FE4-23BE-4EDD-61231743B75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560000" cy="3956258"/>
          </a:xfrm>
          <a:prstGeom prst="rect">
            <a:avLst/>
          </a:prstGeom>
        </p:spPr>
      </p:pic>
      <p:sp>
        <p:nvSpPr>
          <p:cNvPr id="10" name="bg object 18">
            <a:extLst>
              <a:ext uri="{FF2B5EF4-FFF2-40B4-BE49-F238E27FC236}">
                <a16:creationId xmlns:a16="http://schemas.microsoft.com/office/drawing/2014/main" id="{E47B4900-F19E-F914-11A8-DCCE41E1D282}"/>
              </a:ext>
            </a:extLst>
          </p:cNvPr>
          <p:cNvSpPr/>
          <p:nvPr userDrawn="1"/>
        </p:nvSpPr>
        <p:spPr>
          <a:xfrm>
            <a:off x="503999" y="2673007"/>
            <a:ext cx="3024505" cy="1960245"/>
          </a:xfrm>
          <a:custGeom>
            <a:avLst/>
            <a:gdLst/>
            <a:ahLst/>
            <a:cxnLst/>
            <a:rect l="l" t="t" r="r" b="b"/>
            <a:pathLst>
              <a:path w="3024504" h="1960245">
                <a:moveTo>
                  <a:pt x="3023997" y="0"/>
                </a:moveTo>
                <a:lnTo>
                  <a:pt x="0" y="0"/>
                </a:lnTo>
                <a:lnTo>
                  <a:pt x="0" y="1960194"/>
                </a:lnTo>
                <a:lnTo>
                  <a:pt x="3023997" y="1960194"/>
                </a:lnTo>
                <a:lnTo>
                  <a:pt x="3023997" y="0"/>
                </a:lnTo>
                <a:close/>
              </a:path>
            </a:pathLst>
          </a:custGeom>
          <a:solidFill>
            <a:srgbClr val="292B5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8" name="object 12">
            <a:extLst>
              <a:ext uri="{FF2B5EF4-FFF2-40B4-BE49-F238E27FC236}">
                <a16:creationId xmlns:a16="http://schemas.microsoft.com/office/drawing/2014/main" id="{EACBF064-6955-439E-6E49-E685B7834950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6005" y="3029407"/>
            <a:ext cx="1215415" cy="356387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54416291-092F-6C29-2B91-CAAC81DC812A}"/>
              </a:ext>
            </a:extLst>
          </p:cNvPr>
          <p:cNvSpPr txBox="1"/>
          <p:nvPr userDrawn="1"/>
        </p:nvSpPr>
        <p:spPr>
          <a:xfrm>
            <a:off x="743298" y="5007600"/>
            <a:ext cx="27720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292B5F"/>
                </a:solidFill>
                <a:latin typeface="Poppins"/>
                <a:cs typeface="Poppins"/>
              </a:rPr>
              <a:t>Główne </a:t>
            </a:r>
            <a:r>
              <a:rPr sz="1100" b="1" spc="-10" dirty="0" err="1">
                <a:solidFill>
                  <a:srgbClr val="292B5F"/>
                </a:solidFill>
                <a:latin typeface="Poppins"/>
                <a:cs typeface="Poppins"/>
              </a:rPr>
              <a:t>obowiązki</a:t>
            </a:r>
            <a:r>
              <a:rPr sz="1100" b="1" spc="-10" dirty="0">
                <a:solidFill>
                  <a:srgbClr val="292B5F"/>
                </a:solidFill>
                <a:latin typeface="Poppins"/>
                <a:cs typeface="Poppins"/>
              </a:rPr>
              <a:t>:</a:t>
            </a:r>
            <a:endParaRPr sz="1000" dirty="0">
              <a:solidFill>
                <a:srgbClr val="292B5F"/>
              </a:solidFill>
              <a:latin typeface="Lato"/>
              <a:cs typeface="Lato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FFDFB754-40A6-B937-7450-1D150A32B6CF}"/>
              </a:ext>
            </a:extLst>
          </p:cNvPr>
          <p:cNvSpPr txBox="1"/>
          <p:nvPr userDrawn="1"/>
        </p:nvSpPr>
        <p:spPr>
          <a:xfrm>
            <a:off x="4014000" y="5007600"/>
            <a:ext cx="27720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 err="1">
                <a:solidFill>
                  <a:srgbClr val="292B5F"/>
                </a:solidFill>
                <a:latin typeface="Poppins"/>
                <a:cs typeface="Poppins"/>
              </a:rPr>
              <a:t>Wymagania</a:t>
            </a:r>
            <a:r>
              <a:rPr sz="1100" b="1" spc="-10" dirty="0">
                <a:solidFill>
                  <a:srgbClr val="292B5F"/>
                </a:solidFill>
                <a:latin typeface="Poppins"/>
                <a:cs typeface="Poppins"/>
              </a:rPr>
              <a:t>:</a:t>
            </a:r>
            <a:endParaRPr sz="1000" dirty="0">
              <a:solidFill>
                <a:srgbClr val="292B5F"/>
              </a:solidFill>
              <a:latin typeface="Lato"/>
              <a:cs typeface="Lato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652E1C52-8A06-765C-888A-BD3C970E6CB3}"/>
              </a:ext>
            </a:extLst>
          </p:cNvPr>
          <p:cNvSpPr txBox="1">
            <a:spLocks/>
          </p:cNvSpPr>
          <p:nvPr userDrawn="1"/>
        </p:nvSpPr>
        <p:spPr>
          <a:xfrm>
            <a:off x="756000" y="3877200"/>
            <a:ext cx="2590800" cy="430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400" b="1" i="0">
                <a:latin typeface="Poppins" pitchFamily="2" charset="0"/>
                <a:ea typeface="+mj-ea"/>
                <a:cs typeface="Poppins" pitchFamily="2" charset="0"/>
              </a:defRPr>
            </a:lvl1pPr>
          </a:lstStyle>
          <a:p>
            <a:r>
              <a:rPr lang="pl-PL" sz="2800" spc="50" dirty="0">
                <a:solidFill>
                  <a:schemeClr val="bg1"/>
                </a:solidFill>
              </a:rPr>
              <a:t>PRAKTYKI</a:t>
            </a: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1A007138-DD82-2532-11D7-6E8D51D4AF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2819" y="7662101"/>
            <a:ext cx="354711" cy="354711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0F2440CC-D078-C021-6F5C-C95D1EF1931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94409" y="7662101"/>
            <a:ext cx="354711" cy="354711"/>
          </a:xfrm>
          <a:prstGeom prst="rect">
            <a:avLst/>
          </a:prstGeom>
        </p:spPr>
      </p:pic>
      <p:pic>
        <p:nvPicPr>
          <p:cNvPr id="21" name="Grafika 20">
            <a:extLst>
              <a:ext uri="{FF2B5EF4-FFF2-40B4-BE49-F238E27FC236}">
                <a16:creationId xmlns:a16="http://schemas.microsoft.com/office/drawing/2014/main" id="{72551EDD-6775-D2BE-954A-70A965745EF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6000" y="7665682"/>
            <a:ext cx="354711" cy="354711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72F4F301-8CFA-F08E-8344-DD858CAE2EB4}"/>
              </a:ext>
            </a:extLst>
          </p:cNvPr>
          <p:cNvSpPr txBox="1"/>
          <p:nvPr userDrawn="1"/>
        </p:nvSpPr>
        <p:spPr>
          <a:xfrm>
            <a:off x="755995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Komórka organizacyjna: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99C9FF7F-19A4-8A90-F91E-0BB1062C26B2}"/>
              </a:ext>
            </a:extLst>
          </p:cNvPr>
          <p:cNvSpPr txBox="1"/>
          <p:nvPr userDrawn="1"/>
        </p:nvSpPr>
        <p:spPr>
          <a:xfrm>
            <a:off x="2898000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Liczba oferowanych stanowisk: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FA264D9-A5B7-D46A-598B-DFFD20799BFA}"/>
              </a:ext>
            </a:extLst>
          </p:cNvPr>
          <p:cNvSpPr txBox="1"/>
          <p:nvPr userDrawn="1"/>
        </p:nvSpPr>
        <p:spPr>
          <a:xfrm>
            <a:off x="5040000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Proponowany termin praktyk:</a:t>
            </a:r>
          </a:p>
        </p:txBody>
      </p: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EE123B87-4A40-CB48-1156-102E84C3EA75}"/>
              </a:ext>
            </a:extLst>
          </p:cNvPr>
          <p:cNvCxnSpPr/>
          <p:nvPr userDrawn="1"/>
        </p:nvCxnSpPr>
        <p:spPr>
          <a:xfrm>
            <a:off x="756000" y="9444647"/>
            <a:ext cx="6048000" cy="0"/>
          </a:xfrm>
          <a:prstGeom prst="line">
            <a:avLst/>
          </a:prstGeom>
          <a:ln w="25400" cap="rnd">
            <a:solidFill>
              <a:srgbClr val="292B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756000" y="9444606"/>
            <a:ext cx="6048375" cy="0"/>
          </a:xfrm>
          <a:custGeom>
            <a:avLst/>
            <a:gdLst/>
            <a:ahLst/>
            <a:cxnLst/>
            <a:rect l="l" t="t" r="r" b="b"/>
            <a:pathLst>
              <a:path w="6048375">
                <a:moveTo>
                  <a:pt x="0" y="0"/>
                </a:moveTo>
                <a:lnTo>
                  <a:pt x="6047994" y="0"/>
                </a:lnTo>
              </a:path>
            </a:pathLst>
          </a:custGeom>
          <a:ln w="25400">
            <a:solidFill>
              <a:srgbClr val="292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8288A3E1-CD3C-1790-4AC2-51E6C12429B4}"/>
              </a:ext>
            </a:extLst>
          </p:cNvPr>
          <p:cNvSpPr txBox="1"/>
          <p:nvPr/>
        </p:nvSpPr>
        <p:spPr>
          <a:xfrm>
            <a:off x="120650" y="5256000"/>
            <a:ext cx="3962400" cy="17521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wsparcie przy analizie danych przestrzennych dotyczących planowania przestrzennego, w oprogramowaniu QGIS oraz przy wykorzystaniu Przeglądarki danych planistycznych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pomoc przy testowaniu narzędzi wspierających cyfryzację planowania przestrzennego, w tym w szczególności Wtyczki APP 2 do programu QGIS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wsparcie przy sporządzanie materiałów tezowo-informacyjnych oraz analitycznych, związanych z zakresem merytorycznym Wydziału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wsparcie pracowników w bieżących zadaniach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141A1B33-1484-8F45-BEDC-3118AE9B8626}"/>
              </a:ext>
            </a:extLst>
          </p:cNvPr>
          <p:cNvSpPr txBox="1"/>
          <p:nvPr/>
        </p:nvSpPr>
        <p:spPr>
          <a:xfrm>
            <a:off x="4311650" y="5256000"/>
            <a:ext cx="2971800" cy="1572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umiejętności w zakresie obsługi programów </a:t>
            </a:r>
            <a:r>
              <a:rPr lang="pl-PL" sz="1000" dirty="0" err="1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geoinformacyjnych</a:t>
            </a: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w tym oprogramowania QGIS</a:t>
            </a:r>
          </a:p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myślenie analityczne</a:t>
            </a:r>
          </a:p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mile widziana znajomość zagadnień związanych z obszarem planowania i zagospodarowania przestrzennego, infrastruktury informacji przestrzennej oraz znajomość języka angielskiego	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8043C40E-9682-ACA8-A82F-E9735A7DB875}"/>
              </a:ext>
            </a:extLst>
          </p:cNvPr>
          <p:cNvSpPr txBox="1"/>
          <p:nvPr/>
        </p:nvSpPr>
        <p:spPr>
          <a:xfrm>
            <a:off x="271236" y="8655317"/>
            <a:ext cx="2821214" cy="4335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l-PL" sz="1000" dirty="0">
                <a:solidFill>
                  <a:srgbClr val="292B5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Departament </a:t>
            </a: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Planowania Przestrzennego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sz="1000" dirty="0">
                <a:solidFill>
                  <a:srgbClr val="292B5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Wydział Cyfryzacji i Planowania Przestrzennego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7E9C36EB-D71F-CA36-454F-62115D7C5E97}"/>
              </a:ext>
            </a:extLst>
          </p:cNvPr>
          <p:cNvSpPr txBox="1"/>
          <p:nvPr/>
        </p:nvSpPr>
        <p:spPr>
          <a:xfrm>
            <a:off x="2898000" y="8640000"/>
            <a:ext cx="1764000" cy="16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1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87165A58-3843-72DA-C016-1BDFA6FD0CFF}"/>
              </a:ext>
            </a:extLst>
          </p:cNvPr>
          <p:cNvSpPr txBox="1"/>
          <p:nvPr/>
        </p:nvSpPr>
        <p:spPr>
          <a:xfrm>
            <a:off x="5040000" y="8640000"/>
            <a:ext cx="1764000" cy="16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cały rok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C29A1E2-FD4D-7EFC-C08F-5DAAEED235A5}"/>
              </a:ext>
            </a:extLst>
          </p:cNvPr>
          <p:cNvSpPr txBox="1"/>
          <p:nvPr/>
        </p:nvSpPr>
        <p:spPr>
          <a:xfrm>
            <a:off x="755995" y="9721213"/>
            <a:ext cx="6048000" cy="521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Osoby zainteresowane współpracą z Ministerstwem mogą przesyłać aplikacje (tj. CV, zawierające oświadczenie kandydata o wyrażeniu zgody na przetwarzanie danych osobowych) w formie papierowej lub mailowo na adres: </a:t>
            </a:r>
            <a:r>
              <a:rPr lang="pl-PL" sz="1000" b="1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praktyki@mrit.gov.pl</a:t>
            </a: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z dopiskiem w tytule wiadomości: </a:t>
            </a:r>
            <a:r>
              <a:rPr lang="pl-PL" sz="1000" b="1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Praktyki_numer_oferty_12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92B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153</Words>
  <Application>Microsoft Office PowerPoint</Application>
  <PresentationFormat>Niestandardowy</PresentationFormat>
  <Paragraphs>13</Paragraphs>
  <Slides>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7" baseType="lpstr">
      <vt:lpstr>Poppins</vt:lpstr>
      <vt:lpstr>Times New Roman</vt:lpstr>
      <vt:lpstr>Wingdings</vt:lpstr>
      <vt:lpstr>Lato</vt:lpstr>
      <vt:lpstr>Aptos</vt:lpstr>
      <vt:lpstr>Office Theme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Hejneman-Koczur Anna</dc:creator>
  <cp:lastModifiedBy>Hejneman-Koczur Anna</cp:lastModifiedBy>
  <cp:revision>19</cp:revision>
  <cp:lastPrinted>2025-10-23T05:32:21Z</cp:lastPrinted>
  <dcterms:created xsi:type="dcterms:W3CDTF">2025-10-23T05:28:36Z</dcterms:created>
  <dcterms:modified xsi:type="dcterms:W3CDTF">2025-11-18T17:39:29Z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2025-10-21T00:00:00Z</vt:filetime>
  </property>
  <property fmtid="{D5CDD505-2E9C-101B-9397-08002B2CF9AE}" pid="3" name="Creator">
    <vt:lpwstr>Adobe InDesign 20.5 (Macintosh)</vt:lpwstr>
  </property>
  <property fmtid="{D5CDD505-2E9C-101B-9397-08002B2CF9AE}" pid="4" name="LastSaved">
    <vt:filetime>2025-10-23T00:00:00Z</vt:filetime>
  </property>
  <property fmtid="{D5CDD505-2E9C-101B-9397-08002B2CF9AE}" pid="5" name="Producer">
    <vt:lpwstr>Adobe PDF Library 17.0</vt:lpwstr>
  </property>
</Properties>
</file>