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70" r:id="rId9"/>
    <p:sldId id="264" r:id="rId10"/>
    <p:sldId id="269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CA9C8B-87C9-4195-B627-2E931CC8A1F3}" v="10" dt="2024-04-05T11:44:21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Marczak Joanna" userId="S::joanna.marczak@cyfra.gov.pl::2eaf09f3-aaeb-486c-aecb-e3f97e06763d" providerId="AD" clId="Web-{88CA9C8B-87C9-4195-B627-2E931CC8A1F3}"/>
    <pc:docChg chg="modSld">
      <pc:chgData name="Marczak Joanna" userId="S::joanna.marczak@cyfra.gov.pl::2eaf09f3-aaeb-486c-aecb-e3f97e06763d" providerId="AD" clId="Web-{88CA9C8B-87C9-4195-B627-2E931CC8A1F3}" dt="2024-04-05T11:44:19.531" v="3" actId="20577"/>
      <pc:docMkLst>
        <pc:docMk/>
      </pc:docMkLst>
      <pc:sldChg chg="modSp">
        <pc:chgData name="Marczak Joanna" userId="S::joanna.marczak@cyfra.gov.pl::2eaf09f3-aaeb-486c-aecb-e3f97e06763d" providerId="AD" clId="Web-{88CA9C8B-87C9-4195-B627-2E931CC8A1F3}" dt="2024-04-05T11:44:19.531" v="3" actId="20577"/>
        <pc:sldMkLst>
          <pc:docMk/>
          <pc:sldMk cId="1511560334" sldId="259"/>
        </pc:sldMkLst>
        <pc:spChg chg="mod">
          <ac:chgData name="Marczak Joanna" userId="S::joanna.marczak@cyfra.gov.pl::2eaf09f3-aaeb-486c-aecb-e3f97e06763d" providerId="AD" clId="Web-{88CA9C8B-87C9-4195-B627-2E931CC8A1F3}" dt="2024-04-05T11:44:19.531" v="3" actId="20577"/>
          <ac:spMkLst>
            <pc:docMk/>
            <pc:sldMk cId="1511560334" sldId="259"/>
            <ac:spMk id="5" creationId="{00000000-0000-0000-0000-000000000000}"/>
          </ac:spMkLst>
        </pc:sp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"zł"#,##0.00_);[Red]\("zł"#,##0.00\)</c:formatCode>
                <c:ptCount val="2"/>
                <c:pt idx="0">
                  <c:v>8734851.1300000008</c:v>
                </c:pt>
                <c:pt idx="1">
                  <c:v>7382116.9299999997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11-44FE-A08C-B463EE9EFD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059600"/>
        <c:axId val="-13059056"/>
      </c:barChart>
      <c:catAx>
        <c:axId val="-1305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13059056"/>
        <c:crosses val="autoZero"/>
        <c:auto val="1"/>
        <c:lblAlgn val="ctr"/>
        <c:lblOffset val="100"/>
        <c:noMultiLvlLbl val="0"/>
      </c:catAx>
      <c:valAx>
        <c:axId val="-13059056"/>
        <c:scaling>
          <c:orientation val="minMax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zł&quot;#,##0.00_);[Red]\(&quot;zł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13059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9" y="2146228"/>
            <a:ext cx="7711344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Budowa systemu informatycznego </a:t>
            </a:r>
            <a:r>
              <a:rPr lang="pl-PL" sz="4800" b="1" dirty="0" err="1">
                <a:solidFill>
                  <a:schemeClr val="bg1"/>
                </a:solidFill>
                <a:cs typeface="Calibri"/>
              </a:rPr>
              <a:t>iBTM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Infrastruktury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Główny Inspektorat Transportu Drogowego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Brak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</a:rPr>
              <a:t>Celem realizacji projektu była częściowa elektronizacja oraz usprawnienie procesów biznesowych realizowanych wobec przedsiębiorców przez Biuro ds. Transportu Międzynarodowego w Głównym Inspektoracie Transportu Drogowego. </a:t>
            </a:r>
          </a:p>
          <a:p>
            <a:r>
              <a:rPr lang="pl-PL" sz="1400" dirty="0">
                <a:solidFill>
                  <a:srgbClr val="002060"/>
                </a:solidFill>
              </a:rPr>
              <a:t>System </a:t>
            </a:r>
            <a:r>
              <a:rPr lang="pl-PL" sz="1400" dirty="0" err="1">
                <a:solidFill>
                  <a:srgbClr val="002060"/>
                </a:solidFill>
              </a:rPr>
              <a:t>iBTM</a:t>
            </a:r>
            <a:r>
              <a:rPr lang="pl-PL" sz="1400" dirty="0">
                <a:solidFill>
                  <a:srgbClr val="002060"/>
                </a:solidFill>
              </a:rPr>
              <a:t> miał umożliwić szybszą i poprawniejszą jakościowo kompleksową obsługę przedsiębiorców prowadzących działalność gospodarczą w zakresie międzynarodowego transportu drogowego oraz komisji społecznej dzięki integracji z innymi systemami i rejestrami.</a:t>
            </a:r>
          </a:p>
          <a:p>
            <a:r>
              <a:rPr lang="pl-PL" sz="1400" dirty="0">
                <a:solidFill>
                  <a:srgbClr val="002060"/>
                </a:solidFill>
              </a:rPr>
              <a:t>Nowy system zastąpił eksploatowaną dotychczas aplikację </a:t>
            </a:r>
            <a:r>
              <a:rPr lang="pl-PL" sz="1400" dirty="0" err="1">
                <a:solidFill>
                  <a:srgbClr val="002060"/>
                </a:solidFill>
              </a:rPr>
              <a:t>Transbit</a:t>
            </a:r>
            <a:r>
              <a:rPr lang="pl-PL" sz="1400" dirty="0">
                <a:solidFill>
                  <a:srgbClr val="002060"/>
                </a:solidFill>
              </a:rPr>
              <a:t>. Celem budowy systemu </a:t>
            </a:r>
            <a:r>
              <a:rPr lang="pl-PL" sz="1400" dirty="0" err="1">
                <a:solidFill>
                  <a:srgbClr val="002060"/>
                </a:solidFill>
              </a:rPr>
              <a:t>iBTM</a:t>
            </a:r>
            <a:r>
              <a:rPr lang="pl-PL" sz="1400" dirty="0">
                <a:solidFill>
                  <a:srgbClr val="002060"/>
                </a:solidFill>
              </a:rPr>
              <a:t> było uruchomienie Portalu Klienta wraz z usługami skierowanymi do przedsiębiorców umożliwiającego załatwienie sprawy on-line.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07222"/>
              </p:ext>
            </p:extLst>
          </p:nvPr>
        </p:nvGraphicFramePr>
        <p:xfrm>
          <a:off x="784533" y="2991468"/>
          <a:ext cx="11030303" cy="14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2021-02-28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2022-02-28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2021-02-28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2023-11-27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Budżet państwa w części 39 – Transport 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0231721"/>
              </p:ext>
            </p:extLst>
          </p:nvPr>
        </p:nvGraphicFramePr>
        <p:xfrm>
          <a:off x="2153096" y="2887733"/>
          <a:ext cx="7885808" cy="3692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629" y="140894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615124"/>
              </p:ext>
            </p:extLst>
          </p:nvPr>
        </p:nvGraphicFramePr>
        <p:xfrm>
          <a:off x="360484" y="2491524"/>
          <a:ext cx="11471968" cy="37035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30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0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8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18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E-usługi dla obywateli i przedsiębiorców: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A2B Złożenie wniosku o wydanie zezwolenia zagranicznego.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Poziom dojrzałości: 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A2B Usługa wprowadzania przez przedsiębiorców prowadzących działalność w zakresie międzynarodowego transportu drogowego zmiany danych w ustalonym zakresie, dotyczącym wydanego uprawnienia przez GITD. 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Poziom dojrzałości: 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A2B Usługa złożenia wniosku o wydanie Świadectwa Kierowcy na dedykowanym portalu. 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Poziom dojrzałości: 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A2B Usługa złożenia wniosku o wydanie zezwolenia na wykonywanie zawodu przewoźnika drogowego i licencji wspólnotowej. Poziom dojrzałości: 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A2B Usługa złożenia wniosku o wydanie licencji wspólnotowej. Poziom dojrzałości: 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A2B Usługa złożenia wniosku o wydanie wypisu z licencji wspólnotowej. Poziom dojrzałości: 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Pierwotny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termin: 2022-02-28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baseline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 termin wdrożenia: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2022-11-25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2023-11-27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Udostępnione informacje sektora publicznego i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Zestawienie wydanych decyzji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administracyjnych o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wydanych zezwoleniach na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wykonywanie zawodu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przewoźnika drogowego,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decyzji o wydanych licencjach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wspólnotowych.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Pierwotny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termin: 2022-02-28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baseline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 termin wdrożenia: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2022-11-25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2023-11-27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69003" y="115567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279875"/>
              </p:ext>
            </p:extLst>
          </p:nvPr>
        </p:nvGraphicFramePr>
        <p:xfrm>
          <a:off x="184638" y="1906269"/>
          <a:ext cx="11878408" cy="4894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65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2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03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Pozostałe: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Dokumentacja specjalistyczna </a:t>
                      </a:r>
                      <a:r>
                        <a:rPr lang="pl-PL" sz="1100" b="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iBTM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projekt techniczny i dokumentacja analityczna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2023-03-08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Termin realizacji cz. 1 zadania głównego został przesunięty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 wyniku zawarcia aneksu nr. 1 oraz aneksu nr. 2 do Umowy 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 do komunikacji z REGON, </a:t>
                      </a:r>
                      <a:r>
                        <a:rPr lang="pl-PL" sz="1100" b="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CEiDG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KREPTD, </a:t>
                      </a:r>
                      <a:r>
                        <a:rPr lang="pl-PL" sz="1100" b="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CEPiK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(CEP), EZD, GEOPORTAL, Węzłem Krajowym, </a:t>
                      </a:r>
                      <a:r>
                        <a:rPr lang="pl-PL" sz="1100" b="0" i="1" baseline="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ePUAP</a:t>
                      </a:r>
                      <a:endParaRPr lang="pl-PL" sz="11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Pierwotny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termin: 2022-02-28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baseline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 termin wdrożenia: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2022-11-25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2023-11-27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</a:t>
                      </a:r>
                      <a:r>
                        <a:rPr lang="pl-PL" sz="1100" b="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iBTM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oraz Portal</a:t>
                      </a:r>
                      <a:r>
                        <a:rPr lang="pl-PL" sz="1100" b="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Klienta </a:t>
                      </a:r>
                      <a:r>
                        <a:rPr lang="pl-PL" sz="1100" b="0" i="1" baseline="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iBTM</a:t>
                      </a:r>
                      <a:endParaRPr lang="pl-PL" sz="11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Pierwotny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termin: 2022-02-28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baseline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 termin wdrożenia: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2022-11-25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2023-11-27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Narzędzie do raportowania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Pierwotny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termin: 2022-02-28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baseline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 termin wdrożenia: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2022-11-25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2023-11-27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Baza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Pierwotny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termin: 2022-02-28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baseline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 termin wdrożenia: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2022-11-25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2023-11-27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432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5" name="Prostokąt 64"/>
          <p:cNvSpPr/>
          <p:nvPr/>
        </p:nvSpPr>
        <p:spPr>
          <a:xfrm>
            <a:off x="1248982" y="262550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REGON</a:t>
            </a:r>
          </a:p>
        </p:txBody>
      </p:sp>
      <p:sp>
        <p:nvSpPr>
          <p:cNvPr id="64" name="Prostokąt 63"/>
          <p:cNvSpPr/>
          <p:nvPr/>
        </p:nvSpPr>
        <p:spPr>
          <a:xfrm>
            <a:off x="4105667" y="3991573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i="1" dirty="0" err="1">
                <a:solidFill>
                  <a:schemeClr val="tx2"/>
                </a:solidFill>
              </a:rPr>
              <a:t>iBTM</a:t>
            </a:r>
            <a:endParaRPr lang="pl-PL" sz="1600" b="1" i="1" dirty="0">
              <a:solidFill>
                <a:schemeClr val="tx2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rostokąt 27"/>
          <p:cNvSpPr/>
          <p:nvPr/>
        </p:nvSpPr>
        <p:spPr>
          <a:xfrm>
            <a:off x="1248981" y="399157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err="1"/>
              <a:t>CEPiK</a:t>
            </a:r>
            <a:r>
              <a:rPr lang="pl-PL" sz="1600" dirty="0"/>
              <a:t> 2.0 (CEP)</a:t>
            </a:r>
          </a:p>
        </p:txBody>
      </p:sp>
      <p:sp>
        <p:nvSpPr>
          <p:cNvPr id="29" name="Prostokąt 28"/>
          <p:cNvSpPr/>
          <p:nvPr/>
        </p:nvSpPr>
        <p:spPr>
          <a:xfrm>
            <a:off x="1248746" y="535303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err="1"/>
              <a:t>ePUAP</a:t>
            </a:r>
            <a:endParaRPr lang="pl-PL" sz="1600" dirty="0"/>
          </a:p>
        </p:txBody>
      </p:sp>
      <p:sp>
        <p:nvSpPr>
          <p:cNvPr id="30" name="Prostokąt 29"/>
          <p:cNvSpPr/>
          <p:nvPr/>
        </p:nvSpPr>
        <p:spPr>
          <a:xfrm>
            <a:off x="4105667" y="262550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CEIDG</a:t>
            </a:r>
          </a:p>
        </p:txBody>
      </p:sp>
      <p:sp>
        <p:nvSpPr>
          <p:cNvPr id="31" name="Prostokąt 30"/>
          <p:cNvSpPr/>
          <p:nvPr/>
        </p:nvSpPr>
        <p:spPr>
          <a:xfrm>
            <a:off x="6962353" y="399157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QNT Quorum</a:t>
            </a:r>
          </a:p>
        </p:txBody>
      </p:sp>
      <p:sp>
        <p:nvSpPr>
          <p:cNvPr id="32" name="Prostokąt 31"/>
          <p:cNvSpPr/>
          <p:nvPr/>
        </p:nvSpPr>
        <p:spPr>
          <a:xfrm>
            <a:off x="6962353" y="535303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KREPTD</a:t>
            </a:r>
          </a:p>
        </p:txBody>
      </p:sp>
      <p:sp>
        <p:nvSpPr>
          <p:cNvPr id="33" name="Prostokąt 32"/>
          <p:cNvSpPr/>
          <p:nvPr/>
        </p:nvSpPr>
        <p:spPr>
          <a:xfrm>
            <a:off x="5057896" y="535764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GEOPORTAL</a:t>
            </a:r>
          </a:p>
        </p:txBody>
      </p:sp>
      <p:sp>
        <p:nvSpPr>
          <p:cNvPr id="34" name="Prostokąt 33"/>
          <p:cNvSpPr/>
          <p:nvPr/>
        </p:nvSpPr>
        <p:spPr>
          <a:xfrm>
            <a:off x="6962353" y="262550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Węzeł Krajowy</a:t>
            </a:r>
          </a:p>
        </p:txBody>
      </p:sp>
      <p:sp>
        <p:nvSpPr>
          <p:cNvPr id="35" name="Prostokąt 34"/>
          <p:cNvSpPr/>
          <p:nvPr/>
        </p:nvSpPr>
        <p:spPr>
          <a:xfrm>
            <a:off x="3153439" y="535764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EZD</a:t>
            </a:r>
          </a:p>
        </p:txBody>
      </p:sp>
      <p:cxnSp>
        <p:nvCxnSpPr>
          <p:cNvPr id="3" name="Łącznik łamany 2"/>
          <p:cNvCxnSpPr>
            <a:stCxn id="65" idx="3"/>
          </p:cNvCxnSpPr>
          <p:nvPr/>
        </p:nvCxnSpPr>
        <p:spPr>
          <a:xfrm>
            <a:off x="2742982" y="3021549"/>
            <a:ext cx="1362685" cy="11254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>
            <a:stCxn id="28" idx="3"/>
            <a:endCxn id="64" idx="1"/>
          </p:cNvCxnSpPr>
          <p:nvPr/>
        </p:nvCxnSpPr>
        <p:spPr>
          <a:xfrm>
            <a:off x="2742981" y="4387617"/>
            <a:ext cx="13626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łamany 14"/>
          <p:cNvCxnSpPr>
            <a:stCxn id="29" idx="0"/>
            <a:endCxn id="64" idx="2"/>
          </p:cNvCxnSpPr>
          <p:nvPr/>
        </p:nvCxnSpPr>
        <p:spPr>
          <a:xfrm rot="5400000" flipH="1" flipV="1">
            <a:off x="3139520" y="3639888"/>
            <a:ext cx="569373" cy="2856921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łamany 16"/>
          <p:cNvCxnSpPr>
            <a:stCxn id="35" idx="0"/>
          </p:cNvCxnSpPr>
          <p:nvPr/>
        </p:nvCxnSpPr>
        <p:spPr>
          <a:xfrm rot="5400000" flipH="1" flipV="1">
            <a:off x="3851447" y="4832653"/>
            <a:ext cx="573980" cy="475997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łamany 18"/>
          <p:cNvCxnSpPr>
            <a:stCxn id="33" idx="0"/>
          </p:cNvCxnSpPr>
          <p:nvPr/>
        </p:nvCxnSpPr>
        <p:spPr>
          <a:xfrm rot="16200000" flipV="1">
            <a:off x="5312677" y="4865422"/>
            <a:ext cx="573980" cy="41045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łamany 20"/>
          <p:cNvCxnSpPr>
            <a:stCxn id="32" idx="0"/>
            <a:endCxn id="64" idx="2"/>
          </p:cNvCxnSpPr>
          <p:nvPr/>
        </p:nvCxnSpPr>
        <p:spPr>
          <a:xfrm rot="16200000" flipV="1">
            <a:off x="5996324" y="3640005"/>
            <a:ext cx="569373" cy="2856686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>
            <a:stCxn id="31" idx="1"/>
            <a:endCxn id="64" idx="3"/>
          </p:cNvCxnSpPr>
          <p:nvPr/>
        </p:nvCxnSpPr>
        <p:spPr>
          <a:xfrm flipH="1">
            <a:off x="5599667" y="4387617"/>
            <a:ext cx="136268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y ze strzałką 35"/>
          <p:cNvCxnSpPr>
            <a:stCxn id="64" idx="0"/>
            <a:endCxn id="30" idx="2"/>
          </p:cNvCxnSpPr>
          <p:nvPr/>
        </p:nvCxnSpPr>
        <p:spPr>
          <a:xfrm flipV="1">
            <a:off x="4852667" y="3417593"/>
            <a:ext cx="0" cy="5739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łamany 37"/>
          <p:cNvCxnSpPr>
            <a:stCxn id="34" idx="1"/>
          </p:cNvCxnSpPr>
          <p:nvPr/>
        </p:nvCxnSpPr>
        <p:spPr>
          <a:xfrm rot="10800000" flipV="1">
            <a:off x="5599667" y="3021549"/>
            <a:ext cx="1362686" cy="11254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093392"/>
              </p:ext>
            </p:extLst>
          </p:nvPr>
        </p:nvGraphicFramePr>
        <p:xfrm>
          <a:off x="339364" y="2347558"/>
          <a:ext cx="11368726" cy="2770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zdefiniowanych do wygenerowania raportów z systemu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iBTM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Status: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Zrealizowane, wartość osiągnięta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złożonych wniosków on-line o wydanie zezwolenia zagranicznego za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pomocą dedykowanej usługi w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Portalu Klienta w terminie roku od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zakończenia projektu.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Status: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realizacji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złożonych wniosków on-line o wydanie świadectwa kierowców za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pomocą dedykowanej usługi w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Portalu Klienta w terminie roku od</a:t>
                      </a:r>
                      <a:r>
                        <a:rPr lang="pl-PL" sz="11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zakończenia projektu.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Status: </a:t>
                      </a: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realizacji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2 500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339364" y="5134251"/>
            <a:ext cx="42642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*</a:t>
            </a:r>
            <a:r>
              <a:rPr lang="pl-PL" sz="1100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wartość aktualna na dzień 04.04.2024 r.</a:t>
            </a:r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11024746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od 27.11.2023 r. do 27.11.2026 r. (Utrzymanie i rozwój Systemu)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GITD (Projekt nie obejmuje dofinansowania z UE)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193975"/>
              </p:ext>
            </p:extLst>
          </p:nvPr>
        </p:nvGraphicFramePr>
        <p:xfrm>
          <a:off x="114300" y="4218661"/>
          <a:ext cx="11969607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982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Brak zapewnienia środków na dalszy rozwój systemu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Tolerowanie ryzyka tj. przyjęcie skutków ryzyka w razie jego materializacji i kolejne próby pozyskania środków.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Fluktuacja kadr - odejście z projektu kluczowych osób posiadających szczegółową wiedzę o systemie i jego dalszych potrzebach rozwojowych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poprzez budowę kompetencji u większej liczby pracowników, dzielenie się wiedzą, dokumentowanie wiedzy.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Odstąpienie od umowy przez Wykonawcę po wdrożeniu Systemu </a:t>
                      </a:r>
                      <a:r>
                        <a:rPr lang="pl-PL" sz="120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iBTM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, a w konsekwencji brak zasobów do utrzymania efektów projektu oraz rozwoju Systemu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poprzez wytworzenie możliwie wyczerpującej dokumentacji opisującej System umożliwiającej utrzymanie i rozwój Systemu także przez inne podmioty.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1123E3-2DB3-45DC-B02D-ADF0B389F6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9affde3b-50dd-4e74-9e2c-6b9654ae514a"/>
    <ds:schemaRef ds:uri="http://schemas.microsoft.com/office/2006/documentManagement/types"/>
    <ds:schemaRef ds:uri="http://purl.org/dc/dcmitype/"/>
    <ds:schemaRef ds:uri="http://www.w3.org/XML/1998/namespace"/>
    <ds:schemaRef ds:uri="5df3a10b-8748-402e-bef4-aee373db4dbb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731</Words>
  <Application>Microsoft Office PowerPoint</Application>
  <PresentationFormat>Panoramiczny</PresentationFormat>
  <Paragraphs>144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Patryk Bazylak</cp:lastModifiedBy>
  <cp:revision>67</cp:revision>
  <dcterms:created xsi:type="dcterms:W3CDTF">2017-01-27T12:50:17Z</dcterms:created>
  <dcterms:modified xsi:type="dcterms:W3CDTF">2024-04-05T11:44:26Z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