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1" r:id="rId9"/>
    <p:sldId id="272" r:id="rId10"/>
    <p:sldId id="273" r:id="rId11"/>
    <p:sldId id="275" r:id="rId12"/>
    <p:sldId id="27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ouvlo" panose="020B0604020202020204" charset="-18"/>
      <p:regular r:id="rId18"/>
    </p:embeddedFont>
    <p:embeddedFont>
      <p:font typeface="Touvlo Bold" panose="020B0604020202020204" charset="-18"/>
      <p:regular r:id="rId19"/>
    </p:embeddedFont>
    <p:embeddedFont>
      <p:font typeface="TT Interphases" panose="020B0604020202020204" charset="0"/>
      <p:regular r:id="rId20"/>
    </p:embeddedFont>
    <p:embeddedFont>
      <p:font typeface="TT Interphase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494" y="-229269"/>
            <a:ext cx="10128771" cy="7955709"/>
            <a:chOff x="0" y="0"/>
            <a:chExt cx="2667660" cy="2095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7660" cy="2095331"/>
            </a:xfrm>
            <a:custGeom>
              <a:avLst/>
              <a:gdLst/>
              <a:ahLst/>
              <a:cxnLst/>
              <a:rect l="l" t="t" r="r" b="b"/>
              <a:pathLst>
                <a:path w="2667660" h="2095331">
                  <a:moveTo>
                    <a:pt x="0" y="0"/>
                  </a:moveTo>
                  <a:lnTo>
                    <a:pt x="2667660" y="0"/>
                  </a:lnTo>
                  <a:lnTo>
                    <a:pt x="2667660" y="2095331"/>
                  </a:lnTo>
                  <a:lnTo>
                    <a:pt x="0" y="2095331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667660" cy="2142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386" y="-191838"/>
            <a:ext cx="1121886" cy="3054399"/>
            <a:chOff x="0" y="0"/>
            <a:chExt cx="295476" cy="804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476" cy="804451"/>
            </a:xfrm>
            <a:custGeom>
              <a:avLst/>
              <a:gdLst/>
              <a:ahLst/>
              <a:cxnLst/>
              <a:rect l="l" t="t" r="r" b="b"/>
              <a:pathLst>
                <a:path w="295476" h="804451">
                  <a:moveTo>
                    <a:pt x="0" y="0"/>
                  </a:moveTo>
                  <a:lnTo>
                    <a:pt x="295476" y="0"/>
                  </a:lnTo>
                  <a:lnTo>
                    <a:pt x="295476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5476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9386" y="3148681"/>
            <a:ext cx="1121886" cy="4577758"/>
            <a:chOff x="0" y="0"/>
            <a:chExt cx="295476" cy="120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476" cy="1205665"/>
            </a:xfrm>
            <a:custGeom>
              <a:avLst/>
              <a:gdLst/>
              <a:ahLst/>
              <a:cxnLst/>
              <a:rect l="l" t="t" r="r" b="b"/>
              <a:pathLst>
                <a:path w="295476" h="1205665">
                  <a:moveTo>
                    <a:pt x="0" y="0"/>
                  </a:moveTo>
                  <a:lnTo>
                    <a:pt x="295476" y="0"/>
                  </a:lnTo>
                  <a:lnTo>
                    <a:pt x="295476" y="1205665"/>
                  </a:lnTo>
                  <a:lnTo>
                    <a:pt x="0" y="1205665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5476" cy="1253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51016" y="-191838"/>
            <a:ext cx="7431896" cy="7918278"/>
            <a:chOff x="0" y="0"/>
            <a:chExt cx="2123403" cy="2262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3403" cy="2262370"/>
            </a:xfrm>
            <a:custGeom>
              <a:avLst/>
              <a:gdLst/>
              <a:ahLst/>
              <a:cxnLst/>
              <a:rect l="l" t="t" r="r" b="b"/>
              <a:pathLst>
                <a:path w="2123403" h="2262370">
                  <a:moveTo>
                    <a:pt x="0" y="0"/>
                  </a:moveTo>
                  <a:lnTo>
                    <a:pt x="2123403" y="0"/>
                  </a:lnTo>
                  <a:lnTo>
                    <a:pt x="2123403" y="2262370"/>
                  </a:lnTo>
                  <a:lnTo>
                    <a:pt x="0" y="2262370"/>
                  </a:lnTo>
                  <a:close/>
                </a:path>
              </a:pathLst>
            </a:custGeom>
            <a:blipFill>
              <a:blip r:embed="rId2"/>
              <a:stretch>
                <a:fillRect l="-19874" r="-39743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4553831" y="8096644"/>
            <a:ext cx="2251607" cy="1840827"/>
          </a:xfrm>
          <a:custGeom>
            <a:avLst/>
            <a:gdLst/>
            <a:ahLst/>
            <a:cxnLst/>
            <a:rect l="l" t="t" r="r" b="b"/>
            <a:pathLst>
              <a:path w="2251607" h="1840827">
                <a:moveTo>
                  <a:pt x="0" y="0"/>
                </a:moveTo>
                <a:lnTo>
                  <a:pt x="2251607" y="0"/>
                </a:lnTo>
                <a:lnTo>
                  <a:pt x="2251607" y="1840827"/>
                </a:lnTo>
                <a:lnTo>
                  <a:pt x="0" y="1840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00738" y="8393512"/>
            <a:ext cx="4614886" cy="1361391"/>
          </a:xfrm>
          <a:custGeom>
            <a:avLst/>
            <a:gdLst/>
            <a:ahLst/>
            <a:cxnLst/>
            <a:rect l="l" t="t" r="r" b="b"/>
            <a:pathLst>
              <a:path w="4614886" h="1361391">
                <a:moveTo>
                  <a:pt x="0" y="0"/>
                </a:moveTo>
                <a:lnTo>
                  <a:pt x="4614886" y="0"/>
                </a:lnTo>
                <a:lnTo>
                  <a:pt x="4614886" y="1361392"/>
                </a:lnTo>
                <a:lnTo>
                  <a:pt x="0" y="136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" b="-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9527" y="8228842"/>
            <a:ext cx="5763003" cy="1576431"/>
          </a:xfrm>
          <a:custGeom>
            <a:avLst/>
            <a:gdLst/>
            <a:ahLst/>
            <a:cxnLst/>
            <a:rect l="l" t="t" r="r" b="b"/>
            <a:pathLst>
              <a:path w="5763003" h="1576431">
                <a:moveTo>
                  <a:pt x="0" y="0"/>
                </a:moveTo>
                <a:lnTo>
                  <a:pt x="5763003" y="0"/>
                </a:lnTo>
                <a:lnTo>
                  <a:pt x="5763003" y="1576432"/>
                </a:lnTo>
                <a:lnTo>
                  <a:pt x="0" y="1576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851" b="-191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69996" y="1821826"/>
            <a:ext cx="8783176" cy="3545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8400" b="1" spc="-25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MOC</a:t>
            </a:r>
          </a:p>
          <a:p>
            <a:pPr algn="l">
              <a:lnSpc>
                <a:spcPts val="9240"/>
              </a:lnSpc>
            </a:pPr>
            <a:r>
              <a:rPr lang="en-US" sz="8400" b="1" spc="-25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MAŁYCH </a:t>
            </a:r>
          </a:p>
          <a:p>
            <a:pPr marL="0" lvl="0" indent="0" algn="l">
              <a:lnSpc>
                <a:spcPts val="9240"/>
              </a:lnSpc>
            </a:pPr>
            <a:r>
              <a:rPr lang="en-US" sz="8400" b="1" spc="-25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SPOŁECZNOŚCI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69996" y="5660822"/>
            <a:ext cx="495061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prezentacja na podstawie założeń Programu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0367" y="4088509"/>
            <a:ext cx="15811500" cy="5169791"/>
            <a:chOff x="0" y="0"/>
            <a:chExt cx="4164346" cy="13615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64346" cy="1361591"/>
            </a:xfrm>
            <a:custGeom>
              <a:avLst/>
              <a:gdLst/>
              <a:ahLst/>
              <a:cxnLst/>
              <a:rect l="l" t="t" r="r" b="b"/>
              <a:pathLst>
                <a:path w="4164346" h="1361591">
                  <a:moveTo>
                    <a:pt x="0" y="0"/>
                  </a:moveTo>
                  <a:lnTo>
                    <a:pt x="4164346" y="0"/>
                  </a:lnTo>
                  <a:lnTo>
                    <a:pt x="4164346" y="1361591"/>
                  </a:lnTo>
                  <a:lnTo>
                    <a:pt x="0" y="1361591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4164346" cy="147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399"/>
                </a:lnSpc>
              </a:pPr>
              <a:r>
                <a:rPr lang="en-US" sz="59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Regranting</a:t>
              </a:r>
              <a:r>
                <a:rPr lang="en-US" sz="59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 - małe granty do </a:t>
              </a:r>
              <a:r>
                <a:rPr lang="en-US" sz="59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10 000 zł</a:t>
              </a:r>
              <a:r>
                <a:rPr lang="en-US" sz="59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 </a:t>
              </a:r>
            </a:p>
            <a:p>
              <a:pPr algn="ctr">
                <a:lnSpc>
                  <a:spcPts val="4339"/>
                </a:lnSpc>
              </a:pPr>
              <a:endParaRPr lang="en-US" sz="59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wybór operatorów o zasięgu regionalnym lub tematycznym odpowiedzialnych za realizację projektów polegających na zlecaniu wykonywania określonych zadań przez wybrane organizacje.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91002" y="1334208"/>
            <a:ext cx="14105997" cy="827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0"/>
              </a:lnSpc>
              <a:spcBef>
                <a:spcPct val="0"/>
              </a:spcBef>
            </a:pPr>
            <a:r>
              <a:rPr lang="en-US" sz="5900" b="1" spc="-17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Priorytet 3: Silne społeczności lokalne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236" y="-1109216"/>
            <a:ext cx="8888795" cy="5911114"/>
            <a:chOff x="0" y="0"/>
            <a:chExt cx="2341082" cy="1556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082" cy="1556837"/>
            </a:xfrm>
            <a:custGeom>
              <a:avLst/>
              <a:gdLst/>
              <a:ahLst/>
              <a:cxnLst/>
              <a:rect l="l" t="t" r="r" b="b"/>
              <a:pathLst>
                <a:path w="2341082" h="1556837">
                  <a:moveTo>
                    <a:pt x="0" y="0"/>
                  </a:moveTo>
                  <a:lnTo>
                    <a:pt x="2341082" y="0"/>
                  </a:lnTo>
                  <a:lnTo>
                    <a:pt x="2341082" y="1556837"/>
                  </a:lnTo>
                  <a:lnTo>
                    <a:pt x="0" y="1556837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41082" cy="160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9310" y="-1109216"/>
            <a:ext cx="8191500" cy="11662916"/>
            <a:chOff x="0" y="0"/>
            <a:chExt cx="2157432" cy="3071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432" cy="3071714"/>
            </a:xfrm>
            <a:custGeom>
              <a:avLst/>
              <a:gdLst/>
              <a:ahLst/>
              <a:cxnLst/>
              <a:rect l="l" t="t" r="r" b="b"/>
              <a:pathLst>
                <a:path w="2157432" h="3071714">
                  <a:moveTo>
                    <a:pt x="0" y="0"/>
                  </a:moveTo>
                  <a:lnTo>
                    <a:pt x="2157432" y="0"/>
                  </a:lnTo>
                  <a:lnTo>
                    <a:pt x="2157432" y="3071714"/>
                  </a:lnTo>
                  <a:lnTo>
                    <a:pt x="0" y="307171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57432" cy="3119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5236" y="5087583"/>
            <a:ext cx="8888795" cy="5466117"/>
            <a:chOff x="0" y="0"/>
            <a:chExt cx="2539661" cy="1561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9661" cy="1561751"/>
            </a:xfrm>
            <a:custGeom>
              <a:avLst/>
              <a:gdLst/>
              <a:ahLst/>
              <a:cxnLst/>
              <a:rect l="l" t="t" r="r" b="b"/>
              <a:pathLst>
                <a:path w="2539661" h="1561751">
                  <a:moveTo>
                    <a:pt x="0" y="0"/>
                  </a:moveTo>
                  <a:lnTo>
                    <a:pt x="2539661" y="0"/>
                  </a:lnTo>
                  <a:lnTo>
                    <a:pt x="2539661" y="1561751"/>
                  </a:lnTo>
                  <a:lnTo>
                    <a:pt x="0" y="1561751"/>
                  </a:lnTo>
                  <a:close/>
                </a:path>
              </a:pathLst>
            </a:custGeom>
            <a:blipFill>
              <a:blip r:embed="rId2"/>
              <a:stretch>
                <a:fillRect t="-4106" b="-4106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9655517" y="1440697"/>
            <a:ext cx="1899503" cy="93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2701" y="1202572"/>
            <a:ext cx="5051902" cy="132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Kwiecień/Maj 2025</a:t>
            </a:r>
          </a:p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NABÓR WNIOSKÓW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8859321" y="3487818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8859321" y="6792159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7335030" y="-229568"/>
            <a:ext cx="1176786" cy="7405019"/>
            <a:chOff x="0" y="0"/>
            <a:chExt cx="309935" cy="195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9935" cy="1950293"/>
            </a:xfrm>
            <a:custGeom>
              <a:avLst/>
              <a:gdLst/>
              <a:ahLst/>
              <a:cxnLst/>
              <a:rect l="l" t="t" r="r" b="b"/>
              <a:pathLst>
                <a:path w="309935" h="1950293">
                  <a:moveTo>
                    <a:pt x="0" y="0"/>
                  </a:moveTo>
                  <a:lnTo>
                    <a:pt x="309935" y="0"/>
                  </a:lnTo>
                  <a:lnTo>
                    <a:pt x="309935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09935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335030" y="7461201"/>
            <a:ext cx="1176786" cy="3054399"/>
            <a:chOff x="0" y="0"/>
            <a:chExt cx="309935" cy="80445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9935" cy="804451"/>
            </a:xfrm>
            <a:custGeom>
              <a:avLst/>
              <a:gdLst/>
              <a:ahLst/>
              <a:cxnLst/>
              <a:rect l="l" t="t" r="r" b="b"/>
              <a:pathLst>
                <a:path w="309935" h="804451">
                  <a:moveTo>
                    <a:pt x="0" y="0"/>
                  </a:moveTo>
                  <a:lnTo>
                    <a:pt x="309935" y="0"/>
                  </a:lnTo>
                  <a:lnTo>
                    <a:pt x="309935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309935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905834"/>
            <a:ext cx="6754285" cy="98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90"/>
              </a:lnSpc>
              <a:spcBef>
                <a:spcPct val="0"/>
              </a:spcBef>
            </a:pPr>
            <a:r>
              <a:rPr lang="en-US" sz="6900" b="1" spc="-20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Harmonogram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55517" y="4745038"/>
            <a:ext cx="1899503" cy="93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55517" y="8049379"/>
            <a:ext cx="1899503" cy="93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02701" y="7666790"/>
            <a:ext cx="4892368" cy="135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9"/>
              </a:lnSpc>
            </a:pPr>
            <a:r>
              <a:rPr lang="en-US" sz="36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Wrzesień - Grudzień</a:t>
            </a:r>
          </a:p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r>
              <a:rPr lang="en-US" sz="36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REGRANTING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02701" y="4036975"/>
            <a:ext cx="5649940" cy="19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Lipiec - Grudzień 2025</a:t>
            </a:r>
          </a:p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REALIZACJA PROJEKTÓW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2290" y="4464769"/>
            <a:ext cx="5272928" cy="1335294"/>
          </a:xfrm>
          <a:custGeom>
            <a:avLst/>
            <a:gdLst/>
            <a:ahLst/>
            <a:cxnLst/>
            <a:rect l="l" t="t" r="r" b="b"/>
            <a:pathLst>
              <a:path w="5272928" h="1335294">
                <a:moveTo>
                  <a:pt x="0" y="0"/>
                </a:moveTo>
                <a:lnTo>
                  <a:pt x="5272928" y="0"/>
                </a:lnTo>
                <a:lnTo>
                  <a:pt x="5272928" y="1335294"/>
                </a:lnTo>
                <a:lnTo>
                  <a:pt x="0" y="1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58474" y="4439705"/>
            <a:ext cx="4770950" cy="1407589"/>
          </a:xfrm>
          <a:custGeom>
            <a:avLst/>
            <a:gdLst/>
            <a:ahLst/>
            <a:cxnLst/>
            <a:rect l="l" t="t" r="r" b="b"/>
            <a:pathLst>
              <a:path w="4770950" h="1407589">
                <a:moveTo>
                  <a:pt x="0" y="0"/>
                </a:moveTo>
                <a:lnTo>
                  <a:pt x="4770950" y="0"/>
                </a:lnTo>
                <a:lnTo>
                  <a:pt x="4770950" y="1407590"/>
                </a:lnTo>
                <a:lnTo>
                  <a:pt x="0" y="140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17434" y="3946247"/>
            <a:ext cx="2901726" cy="2372340"/>
          </a:xfrm>
          <a:custGeom>
            <a:avLst/>
            <a:gdLst/>
            <a:ahLst/>
            <a:cxnLst/>
            <a:rect l="l" t="t" r="r" b="b"/>
            <a:pathLst>
              <a:path w="2901726" h="2372340">
                <a:moveTo>
                  <a:pt x="0" y="0"/>
                </a:moveTo>
                <a:lnTo>
                  <a:pt x="2901727" y="0"/>
                </a:lnTo>
                <a:lnTo>
                  <a:pt x="2901727" y="2372339"/>
                </a:lnTo>
                <a:lnTo>
                  <a:pt x="0" y="237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236" y="-1109216"/>
            <a:ext cx="17268976" cy="3660298"/>
            <a:chOff x="0" y="0"/>
            <a:chExt cx="4548208" cy="964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8208" cy="964029"/>
            </a:xfrm>
            <a:custGeom>
              <a:avLst/>
              <a:gdLst/>
              <a:ahLst/>
              <a:cxnLst/>
              <a:rect l="l" t="t" r="r" b="b"/>
              <a:pathLst>
                <a:path w="4548208" h="964029">
                  <a:moveTo>
                    <a:pt x="0" y="0"/>
                  </a:moveTo>
                  <a:lnTo>
                    <a:pt x="4548208" y="0"/>
                  </a:lnTo>
                  <a:lnTo>
                    <a:pt x="4548208" y="964029"/>
                  </a:lnTo>
                  <a:lnTo>
                    <a:pt x="0" y="964029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48208" cy="10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335030" y="-229568"/>
            <a:ext cx="1176786" cy="7405019"/>
            <a:chOff x="0" y="0"/>
            <a:chExt cx="309935" cy="195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935" cy="1950293"/>
            </a:xfrm>
            <a:custGeom>
              <a:avLst/>
              <a:gdLst/>
              <a:ahLst/>
              <a:cxnLst/>
              <a:rect l="l" t="t" r="r" b="b"/>
              <a:pathLst>
                <a:path w="309935" h="1950293">
                  <a:moveTo>
                    <a:pt x="0" y="0"/>
                  </a:moveTo>
                  <a:lnTo>
                    <a:pt x="309935" y="0"/>
                  </a:lnTo>
                  <a:lnTo>
                    <a:pt x="309935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9935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5030" y="7461201"/>
            <a:ext cx="1176786" cy="3054399"/>
            <a:chOff x="0" y="0"/>
            <a:chExt cx="309935" cy="8044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935" cy="804451"/>
            </a:xfrm>
            <a:custGeom>
              <a:avLst/>
              <a:gdLst/>
              <a:ahLst/>
              <a:cxnLst/>
              <a:rect l="l" t="t" r="r" b="b"/>
              <a:pathLst>
                <a:path w="309935" h="804451">
                  <a:moveTo>
                    <a:pt x="0" y="0"/>
                  </a:moveTo>
                  <a:lnTo>
                    <a:pt x="309935" y="0"/>
                  </a:lnTo>
                  <a:lnTo>
                    <a:pt x="309935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658E8F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9935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2859406"/>
            <a:ext cx="16953740" cy="9416791"/>
            <a:chOff x="0" y="0"/>
            <a:chExt cx="4465183" cy="24801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5182" cy="2480142"/>
            </a:xfrm>
            <a:custGeom>
              <a:avLst/>
              <a:gdLst/>
              <a:ahLst/>
              <a:cxnLst/>
              <a:rect l="l" t="t" r="r" b="b"/>
              <a:pathLst>
                <a:path w="4465182" h="2480142">
                  <a:moveTo>
                    <a:pt x="0" y="0"/>
                  </a:moveTo>
                  <a:lnTo>
                    <a:pt x="4465182" y="0"/>
                  </a:lnTo>
                  <a:lnTo>
                    <a:pt x="4465182" y="2480142"/>
                  </a:lnTo>
                  <a:lnTo>
                    <a:pt x="0" y="2480142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5183" cy="2527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90830" y="778083"/>
            <a:ext cx="12572081" cy="94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60"/>
              </a:lnSpc>
              <a:spcBef>
                <a:spcPct val="0"/>
              </a:spcBef>
            </a:pPr>
            <a:r>
              <a:rPr lang="en-US" sz="6600" b="1" spc="-198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Plan finansowy dla Programu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41785" y="3182317"/>
            <a:ext cx="10954934" cy="1425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58"/>
              </a:lnSpc>
              <a:spcBef>
                <a:spcPct val="0"/>
              </a:spcBef>
            </a:pPr>
            <a:r>
              <a:rPr lang="en-US" sz="10053" spc="-30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Alokacja </a:t>
            </a:r>
            <a:r>
              <a:rPr lang="en-US" sz="10053" b="1" spc="-30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70 mln zł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9203" y="5057775"/>
            <a:ext cx="16071631" cy="445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1.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Odporne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,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zintegrowane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społeczności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lokalne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45,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8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  <a:p>
            <a:pPr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2.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Zwiększenie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potencjału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organizacji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zrzeszonych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</a:p>
          <a:p>
            <a:pPr algn="l">
              <a:lnSpc>
                <a:spcPts val="5932"/>
              </a:lnSpc>
            </a:pP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w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sieciach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4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  <a:p>
            <a:pPr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3.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społeczności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lokalne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społeczności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</a:p>
          <a:p>
            <a:pPr algn="l">
              <a:lnSpc>
                <a:spcPts val="5932"/>
              </a:lnSpc>
            </a:pP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lokalne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16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  <a:p>
            <a:pPr marL="0" lvl="0" indent="0"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4.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Pomoc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techniczna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4,2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9072" y="-171836"/>
            <a:ext cx="10186576" cy="11131328"/>
            <a:chOff x="0" y="0"/>
            <a:chExt cx="2682884" cy="29317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2884" cy="2931708"/>
            </a:xfrm>
            <a:custGeom>
              <a:avLst/>
              <a:gdLst/>
              <a:ahLst/>
              <a:cxnLst/>
              <a:rect l="l" t="t" r="r" b="b"/>
              <a:pathLst>
                <a:path w="2682884" h="2931708">
                  <a:moveTo>
                    <a:pt x="0" y="0"/>
                  </a:moveTo>
                  <a:lnTo>
                    <a:pt x="2682884" y="0"/>
                  </a:lnTo>
                  <a:lnTo>
                    <a:pt x="2682884" y="2931708"/>
                  </a:lnTo>
                  <a:lnTo>
                    <a:pt x="0" y="2931708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82884" cy="299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899"/>
                </a:lnSpc>
              </a:pPr>
              <a:endParaRPr/>
            </a:p>
            <a:p>
              <a:pPr algn="l">
                <a:lnSpc>
                  <a:spcPts val="6159"/>
                </a:lnSpc>
              </a:pPr>
              <a:r>
                <a:rPr lang="en-US" sz="43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Cel główny </a:t>
              </a:r>
            </a:p>
            <a:p>
              <a:pPr algn="l">
                <a:lnSpc>
                  <a:spcPts val="4899"/>
                </a:lnSpc>
              </a:pPr>
              <a:r>
                <a:rPr lang="en-US" sz="34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Programu Moc Małych Społeczności</a:t>
              </a:r>
            </a:p>
            <a:p>
              <a:pPr algn="l">
                <a:lnSpc>
                  <a:spcPts val="4339"/>
                </a:lnSpc>
              </a:pPr>
              <a:endParaRPr lang="en-US" sz="3499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endParaRPr>
            </a:p>
            <a:p>
              <a:pPr algn="l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Głównym celem Programu jest </a:t>
              </a:r>
              <a:r>
                <a:rPr lang="en-US" sz="30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zwiększenie potencjału małych lokalnych organizacji obywatelskich działających na terenach wiejskich lub w małych i średnich miastach do prowadzenia działań na rzecz rozwoju aktywności i integracji społecznej oraz zwiększenia odporności społeczności lokalnych na kryzysy.</a:t>
              </a:r>
            </a:p>
            <a:p>
              <a:pPr algn="l">
                <a:lnSpc>
                  <a:spcPts val="4339"/>
                </a:lnSpc>
              </a:pPr>
              <a:endParaRPr lang="en-US" sz="3099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endParaRPr>
            </a:p>
            <a:p>
              <a:pPr algn="l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Zwiększenie potencjału organizacji ma również prowadzić do rozwoju sektora pozarządowego, w tym do podniesienia jakości działania organizacji oraz ich efektywniejszego zaangażowania w działania na rzecz społeczności lokalnych. </a:t>
              </a:r>
            </a:p>
            <a:p>
              <a:pPr algn="l">
                <a:lnSpc>
                  <a:spcPts val="3639"/>
                </a:lnSpc>
              </a:pPr>
              <a:endParaRPr lang="en-US" sz="30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  <a:p>
              <a:pPr algn="l">
                <a:lnSpc>
                  <a:spcPts val="3639"/>
                </a:lnSpc>
              </a:pPr>
              <a:endParaRPr lang="en-US" sz="30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  <a:p>
              <a:pPr algn="l">
                <a:lnSpc>
                  <a:spcPts val="3639"/>
                </a:lnSpc>
              </a:pPr>
              <a:endParaRPr lang="en-US" sz="30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386" y="-191838"/>
            <a:ext cx="1121886" cy="3054399"/>
            <a:chOff x="0" y="0"/>
            <a:chExt cx="295476" cy="804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476" cy="804451"/>
            </a:xfrm>
            <a:custGeom>
              <a:avLst/>
              <a:gdLst/>
              <a:ahLst/>
              <a:cxnLst/>
              <a:rect l="l" t="t" r="r" b="b"/>
              <a:pathLst>
                <a:path w="295476" h="804451">
                  <a:moveTo>
                    <a:pt x="0" y="0"/>
                  </a:moveTo>
                  <a:lnTo>
                    <a:pt x="295476" y="0"/>
                  </a:lnTo>
                  <a:lnTo>
                    <a:pt x="295476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5476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9386" y="3148681"/>
            <a:ext cx="1121886" cy="7405019"/>
            <a:chOff x="0" y="0"/>
            <a:chExt cx="295476" cy="1950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476" cy="1950293"/>
            </a:xfrm>
            <a:custGeom>
              <a:avLst/>
              <a:gdLst/>
              <a:ahLst/>
              <a:cxnLst/>
              <a:rect l="l" t="t" r="r" b="b"/>
              <a:pathLst>
                <a:path w="295476" h="1950293">
                  <a:moveTo>
                    <a:pt x="0" y="0"/>
                  </a:moveTo>
                  <a:lnTo>
                    <a:pt x="295476" y="0"/>
                  </a:lnTo>
                  <a:lnTo>
                    <a:pt x="295476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5476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52221" y="-171836"/>
            <a:ext cx="7091159" cy="10478838"/>
            <a:chOff x="0" y="0"/>
            <a:chExt cx="2026050" cy="29939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6050" cy="2993960"/>
            </a:xfrm>
            <a:custGeom>
              <a:avLst/>
              <a:gdLst/>
              <a:ahLst/>
              <a:cxnLst/>
              <a:rect l="l" t="t" r="r" b="b"/>
              <a:pathLst>
                <a:path w="2026050" h="2993960">
                  <a:moveTo>
                    <a:pt x="0" y="0"/>
                  </a:moveTo>
                  <a:lnTo>
                    <a:pt x="2026050" y="0"/>
                  </a:lnTo>
                  <a:lnTo>
                    <a:pt x="2026050" y="2993960"/>
                  </a:lnTo>
                  <a:lnTo>
                    <a:pt x="0" y="2993960"/>
                  </a:lnTo>
                  <a:close/>
                </a:path>
              </a:pathLst>
            </a:custGeom>
            <a:blipFill>
              <a:blip r:embed="rId2"/>
              <a:stretch>
                <a:fillRect l="-33599" r="-88464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6557727" y="8959571"/>
            <a:ext cx="1648110" cy="1347431"/>
          </a:xfrm>
          <a:custGeom>
            <a:avLst/>
            <a:gdLst/>
            <a:ahLst/>
            <a:cxnLst/>
            <a:rect l="l" t="t" r="r" b="b"/>
            <a:pathLst>
              <a:path w="1648110" h="1347431">
                <a:moveTo>
                  <a:pt x="0" y="0"/>
                </a:moveTo>
                <a:lnTo>
                  <a:pt x="1648110" y="0"/>
                </a:lnTo>
                <a:lnTo>
                  <a:pt x="1648110" y="1347431"/>
                </a:lnTo>
                <a:lnTo>
                  <a:pt x="0" y="1347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66939" y="9206269"/>
            <a:ext cx="2894707" cy="854035"/>
          </a:xfrm>
          <a:custGeom>
            <a:avLst/>
            <a:gdLst/>
            <a:ahLst/>
            <a:cxnLst/>
            <a:rect l="l" t="t" r="r" b="b"/>
            <a:pathLst>
              <a:path w="2894707" h="854035">
                <a:moveTo>
                  <a:pt x="0" y="0"/>
                </a:moveTo>
                <a:lnTo>
                  <a:pt x="2894707" y="0"/>
                </a:lnTo>
                <a:lnTo>
                  <a:pt x="2894707" y="854035"/>
                </a:lnTo>
                <a:lnTo>
                  <a:pt x="0" y="854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86" y="3563694"/>
            <a:ext cx="8616446" cy="6948146"/>
            <a:chOff x="0" y="0"/>
            <a:chExt cx="2269352" cy="1829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9352" cy="1829964"/>
            </a:xfrm>
            <a:custGeom>
              <a:avLst/>
              <a:gdLst/>
              <a:ahLst/>
              <a:cxnLst/>
              <a:rect l="l" t="t" r="r" b="b"/>
              <a:pathLst>
                <a:path w="2269352" h="1829964">
                  <a:moveTo>
                    <a:pt x="0" y="0"/>
                  </a:moveTo>
                  <a:lnTo>
                    <a:pt x="2269352" y="0"/>
                  </a:lnTo>
                  <a:lnTo>
                    <a:pt x="2269352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69352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14740" y="3563694"/>
            <a:ext cx="8594878" cy="6948146"/>
            <a:chOff x="0" y="0"/>
            <a:chExt cx="2263672" cy="1829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672" cy="1829964"/>
            </a:xfrm>
            <a:custGeom>
              <a:avLst/>
              <a:gdLst/>
              <a:ahLst/>
              <a:cxnLst/>
              <a:rect l="l" t="t" r="r" b="b"/>
              <a:pathLst>
                <a:path w="2263672" h="1829964">
                  <a:moveTo>
                    <a:pt x="0" y="0"/>
                  </a:moveTo>
                  <a:lnTo>
                    <a:pt x="2263672" y="0"/>
                  </a:lnTo>
                  <a:lnTo>
                    <a:pt x="2263672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263672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86" y="7621755"/>
            <a:ext cx="8616446" cy="3596163"/>
            <a:chOff x="0" y="0"/>
            <a:chExt cx="1655207" cy="690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55207" cy="690818"/>
            </a:xfrm>
            <a:custGeom>
              <a:avLst/>
              <a:gdLst/>
              <a:ahLst/>
              <a:cxnLst/>
              <a:rect l="l" t="t" r="r" b="b"/>
              <a:pathLst>
                <a:path w="1655207" h="690818">
                  <a:moveTo>
                    <a:pt x="0" y="0"/>
                  </a:moveTo>
                  <a:lnTo>
                    <a:pt x="1655207" y="0"/>
                  </a:lnTo>
                  <a:lnTo>
                    <a:pt x="1655207" y="690818"/>
                  </a:lnTo>
                  <a:lnTo>
                    <a:pt x="0" y="690818"/>
                  </a:lnTo>
                  <a:close/>
                </a:path>
              </a:pathLst>
            </a:custGeom>
            <a:blipFill>
              <a:blip r:embed="rId2"/>
              <a:stretch>
                <a:fillRect t="-47672" b="-12061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446082" y="3968674"/>
            <a:ext cx="406345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</a:pPr>
            <a:r>
              <a:rPr lang="en-US" sz="3000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CEL SZCZEGÓŁOWY 1.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0836" y="4698219"/>
            <a:ext cx="8166174" cy="244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9"/>
              </a:lnSpc>
              <a:spcBef>
                <a:spcPct val="0"/>
              </a:spcBef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Wzmocnienie potencjału instytucjonalnego organizacji obywatelskich w społecznościach lokalnych.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86376" y="861981"/>
            <a:ext cx="1131524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en-US" sz="9500" b="1" spc="-285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Cele szczegółowe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58897" y="3853559"/>
            <a:ext cx="7906564" cy="629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Co zyskamy: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poprawa jakości zarządzania w organizacjach obywatelskich,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budowanie profesjonalnych zespołów oraz rozwój kompetencji kadry,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rozwój współpracy między organizacjami obywatelskimi,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rozwój współpracy między sektorem pozarządowym a sektorem publicznym i prywatnym,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podniesienie roli NGO w świadomości społecznej,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budowanie zaufania do sektora pozarządowego.</a:t>
            </a:r>
          </a:p>
          <a:p>
            <a:pPr marL="0" lvl="0" indent="0" algn="just">
              <a:lnSpc>
                <a:spcPts val="3899"/>
              </a:lnSpc>
              <a:spcBef>
                <a:spcPct val="0"/>
              </a:spcBef>
            </a:pPr>
            <a:endParaRPr lang="en-US" sz="2599" b="1">
              <a:solidFill>
                <a:srgbClr val="111111"/>
              </a:solidFill>
              <a:latin typeface="TT Interphases Bold"/>
              <a:ea typeface="TT Interphases Bold"/>
              <a:cs typeface="TT Interphases Bold"/>
              <a:sym typeface="TT Interphase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1383" y="3563694"/>
            <a:ext cx="8958236" cy="6948146"/>
            <a:chOff x="0" y="0"/>
            <a:chExt cx="2359371" cy="1829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9371" cy="1829964"/>
            </a:xfrm>
            <a:custGeom>
              <a:avLst/>
              <a:gdLst/>
              <a:ahLst/>
              <a:cxnLst/>
              <a:rect l="l" t="t" r="r" b="b"/>
              <a:pathLst>
                <a:path w="2359371" h="1829964">
                  <a:moveTo>
                    <a:pt x="0" y="0"/>
                  </a:moveTo>
                  <a:lnTo>
                    <a:pt x="2359371" y="0"/>
                  </a:lnTo>
                  <a:lnTo>
                    <a:pt x="2359371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59371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8072" y="3563694"/>
            <a:ext cx="8362205" cy="6948146"/>
            <a:chOff x="0" y="0"/>
            <a:chExt cx="2202391" cy="1829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2391" cy="1829964"/>
            </a:xfrm>
            <a:custGeom>
              <a:avLst/>
              <a:gdLst/>
              <a:ahLst/>
              <a:cxnLst/>
              <a:rect l="l" t="t" r="r" b="b"/>
              <a:pathLst>
                <a:path w="2202391" h="1829964">
                  <a:moveTo>
                    <a:pt x="0" y="0"/>
                  </a:moveTo>
                  <a:lnTo>
                    <a:pt x="2202391" y="0"/>
                  </a:lnTo>
                  <a:lnTo>
                    <a:pt x="2202391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202391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8072" y="7621755"/>
            <a:ext cx="8362205" cy="3314776"/>
            <a:chOff x="0" y="0"/>
            <a:chExt cx="1742730" cy="690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2730" cy="690818"/>
            </a:xfrm>
            <a:custGeom>
              <a:avLst/>
              <a:gdLst/>
              <a:ahLst/>
              <a:cxnLst/>
              <a:rect l="l" t="t" r="r" b="b"/>
              <a:pathLst>
                <a:path w="1742730" h="690818">
                  <a:moveTo>
                    <a:pt x="0" y="0"/>
                  </a:moveTo>
                  <a:lnTo>
                    <a:pt x="1742730" y="0"/>
                  </a:lnTo>
                  <a:lnTo>
                    <a:pt x="1742730" y="690818"/>
                  </a:lnTo>
                  <a:lnTo>
                    <a:pt x="0" y="690818"/>
                  </a:lnTo>
                  <a:close/>
                </a:path>
              </a:pathLst>
            </a:custGeom>
            <a:blipFill>
              <a:blip r:embed="rId2"/>
              <a:stretch>
                <a:fillRect t="-45425" b="-22755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66855" y="3874561"/>
            <a:ext cx="408463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CEL SZCZEGÓŁOWY 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0408" y="4591746"/>
            <a:ext cx="7517534" cy="244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9"/>
              </a:lnSpc>
              <a:spcBef>
                <a:spcPct val="0"/>
              </a:spcBef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Wzmocnienie odporności społeczności lokalnych na sytuacje kryzysowe poprzez rozwój aktywności i integracji społecznej.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86376" y="861981"/>
            <a:ext cx="1131524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en-US" sz="9500" b="1" spc="-285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Cele szczegółowe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50538" y="3750736"/>
            <a:ext cx="8381345" cy="677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Co zyskamy: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podniesienie świadomości i zdolności mieszkańców i społeczności lokalnych do samodzielnego reagowania na sytuacje kryzysowe,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wzmocnienie współpracy i budowanie sieci współpracy między administracją publiczną, służbami, organizacjami obywatelskimi i mieszkańcami,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wzmocnienie odporności mieszkańców na ewentualne sytuacje kryzysowe,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większe uczestnictwo NGO i obywateli w procesach decyzyjnych, w tym dotyczących sytuacji kryzysowych.</a:t>
            </a:r>
          </a:p>
          <a:p>
            <a:pPr marL="0" lvl="0" indent="0" algn="just">
              <a:lnSpc>
                <a:spcPts val="3899"/>
              </a:lnSpc>
              <a:spcBef>
                <a:spcPct val="0"/>
              </a:spcBef>
            </a:pPr>
            <a:endParaRPr lang="en-US" sz="2599" b="1">
              <a:solidFill>
                <a:srgbClr val="111111"/>
              </a:solidFill>
              <a:latin typeface="TT Interphases Bold"/>
              <a:ea typeface="TT Interphases Bold"/>
              <a:cs typeface="TT Interphases Bold"/>
              <a:sym typeface="TT Interphase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6376" y="186720"/>
            <a:ext cx="1131524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en-US" sz="9500" b="1" spc="-285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Grupa docelowa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80836" y="3563694"/>
            <a:ext cx="17739695" cy="2713281"/>
            <a:chOff x="0" y="0"/>
            <a:chExt cx="4672183" cy="7146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72183" cy="714609"/>
            </a:xfrm>
            <a:custGeom>
              <a:avLst/>
              <a:gdLst/>
              <a:ahLst/>
              <a:cxnLst/>
              <a:rect l="l" t="t" r="r" b="b"/>
              <a:pathLst>
                <a:path w="4672183" h="714609">
                  <a:moveTo>
                    <a:pt x="0" y="0"/>
                  </a:moveTo>
                  <a:lnTo>
                    <a:pt x="4672183" y="0"/>
                  </a:lnTo>
                  <a:lnTo>
                    <a:pt x="4672183" y="714609"/>
                  </a:lnTo>
                  <a:lnTo>
                    <a:pt x="0" y="714609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672183" cy="762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0836" y="6276975"/>
            <a:ext cx="17739695" cy="3782867"/>
            <a:chOff x="0" y="0"/>
            <a:chExt cx="3407771" cy="7266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07771" cy="726684"/>
            </a:xfrm>
            <a:custGeom>
              <a:avLst/>
              <a:gdLst/>
              <a:ahLst/>
              <a:cxnLst/>
              <a:rect l="l" t="t" r="r" b="b"/>
              <a:pathLst>
                <a:path w="3407771" h="726684">
                  <a:moveTo>
                    <a:pt x="0" y="0"/>
                  </a:moveTo>
                  <a:lnTo>
                    <a:pt x="3407771" y="0"/>
                  </a:lnTo>
                  <a:lnTo>
                    <a:pt x="3407771" y="726684"/>
                  </a:lnTo>
                  <a:lnTo>
                    <a:pt x="0" y="726684"/>
                  </a:lnTo>
                  <a:close/>
                </a:path>
              </a:pathLst>
            </a:custGeom>
            <a:blipFill>
              <a:blip r:embed="rId2"/>
              <a:stretch>
                <a:fillRect t="-49874" b="-162562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1240367" y="4296170"/>
            <a:ext cx="16476044" cy="120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Organizacje z maksymalnym łącznym przychodem w jednym </a:t>
            </a:r>
          </a:p>
          <a:p>
            <a:pPr marL="0" lvl="0" indent="0" algn="ctr">
              <a:lnSpc>
                <a:spcPts val="4949"/>
              </a:lnSpc>
              <a:spcBef>
                <a:spcPct val="0"/>
              </a:spcBef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z trzech ostatnich zamkniętych lat budżetowych do 200 000 zł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88817" y="1564670"/>
            <a:ext cx="14514601" cy="133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9"/>
              </a:lnSpc>
            </a:pPr>
            <a:r>
              <a:rPr lang="en-US" sz="3099" b="1" spc="-9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Organizacje zarejestrowane i prowadzące działalność na terenach wiejskich</a:t>
            </a:r>
          </a:p>
          <a:p>
            <a:pPr algn="ctr">
              <a:lnSpc>
                <a:spcPts val="3409"/>
              </a:lnSpc>
            </a:pPr>
            <a:r>
              <a:rPr lang="en-US" sz="3099" b="1" spc="-9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lub w miejscowościach liczących nie więcej niż 100 000 mieszkańców </a:t>
            </a:r>
          </a:p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r>
              <a:rPr lang="en-US" sz="3399" b="1" u="sng" spc="-101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(w trakcie konsultacji)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236" y="-1109216"/>
            <a:ext cx="8888795" cy="5911114"/>
            <a:chOff x="0" y="0"/>
            <a:chExt cx="2341082" cy="1556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082" cy="1556837"/>
            </a:xfrm>
            <a:custGeom>
              <a:avLst/>
              <a:gdLst/>
              <a:ahLst/>
              <a:cxnLst/>
              <a:rect l="l" t="t" r="r" b="b"/>
              <a:pathLst>
                <a:path w="2341082" h="1556837">
                  <a:moveTo>
                    <a:pt x="0" y="0"/>
                  </a:moveTo>
                  <a:lnTo>
                    <a:pt x="2341082" y="0"/>
                  </a:lnTo>
                  <a:lnTo>
                    <a:pt x="2341082" y="1556837"/>
                  </a:lnTo>
                  <a:lnTo>
                    <a:pt x="0" y="1556837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41082" cy="160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9310" y="-1109216"/>
            <a:ext cx="8191500" cy="11662916"/>
            <a:chOff x="0" y="0"/>
            <a:chExt cx="2157432" cy="3071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432" cy="3071714"/>
            </a:xfrm>
            <a:custGeom>
              <a:avLst/>
              <a:gdLst/>
              <a:ahLst/>
              <a:cxnLst/>
              <a:rect l="l" t="t" r="r" b="b"/>
              <a:pathLst>
                <a:path w="2157432" h="3071714">
                  <a:moveTo>
                    <a:pt x="0" y="0"/>
                  </a:moveTo>
                  <a:lnTo>
                    <a:pt x="2157432" y="0"/>
                  </a:lnTo>
                  <a:lnTo>
                    <a:pt x="2157432" y="3071714"/>
                  </a:lnTo>
                  <a:lnTo>
                    <a:pt x="0" y="307171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57432" cy="3119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34286" y="5087583"/>
            <a:ext cx="8888795" cy="5466117"/>
            <a:chOff x="0" y="0"/>
            <a:chExt cx="2539661" cy="1561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9661" cy="1561751"/>
            </a:xfrm>
            <a:custGeom>
              <a:avLst/>
              <a:gdLst/>
              <a:ahLst/>
              <a:cxnLst/>
              <a:rect l="l" t="t" r="r" b="b"/>
              <a:pathLst>
                <a:path w="2539661" h="1561751">
                  <a:moveTo>
                    <a:pt x="0" y="0"/>
                  </a:moveTo>
                  <a:lnTo>
                    <a:pt x="2539661" y="0"/>
                  </a:lnTo>
                  <a:lnTo>
                    <a:pt x="2539661" y="1561751"/>
                  </a:lnTo>
                  <a:lnTo>
                    <a:pt x="0" y="1561751"/>
                  </a:lnTo>
                  <a:close/>
                </a:path>
              </a:pathLst>
            </a:custGeom>
            <a:blipFill>
              <a:blip r:embed="rId2"/>
              <a:stretch>
                <a:fillRect t="-4273" b="-4273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0126838" y="279280"/>
            <a:ext cx="6923972" cy="228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9"/>
              </a:lnSpc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&gt; 800 grantów dla organizacji pozarządowych</a:t>
            </a:r>
          </a:p>
          <a:p>
            <a:pPr marL="0" lvl="0" indent="0" algn="l">
              <a:lnSpc>
                <a:spcPts val="6149"/>
              </a:lnSpc>
              <a:spcBef>
                <a:spcPct val="0"/>
              </a:spcBef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(do 50 000 zł każdy)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8859321" y="3267236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8859329" y="5629275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7335030" y="-229568"/>
            <a:ext cx="1176786" cy="7405019"/>
            <a:chOff x="0" y="0"/>
            <a:chExt cx="309935" cy="19502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935" cy="1950293"/>
            </a:xfrm>
            <a:custGeom>
              <a:avLst/>
              <a:gdLst/>
              <a:ahLst/>
              <a:cxnLst/>
              <a:rect l="l" t="t" r="r" b="b"/>
              <a:pathLst>
                <a:path w="309935" h="1950293">
                  <a:moveTo>
                    <a:pt x="0" y="0"/>
                  </a:moveTo>
                  <a:lnTo>
                    <a:pt x="309935" y="0"/>
                  </a:lnTo>
                  <a:lnTo>
                    <a:pt x="309935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9935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335030" y="7461201"/>
            <a:ext cx="1176786" cy="3054399"/>
            <a:chOff x="0" y="0"/>
            <a:chExt cx="309935" cy="8044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9935" cy="804451"/>
            </a:xfrm>
            <a:custGeom>
              <a:avLst/>
              <a:gdLst/>
              <a:ahLst/>
              <a:cxnLst/>
              <a:rect l="l" t="t" r="r" b="b"/>
              <a:pathLst>
                <a:path w="309935" h="804451">
                  <a:moveTo>
                    <a:pt x="0" y="0"/>
                  </a:moveTo>
                  <a:lnTo>
                    <a:pt x="309935" y="0"/>
                  </a:lnTo>
                  <a:lnTo>
                    <a:pt x="309935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658E8F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9935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05717" y="1875952"/>
            <a:ext cx="6046887" cy="13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9799" b="1" spc="-293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Zasady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26838" y="7657265"/>
            <a:ext cx="5968231" cy="221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1200 minigrantów w ramach regrantingu </a:t>
            </a:r>
          </a:p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39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(do 10 000 zł każdy)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26062" y="3632833"/>
            <a:ext cx="6923972" cy="151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49"/>
              </a:lnSpc>
              <a:spcBef>
                <a:spcPct val="0"/>
              </a:spcBef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Połowa kwoty grantu - rozwój instytucjonalny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8858555" y="7470726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10126062" y="6122029"/>
            <a:ext cx="6923972" cy="73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49"/>
              </a:lnSpc>
              <a:spcBef>
                <a:spcPct val="0"/>
              </a:spcBef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Koszyki regionalne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4267" y="3605212"/>
            <a:ext cx="8538453" cy="3076577"/>
            <a:chOff x="0" y="0"/>
            <a:chExt cx="2248811" cy="8102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811" cy="810292"/>
            </a:xfrm>
            <a:custGeom>
              <a:avLst/>
              <a:gdLst/>
              <a:ahLst/>
              <a:cxnLst/>
              <a:rect l="l" t="t" r="r" b="b"/>
              <a:pathLst>
                <a:path w="2248811" h="810292">
                  <a:moveTo>
                    <a:pt x="0" y="0"/>
                  </a:moveTo>
                  <a:lnTo>
                    <a:pt x="2248811" y="0"/>
                  </a:lnTo>
                  <a:lnTo>
                    <a:pt x="2248811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248811" cy="85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42811" y="6986588"/>
            <a:ext cx="8666807" cy="3076577"/>
            <a:chOff x="0" y="0"/>
            <a:chExt cx="2282616" cy="8102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82616" cy="810292"/>
            </a:xfrm>
            <a:custGeom>
              <a:avLst/>
              <a:gdLst/>
              <a:ahLst/>
              <a:cxnLst/>
              <a:rect l="l" t="t" r="r" b="b"/>
              <a:pathLst>
                <a:path w="2282616" h="810292">
                  <a:moveTo>
                    <a:pt x="0" y="0"/>
                  </a:moveTo>
                  <a:lnTo>
                    <a:pt x="2282616" y="0"/>
                  </a:lnTo>
                  <a:lnTo>
                    <a:pt x="2282616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282616" cy="867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54233" y="832833"/>
            <a:ext cx="13456974" cy="246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5900" b="1" spc="-17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Priorytet 1: Odporne, zintegrowane społeczności lokalne</a:t>
            </a:r>
          </a:p>
          <a:p>
            <a:pPr marL="0" lvl="0" indent="0" algn="ctr">
              <a:lnSpc>
                <a:spcPts val="6490"/>
              </a:lnSpc>
              <a:spcBef>
                <a:spcPct val="0"/>
              </a:spcBef>
            </a:pPr>
            <a:endParaRPr lang="en-US" sz="5900" b="1" spc="-177">
              <a:solidFill>
                <a:srgbClr val="FFFFFF"/>
              </a:solidFill>
              <a:latin typeface="Touvlo Bold"/>
              <a:ea typeface="Touvlo Bold"/>
              <a:cs typeface="Touvlo Bold"/>
              <a:sym typeface="Touvl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4267" y="4467726"/>
            <a:ext cx="8538453" cy="121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Lokalne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przedsięwzięcia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angażujące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społeczność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do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wspólnego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4267" y="6986588"/>
            <a:ext cx="8538453" cy="3076577"/>
            <a:chOff x="0" y="0"/>
            <a:chExt cx="2248811" cy="8102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48811" cy="810292"/>
            </a:xfrm>
            <a:custGeom>
              <a:avLst/>
              <a:gdLst/>
              <a:ahLst/>
              <a:cxnLst/>
              <a:rect l="l" t="t" r="r" b="b"/>
              <a:pathLst>
                <a:path w="2248811" h="810292">
                  <a:moveTo>
                    <a:pt x="0" y="0"/>
                  </a:moveTo>
                  <a:lnTo>
                    <a:pt x="2248811" y="0"/>
                  </a:lnTo>
                  <a:lnTo>
                    <a:pt x="2248811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248811" cy="85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44267" y="7142547"/>
            <a:ext cx="8538453" cy="264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  <a:spcBef>
                <a:spcPct val="0"/>
              </a:spcBef>
            </a:pPr>
            <a:r>
              <a:rPr lang="en-US" sz="3026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Działania związane z </a:t>
            </a:r>
            <a:r>
              <a:rPr lang="en-US" sz="3026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przygotowaniem społeczności lokalnej na zagrożenia</a:t>
            </a:r>
            <a:r>
              <a:rPr lang="en-US" sz="3026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oraz działania mające na celu ograniczanie negatywnych skutków w przypadku ich wystąpienia.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144000" y="3605212"/>
            <a:ext cx="8538453" cy="3076577"/>
            <a:chOff x="0" y="0"/>
            <a:chExt cx="2248811" cy="8102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48811" cy="810292"/>
            </a:xfrm>
            <a:custGeom>
              <a:avLst/>
              <a:gdLst/>
              <a:ahLst/>
              <a:cxnLst/>
              <a:rect l="l" t="t" r="r" b="b"/>
              <a:pathLst>
                <a:path w="2248811" h="810292">
                  <a:moveTo>
                    <a:pt x="0" y="0"/>
                  </a:moveTo>
                  <a:lnTo>
                    <a:pt x="2248811" y="0"/>
                  </a:lnTo>
                  <a:lnTo>
                    <a:pt x="2248811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248811" cy="85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242811" y="4219892"/>
            <a:ext cx="8330157" cy="178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aktywizujące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społeczności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lokalne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oraz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promujące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działalność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organizacji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obywatelskich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i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wolontariat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42092" y="7192648"/>
            <a:ext cx="8268246" cy="259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  <a:spcBef>
                <a:spcPct val="0"/>
              </a:spcBef>
            </a:pPr>
            <a:r>
              <a:rPr lang="en-US" sz="2948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 edukacyjne dotyczące wykorzystywania w społecznościach lokalnych </a:t>
            </a:r>
            <a:r>
              <a:rPr lang="en-US" sz="2948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narzędzi partycypacji obywatelskiej</a:t>
            </a:r>
            <a:r>
              <a:rPr lang="en-US" sz="2948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(np. konsultacji społecznych, narzędzi deliberatywnych, debat i wysłuchań obywatelskich).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947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7793" y="3485539"/>
            <a:ext cx="8354100" cy="3168903"/>
            <a:chOff x="0" y="0"/>
            <a:chExt cx="2248811" cy="8530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811" cy="853026"/>
            </a:xfrm>
            <a:custGeom>
              <a:avLst/>
              <a:gdLst/>
              <a:ahLst/>
              <a:cxnLst/>
              <a:rect l="l" t="t" r="r" b="b"/>
              <a:pathLst>
                <a:path w="2248811" h="853026">
                  <a:moveTo>
                    <a:pt x="0" y="0"/>
                  </a:moveTo>
                  <a:lnTo>
                    <a:pt x="2248811" y="0"/>
                  </a:lnTo>
                  <a:lnTo>
                    <a:pt x="2248811" y="853026"/>
                  </a:lnTo>
                  <a:lnTo>
                    <a:pt x="0" y="853026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248811" cy="900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7793" y="6934022"/>
            <a:ext cx="8354100" cy="3131780"/>
            <a:chOff x="0" y="0"/>
            <a:chExt cx="2248811" cy="8430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8811" cy="843033"/>
            </a:xfrm>
            <a:custGeom>
              <a:avLst/>
              <a:gdLst/>
              <a:ahLst/>
              <a:cxnLst/>
              <a:rect l="l" t="t" r="r" b="b"/>
              <a:pathLst>
                <a:path w="2248811" h="843033">
                  <a:moveTo>
                    <a:pt x="0" y="0"/>
                  </a:moveTo>
                  <a:lnTo>
                    <a:pt x="2248811" y="0"/>
                  </a:lnTo>
                  <a:lnTo>
                    <a:pt x="2248811" y="843033"/>
                  </a:lnTo>
                  <a:lnTo>
                    <a:pt x="0" y="843033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248811" cy="890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38430" y="3485539"/>
            <a:ext cx="8286012" cy="3168903"/>
            <a:chOff x="0" y="0"/>
            <a:chExt cx="2230482" cy="8530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30482" cy="853026"/>
            </a:xfrm>
            <a:custGeom>
              <a:avLst/>
              <a:gdLst/>
              <a:ahLst/>
              <a:cxnLst/>
              <a:rect l="l" t="t" r="r" b="b"/>
              <a:pathLst>
                <a:path w="2230482" h="853026">
                  <a:moveTo>
                    <a:pt x="0" y="0"/>
                  </a:moveTo>
                  <a:lnTo>
                    <a:pt x="2230482" y="0"/>
                  </a:lnTo>
                  <a:lnTo>
                    <a:pt x="2230482" y="853026"/>
                  </a:lnTo>
                  <a:lnTo>
                    <a:pt x="0" y="853026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230482" cy="900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38430" y="6934022"/>
            <a:ext cx="8286012" cy="3131780"/>
            <a:chOff x="0" y="0"/>
            <a:chExt cx="2230482" cy="8430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30482" cy="843033"/>
            </a:xfrm>
            <a:custGeom>
              <a:avLst/>
              <a:gdLst/>
              <a:ahLst/>
              <a:cxnLst/>
              <a:rect l="l" t="t" r="r" b="b"/>
              <a:pathLst>
                <a:path w="2230482" h="843033">
                  <a:moveTo>
                    <a:pt x="0" y="0"/>
                  </a:moveTo>
                  <a:lnTo>
                    <a:pt x="2230482" y="0"/>
                  </a:lnTo>
                  <a:lnTo>
                    <a:pt x="2230482" y="843033"/>
                  </a:lnTo>
                  <a:lnTo>
                    <a:pt x="0" y="843033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230482" cy="909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Organizacja wizyt studyjnych, organizacja lokalnych i regionalnych konferencji, targów trzeciego sektora, sieciowanie się nastawione na zakładanie formalnych federacji).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054233" y="832833"/>
            <a:ext cx="13456974" cy="246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5900" b="1" spc="-17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Priorytet 2: Zwiększenie potencjału organizacji zrzeszonych w sieciach</a:t>
            </a:r>
          </a:p>
          <a:p>
            <a:pPr marL="0" lvl="0" indent="0" algn="ctr">
              <a:lnSpc>
                <a:spcPts val="6490"/>
              </a:lnSpc>
              <a:spcBef>
                <a:spcPct val="0"/>
              </a:spcBef>
            </a:pPr>
            <a:endParaRPr lang="en-US" sz="5900" b="1" spc="-177">
              <a:solidFill>
                <a:srgbClr val="FFFFFF"/>
              </a:solidFill>
              <a:latin typeface="Touvlo Bold"/>
              <a:ea typeface="Touvlo Bold"/>
              <a:cs typeface="Touvlo Bold"/>
              <a:sym typeface="Touvl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67793" y="4412008"/>
            <a:ext cx="8354100" cy="178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4"/>
              </a:lnSpc>
              <a:spcBef>
                <a:spcPct val="0"/>
              </a:spcBef>
            </a:pPr>
            <a:r>
              <a:rPr lang="en-US" sz="3424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Działania wzmacniające potencjał organizacji już zrzeszonych w sieciach.</a:t>
            </a:r>
          </a:p>
          <a:p>
            <a:pPr algn="ctr">
              <a:lnSpc>
                <a:spcPts val="4794"/>
              </a:lnSpc>
              <a:spcBef>
                <a:spcPct val="0"/>
              </a:spcBef>
            </a:pPr>
            <a:endParaRPr lang="en-US" sz="3424">
              <a:solidFill>
                <a:srgbClr val="000000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36718" y="7685078"/>
            <a:ext cx="8016250" cy="163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3133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 nastawione na sieciowanie organizacji z różnych powiatów oraz wymianę wiedzy między tymi organizacjami.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0094" y="4412008"/>
            <a:ext cx="7780677" cy="168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0"/>
              </a:lnSpc>
              <a:spcBef>
                <a:spcPct val="0"/>
              </a:spcBef>
            </a:pPr>
            <a:r>
              <a:rPr lang="en-US" sz="3228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 promocyjne mające na celu dotarcie i włączenie do sieci nowych małych i lokalnych organizacji.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10080</TotalTime>
  <Words>568</Words>
  <Application>Microsoft Office PowerPoint</Application>
  <PresentationFormat>Niestandardowy</PresentationFormat>
  <Paragraphs>98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9" baseType="lpstr">
      <vt:lpstr>Calibri</vt:lpstr>
      <vt:lpstr>TT Interphases Bold</vt:lpstr>
      <vt:lpstr>Touvlo Bold</vt:lpstr>
      <vt:lpstr>TT Interphases</vt:lpstr>
      <vt:lpstr>Touvlo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Skrócona wersja – MOC MAŁYCH SPOŁECZNOSĆI</dc:title>
  <dc:creator>Ewa Kalbarczyk</dc:creator>
  <cp:lastModifiedBy>Ewa Kalbarczyk</cp:lastModifiedBy>
  <cp:revision>2</cp:revision>
  <dcterms:created xsi:type="dcterms:W3CDTF">2006-08-16T00:00:00Z</dcterms:created>
  <dcterms:modified xsi:type="dcterms:W3CDTF">2025-03-27T11:46:51Z</dcterms:modified>
  <dc:identifier>DAGhbcNqfg4</dc:identifier>
</cp:coreProperties>
</file>