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92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0" r:id="rId24"/>
    <p:sldId id="279" r:id="rId25"/>
    <p:sldId id="283" r:id="rId26"/>
    <p:sldId id="281" r:id="rId27"/>
    <p:sldId id="282" r:id="rId28"/>
    <p:sldId id="284" r:id="rId29"/>
    <p:sldId id="287" r:id="rId30"/>
    <p:sldId id="285" r:id="rId31"/>
    <p:sldId id="29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874" y="5584646"/>
            <a:ext cx="9193565" cy="126807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999" y="1298448"/>
            <a:ext cx="8055429" cy="273652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 smtClean="0"/>
              <a:t>Informacje dotyczące </a:t>
            </a:r>
            <a:r>
              <a:rPr lang="pl-PL" sz="4800" dirty="0" smtClean="0"/>
              <a:t>działalności oraz  </a:t>
            </a:r>
            <a:r>
              <a:rPr lang="pl-PL" sz="4800" dirty="0"/>
              <a:t>obowiązków sprawozdawczych i kontrolnych przedsiębiorstw</a:t>
            </a:r>
            <a:br>
              <a:rPr lang="pl-PL" sz="4800" dirty="0"/>
            </a:br>
            <a:r>
              <a:rPr lang="pl-PL" sz="4800" dirty="0" smtClean="0"/>
              <a:t>społecznych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15" y="4499429"/>
            <a:ext cx="7315200" cy="1085217"/>
          </a:xfrm>
        </p:spPr>
        <p:txBody>
          <a:bodyPr>
            <a:normAutofit fontScale="92500"/>
          </a:bodyPr>
          <a:lstStyle/>
          <a:p>
            <a:pPr algn="ctr"/>
            <a:r>
              <a:rPr lang="pl-PL" sz="2800" dirty="0" smtClean="0"/>
              <a:t>Warmińsko-Mazurski Urząd Wojewódzki w Olsztynie</a:t>
            </a:r>
          </a:p>
          <a:p>
            <a:pPr algn="ctr"/>
            <a:r>
              <a:rPr lang="pl-PL" sz="2800" dirty="0" smtClean="0"/>
              <a:t>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055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4942" y="0"/>
            <a:ext cx="2947482" cy="1030515"/>
          </a:xfrm>
        </p:spPr>
        <p:txBody>
          <a:bodyPr/>
          <a:lstStyle/>
          <a:p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WAŻNE  !!!</a:t>
            </a:r>
            <a:endParaRPr lang="pl-PL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44942" y="868679"/>
            <a:ext cx="11021344" cy="5619207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Termin na sporządzenie sprawozdania dla PS upływa 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31 marca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(art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. 10 ust. 1 ustawy o ekonomii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społecznej).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None/>
            </a:pPr>
            <a:endParaRPr lang="pl-PL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0" indent="-3600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Na 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zweryfikowanie, poprawienie i przekazanie do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Ministerstwa 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Wojewoda ma czas do 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31 maja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pl-PL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None/>
            </a:pPr>
            <a:endParaRPr lang="pl-PL" sz="8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0" indent="-3600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W sprawozdaniu założone są podstawowe reguły sprawdzające, które pozwolą uniknąć najprostszych błędów. 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052" y="5997521"/>
            <a:ext cx="6238472" cy="8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9" y="-194289"/>
            <a:ext cx="11263084" cy="11667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Wypełnianie sprawozdania – na co zwrócić uwagę  </a:t>
            </a:r>
            <a:endParaRPr lang="pl-PL" sz="3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42" y="5968032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30629" y="972456"/>
            <a:ext cx="1162594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DANE DOTYCZĄCE PRZEDSIĘBIORSTWA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SPOŁECZNEGO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(poz. 1-11) </a:t>
            </a:r>
            <a:endParaRPr lang="pl-PL" sz="2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pl-PL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nazwa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– pełna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marL="742950" lvl="1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numer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decyzji o przyznaniu statusu przedsiębiorstwa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społecznego – PS-III.9420. ….</a:t>
            </a:r>
            <a:endParaRPr lang="pl-PL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forma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prawna – fundacja, stowarzyszenie, spółdzielnia,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objaśnieniach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zostało wpisane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jakie formy są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dopuszczalne; nie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wpisujemy organizacja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pozarządowa!</a:t>
            </a:r>
            <a:endParaRPr lang="pl-PL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charakter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prowadzonej działalności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– zgodnie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z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decyzją/wnioskiem,</a:t>
            </a:r>
            <a:endParaRPr lang="pl-PL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działalności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– zgodnie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z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decyzją/wnioskiem,</a:t>
            </a:r>
            <a:endParaRPr lang="pl-PL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NIP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, Regon, KRS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– dokładnie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marL="742950" lvl="1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nazwa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i numer innej ewidencji lub innego rejestru – dotyczy innych niż KRS,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np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. w przypadku działalności oświatowej rejestry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gminne.</a:t>
            </a:r>
          </a:p>
          <a:p>
            <a:pPr algn="ctr">
              <a:lnSpc>
                <a:spcPts val="3600"/>
              </a:lnSpc>
            </a:pPr>
            <a:r>
              <a:rPr lang="pl-PL" sz="2200" b="1" dirty="0" smtClean="0">
                <a:solidFill>
                  <a:schemeClr val="accent1">
                    <a:lumMod val="50000"/>
                  </a:schemeClr>
                </a:solidFill>
              </a:rPr>
              <a:t>UWAGA !!! Dane muszą być zgodne z decyzją (wnioskiem)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Wypełnianie sprawozdania – na co zwrócić uwagę  </a:t>
            </a:r>
            <a:endParaRPr lang="pl-PL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5968032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52399" y="836368"/>
            <a:ext cx="11625941" cy="560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SZCZEGÓŁOWE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INFORMACJE O DZIAŁANIACH REINTEGRACYJNYCH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(poz. 12-16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)</a:t>
            </a:r>
          </a:p>
          <a:p>
            <a:pPr marL="914400" lvl="1" indent="-457200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</a:rPr>
              <a:t>Poz. </a:t>
            </a:r>
            <a:r>
              <a:rPr lang="pl-PL" sz="2400" b="1" u="sng" dirty="0">
                <a:solidFill>
                  <a:schemeClr val="accent1">
                    <a:lumMod val="50000"/>
                  </a:schemeClr>
                </a:solidFill>
              </a:rPr>
              <a:t>12 Liczba indywidualnych planów/programów reintegracyjnych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UWAGA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! Zgodnie z art. 6 ustawy o ekonomii społecznej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w przypadku każdej zatrudnionej osoby zagrożonej wykluczeniem społecznym, do której został udzielony instrument wsparcia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, PS opracowuje i realizuje indywidualny plan reintegracyjny przez okres nie krótszy niż okres, na jaki został udzielony ten instrument, lub nie krótszy niż okres zatrudnienia danej osoby wymagany w związku z udzieleniem tego instrumentu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WAŻNE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! Wykazywane są plany/programy reintegracji,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przez podmioty które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zgodnie z art. 6 ustawy o ekonomii społecznej MUSZĄ je tworzyć, ale mogą i powinny być też wykazane plany opracowane w podmiotach, które CHCĄ je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tworzyć.</a:t>
            </a:r>
          </a:p>
          <a:p>
            <a:pPr lvl="1">
              <a:lnSpc>
                <a:spcPts val="2500"/>
              </a:lnSpc>
            </a:pPr>
            <a:r>
              <a:rPr lang="pl-PL" sz="2000" i="1" dirty="0" smtClean="0">
                <a:solidFill>
                  <a:schemeClr val="accent1">
                    <a:lumMod val="50000"/>
                  </a:schemeClr>
                </a:solidFill>
              </a:rPr>
              <a:t>       (</a:t>
            </a:r>
            <a:r>
              <a:rPr lang="pl-PL" sz="2000" i="1" dirty="0">
                <a:solidFill>
                  <a:schemeClr val="accent1">
                    <a:lumMod val="50000"/>
                  </a:schemeClr>
                </a:solidFill>
              </a:rPr>
              <a:t>Czyli mogą być plany bez instrumentów ale nie może być instrumentów bez </a:t>
            </a:r>
            <a:r>
              <a:rPr lang="pl-PL" sz="2000" i="1" dirty="0" smtClean="0">
                <a:solidFill>
                  <a:schemeClr val="accent1">
                    <a:lumMod val="50000"/>
                  </a:schemeClr>
                </a:solidFill>
              </a:rPr>
              <a:t>planów)</a:t>
            </a:r>
            <a:endParaRPr lang="pl-PL" sz="20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pl-PL" sz="2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Wypełnianie sprawozdania – na co zwrócić uwagę  </a:t>
            </a:r>
            <a:endParaRPr lang="pl-PL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5968032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52399" y="836368"/>
            <a:ext cx="11625941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SZCZEGÓŁOWE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INFORMACJE O DZIAŁANIACH REINTEGRACYJNYCH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(poz. 12-16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)</a:t>
            </a:r>
          </a:p>
          <a:p>
            <a:pPr marL="914400" lvl="1" indent="-457200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400" b="1" u="sng" dirty="0">
                <a:solidFill>
                  <a:schemeClr val="accent1">
                    <a:lumMod val="50000"/>
                  </a:schemeClr>
                </a:solidFill>
              </a:rPr>
              <a:t>Poz. 13 Liczba osób objętych działaniami reintegracyjnymi w ciągu roku </a:t>
            </a:r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</a:rPr>
              <a:t>ogółem</a:t>
            </a:r>
          </a:p>
          <a:p>
            <a:pPr marL="800100" lvl="1" indent="-342900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wykazujemy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liczbę osób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(!)</a:t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tzn. jeśli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pracownik był objęty kilkoma rodzajami wsparcia należy policzyć go tylko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raz, 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PS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, którego działalność ma na celu reintegrację społeczną i zawodową osób zagrożonych wykluczeniem społecznym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NIE MOŻE NIE PROWADZIĆ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działań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reintegracyjnych.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pl-PL" sz="2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Wypełnianie sprawozdania – na co zwrócić uwagę  </a:t>
            </a:r>
            <a:endParaRPr lang="pl-PL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5968032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52399" y="836368"/>
            <a:ext cx="11625941" cy="582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SZCZEGÓŁOWE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INFORMACJE O DZIAŁANIACH REINTEGRACYJNYCH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(poz. 12-16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)</a:t>
            </a:r>
          </a:p>
          <a:p>
            <a:pPr marL="914400" lvl="1" indent="-457200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400" b="1" u="sng" dirty="0">
                <a:solidFill>
                  <a:schemeClr val="accent1">
                    <a:lumMod val="50000"/>
                  </a:schemeClr>
                </a:solidFill>
              </a:rPr>
              <a:t>Poz. 14 Reintegracja zawodowa  i poz. 15  Reintegracja </a:t>
            </a:r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</a:rPr>
              <a:t>społeczna</a:t>
            </a:r>
          </a:p>
          <a:p>
            <a:pPr marL="800100" lvl="1" indent="-342900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jeśli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pracownik był objęty kilkoma rodzajami wsparcia należy wykazać go kilka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razy,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pozycje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sprawozdania dotyczą osób ale w istocie wykazujemy liczbę działań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(!),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suma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osób w poz. 14 i 15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nie musi być równa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liczbie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osób wskazanej w poz.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13.</a:t>
            </a:r>
          </a:p>
          <a:p>
            <a:pPr lvl="1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000" i="1" dirty="0" smtClean="0">
                <a:solidFill>
                  <a:schemeClr val="accent1">
                    <a:lumMod val="50000"/>
                  </a:schemeClr>
                </a:solidFill>
              </a:rPr>
              <a:t>(Szczegółowy </a:t>
            </a:r>
            <a:r>
              <a:rPr lang="pl-PL" sz="2000" i="1" dirty="0">
                <a:solidFill>
                  <a:schemeClr val="accent1">
                    <a:lumMod val="50000"/>
                  </a:schemeClr>
                </a:solidFill>
              </a:rPr>
              <a:t>opis, co należy zakwalifikować w poszczególnych wierszach poz. 14 i 15 znajduje się </a:t>
            </a:r>
            <a:r>
              <a:rPr lang="pl-PL" sz="20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i="1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2000" i="1" dirty="0">
                <a:solidFill>
                  <a:schemeClr val="accent1">
                    <a:lumMod val="50000"/>
                  </a:schemeClr>
                </a:solidFill>
              </a:rPr>
              <a:t>objaśnieniach </a:t>
            </a:r>
            <a:r>
              <a:rPr lang="pl-PL" sz="2000" i="1" dirty="0" smtClean="0">
                <a:solidFill>
                  <a:schemeClr val="accent1">
                    <a:lumMod val="50000"/>
                  </a:schemeClr>
                </a:solidFill>
              </a:rPr>
              <a:t>dostępnych w CAS)</a:t>
            </a:r>
            <a:endParaRPr lang="pl-PL" sz="2000" i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</a:pP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pl-PL" sz="2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Wypełnianie sprawozdania – na co zwrócić uwagę  </a:t>
            </a:r>
            <a:endParaRPr lang="pl-PL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5968032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52399" y="836368"/>
            <a:ext cx="11625941" cy="660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SZCZEGÓŁOWE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INFORMACJE O DZIAŁANIACH REINTEGRACYJNYCH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(poz. 12-16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)</a:t>
            </a:r>
          </a:p>
          <a:p>
            <a:pPr marL="914400" lvl="1" indent="-457200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400" b="1" u="sng" dirty="0">
                <a:solidFill>
                  <a:schemeClr val="accent1">
                    <a:lumMod val="50000"/>
                  </a:schemeClr>
                </a:solidFill>
              </a:rPr>
              <a:t>Poz. 16 Efekty działań reintegracyjnych</a:t>
            </a:r>
            <a:endParaRPr lang="pl-PL" sz="2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3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dane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powinny być spójne z informacjami przekazanymi w poz. 13, 14 i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15,</a:t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szczególnie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należy zwrócić uwagę na IPR zakończone, </a:t>
            </a:r>
          </a:p>
          <a:p>
            <a:pPr marL="800100" lvl="1" indent="-342900">
              <a:lnSpc>
                <a:spcPts val="3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przypadku jednego działania należy wskazać jedną (najistotniejszą) kategorię efektów, </a:t>
            </a:r>
          </a:p>
          <a:p>
            <a:pPr marL="800100" lvl="1" indent="-342900">
              <a:lnSpc>
                <a:spcPts val="3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dla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rozróżnienia kwalifikacji i kompetencji:</a:t>
            </a:r>
          </a:p>
          <a:p>
            <a:pPr lvl="1">
              <a:lnSpc>
                <a:spcPts val="3000"/>
              </a:lnSpc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kompetencje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dotyczą umiejętności, cech, postaw, które pozwalają wykonywać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      zadania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1">
              <a:lnSpc>
                <a:spcPts val="3000"/>
              </a:lnSpc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     kwalifikacje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zawodowe to formalne uprawnienia i wiedza, potwierdzone </a:t>
            </a:r>
            <a:endParaRPr lang="pl-PL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3000"/>
              </a:lnSpc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     dokumentem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1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</a:pP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pl-PL" sz="2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Wypełnianie sprawozdania – na co zwrócić uwagę  </a:t>
            </a:r>
            <a:endParaRPr lang="pl-PL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5968032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52399" y="720254"/>
            <a:ext cx="11625941" cy="650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ZATRUDNIENIE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OSÓB NALEŻĄCYCH DO GRUP ZAGROŻONYCH WYKLUCZENIEM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SPOŁECZNYM  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(poz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.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17-18)</a:t>
            </a:r>
          </a:p>
          <a:p>
            <a:pPr marL="914400" lvl="1" indent="-457200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400" b="1" u="sng" dirty="0">
                <a:solidFill>
                  <a:schemeClr val="accent1">
                    <a:lumMod val="50000"/>
                  </a:schemeClr>
                </a:solidFill>
              </a:rPr>
              <a:t>Poz. 17 - Zatrudnienie </a:t>
            </a:r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</a:rPr>
              <a:t>ogółem</a:t>
            </a:r>
          </a:p>
          <a:p>
            <a:pPr marL="800100" lvl="1" indent="-34290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zatrudnienie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podajemy wg. stanu na dzień 31 grudnia 2024 r. !</a:t>
            </a:r>
          </a:p>
          <a:p>
            <a:pPr lvl="1">
              <a:lnSpc>
                <a:spcPts val="2500"/>
              </a:lnSpc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      oprócz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nowo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zatrudnionych – należy wykazać wszystkie osoby, które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„pojawiły się” w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PS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od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1 stycznia 2024 r. do 31 grudnia 2024 r. !</a:t>
            </a:r>
          </a:p>
          <a:p>
            <a:pPr marL="800100" lvl="1" indent="-34290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iczba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osób prowadzących jednoosobową działalność gospodarczą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, niebędących pracodawcami, świadczących na rzecz przedsiębiorstwa społecznego usługi przez nieprzerwany okres co najmniej 3 miesięcy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– należy wskazać te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umowy, które były aktywne, aktualne na ostatni dzień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roku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</a:pP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pl-PL" sz="2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Wypełnianie sprawozdania – na co zwrócić uwagę  </a:t>
            </a:r>
            <a:endParaRPr lang="pl-PL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5968032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52399" y="720254"/>
            <a:ext cx="11625941" cy="6542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ZATRUDNIENIE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OSÓB NALEŻĄCYCH DO GRUP ZAGROŻONYCH WYKLUCZENIEM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SPOŁECZNYM  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(poz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.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17-18)</a:t>
            </a:r>
          </a:p>
          <a:p>
            <a:pPr marL="914400" lvl="1" indent="-457200">
              <a:lnSpc>
                <a:spcPts val="32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400" b="1" u="sng" dirty="0">
                <a:solidFill>
                  <a:schemeClr val="accent1">
                    <a:lumMod val="50000"/>
                  </a:schemeClr>
                </a:solidFill>
              </a:rPr>
              <a:t>Poz. 18 - Zatrudnienie osób należących do grup zagrożonych wykluczeniem </a:t>
            </a:r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</a:rPr>
              <a:t>społecznym</a:t>
            </a:r>
          </a:p>
          <a:p>
            <a:pPr marL="800100" lvl="1" indent="-34290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liczba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zatrudnionych osób z grup zagrożonych wykluczeniem nie może być wyższa niż liczba osób zatrudnionych ogółem wykazanych w poz. 17 - Zatrudnienie ogółem.</a:t>
            </a:r>
          </a:p>
          <a:p>
            <a:pPr marL="800100" lvl="1" indent="-34290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zatrudnienie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podajemy wg. stanu na dzień 31 grudnia 2024 r., oprócz pozycji nowo zatrudnionych</a:t>
            </a:r>
          </a:p>
          <a:p>
            <a:pPr marL="800100" lvl="1" indent="-34290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pomimo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tego, że zagrożenie wykluczeniem społecznym może wynikać z kilku przyczyn, dla każdej osoby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należy wybrać jedną, dominująca przyczynę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i="1" dirty="0" smtClean="0">
                <a:solidFill>
                  <a:schemeClr val="accent1">
                    <a:lumMod val="50000"/>
                  </a:schemeClr>
                </a:solidFill>
              </a:rPr>
              <a:t>(czyli każda osoba zagrożona wykluczeniem społecznym powinna się pojawić w tej części tylko raz !)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</a:pP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pl-PL" sz="2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Wypełnianie sprawozdania – na co zwrócić uwagę  </a:t>
            </a:r>
            <a:endParaRPr lang="pl-PL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5968032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52399" y="720254"/>
            <a:ext cx="11625941" cy="5558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3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ZATRUDNIENIE </a:t>
            </a:r>
            <a:r>
              <a:rPr lang="pl-PL" sz="23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OSÓB NALEŻĄCYCH DO GRUP ZAGROŻONYCH WYKLUCZENIEM </a:t>
            </a:r>
            <a:r>
              <a:rPr lang="pl-PL" sz="23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SPOŁECZNYM   </a:t>
            </a:r>
            <a:r>
              <a:rPr lang="pl-PL" sz="23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(poz</a:t>
            </a:r>
            <a:r>
              <a:rPr lang="pl-PL" sz="23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. </a:t>
            </a:r>
            <a:r>
              <a:rPr lang="pl-PL" sz="23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17-18)</a:t>
            </a:r>
          </a:p>
          <a:p>
            <a:pPr marL="914400" lvl="1" indent="-457200">
              <a:lnSpc>
                <a:spcPts val="28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400" b="1" u="sng" dirty="0">
                <a:solidFill>
                  <a:schemeClr val="accent1">
                    <a:lumMod val="50000"/>
                  </a:schemeClr>
                </a:solidFill>
              </a:rPr>
              <a:t>Poz. 18 - Zatrudnienie osób należących do grup zagrożonych wykluczeniem </a:t>
            </a:r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</a:rPr>
              <a:t>społecznym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300" dirty="0" smtClean="0">
                <a:solidFill>
                  <a:schemeClr val="accent1">
                    <a:lumMod val="50000"/>
                  </a:schemeClr>
                </a:solidFill>
              </a:rPr>
              <a:t>proszę </a:t>
            </a:r>
            <a:r>
              <a:rPr lang="pl-PL" sz="2300" dirty="0">
                <a:solidFill>
                  <a:schemeClr val="accent1">
                    <a:lumMod val="50000"/>
                  </a:schemeClr>
                </a:solidFill>
              </a:rPr>
              <a:t>zwrócić uwagę na poszczególne kategorie </a:t>
            </a:r>
            <a:r>
              <a:rPr lang="pl-PL" sz="2300" dirty="0" smtClean="0">
                <a:solidFill>
                  <a:schemeClr val="accent1">
                    <a:lumMod val="50000"/>
                  </a:schemeClr>
                </a:solidFill>
              </a:rPr>
              <a:t>osób i zależności pomiędzy wierszami, np. nie może być wykazane  „</a:t>
            </a:r>
            <a:r>
              <a:rPr lang="pl-PL" sz="2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</a:t>
            </a:r>
            <a:r>
              <a:rPr lang="pl-PL" sz="2300" dirty="0" smtClean="0">
                <a:solidFill>
                  <a:schemeClr val="accent1">
                    <a:lumMod val="50000"/>
                  </a:schemeClr>
                </a:solidFill>
              </a:rPr>
              <a:t>” bezrobotnych</a:t>
            </a:r>
            <a:r>
              <a:rPr lang="pl-PL" sz="2300" dirty="0">
                <a:solidFill>
                  <a:schemeClr val="accent1">
                    <a:lumMod val="50000"/>
                  </a:schemeClr>
                </a:solidFill>
              </a:rPr>
              <a:t>, w tym 3 długotrwale, </a:t>
            </a:r>
          </a:p>
          <a:p>
            <a:pPr lvl="1">
              <a:lnSpc>
                <a:spcPts val="2800"/>
              </a:lnSpc>
              <a:spcBef>
                <a:spcPts val="600"/>
              </a:spcBef>
            </a:pPr>
            <a:r>
              <a:rPr lang="pl-PL" sz="23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pl-PL" sz="2300" u="sng" dirty="0" smtClean="0">
                <a:solidFill>
                  <a:schemeClr val="accent1">
                    <a:lumMod val="50000"/>
                  </a:schemeClr>
                </a:solidFill>
              </a:rPr>
              <a:t>co </a:t>
            </a:r>
            <a:r>
              <a:rPr lang="pl-PL" sz="2300" u="sng" dirty="0">
                <a:solidFill>
                  <a:schemeClr val="accent1">
                    <a:lumMod val="50000"/>
                  </a:schemeClr>
                </a:solidFill>
              </a:rPr>
              <a:t>za tym </a:t>
            </a:r>
            <a:r>
              <a:rPr lang="pl-PL" sz="2300" u="sng" dirty="0" smtClean="0">
                <a:solidFill>
                  <a:schemeClr val="accent1">
                    <a:lumMod val="50000"/>
                  </a:schemeClr>
                </a:solidFill>
              </a:rPr>
              <a:t>idzie: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300" dirty="0" smtClean="0">
                <a:solidFill>
                  <a:schemeClr val="accent1">
                    <a:lumMod val="50000"/>
                  </a:schemeClr>
                </a:solidFill>
              </a:rPr>
              <a:t>suma </a:t>
            </a:r>
            <a:r>
              <a:rPr lang="pl-PL" sz="2300" dirty="0">
                <a:solidFill>
                  <a:schemeClr val="accent1">
                    <a:lumMod val="50000"/>
                  </a:schemeClr>
                </a:solidFill>
              </a:rPr>
              <a:t>poszczególnych kategorii wykluczenia powinna być równa wartości </a:t>
            </a:r>
            <a:r>
              <a:rPr lang="pl-PL" sz="2300" dirty="0" smtClean="0">
                <a:solidFill>
                  <a:schemeClr val="accent1">
                    <a:lumMod val="50000"/>
                  </a:schemeClr>
                </a:solidFill>
              </a:rPr>
              <a:t>z </a:t>
            </a:r>
            <a:r>
              <a:rPr lang="pl-PL" sz="2300" dirty="0">
                <a:solidFill>
                  <a:schemeClr val="accent1">
                    <a:lumMod val="50000"/>
                  </a:schemeClr>
                </a:solidFill>
              </a:rPr>
              <a:t>pierwszej rubryki </a:t>
            </a:r>
            <a:r>
              <a:rPr lang="pl-PL" sz="2300" dirty="0" smtClean="0">
                <a:solidFill>
                  <a:schemeClr val="accent1">
                    <a:lumMod val="50000"/>
                  </a:schemeClr>
                </a:solidFill>
              </a:rPr>
              <a:t> - liczba </a:t>
            </a:r>
            <a:r>
              <a:rPr lang="pl-PL" sz="2300" dirty="0">
                <a:solidFill>
                  <a:schemeClr val="accent1">
                    <a:lumMod val="50000"/>
                  </a:schemeClr>
                </a:solidFill>
              </a:rPr>
              <a:t>osób z grup zagrożonych wykluczeniem, zatrudnionych ogółem) !!!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300" dirty="0" smtClean="0">
                <a:solidFill>
                  <a:schemeClr val="accent1">
                    <a:lumMod val="50000"/>
                  </a:schemeClr>
                </a:solidFill>
              </a:rPr>
              <a:t>WAŻNE </a:t>
            </a:r>
            <a:r>
              <a:rPr lang="pl-PL" sz="2300" dirty="0">
                <a:solidFill>
                  <a:schemeClr val="accent1">
                    <a:lumMod val="50000"/>
                  </a:schemeClr>
                </a:solidFill>
              </a:rPr>
              <a:t>! – w przypadku PS, mających jako cel wskazaną reintegrację społeczno- zawodową – </a:t>
            </a:r>
            <a:r>
              <a:rPr lang="pl-PL" sz="2300" b="1" dirty="0">
                <a:solidFill>
                  <a:schemeClr val="accent1">
                    <a:lumMod val="50000"/>
                  </a:schemeClr>
                </a:solidFill>
              </a:rPr>
              <a:t>proszę zwrócić uwagę na zachowanie 30% wskaźnika zatrudnienia </a:t>
            </a:r>
            <a:r>
              <a:rPr lang="pl-PL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300" b="1" dirty="0">
                <a:solidFill>
                  <a:schemeClr val="accent1">
                    <a:lumMod val="50000"/>
                  </a:schemeClr>
                </a:solidFill>
              </a:rPr>
              <a:t>stosunku do ogółu zatrudnionych</a:t>
            </a:r>
            <a:r>
              <a:rPr lang="pl-PL" sz="23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1">
              <a:lnSpc>
                <a:spcPts val="2800"/>
              </a:lnSpc>
              <a:spcAft>
                <a:spcPts val="1200"/>
              </a:spcAft>
            </a:pPr>
            <a:r>
              <a:rPr lang="pl-PL" sz="2000" i="1" dirty="0" smtClean="0">
                <a:solidFill>
                  <a:schemeClr val="accent1">
                    <a:lumMod val="50000"/>
                  </a:schemeClr>
                </a:solidFill>
              </a:rPr>
              <a:t>Szczegółowy </a:t>
            </a:r>
            <a:r>
              <a:rPr lang="pl-PL" sz="2000" i="1" dirty="0">
                <a:solidFill>
                  <a:schemeClr val="accent1">
                    <a:lumMod val="50000"/>
                  </a:schemeClr>
                </a:solidFill>
              </a:rPr>
              <a:t>opis poszczególnych grup osób (zgodny z ustawą) znajduje się </a:t>
            </a:r>
            <a:r>
              <a:rPr lang="pl-PL" sz="2000" i="1" dirty="0" smtClean="0">
                <a:solidFill>
                  <a:schemeClr val="accent1">
                    <a:lumMod val="50000"/>
                  </a:schemeClr>
                </a:solidFill>
              </a:rPr>
              <a:t> w </a:t>
            </a:r>
            <a:r>
              <a:rPr lang="pl-PL" sz="2000" i="1" dirty="0">
                <a:solidFill>
                  <a:schemeClr val="accent1">
                    <a:lumMod val="50000"/>
                  </a:schemeClr>
                </a:solidFill>
              </a:rPr>
              <a:t>objaśnieniach w CAS</a:t>
            </a:r>
            <a:r>
              <a:rPr lang="pl-PL" sz="20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l-P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Wypełnianie sprawozdania – na co zwrócić uwagę  </a:t>
            </a:r>
            <a:endParaRPr lang="pl-PL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5968032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52399" y="720254"/>
            <a:ext cx="11625941" cy="537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3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KORZYSTANIE </a:t>
            </a:r>
            <a:r>
              <a:rPr lang="pl-PL" sz="23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Z INSTRUMENTÓW WSPARCIA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(poz. 19-34)</a:t>
            </a:r>
            <a:endParaRPr lang="pl-PL" sz="2300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lvl="3">
              <a:lnSpc>
                <a:spcPts val="28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</a:rPr>
              <a:t>Ta </a:t>
            </a:r>
            <a:r>
              <a:rPr lang="pl-PL" sz="2400" b="1" u="sng" dirty="0">
                <a:solidFill>
                  <a:schemeClr val="accent1">
                    <a:lumMod val="50000"/>
                  </a:schemeClr>
                </a:solidFill>
              </a:rPr>
              <a:t>cześć sprawozdanie dzieli się na 4 części:</a:t>
            </a:r>
          </a:p>
          <a:p>
            <a:pPr lvl="3">
              <a:lnSpc>
                <a:spcPts val="2800"/>
              </a:lnSpc>
              <a:spcAft>
                <a:spcPts val="600"/>
              </a:spcAft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1.	Funduszu Pracy - poz. 19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+ poz. 20-22,</a:t>
            </a:r>
          </a:p>
          <a:p>
            <a:pPr lvl="3">
              <a:lnSpc>
                <a:spcPts val="2800"/>
              </a:lnSpc>
              <a:spcAft>
                <a:spcPts val="600"/>
              </a:spcAft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2.	PFRON - poz. 23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+ poz. 24-28,</a:t>
            </a:r>
          </a:p>
          <a:p>
            <a:pPr lvl="3">
              <a:lnSpc>
                <a:spcPts val="2800"/>
              </a:lnSpc>
              <a:spcAft>
                <a:spcPts val="600"/>
              </a:spcAft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3.	EFES Plus – poz. 29 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+ poz. 30-31, </a:t>
            </a:r>
          </a:p>
          <a:p>
            <a:pPr lvl="3">
              <a:lnSpc>
                <a:spcPts val="2800"/>
              </a:lnSpc>
              <a:spcAft>
                <a:spcPts val="600"/>
              </a:spcAft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4.	Inne źródła – poz. 32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+ poz. 33-34.</a:t>
            </a:r>
          </a:p>
          <a:p>
            <a:pPr marL="800100" lvl="1" indent="-3429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Wpisanie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TAK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 w poz. 19, 23, 29, 32 – tj. pozycji dotyczącej potwierdzenia uzyskania wsparcia z danego źródła pociąga za sobą konieczność wskazania formy tego wsparcia w komórkach poniżej. </a:t>
            </a:r>
          </a:p>
          <a:p>
            <a:pPr marL="800100" lvl="1" indent="-3429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Wpisanie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NIE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w poz. 19, 23, 29, 32 pozwala pominąć odnoszące się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danej formy pozycje. </a:t>
            </a:r>
            <a:endParaRPr lang="pl-PL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ctr">
              <a:lnSpc>
                <a:spcPts val="3200"/>
              </a:lnSpc>
              <a:spcAft>
                <a:spcPts val="600"/>
              </a:spcAft>
            </a:pPr>
            <a:r>
              <a:rPr lang="pl-PL" sz="2000" i="1" dirty="0" smtClean="0">
                <a:solidFill>
                  <a:schemeClr val="accent1">
                    <a:lumMod val="50000"/>
                  </a:schemeClr>
                </a:solidFill>
              </a:rPr>
              <a:t>UWAGA ! W objaśnieniach w CAS znajdują się informację, których dofinansowań nie należy wykazywać !!!</a:t>
            </a:r>
            <a:endParaRPr lang="pl-PL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8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Sprawozdanie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304" y="5589922"/>
            <a:ext cx="9193565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Wypełnianie sprawozdania – na co zwrócić uwagę  </a:t>
            </a:r>
            <a:endParaRPr lang="pl-PL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5968032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25714" y="1025054"/>
            <a:ext cx="11052626" cy="2860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34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pl-PL" sz="23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ZAMÓWIENIA PUBLICZNE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(poz. 35-37)</a:t>
            </a:r>
            <a:endParaRPr lang="pl-PL" sz="2300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800100" lvl="1" indent="-342900">
              <a:lnSpc>
                <a:spcPts val="34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należy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wykazać zamówienia publiczne zastrzeżone dla przedsiębiorstw społecznych, zgodnie z ustawą o ekonomii społecznej.</a:t>
            </a:r>
          </a:p>
          <a:p>
            <a:pPr marL="800100" lvl="1" indent="-342900">
              <a:lnSpc>
                <a:spcPts val="34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Poz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. 37 – zaświadczenia – musi być „zerowa”, ponieważ żadnych zaświadczeń nie wydaliśmy w 2024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roku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:)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8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304" y="5589922"/>
            <a:ext cx="9193565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Organizacja kontroli – co warto wiedzieć  </a:t>
            </a:r>
            <a:endParaRPr lang="pl-PL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5968032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33828" y="1091149"/>
            <a:ext cx="11444512" cy="458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35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zgodnie </a:t>
            </a:r>
            <a:r>
              <a:rPr lang="pl-PL" sz="2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z art. 16 ust. 1 ustaw o ekonomii społecznej Wojewoda może zarządzić w przedsiębiorstwie społecznym kontrolę z urzędu lub na wniosek innego organu administracji publicznej w zakresie spełniania warunków, o których mowa w art. 3, art. 4 ust. 1 oraz art. 5 – 10.</a:t>
            </a:r>
          </a:p>
          <a:p>
            <a:pPr marL="457200" lvl="0" indent="-457200" algn="just">
              <a:lnSpc>
                <a:spcPts val="35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k</a:t>
            </a:r>
            <a:r>
              <a:rPr lang="pl-PL" sz="26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ontrole </a:t>
            </a:r>
            <a:r>
              <a:rPr lang="pl-PL" sz="2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odbywają się wg. rocznego planu, dostępnego na stronie Urzędu:</a:t>
            </a:r>
          </a:p>
          <a:p>
            <a:pPr algn="just">
              <a:lnSpc>
                <a:spcPts val="35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6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      </a:t>
            </a:r>
            <a:r>
              <a:rPr lang="pl-PL" sz="2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https://</a:t>
            </a:r>
            <a:r>
              <a:rPr lang="pl-PL" sz="26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www.gov.pl/web/uw-warminsko-mazurski/rok-20244</a:t>
            </a:r>
          </a:p>
          <a:p>
            <a:pPr marL="457200" indent="-457200" algn="just">
              <a:lnSpc>
                <a:spcPts val="35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p</a:t>
            </a:r>
            <a:r>
              <a:rPr lang="pl-PL" sz="26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lan </a:t>
            </a:r>
            <a:r>
              <a:rPr lang="pl-PL" sz="2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jest podzielony na półrocza. </a:t>
            </a:r>
          </a:p>
          <a:p>
            <a:pPr marL="457200" indent="-457200" algn="just">
              <a:lnSpc>
                <a:spcPts val="35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c</a:t>
            </a:r>
            <a:r>
              <a:rPr lang="pl-PL" sz="26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o </a:t>
            </a:r>
            <a:r>
              <a:rPr lang="pl-PL" sz="2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do zasady kontrole odbywają się w kolejności wynikającej z </a:t>
            </a:r>
            <a:r>
              <a:rPr lang="pl-PL" sz="26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planu</a:t>
            </a:r>
            <a:endParaRPr lang="pl-PL" sz="26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Prowadzenie kontroli – co trzeba wiedzieć  </a:t>
            </a:r>
            <a:endParaRPr lang="pl-PL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5968032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33828" y="762936"/>
            <a:ext cx="114445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zawiadomienie o kontroli wysyłane jest odpowiednio wcześniej; zawiera informacje o okresie objętym kontrolą oraz czasie trwania kontroli, </a:t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(+ instrukcja rozpoczęcia kontroli)</a:t>
            </a:r>
          </a:p>
          <a:p>
            <a:pPr marL="457200" lvl="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j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ednostka kontrolowana ma, zgodnie z ustawą, prawo do przesunięcia kontroli, </a:t>
            </a:r>
          </a:p>
          <a:p>
            <a:pPr marL="457200" lvl="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przed kontrolą przekazywane jest pismo z informacją jakiego rodzaju dokumenty należy na potrzeby kontroli przygotować, </a:t>
            </a:r>
            <a:endParaRPr lang="pl-PL" sz="24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457200" lvl="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w dniu rozpoczęcia kontroli, o wyznaczonej godzinie odbywa się spotkanie on-line, na którym rozpoczynamy kontrolę – okazujemy legitymacje służbowe, ustalamy sposób przekazania dokumentów, wyjaśniamy wątpliwości dotyczące dokumentów, itp. </a:t>
            </a:r>
          </a:p>
          <a:p>
            <a:pPr lvl="0" algn="ctr">
              <a:lnSpc>
                <a:spcPts val="3000"/>
              </a:lnSpc>
              <a:spcBef>
                <a:spcPts val="600"/>
              </a:spcBef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WAŻNE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!</a:t>
            </a:r>
          </a:p>
          <a:p>
            <a:pPr lvl="0" algn="ctr">
              <a:lnSpc>
                <a:spcPts val="3000"/>
              </a:lnSpc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 W zawiadomieniu i kolejnych pismach są podane dane kontaktowe do osoby odpowiadającej za daną kontrolę</a:t>
            </a:r>
          </a:p>
        </p:txBody>
      </p:sp>
    </p:spTree>
    <p:extLst>
      <p:ext uri="{BB962C8B-B14F-4D97-AF65-F5344CB8AC3E}">
        <p14:creationId xmlns:p14="http://schemas.microsoft.com/office/powerpoint/2010/main" val="20557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Prowadzenie kontroli – co trzeba wiedzieć  </a:t>
            </a:r>
            <a:endParaRPr lang="pl-PL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5968032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33828" y="949086"/>
            <a:ext cx="11444512" cy="488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ts val="3400"/>
              </a:lnSpc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5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Zgodnie z art. 16 ust. 2 ustawy o ekonomii społecznej </a:t>
            </a:r>
            <a:r>
              <a:rPr lang="pl-PL" sz="25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kontrole prowadzone są na podstawie ustawy o kontroli w administracji</a:t>
            </a:r>
            <a:r>
              <a:rPr lang="pl-PL" sz="25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.</a:t>
            </a:r>
          </a:p>
          <a:p>
            <a:pPr marL="457200" lvl="0" indent="-457200" algn="just">
              <a:lnSpc>
                <a:spcPts val="3400"/>
              </a:lnSpc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5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Najistotniejsze: art. 24 ustawy o kontroli </a:t>
            </a:r>
            <a:r>
              <a:rPr lang="pl-PL" sz="25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- Kierownik jednostki kontrolowanej ma obowiązek zapewnienia kontrolerowi </a:t>
            </a:r>
            <a:r>
              <a:rPr lang="pl-PL" sz="25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warunków niezbędnych do sprawnego przeprowadzenia kontroli, </a:t>
            </a:r>
            <a:r>
              <a:rPr lang="pl-PL" sz="25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w szczególności przez zapewnienie niezwłocznego przedstawiania żądanych dokumentów, terminowego udzielania ustnych </a:t>
            </a:r>
            <a:r>
              <a:rPr lang="pl-PL" sz="25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/>
            </a:r>
            <a:br>
              <a:rPr lang="pl-PL" sz="25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pl-PL" sz="25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i </a:t>
            </a:r>
            <a:r>
              <a:rPr lang="pl-PL" sz="25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pisemnych wyjaśnień w sprawach objętych kontrolą</a:t>
            </a:r>
            <a:r>
              <a:rPr lang="pl-PL" sz="25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, a także udostępnianie niezbędnych urządzeń technicznych i zapewnienie dostępu do Internetu oraz, </a:t>
            </a:r>
            <a:r>
              <a:rPr lang="pl-PL" sz="25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/>
            </a:r>
            <a:br>
              <a:rPr lang="pl-PL" sz="25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pl-PL" sz="25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w </a:t>
            </a:r>
            <a:r>
              <a:rPr lang="pl-PL" sz="25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miarę możliwości, oddzielnego pomieszczenia z odpowiednim wyposażeniem. Analogiczne zapisy znajdują się w art. 25.</a:t>
            </a:r>
            <a:endParaRPr lang="pl-PL" sz="2500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Prowadzenie kontroli – co trzeba wiedzieć  </a:t>
            </a:r>
            <a:endParaRPr lang="pl-PL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5968032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33828" y="970765"/>
            <a:ext cx="114445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po zakończeniu kontroli sporządzany jest projekt wystąpienia pokontrolnego, </a:t>
            </a:r>
          </a:p>
          <a:p>
            <a:pPr marL="457200" lvl="0" indent="-45720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j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ednostka kontrolowana ma prawo zgłoszenia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w terminie 7 dni roboczych od dnia otrzymania projektu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wystąpienia pokontrolnego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, umotywowanych pisemnych zastrzeżeń do tego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projektu, </a:t>
            </a:r>
          </a:p>
          <a:p>
            <a:pPr marL="457200" lvl="0" indent="-457200" algn="just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n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astępnie sporządzane jest wystąpienie pokontrolne, </a:t>
            </a:r>
          </a:p>
          <a:p>
            <a:pPr marL="457200" lvl="0" indent="-457200" algn="just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j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eżeli zostały wydane zalecenia pokontrolne, jednostka musi przekazać informację o ich realizacji w terminie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14 dni od daty doręczenia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wystąpienia pokontrolnego,</a:t>
            </a:r>
            <a:endParaRPr lang="pl-PL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457200" lvl="0" indent="-457200" algn="just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od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wystąpienia pokontrolnego nie przysługują środki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odwoławcze.</a:t>
            </a:r>
          </a:p>
        </p:txBody>
      </p:sp>
    </p:spTree>
    <p:extLst>
      <p:ext uri="{BB962C8B-B14F-4D97-AF65-F5344CB8AC3E}">
        <p14:creationId xmlns:p14="http://schemas.microsoft.com/office/powerpoint/2010/main" val="17890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Prowadzenie kontroli – co koniecznie trzeba wiedzieć  </a:t>
            </a:r>
            <a:endParaRPr lang="pl-PL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5968032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33828" y="1174861"/>
            <a:ext cx="11444512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ts val="3400"/>
              </a:lnSpc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k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ontroli podlegają w zasadzie dokładnie te same kryteria, które muszą być spełnione na etapie przyznawanie statusu przedsiębiorstwa społecznego, </a:t>
            </a:r>
            <a:endParaRPr lang="pl-PL" sz="3200" b="1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457200" lvl="0" indent="-457200" algn="just">
              <a:lnSpc>
                <a:spcPts val="3400"/>
              </a:lnSpc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pismo </a:t>
            </a:r>
            <a:r>
              <a:rPr lang="pl-PL" sz="32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ws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. dokumentów kontrolnych wskazuje PRZYKŁADOWE dokumenty, które należy przekazać, </a:t>
            </a:r>
          </a:p>
          <a:p>
            <a:pPr marL="457200" lvl="0" indent="-457200" algn="just">
              <a:lnSpc>
                <a:spcPts val="3400"/>
              </a:lnSpc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n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ie ma dowolności w rozumieniu zapisów ustawy, </a:t>
            </a:r>
          </a:p>
          <a:p>
            <a:pPr marL="457200" lvl="0" indent="-457200" algn="just">
              <a:lnSpc>
                <a:spcPts val="3400"/>
              </a:lnSpc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czas na prowadzenie czynności kontrolnych jest ograniczony. </a:t>
            </a:r>
          </a:p>
        </p:txBody>
      </p:sp>
    </p:spTree>
    <p:extLst>
      <p:ext uri="{BB962C8B-B14F-4D97-AF65-F5344CB8AC3E}">
        <p14:creationId xmlns:p14="http://schemas.microsoft.com/office/powerpoint/2010/main" val="6044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Prowadzenie kontroli – co koniecznie trzeba wiedzieć  </a:t>
            </a:r>
            <a:endParaRPr lang="pl-PL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15" y="5851918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33828" y="1769947"/>
            <a:ext cx="11444512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ts val="3400"/>
              </a:lnSpc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W 2024 roku przeprowadziliśmy 19 kontroli PS, z czego </a:t>
            </a:r>
          </a:p>
          <a:p>
            <a:pPr marL="914400" lvl="1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16 zakończyło się wynikiem pozytywnym, </a:t>
            </a:r>
          </a:p>
          <a:p>
            <a:pPr marL="914400" lvl="1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1 pozytywnym z uchybieniami, </a:t>
            </a:r>
          </a:p>
          <a:p>
            <a:pPr marL="914400" lvl="1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1 pozytywnym z nieprawidłowościami, </a:t>
            </a:r>
          </a:p>
          <a:p>
            <a:pPr marL="914400" lvl="1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1 kontrola negatywna - w wyniku dalszego postępowania </a:t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PS utracił status. </a:t>
            </a:r>
          </a:p>
          <a:p>
            <a:pPr marL="914400" lvl="1" indent="-4572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0514" y="2563569"/>
            <a:ext cx="8011883" cy="97245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pl-PL" sz="8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Działalność PS  informacje różne</a:t>
            </a:r>
            <a:endParaRPr lang="pl-PL" sz="8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15" y="5851918"/>
            <a:ext cx="6452268" cy="8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Przypominamy …</a:t>
            </a:r>
            <a:endParaRPr lang="pl-PL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15" y="5851918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33828" y="1102289"/>
            <a:ext cx="11444512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3400"/>
              </a:lnSpc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Art. 13. 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Przedsiębiorstwo społeczne jest obowiązane zgłaszać </a:t>
            </a: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wojewodzie zmiany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powodujące naruszenie warunków, o których mowa w art. 3, art. 4 ust. 1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oraz art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. 5–9, oraz wskazać przyczyny naruszenia tych warunków w terminie 14 dni od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dnia zaistnienia 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tych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zmian.</a:t>
            </a:r>
          </a:p>
          <a:p>
            <a:pPr marL="457200" lvl="0" indent="-457200">
              <a:lnSpc>
                <a:spcPts val="3400"/>
              </a:lnSpc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Art. 14. 1. Wojewoda wzywa przedsiębiorstwo społeczne, pod rygorem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utraty statusu 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przedsiębiorstwa społecznego, do zaniechania naruszeń warunków, o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których mowa 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w art. 3, art. 4 ust. 1 i art. 5–10, oraz złożenia niezbędnych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wyjaśnień w 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terminie nie krótszym niż 14 dni od dnia otrzymania wezwania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.</a:t>
            </a:r>
            <a:endParaRPr lang="pl-PL" sz="32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3889" y="0"/>
            <a:ext cx="11329481" cy="15820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Sprawozdanie dostępne jest w Centralnej Aplikacji Statystycznej: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https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://cas.mpips.gov.pl:8443/CAS/signin.do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790" y="1422400"/>
            <a:ext cx="8706897" cy="4470400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580571" y="2579906"/>
            <a:ext cx="113937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KROK 1</a:t>
            </a:r>
          </a:p>
          <a:p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Logujemy się przy użyciu loginu i hasła ustalonego przy rejestracji w CAS</a:t>
            </a:r>
          </a:p>
          <a:p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315" y="5903969"/>
            <a:ext cx="6916725" cy="95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8" y="-136088"/>
            <a:ext cx="11263084" cy="972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Przypominamy …</a:t>
            </a:r>
            <a:endParaRPr lang="pl-PL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15" y="5851918"/>
            <a:ext cx="6452268" cy="88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33828" y="1102289"/>
            <a:ext cx="11444512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3400"/>
              </a:lnSpc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warunki nabycia statusu PS muszą być spełnione na dzień wydania decyzji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…</a:t>
            </a:r>
          </a:p>
          <a:p>
            <a:pPr marL="457200" lvl="0" indent="-457200">
              <a:lnSpc>
                <a:spcPts val="3400"/>
              </a:lnSpc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i przez cały okres posiadania statusu,</a:t>
            </a:r>
          </a:p>
          <a:p>
            <a:pPr marL="457200" lvl="0" indent="-457200">
              <a:lnSpc>
                <a:spcPts val="3400"/>
              </a:lnSpc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różnice pomiędzy wymogami ustawowymi a projektowymi,</a:t>
            </a:r>
          </a:p>
          <a:p>
            <a:pPr marL="457200" indent="-457200">
              <a:lnSpc>
                <a:spcPts val="3400"/>
              </a:lnSpc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brak kontaktu ! </a:t>
            </a:r>
          </a:p>
          <a:p>
            <a:pPr marL="457200" lvl="0" indent="-457200">
              <a:lnSpc>
                <a:spcPts val="3400"/>
              </a:lnSpc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z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achęcamy do założenia </a:t>
            </a:r>
            <a:r>
              <a:rPr lang="pl-PL" sz="32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ePuapu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 lub adresu do e-doręczeń</a:t>
            </a:r>
          </a:p>
          <a:p>
            <a:pPr marL="457200" lvl="0" indent="-457200" algn="just">
              <a:lnSpc>
                <a:spcPts val="3400"/>
              </a:lnSpc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l-PL" sz="2800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914400" lvl="1" indent="-4572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42999"/>
            <a:ext cx="3381828" cy="4500391"/>
          </a:xfrm>
        </p:spPr>
        <p:txBody>
          <a:bodyPr>
            <a:noAutofit/>
          </a:bodyPr>
          <a:lstStyle/>
          <a:p>
            <a:pPr algn="r">
              <a:lnSpc>
                <a:spcPts val="3840"/>
              </a:lnSpc>
              <a:spcBef>
                <a:spcPts val="3000"/>
              </a:spcBef>
              <a:spcAft>
                <a:spcPts val="1800"/>
              </a:spcAft>
            </a:pPr>
            <a:r>
              <a:rPr lang="pl-PL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Marta </a:t>
            </a:r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Piątek</a:t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Anna Tomczak</a:t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Genowefa </a:t>
            </a:r>
            <a:r>
              <a:rPr lang="pl-PL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Macina</a:t>
            </a:r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Paulina Błażewicz</a:t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Ewa </a:t>
            </a:r>
            <a:r>
              <a:rPr lang="pl-PL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Osenkowska</a:t>
            </a:r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Magdalena </a:t>
            </a:r>
            <a:r>
              <a:rPr lang="pl-PL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Kielak</a:t>
            </a:r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Brygida Niemiro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473048" y="772248"/>
            <a:ext cx="8229600" cy="56938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endParaRPr lang="pl-PL" sz="1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pPr>
              <a:lnSpc>
                <a:spcPts val="3500"/>
              </a:lnSpc>
            </a:pPr>
            <a:endParaRPr lang="pl-PL" sz="5400" dirty="0" smtClean="0"/>
          </a:p>
          <a:p>
            <a:pPr>
              <a:lnSpc>
                <a:spcPts val="3800"/>
              </a:lnSpc>
            </a:pP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marta.piatek@uw.olsztyn.pl, tel. 89 523 24 73</a:t>
            </a:r>
          </a:p>
          <a:p>
            <a:pPr>
              <a:lnSpc>
                <a:spcPts val="3800"/>
              </a:lnSpc>
            </a:pPr>
            <a:r>
              <a:rPr lang="pl-PL" sz="3000" i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nna.tomczak@uw.olsztyn.pl</a:t>
            </a:r>
            <a:r>
              <a:rPr lang="pl-PL" sz="3000" i="1" dirty="0">
                <a:solidFill>
                  <a:schemeClr val="accent1">
                    <a:lumMod val="50000"/>
                  </a:schemeClr>
                </a:solidFill>
              </a:rPr>
              <a:t>, tel. 89 523 </a:t>
            </a: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27 33</a:t>
            </a:r>
            <a:endParaRPr lang="pl-PL" sz="30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3800"/>
              </a:lnSpc>
            </a:pPr>
            <a:r>
              <a:rPr lang="pl-PL" sz="3000" i="1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enowefa.macina@uw.olsztyn.pl</a:t>
            </a:r>
            <a:r>
              <a:rPr lang="pl-PL" sz="3000" i="1" dirty="0">
                <a:solidFill>
                  <a:schemeClr val="accent1">
                    <a:lumMod val="50000"/>
                  </a:schemeClr>
                </a:solidFill>
              </a:rPr>
              <a:t>, tel. 89 523 </a:t>
            </a: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22 92</a:t>
            </a:r>
            <a:endParaRPr lang="pl-PL" sz="30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3800"/>
              </a:lnSpc>
            </a:pP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paulina.blazewicz@uw.olsztyn.pl</a:t>
            </a:r>
            <a:r>
              <a:rPr lang="pl-PL" sz="3000" i="1" dirty="0">
                <a:solidFill>
                  <a:schemeClr val="accent1">
                    <a:lumMod val="50000"/>
                  </a:schemeClr>
                </a:solidFill>
              </a:rPr>
              <a:t>, tel. 89 523 </a:t>
            </a: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25 75</a:t>
            </a:r>
            <a:endParaRPr lang="pl-PL" sz="30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3800"/>
              </a:lnSpc>
            </a:pP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ewa.osenkowska@uw.olsztyn.pl</a:t>
            </a:r>
            <a:r>
              <a:rPr lang="pl-PL" sz="3000" i="1" dirty="0">
                <a:solidFill>
                  <a:schemeClr val="accent1">
                    <a:lumMod val="50000"/>
                  </a:schemeClr>
                </a:solidFill>
              </a:rPr>
              <a:t>, tel. 89 523 </a:t>
            </a: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27 60</a:t>
            </a:r>
            <a:endParaRPr lang="pl-PL" sz="30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3800"/>
              </a:lnSpc>
            </a:pPr>
            <a:r>
              <a:rPr lang="pl-PL" sz="3000" i="1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agdalena.kielak@uw.olsztyn.pl</a:t>
            </a:r>
            <a:r>
              <a:rPr lang="pl-PL" sz="3000" i="1" dirty="0">
                <a:solidFill>
                  <a:schemeClr val="accent1">
                    <a:lumMod val="50000"/>
                  </a:schemeClr>
                </a:solidFill>
              </a:rPr>
              <a:t>, tel. 89 523 </a:t>
            </a: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26 48</a:t>
            </a:r>
            <a:endParaRPr lang="pl-PL" sz="30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3800"/>
              </a:lnSpc>
            </a:pP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brygida.niemiro@uw.olsztyn.pl</a:t>
            </a:r>
            <a:r>
              <a:rPr lang="pl-PL" sz="3000" i="1" dirty="0">
                <a:solidFill>
                  <a:schemeClr val="accent1">
                    <a:lumMod val="50000"/>
                  </a:schemeClr>
                </a:solidFill>
              </a:rPr>
              <a:t>, tel. 89 523 </a:t>
            </a:r>
            <a:r>
              <a:rPr lang="pl-PL" sz="3000" i="1" dirty="0" smtClean="0">
                <a:solidFill>
                  <a:schemeClr val="accent1">
                    <a:lumMod val="50000"/>
                  </a:schemeClr>
                </a:solidFill>
              </a:rPr>
              <a:t>26 48   </a:t>
            </a:r>
          </a:p>
          <a:p>
            <a:pPr>
              <a:lnSpc>
                <a:spcPts val="3500"/>
              </a:lnSpc>
            </a:pPr>
            <a:endParaRPr lang="pl-PL" dirty="0"/>
          </a:p>
          <a:p>
            <a:endParaRPr lang="pl-PL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352" y="5643390"/>
            <a:ext cx="8805925" cy="121461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342419" y="751113"/>
            <a:ext cx="8490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Wydział Polityki Społecznej  </a:t>
            </a:r>
            <a:r>
              <a:rPr lang="pl-PL" sz="4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sekrps@uw.olsztyn.pl, tel. 89 523  22 </a:t>
            </a:r>
            <a:r>
              <a:rPr lang="pl-PL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 </a:t>
            </a:r>
            <a:endParaRPr lang="pl-PL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06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5008" r="44295" b="33114"/>
          <a:stretch/>
        </p:blipFill>
        <p:spPr bwMode="auto">
          <a:xfrm>
            <a:off x="2473460" y="1135235"/>
            <a:ext cx="8847683" cy="5047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9" y="-194289"/>
            <a:ext cx="11263084" cy="11667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CAS: https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://cas.mpips.gov.pl:8443/CAS/signin.do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33828" y="2499767"/>
            <a:ext cx="115388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KROK 2</a:t>
            </a:r>
          </a:p>
          <a:p>
            <a:endParaRPr lang="pl-PL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Z dostępnych aplikacji wybieramy sprawozdania resortowe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971" y="5923989"/>
            <a:ext cx="6771583" cy="93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72" y="972455"/>
            <a:ext cx="9705330" cy="52541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9" y="-194289"/>
            <a:ext cx="11263084" cy="11667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CAS: https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://cas.mpips.gov.pl:8443/CAS/signin.do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33828" y="3007767"/>
            <a:ext cx="1062445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KROK 3</a:t>
            </a:r>
          </a:p>
          <a:p>
            <a:endParaRPr lang="pl-PL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 Wybieramy ES, tj. moduł dotyczący ekonomii społecznej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457" y="6028091"/>
            <a:ext cx="6016840" cy="82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917" y="1185139"/>
            <a:ext cx="8762343" cy="5075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9" y="-194289"/>
            <a:ext cx="11263084" cy="11667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CAS: https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://cas.mpips.gov.pl:8443/CAS/signin.do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12800" y="3010793"/>
            <a:ext cx="11379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KROK 4</a:t>
            </a:r>
          </a:p>
          <a:p>
            <a:endParaRPr lang="pl-PL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Z dostępnych sprawozdań wybieramy PS- Przedsiębiorstwa społeczne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6079243"/>
            <a:ext cx="5712040" cy="7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836" y="972456"/>
            <a:ext cx="8355964" cy="501973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9" y="-194289"/>
            <a:ext cx="11263084" cy="11667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CAS: https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://cas.mpips.gov.pl:8443/CAS/signin.do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64458" y="3010793"/>
            <a:ext cx="112630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KROK 5</a:t>
            </a:r>
          </a:p>
          <a:p>
            <a:endParaRPr lang="pl-PL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W menu podręcznym wybieramy wypełnienie sprawozdania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913" y="6043812"/>
            <a:ext cx="5905309" cy="8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829" y="-194289"/>
            <a:ext cx="11263084" cy="11667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OBJAŚNIENIA DO SPRAWOZDANIA !!! </a:t>
            </a:r>
            <a:endParaRPr lang="pl-PL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318" y="972455"/>
            <a:ext cx="9383596" cy="526868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29" y="6012076"/>
            <a:ext cx="6132954" cy="8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1258" y="-266861"/>
            <a:ext cx="11263084" cy="11667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przypadku problemów technicznych z CAS:</a:t>
            </a:r>
            <a:endParaRPr lang="pl-PL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6012076"/>
            <a:ext cx="6132954" cy="845924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261258" y="1625600"/>
            <a:ext cx="11263084" cy="409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soby 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do kontaktu w kwestiach technicznych,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administratorzy wojewódzcy 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systemów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informatycznych: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Barbara Bagińska - </a:t>
            </a:r>
            <a:r>
              <a:rPr lang="pl-PL" sz="3200" b="1" dirty="0" err="1" smtClean="0">
                <a:solidFill>
                  <a:schemeClr val="accent1">
                    <a:lumMod val="50000"/>
                  </a:schemeClr>
                </a:solidFill>
              </a:rPr>
              <a:t>Janulin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b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barbara.baginska@uw.olsztyn.pl, tel. 89 523 24 03;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Jan Kosiorek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jan.kosiorek@uw.olsztyn.pl, 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tel. 89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523 26 33;</a:t>
            </a: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ka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334</TotalTime>
  <Words>1514</Words>
  <Application>Microsoft Office PowerPoint</Application>
  <PresentationFormat>Panoramiczny</PresentationFormat>
  <Paragraphs>177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9" baseType="lpstr">
      <vt:lpstr>Arial Unicode MS</vt:lpstr>
      <vt:lpstr>Arial</vt:lpstr>
      <vt:lpstr>Calibri</vt:lpstr>
      <vt:lpstr>Corbel</vt:lpstr>
      <vt:lpstr>Times New Roman</vt:lpstr>
      <vt:lpstr>Wingdings</vt:lpstr>
      <vt:lpstr>Wingdings 2</vt:lpstr>
      <vt:lpstr>Ramka</vt:lpstr>
      <vt:lpstr>Informacje dotyczące działalności oraz  obowiązków sprawozdawczych i kontrolnych przedsiębiorstw społecznych</vt:lpstr>
      <vt:lpstr>Sprawozdanie </vt:lpstr>
      <vt:lpstr>Sprawozdanie dostępne jest w Centralnej Aplikacji Statystycznej:                                                 https://cas.mpips.gov.pl:8443/CAS/signin.do</vt:lpstr>
      <vt:lpstr>CAS: https://cas.mpips.gov.pl:8443/CAS/signin.do</vt:lpstr>
      <vt:lpstr>CAS: https://cas.mpips.gov.pl:8443/CAS/signin.do</vt:lpstr>
      <vt:lpstr>CAS: https://cas.mpips.gov.pl:8443/CAS/signin.do</vt:lpstr>
      <vt:lpstr>CAS: https://cas.mpips.gov.pl:8443/CAS/signin.do</vt:lpstr>
      <vt:lpstr>OBJAŚNIENIA DO SPRAWOZDANIA !!! </vt:lpstr>
      <vt:lpstr>W przypadku problemów technicznych z CAS:</vt:lpstr>
      <vt:lpstr>WAŻNE  !!!</vt:lpstr>
      <vt:lpstr>Wypełnianie sprawozdania – na co zwrócić uwagę  </vt:lpstr>
      <vt:lpstr>Wypełnianie sprawozdania – na co zwrócić uwagę  </vt:lpstr>
      <vt:lpstr>Wypełnianie sprawozdania – na co zwrócić uwagę  </vt:lpstr>
      <vt:lpstr>Wypełnianie sprawozdania – na co zwrócić uwagę  </vt:lpstr>
      <vt:lpstr>Wypełnianie sprawozdania – na co zwrócić uwagę  </vt:lpstr>
      <vt:lpstr>Wypełnianie sprawozdania – na co zwrócić uwagę  </vt:lpstr>
      <vt:lpstr>Wypełnianie sprawozdania – na co zwrócić uwagę  </vt:lpstr>
      <vt:lpstr>Wypełnianie sprawozdania – na co zwrócić uwagę  </vt:lpstr>
      <vt:lpstr>Wypełnianie sprawozdania – na co zwrócić uwagę  </vt:lpstr>
      <vt:lpstr>Wypełnianie sprawozdania – na co zwrócić uwagę  </vt:lpstr>
      <vt:lpstr>Kontrole </vt:lpstr>
      <vt:lpstr>Organizacja kontroli – co warto wiedzieć  </vt:lpstr>
      <vt:lpstr>Prowadzenie kontroli – co trzeba wiedzieć  </vt:lpstr>
      <vt:lpstr>Prowadzenie kontroli – co trzeba wiedzieć  </vt:lpstr>
      <vt:lpstr>Prowadzenie kontroli – co trzeba wiedzieć  </vt:lpstr>
      <vt:lpstr>Prowadzenie kontroli – co koniecznie trzeba wiedzieć  </vt:lpstr>
      <vt:lpstr>Prowadzenie kontroli – co koniecznie trzeba wiedzieć  </vt:lpstr>
      <vt:lpstr>Działalność PS  informacje różne</vt:lpstr>
      <vt:lpstr>Przypominamy …</vt:lpstr>
      <vt:lpstr>Przypominamy …</vt:lpstr>
      <vt:lpstr> Marta Piątek Anna Tomczak Genowefa Macina Paulina Błażewicz Ewa Osenkowska Magdalena Kielak Brygida Niemiro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dotyczące działalności oraz  obowiązków sprawozdawczych i kontrolnych przedsiębiorstw społecznych</dc:title>
  <dc:creator>Marta Piątek</dc:creator>
  <cp:lastModifiedBy>Marta Piątek</cp:lastModifiedBy>
  <cp:revision>35</cp:revision>
  <dcterms:created xsi:type="dcterms:W3CDTF">2025-02-17T13:10:28Z</dcterms:created>
  <dcterms:modified xsi:type="dcterms:W3CDTF">2025-03-14T08:26:32Z</dcterms:modified>
</cp:coreProperties>
</file>