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notesMasterIdLst>
    <p:notesMasterId r:id="rId38"/>
  </p:notesMasterIdLst>
  <p:handoutMasterIdLst>
    <p:handoutMasterId r:id="rId39"/>
  </p:handoutMasterIdLst>
  <p:sldIdLst>
    <p:sldId id="1520" r:id="rId5"/>
    <p:sldId id="1518" r:id="rId6"/>
    <p:sldId id="1579" r:id="rId7"/>
    <p:sldId id="1526" r:id="rId8"/>
    <p:sldId id="1600" r:id="rId9"/>
    <p:sldId id="1601" r:id="rId10"/>
    <p:sldId id="1602" r:id="rId11"/>
    <p:sldId id="1603" r:id="rId12"/>
    <p:sldId id="1604" r:id="rId13"/>
    <p:sldId id="1605" r:id="rId14"/>
    <p:sldId id="1606" r:id="rId15"/>
    <p:sldId id="1607" r:id="rId16"/>
    <p:sldId id="1608" r:id="rId17"/>
    <p:sldId id="1609" r:id="rId18"/>
    <p:sldId id="1610" r:id="rId19"/>
    <p:sldId id="1611" r:id="rId20"/>
    <p:sldId id="1612" r:id="rId21"/>
    <p:sldId id="1613" r:id="rId22"/>
    <p:sldId id="1614" r:id="rId23"/>
    <p:sldId id="1615" r:id="rId24"/>
    <p:sldId id="1616" r:id="rId25"/>
    <p:sldId id="1617" r:id="rId26"/>
    <p:sldId id="1618" r:id="rId27"/>
    <p:sldId id="1619" r:id="rId28"/>
    <p:sldId id="1620" r:id="rId29"/>
    <p:sldId id="1621" r:id="rId30"/>
    <p:sldId id="1622" r:id="rId31"/>
    <p:sldId id="1623" r:id="rId32"/>
    <p:sldId id="1624" r:id="rId33"/>
    <p:sldId id="1625" r:id="rId34"/>
    <p:sldId id="1626" r:id="rId35"/>
    <p:sldId id="1627" r:id="rId36"/>
    <p:sldId id="162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471F2E-E011-F521-299E-65FC243E7E5E}" name="David Salaguinto" initials="DS" userId="S::davidsa@microsoft.com::9399e6ad-b974-43d0-b593-8c2804f84e0d" providerId="AD"/>
  <p188:author id="{DC3CAF61-3D39-8A1C-6AB6-F5CBCFCBEA47}" name="Vanessa Buzgheia (ALLEGIS GROUP HOLDINGS INC)" initials="" userId="S::v-vabuzgheia@microsoft.com::f3934b54-4599-40d0-96a8-d6208686f730" providerId="AD"/>
  <p188:author id="{9941987A-41B7-49AC-EE6E-03F2D0BD95BA}" name="Daria Naidenov" initials="DN" userId="S::danaidenov@microsoft.com::ab38ab5f-bdf0-4774-ae5a-d2782abb20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 z motywem 2 — Ak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98"/>
  </p:normalViewPr>
  <p:slideViewPr>
    <p:cSldViewPr snapToGrid="0">
      <p:cViewPr varScale="1">
        <p:scale>
          <a:sx n="78" d="100"/>
          <a:sy n="78" d="100"/>
        </p:scale>
        <p:origin x="8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52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BCF7-4971-4F73-8553-E34166762E6E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2722183-344A-4858-B60E-2CB32FBC1138}">
      <dgm:prSet phldrT="[Tekst]" custT="1"/>
      <dgm:spPr/>
      <dgm:t>
        <a:bodyPr/>
        <a:lstStyle/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Pomoc na inwestycje wspierające efektywność energetyczną budynków </a:t>
          </a:r>
          <a:endParaRPr lang="pl-PL" sz="1600" dirty="0"/>
        </a:p>
      </dgm:t>
    </dgm:pt>
    <dgm:pt modelId="{5B8445E7-2AE7-444A-9F17-C69F89A25654}" type="parTrans" cxnId="{4252E49B-CF17-436F-9120-E61E402B4BDA}">
      <dgm:prSet/>
      <dgm:spPr/>
      <dgm:t>
        <a:bodyPr/>
        <a:lstStyle/>
        <a:p>
          <a:endParaRPr lang="pl-PL"/>
        </a:p>
      </dgm:t>
    </dgm:pt>
    <dgm:pt modelId="{C27FCF05-B18A-48FE-95E1-E812DFBFFD4B}" type="sibTrans" cxnId="{4252E49B-CF17-436F-9120-E61E402B4BDA}">
      <dgm:prSet/>
      <dgm:spPr/>
      <dgm:t>
        <a:bodyPr/>
        <a:lstStyle/>
        <a:p>
          <a:endParaRPr lang="pl-PL"/>
        </a:p>
      </dgm:t>
    </dgm:pt>
    <dgm:pt modelId="{E439FDF3-6DD8-4ABC-89C0-BEBBFEF524C8}">
      <dgm:prSet phldrT="[Tekst]" custT="1"/>
      <dgm:spPr/>
      <dgm:t>
        <a:bodyPr/>
        <a:lstStyle/>
        <a:p>
          <a:pPr algn="l"/>
          <a:r>
            <a:rPr lang="pl-PL" sz="1200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25%  </a:t>
          </a:r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- inwestycja dotyczy tylko jednego rodzaju elementu budynku</a:t>
          </a:r>
        </a:p>
        <a:p>
          <a:pPr algn="l"/>
          <a:r>
            <a:rPr lang="pl-PL" sz="1200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30%</a:t>
          </a:r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- inwestycja dotyczy więcej niż jednego rodzaju elementu budynku</a:t>
          </a:r>
        </a:p>
        <a:p>
          <a:pPr algn="l"/>
          <a:r>
            <a:rPr lang="pl-PL" sz="1200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40% / 45%</a:t>
          </a:r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- inwestycja prowadzi do zapotrzebowania budynku na energię pierwotną (EP) o co najmniej 40%</a:t>
          </a:r>
          <a:r>
            <a:rPr lang="pl-PL" sz="1200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*</a:t>
          </a:r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 porównaniu z sytuacją sprzed inwestycji</a:t>
          </a:r>
          <a:endParaRPr lang="pl-PL" sz="900" dirty="0">
            <a:solidFill>
              <a:srgbClr val="262626"/>
            </a:solidFill>
          </a:endParaRPr>
        </a:p>
      </dgm:t>
    </dgm:pt>
    <dgm:pt modelId="{6AFFC4DC-73C3-406A-B0C2-64AF65D2CEFF}" type="parTrans" cxnId="{BCF99398-0118-4DC5-B584-2729F8923461}">
      <dgm:prSet/>
      <dgm:spPr/>
      <dgm:t>
        <a:bodyPr/>
        <a:lstStyle/>
        <a:p>
          <a:endParaRPr lang="pl-PL"/>
        </a:p>
      </dgm:t>
    </dgm:pt>
    <dgm:pt modelId="{77B5D945-9467-4892-A11F-961DA66A764D}" type="sibTrans" cxnId="{BCF99398-0118-4DC5-B584-2729F8923461}">
      <dgm:prSet/>
      <dgm:spPr/>
      <dgm:t>
        <a:bodyPr/>
        <a:lstStyle/>
        <a:p>
          <a:endParaRPr lang="pl-PL"/>
        </a:p>
      </dgm:t>
    </dgm:pt>
    <dgm:pt modelId="{DAB52361-8E78-4FAF-A584-75545AC20175}">
      <dgm:prSet phldrT="[Tekst]" custT="1"/>
      <dgm:spPr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Pomoc na inwestycje wspierające efektywność energetyczną procesów produkcji  </a:t>
          </a:r>
          <a:endParaRPr lang="pl-PL" sz="1600" dirty="0"/>
        </a:p>
      </dgm:t>
    </dgm:pt>
    <dgm:pt modelId="{B68FCEAE-451E-4596-988B-2EDF320A92C3}" type="parTrans" cxnId="{3505C673-6ABC-48A4-A1AA-7DF58EC9B226}">
      <dgm:prSet/>
      <dgm:spPr/>
      <dgm:t>
        <a:bodyPr/>
        <a:lstStyle/>
        <a:p>
          <a:endParaRPr lang="pl-PL"/>
        </a:p>
      </dgm:t>
    </dgm:pt>
    <dgm:pt modelId="{D58B9F5D-B068-4680-9488-64150E3044F7}" type="sibTrans" cxnId="{3505C673-6ABC-48A4-A1AA-7DF58EC9B226}">
      <dgm:prSet/>
      <dgm:spPr/>
      <dgm:t>
        <a:bodyPr/>
        <a:lstStyle/>
        <a:p>
          <a:endParaRPr lang="pl-PL"/>
        </a:p>
      </dgm:t>
    </dgm:pt>
    <dgm:pt modelId="{3F9E284C-DF26-483A-930F-FF87587AC6E9}">
      <dgm:prSet phldrT="[Tekst]" custT="1"/>
      <dgm:spPr/>
      <dgm:t>
        <a:bodyPr/>
        <a:lstStyle/>
        <a:p>
          <a:r>
            <a:rPr lang="pl-PL" sz="1200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30%</a:t>
          </a:r>
        </a:p>
      </dgm:t>
    </dgm:pt>
    <dgm:pt modelId="{8B15C70A-72AA-4CB0-A64F-925F4681BC6C}" type="parTrans" cxnId="{659D5890-A9D7-496F-9F2C-EC1860BF33DC}">
      <dgm:prSet/>
      <dgm:spPr/>
      <dgm:t>
        <a:bodyPr/>
        <a:lstStyle/>
        <a:p>
          <a:endParaRPr lang="pl-PL"/>
        </a:p>
      </dgm:t>
    </dgm:pt>
    <dgm:pt modelId="{951C4C86-2F0D-425E-A5D1-70A817FC04B1}" type="sibTrans" cxnId="{659D5890-A9D7-496F-9F2C-EC1860BF33DC}">
      <dgm:prSet/>
      <dgm:spPr/>
      <dgm:t>
        <a:bodyPr/>
        <a:lstStyle/>
        <a:p>
          <a:endParaRPr lang="pl-PL"/>
        </a:p>
      </dgm:t>
    </dgm:pt>
    <dgm:pt modelId="{1C847931-28CA-409C-8244-0243652A1E4D}">
      <dgm:prSet phldrT="[Tekst]" custT="1"/>
      <dgm:spPr/>
      <dgm:t>
        <a:bodyPr/>
        <a:lstStyle/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endParaRPr lang="pl-PL" sz="16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>
            <a:buNone/>
          </a:pPr>
          <a:r>
            <a: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Pomoc na inwestycje w propagowanie energii ze źródeł odnawialnych</a:t>
          </a:r>
        </a:p>
        <a:p>
          <a:pPr>
            <a:buNone/>
          </a:pPr>
          <a:endParaRPr lang="pl-PL" sz="1600" dirty="0"/>
        </a:p>
      </dgm:t>
    </dgm:pt>
    <dgm:pt modelId="{C31659D8-AF07-4C7F-B054-BCA7F48C3594}" type="parTrans" cxnId="{9A74CBB4-CC4F-4D2D-BE21-5FCAD2F35111}">
      <dgm:prSet/>
      <dgm:spPr/>
      <dgm:t>
        <a:bodyPr/>
        <a:lstStyle/>
        <a:p>
          <a:endParaRPr lang="pl-PL"/>
        </a:p>
      </dgm:t>
    </dgm:pt>
    <dgm:pt modelId="{2CEA01D7-480D-4E38-83B9-FB03DA8E63BF}" type="sibTrans" cxnId="{9A74CBB4-CC4F-4D2D-BE21-5FCAD2F35111}">
      <dgm:prSet/>
      <dgm:spPr/>
      <dgm:t>
        <a:bodyPr/>
        <a:lstStyle/>
        <a:p>
          <a:endParaRPr lang="pl-PL"/>
        </a:p>
      </dgm:t>
    </dgm:pt>
    <dgm:pt modelId="{C26FEA21-C017-40A5-B258-B830975F0432}">
      <dgm:prSet phldrT="[Tekst]" custT="1"/>
      <dgm:spPr/>
      <dgm:t>
        <a:bodyPr/>
        <a:lstStyle/>
        <a:p>
          <a:pPr algn="ctr"/>
          <a:r>
            <a:rPr lang="pl-PL" sz="1200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45%</a:t>
          </a:r>
        </a:p>
        <a:p>
          <a:pPr algn="ctr"/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instalacja do produkcji energii z OZE </a:t>
          </a:r>
        </a:p>
        <a:p>
          <a:pPr algn="ctr"/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instalacja wytwarzania wodoru odnawialnego</a:t>
          </a:r>
        </a:p>
        <a:p>
          <a:pPr algn="ctr"/>
          <a:r>
            <a:rPr lang="pl-PL" sz="1200" b="1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30%</a:t>
          </a:r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  <a:p>
          <a:pPr algn="ctr"/>
          <a:r>
            <a:rPr lang="pl-PL" sz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magazyn energii elektrycznej lub ciepła z OZE</a:t>
          </a:r>
        </a:p>
        <a:p>
          <a:pPr algn="ctr"/>
          <a:r>
            <a:rPr lang="pl-PL" sz="1200" b="0" i="0" u="none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magazyn wodoru odnawialnego </a:t>
          </a:r>
        </a:p>
        <a:p>
          <a:pPr algn="ctr"/>
          <a:r>
            <a:rPr lang="pl-PL" sz="1200" b="0" i="0" u="none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dedykowana infrastruktura do dystrybucji wodoru odnawialnego</a:t>
          </a:r>
        </a:p>
      </dgm:t>
    </dgm:pt>
    <dgm:pt modelId="{ADA7BABC-7B41-4A30-B1DC-6191BBAE724B}" type="parTrans" cxnId="{EB8345AF-71F3-4C0E-A4FC-0F08CFC23EDF}">
      <dgm:prSet/>
      <dgm:spPr/>
      <dgm:t>
        <a:bodyPr/>
        <a:lstStyle/>
        <a:p>
          <a:endParaRPr lang="pl-PL"/>
        </a:p>
      </dgm:t>
    </dgm:pt>
    <dgm:pt modelId="{8DC5EE5F-935C-4BFE-82D2-BA7F6629C431}" type="sibTrans" cxnId="{EB8345AF-71F3-4C0E-A4FC-0F08CFC23EDF}">
      <dgm:prSet/>
      <dgm:spPr/>
      <dgm:t>
        <a:bodyPr/>
        <a:lstStyle/>
        <a:p>
          <a:endParaRPr lang="pl-PL"/>
        </a:p>
      </dgm:t>
    </dgm:pt>
    <dgm:pt modelId="{0FF0CAC6-3CA1-4595-91A8-9AC6CF22FC86}" type="pres">
      <dgm:prSet presAssocID="{D78CBCF7-4971-4F73-8553-E34166762E6E}" presName="theList" presStyleCnt="0">
        <dgm:presLayoutVars>
          <dgm:dir/>
          <dgm:animLvl val="lvl"/>
          <dgm:resizeHandles val="exact"/>
        </dgm:presLayoutVars>
      </dgm:prSet>
      <dgm:spPr/>
    </dgm:pt>
    <dgm:pt modelId="{70159BEB-90C0-435F-9DD8-A952080CFC6B}" type="pres">
      <dgm:prSet presAssocID="{02722183-344A-4858-B60E-2CB32FBC1138}" presName="compNode" presStyleCnt="0"/>
      <dgm:spPr/>
    </dgm:pt>
    <dgm:pt modelId="{6A415774-64D2-4FDB-A071-286CD448B2D1}" type="pres">
      <dgm:prSet presAssocID="{02722183-344A-4858-B60E-2CB32FBC1138}" presName="aNode" presStyleLbl="bgShp" presStyleIdx="0" presStyleCnt="3" custScaleX="160211"/>
      <dgm:spPr/>
    </dgm:pt>
    <dgm:pt modelId="{31FA46DB-8354-45FA-9CE1-97DCE37A9A93}" type="pres">
      <dgm:prSet presAssocID="{02722183-344A-4858-B60E-2CB32FBC1138}" presName="textNode" presStyleLbl="bgShp" presStyleIdx="0" presStyleCnt="3"/>
      <dgm:spPr/>
    </dgm:pt>
    <dgm:pt modelId="{60B3192E-3A66-40E6-BAC9-470DA069B7A6}" type="pres">
      <dgm:prSet presAssocID="{02722183-344A-4858-B60E-2CB32FBC1138}" presName="compChildNode" presStyleCnt="0"/>
      <dgm:spPr/>
    </dgm:pt>
    <dgm:pt modelId="{16C0DC8C-82CC-4E3C-8824-F59309BC9BF4}" type="pres">
      <dgm:prSet presAssocID="{02722183-344A-4858-B60E-2CB32FBC1138}" presName="theInnerList" presStyleCnt="0"/>
      <dgm:spPr/>
    </dgm:pt>
    <dgm:pt modelId="{517C3096-EB5A-4AF2-8669-C9DCA3050B02}" type="pres">
      <dgm:prSet presAssocID="{E439FDF3-6DD8-4ABC-89C0-BEBBFEF524C8}" presName="childNode" presStyleLbl="node1" presStyleIdx="0" presStyleCnt="3" custScaleX="191389" custScaleY="51306" custLinFactNeighborX="923" custLinFactNeighborY="-23772">
        <dgm:presLayoutVars>
          <dgm:bulletEnabled val="1"/>
        </dgm:presLayoutVars>
      </dgm:prSet>
      <dgm:spPr/>
    </dgm:pt>
    <dgm:pt modelId="{AD1360B4-9E1F-45AC-8671-80D70620DD8B}" type="pres">
      <dgm:prSet presAssocID="{02722183-344A-4858-B60E-2CB32FBC1138}" presName="aSpace" presStyleCnt="0"/>
      <dgm:spPr/>
    </dgm:pt>
    <dgm:pt modelId="{E44117F5-77D5-4722-90B4-B20FF15044A2}" type="pres">
      <dgm:prSet presAssocID="{DAB52361-8E78-4FAF-A584-75545AC20175}" presName="compNode" presStyleCnt="0"/>
      <dgm:spPr/>
    </dgm:pt>
    <dgm:pt modelId="{86537E54-19DA-40D1-92A1-D1E91256AD66}" type="pres">
      <dgm:prSet presAssocID="{DAB52361-8E78-4FAF-A584-75545AC20175}" presName="aNode" presStyleLbl="bgShp" presStyleIdx="1" presStyleCnt="3" custScaleX="128562" custLinFactNeighborX="624" custLinFactNeighborY="-167"/>
      <dgm:spPr/>
    </dgm:pt>
    <dgm:pt modelId="{C08373BD-31CE-44B7-A70A-9680256803B3}" type="pres">
      <dgm:prSet presAssocID="{DAB52361-8E78-4FAF-A584-75545AC20175}" presName="textNode" presStyleLbl="bgShp" presStyleIdx="1" presStyleCnt="3"/>
      <dgm:spPr/>
    </dgm:pt>
    <dgm:pt modelId="{0CDBC65B-FA93-4B22-96BB-F5F28A4179E4}" type="pres">
      <dgm:prSet presAssocID="{DAB52361-8E78-4FAF-A584-75545AC20175}" presName="compChildNode" presStyleCnt="0"/>
      <dgm:spPr/>
    </dgm:pt>
    <dgm:pt modelId="{220B1634-A563-4ECC-9E87-0A8671AF2949}" type="pres">
      <dgm:prSet presAssocID="{DAB52361-8E78-4FAF-A584-75545AC20175}" presName="theInnerList" presStyleCnt="0"/>
      <dgm:spPr/>
    </dgm:pt>
    <dgm:pt modelId="{C28F35B6-E504-4B26-AE24-EDD479CBB059}" type="pres">
      <dgm:prSet presAssocID="{3F9E284C-DF26-483A-930F-FF87587AC6E9}" presName="childNode" presStyleLbl="node1" presStyleIdx="1" presStyleCnt="3" custScaleX="154833" custScaleY="23921" custLinFactNeighborX="781" custLinFactNeighborY="-21274">
        <dgm:presLayoutVars>
          <dgm:bulletEnabled val="1"/>
        </dgm:presLayoutVars>
      </dgm:prSet>
      <dgm:spPr/>
    </dgm:pt>
    <dgm:pt modelId="{2752B673-0B88-410F-A59F-EB983B2D5A8D}" type="pres">
      <dgm:prSet presAssocID="{DAB52361-8E78-4FAF-A584-75545AC20175}" presName="aSpace" presStyleCnt="0"/>
      <dgm:spPr/>
    </dgm:pt>
    <dgm:pt modelId="{608B2ECB-5C01-40AE-960B-3DBAA0C93E10}" type="pres">
      <dgm:prSet presAssocID="{1C847931-28CA-409C-8244-0243652A1E4D}" presName="compNode" presStyleCnt="0"/>
      <dgm:spPr/>
    </dgm:pt>
    <dgm:pt modelId="{32440928-1168-484B-9A43-F2DD81E31B21}" type="pres">
      <dgm:prSet presAssocID="{1C847931-28CA-409C-8244-0243652A1E4D}" presName="aNode" presStyleLbl="bgShp" presStyleIdx="2" presStyleCnt="3" custScaleX="177367" custLinFactNeighborX="22"/>
      <dgm:spPr/>
    </dgm:pt>
    <dgm:pt modelId="{9AF59015-D9B0-49E9-8E14-EC4612FD81A3}" type="pres">
      <dgm:prSet presAssocID="{1C847931-28CA-409C-8244-0243652A1E4D}" presName="textNode" presStyleLbl="bgShp" presStyleIdx="2" presStyleCnt="3"/>
      <dgm:spPr/>
    </dgm:pt>
    <dgm:pt modelId="{3836FE45-B9AF-417D-B394-F4D94D6C4293}" type="pres">
      <dgm:prSet presAssocID="{1C847931-28CA-409C-8244-0243652A1E4D}" presName="compChildNode" presStyleCnt="0"/>
      <dgm:spPr/>
    </dgm:pt>
    <dgm:pt modelId="{31521FB7-9E6B-4280-B816-06BC79B6FACE}" type="pres">
      <dgm:prSet presAssocID="{1C847931-28CA-409C-8244-0243652A1E4D}" presName="theInnerList" presStyleCnt="0"/>
      <dgm:spPr/>
    </dgm:pt>
    <dgm:pt modelId="{6401B1D3-E7D7-4E70-9201-EF1B0F299BE0}" type="pres">
      <dgm:prSet presAssocID="{C26FEA21-C017-40A5-B258-B830975F0432}" presName="childNode" presStyleLbl="node1" presStyleIdx="2" presStyleCnt="3" custScaleX="216547" custScaleY="76330" custLinFactNeighborX="-897" custLinFactNeighborY="-13234">
        <dgm:presLayoutVars>
          <dgm:bulletEnabled val="1"/>
        </dgm:presLayoutVars>
      </dgm:prSet>
      <dgm:spPr/>
    </dgm:pt>
  </dgm:ptLst>
  <dgm:cxnLst>
    <dgm:cxn modelId="{4FB50126-9F31-4CAF-BCF0-09A1F6F96A52}" type="presOf" srcId="{3F9E284C-DF26-483A-930F-FF87587AC6E9}" destId="{C28F35B6-E504-4B26-AE24-EDD479CBB059}" srcOrd="0" destOrd="0" presId="urn:microsoft.com/office/officeart/2005/8/layout/lProcess2"/>
    <dgm:cxn modelId="{0D2C282A-9B86-4D2C-AC5F-E23B887F990E}" type="presOf" srcId="{02722183-344A-4858-B60E-2CB32FBC1138}" destId="{6A415774-64D2-4FDB-A071-286CD448B2D1}" srcOrd="0" destOrd="0" presId="urn:microsoft.com/office/officeart/2005/8/layout/lProcess2"/>
    <dgm:cxn modelId="{3505C673-6ABC-48A4-A1AA-7DF58EC9B226}" srcId="{D78CBCF7-4971-4F73-8553-E34166762E6E}" destId="{DAB52361-8E78-4FAF-A584-75545AC20175}" srcOrd="1" destOrd="0" parTransId="{B68FCEAE-451E-4596-988B-2EDF320A92C3}" sibTransId="{D58B9F5D-B068-4680-9488-64150E3044F7}"/>
    <dgm:cxn modelId="{659D5890-A9D7-496F-9F2C-EC1860BF33DC}" srcId="{DAB52361-8E78-4FAF-A584-75545AC20175}" destId="{3F9E284C-DF26-483A-930F-FF87587AC6E9}" srcOrd="0" destOrd="0" parTransId="{8B15C70A-72AA-4CB0-A64F-925F4681BC6C}" sibTransId="{951C4C86-2F0D-425E-A5D1-70A817FC04B1}"/>
    <dgm:cxn modelId="{BCF99398-0118-4DC5-B584-2729F8923461}" srcId="{02722183-344A-4858-B60E-2CB32FBC1138}" destId="{E439FDF3-6DD8-4ABC-89C0-BEBBFEF524C8}" srcOrd="0" destOrd="0" parTransId="{6AFFC4DC-73C3-406A-B0C2-64AF65D2CEFF}" sibTransId="{77B5D945-9467-4892-A11F-961DA66A764D}"/>
    <dgm:cxn modelId="{4252E49B-CF17-436F-9120-E61E402B4BDA}" srcId="{D78CBCF7-4971-4F73-8553-E34166762E6E}" destId="{02722183-344A-4858-B60E-2CB32FBC1138}" srcOrd="0" destOrd="0" parTransId="{5B8445E7-2AE7-444A-9F17-C69F89A25654}" sibTransId="{C27FCF05-B18A-48FE-95E1-E812DFBFFD4B}"/>
    <dgm:cxn modelId="{BC4D019C-FCC8-4370-AE5C-0A0EFB176FCC}" type="presOf" srcId="{E439FDF3-6DD8-4ABC-89C0-BEBBFEF524C8}" destId="{517C3096-EB5A-4AF2-8669-C9DCA3050B02}" srcOrd="0" destOrd="0" presId="urn:microsoft.com/office/officeart/2005/8/layout/lProcess2"/>
    <dgm:cxn modelId="{8CF7AD9C-952D-4807-9078-47DDDF18A176}" type="presOf" srcId="{1C847931-28CA-409C-8244-0243652A1E4D}" destId="{32440928-1168-484B-9A43-F2DD81E31B21}" srcOrd="0" destOrd="0" presId="urn:microsoft.com/office/officeart/2005/8/layout/lProcess2"/>
    <dgm:cxn modelId="{B13B3DA5-590B-4C00-BE12-984E85E7AE69}" type="presOf" srcId="{DAB52361-8E78-4FAF-A584-75545AC20175}" destId="{C08373BD-31CE-44B7-A70A-9680256803B3}" srcOrd="1" destOrd="0" presId="urn:microsoft.com/office/officeart/2005/8/layout/lProcess2"/>
    <dgm:cxn modelId="{70A378AB-6183-4ED6-BCC6-7423260F8181}" type="presOf" srcId="{DAB52361-8E78-4FAF-A584-75545AC20175}" destId="{86537E54-19DA-40D1-92A1-D1E91256AD66}" srcOrd="0" destOrd="0" presId="urn:microsoft.com/office/officeart/2005/8/layout/lProcess2"/>
    <dgm:cxn modelId="{D4DB80AD-C448-40B7-A08F-D34C0DD02649}" type="presOf" srcId="{02722183-344A-4858-B60E-2CB32FBC1138}" destId="{31FA46DB-8354-45FA-9CE1-97DCE37A9A93}" srcOrd="1" destOrd="0" presId="urn:microsoft.com/office/officeart/2005/8/layout/lProcess2"/>
    <dgm:cxn modelId="{EB8345AF-71F3-4C0E-A4FC-0F08CFC23EDF}" srcId="{1C847931-28CA-409C-8244-0243652A1E4D}" destId="{C26FEA21-C017-40A5-B258-B830975F0432}" srcOrd="0" destOrd="0" parTransId="{ADA7BABC-7B41-4A30-B1DC-6191BBAE724B}" sibTransId="{8DC5EE5F-935C-4BFE-82D2-BA7F6629C431}"/>
    <dgm:cxn modelId="{9A74CBB4-CC4F-4D2D-BE21-5FCAD2F35111}" srcId="{D78CBCF7-4971-4F73-8553-E34166762E6E}" destId="{1C847931-28CA-409C-8244-0243652A1E4D}" srcOrd="2" destOrd="0" parTransId="{C31659D8-AF07-4C7F-B054-BCA7F48C3594}" sibTransId="{2CEA01D7-480D-4E38-83B9-FB03DA8E63BF}"/>
    <dgm:cxn modelId="{DB3ABABE-6494-46DA-B518-F2B7E7347E7F}" type="presOf" srcId="{D78CBCF7-4971-4F73-8553-E34166762E6E}" destId="{0FF0CAC6-3CA1-4595-91A8-9AC6CF22FC86}" srcOrd="0" destOrd="0" presId="urn:microsoft.com/office/officeart/2005/8/layout/lProcess2"/>
    <dgm:cxn modelId="{9F5D6DE6-B4B4-4E2A-B325-864F5A2FF8A1}" type="presOf" srcId="{C26FEA21-C017-40A5-B258-B830975F0432}" destId="{6401B1D3-E7D7-4E70-9201-EF1B0F299BE0}" srcOrd="0" destOrd="0" presId="urn:microsoft.com/office/officeart/2005/8/layout/lProcess2"/>
    <dgm:cxn modelId="{EBEA08FE-CB14-4F40-960E-35CFDFAB7109}" type="presOf" srcId="{1C847931-28CA-409C-8244-0243652A1E4D}" destId="{9AF59015-D9B0-49E9-8E14-EC4612FD81A3}" srcOrd="1" destOrd="0" presId="urn:microsoft.com/office/officeart/2005/8/layout/lProcess2"/>
    <dgm:cxn modelId="{84FB05CC-8A16-427F-912E-DB997BAA76D1}" type="presParOf" srcId="{0FF0CAC6-3CA1-4595-91A8-9AC6CF22FC86}" destId="{70159BEB-90C0-435F-9DD8-A952080CFC6B}" srcOrd="0" destOrd="0" presId="urn:microsoft.com/office/officeart/2005/8/layout/lProcess2"/>
    <dgm:cxn modelId="{320850DA-1F59-407E-A63E-99F5927ABB42}" type="presParOf" srcId="{70159BEB-90C0-435F-9DD8-A952080CFC6B}" destId="{6A415774-64D2-4FDB-A071-286CD448B2D1}" srcOrd="0" destOrd="0" presId="urn:microsoft.com/office/officeart/2005/8/layout/lProcess2"/>
    <dgm:cxn modelId="{008E72CE-C016-4745-918A-1D5F338D7F3E}" type="presParOf" srcId="{70159BEB-90C0-435F-9DD8-A952080CFC6B}" destId="{31FA46DB-8354-45FA-9CE1-97DCE37A9A93}" srcOrd="1" destOrd="0" presId="urn:microsoft.com/office/officeart/2005/8/layout/lProcess2"/>
    <dgm:cxn modelId="{30F2B63B-0F07-47CF-8989-7BC1673D265F}" type="presParOf" srcId="{70159BEB-90C0-435F-9DD8-A952080CFC6B}" destId="{60B3192E-3A66-40E6-BAC9-470DA069B7A6}" srcOrd="2" destOrd="0" presId="urn:microsoft.com/office/officeart/2005/8/layout/lProcess2"/>
    <dgm:cxn modelId="{9DD49BA8-1A31-4513-9D8B-4ED0202A293F}" type="presParOf" srcId="{60B3192E-3A66-40E6-BAC9-470DA069B7A6}" destId="{16C0DC8C-82CC-4E3C-8824-F59309BC9BF4}" srcOrd="0" destOrd="0" presId="urn:microsoft.com/office/officeart/2005/8/layout/lProcess2"/>
    <dgm:cxn modelId="{AB4B9CE6-2E16-415B-A532-12DD8BBF984A}" type="presParOf" srcId="{16C0DC8C-82CC-4E3C-8824-F59309BC9BF4}" destId="{517C3096-EB5A-4AF2-8669-C9DCA3050B02}" srcOrd="0" destOrd="0" presId="urn:microsoft.com/office/officeart/2005/8/layout/lProcess2"/>
    <dgm:cxn modelId="{C7D65FC7-85B8-44B5-B435-312F4348DBCD}" type="presParOf" srcId="{0FF0CAC6-3CA1-4595-91A8-9AC6CF22FC86}" destId="{AD1360B4-9E1F-45AC-8671-80D70620DD8B}" srcOrd="1" destOrd="0" presId="urn:microsoft.com/office/officeart/2005/8/layout/lProcess2"/>
    <dgm:cxn modelId="{3ECB2EBA-AB1B-47F0-8C3F-95BE27E0EE1E}" type="presParOf" srcId="{0FF0CAC6-3CA1-4595-91A8-9AC6CF22FC86}" destId="{E44117F5-77D5-4722-90B4-B20FF15044A2}" srcOrd="2" destOrd="0" presId="urn:microsoft.com/office/officeart/2005/8/layout/lProcess2"/>
    <dgm:cxn modelId="{0AE20799-E957-44C3-BA2C-43EDFBA38120}" type="presParOf" srcId="{E44117F5-77D5-4722-90B4-B20FF15044A2}" destId="{86537E54-19DA-40D1-92A1-D1E91256AD66}" srcOrd="0" destOrd="0" presId="urn:microsoft.com/office/officeart/2005/8/layout/lProcess2"/>
    <dgm:cxn modelId="{E7F027A8-B219-48D0-956E-267D93A5E8F7}" type="presParOf" srcId="{E44117F5-77D5-4722-90B4-B20FF15044A2}" destId="{C08373BD-31CE-44B7-A70A-9680256803B3}" srcOrd="1" destOrd="0" presId="urn:microsoft.com/office/officeart/2005/8/layout/lProcess2"/>
    <dgm:cxn modelId="{924598B5-31DD-4ABF-8BC5-928F3F427E25}" type="presParOf" srcId="{E44117F5-77D5-4722-90B4-B20FF15044A2}" destId="{0CDBC65B-FA93-4B22-96BB-F5F28A4179E4}" srcOrd="2" destOrd="0" presId="urn:microsoft.com/office/officeart/2005/8/layout/lProcess2"/>
    <dgm:cxn modelId="{983BFB07-A958-43A6-B3E1-856400D34815}" type="presParOf" srcId="{0CDBC65B-FA93-4B22-96BB-F5F28A4179E4}" destId="{220B1634-A563-4ECC-9E87-0A8671AF2949}" srcOrd="0" destOrd="0" presId="urn:microsoft.com/office/officeart/2005/8/layout/lProcess2"/>
    <dgm:cxn modelId="{27FD4729-AAAA-46DB-90BE-475B1AD6798A}" type="presParOf" srcId="{220B1634-A563-4ECC-9E87-0A8671AF2949}" destId="{C28F35B6-E504-4B26-AE24-EDD479CBB059}" srcOrd="0" destOrd="0" presId="urn:microsoft.com/office/officeart/2005/8/layout/lProcess2"/>
    <dgm:cxn modelId="{ACC3BF5F-1F47-4947-B84A-BECDA3B2FA54}" type="presParOf" srcId="{0FF0CAC6-3CA1-4595-91A8-9AC6CF22FC86}" destId="{2752B673-0B88-410F-A59F-EB983B2D5A8D}" srcOrd="3" destOrd="0" presId="urn:microsoft.com/office/officeart/2005/8/layout/lProcess2"/>
    <dgm:cxn modelId="{603D32D7-7583-41CA-B443-3B4CDC90A780}" type="presParOf" srcId="{0FF0CAC6-3CA1-4595-91A8-9AC6CF22FC86}" destId="{608B2ECB-5C01-40AE-960B-3DBAA0C93E10}" srcOrd="4" destOrd="0" presId="urn:microsoft.com/office/officeart/2005/8/layout/lProcess2"/>
    <dgm:cxn modelId="{81CA643F-5BD9-4B89-A9DE-2FC84CFB80CA}" type="presParOf" srcId="{608B2ECB-5C01-40AE-960B-3DBAA0C93E10}" destId="{32440928-1168-484B-9A43-F2DD81E31B21}" srcOrd="0" destOrd="0" presId="urn:microsoft.com/office/officeart/2005/8/layout/lProcess2"/>
    <dgm:cxn modelId="{5CFDB131-E1F7-4E87-8244-40DFFB6B3360}" type="presParOf" srcId="{608B2ECB-5C01-40AE-960B-3DBAA0C93E10}" destId="{9AF59015-D9B0-49E9-8E14-EC4612FD81A3}" srcOrd="1" destOrd="0" presId="urn:microsoft.com/office/officeart/2005/8/layout/lProcess2"/>
    <dgm:cxn modelId="{02CB8507-930F-44AA-BC5E-FA5BAAAC8174}" type="presParOf" srcId="{608B2ECB-5C01-40AE-960B-3DBAA0C93E10}" destId="{3836FE45-B9AF-417D-B394-F4D94D6C4293}" srcOrd="2" destOrd="0" presId="urn:microsoft.com/office/officeart/2005/8/layout/lProcess2"/>
    <dgm:cxn modelId="{CE8DB453-6AF7-4588-A010-7F5E214728E3}" type="presParOf" srcId="{3836FE45-B9AF-417D-B394-F4D94D6C4293}" destId="{31521FB7-9E6B-4280-B816-06BC79B6FACE}" srcOrd="0" destOrd="0" presId="urn:microsoft.com/office/officeart/2005/8/layout/lProcess2"/>
    <dgm:cxn modelId="{C4E33C74-B0FF-40E3-9FC4-D6CC6FFD2A3F}" type="presParOf" srcId="{31521FB7-9E6B-4280-B816-06BC79B6FACE}" destId="{6401B1D3-E7D7-4E70-9201-EF1B0F299BE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15774-64D2-4FDB-A071-286CD448B2D1}">
      <dsp:nvSpPr>
        <dsp:cNvPr id="0" name=""/>
        <dsp:cNvSpPr/>
      </dsp:nvSpPr>
      <dsp:spPr>
        <a:xfrm>
          <a:off x="1880" y="0"/>
          <a:ext cx="3421791" cy="60768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Pomoc na inwestycje wspierające efektywność energetyczną budynków </a:t>
          </a:r>
          <a:endParaRPr lang="pl-PL" sz="1600" kern="1200" dirty="0"/>
        </a:p>
      </dsp:txBody>
      <dsp:txXfrm>
        <a:off x="1880" y="0"/>
        <a:ext cx="3421791" cy="1823052"/>
      </dsp:txXfrm>
    </dsp:sp>
    <dsp:sp modelId="{517C3096-EB5A-4AF2-8669-C9DCA3050B02}">
      <dsp:nvSpPr>
        <dsp:cNvPr id="0" name=""/>
        <dsp:cNvSpPr/>
      </dsp:nvSpPr>
      <dsp:spPr>
        <a:xfrm>
          <a:off x="93470" y="1847671"/>
          <a:ext cx="3270154" cy="2024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25%  </a:t>
          </a: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- inwestycja dotyczy tylko jednego rodzaju elementu budynku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30%</a:t>
          </a: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- inwestycja dotyczy więcej niż jednego rodzaju elementu budynku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40% / 45%</a:t>
          </a: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- inwestycja prowadzi do zapotrzebowania budynku na energię pierwotną (EP) o co najmniej 40%</a:t>
          </a:r>
          <a:r>
            <a:rPr lang="pl-PL" sz="1200" b="1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*</a:t>
          </a: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w porównaniu z sytuacją sprzed inwestycji</a:t>
          </a:r>
          <a:endParaRPr lang="pl-PL" sz="900" kern="1200" dirty="0">
            <a:solidFill>
              <a:srgbClr val="262626"/>
            </a:solidFill>
          </a:endParaRPr>
        </a:p>
      </dsp:txBody>
      <dsp:txXfrm>
        <a:off x="152768" y="1906969"/>
        <a:ext cx="3151558" cy="1905985"/>
      </dsp:txXfrm>
    </dsp:sp>
    <dsp:sp modelId="{86537E54-19DA-40D1-92A1-D1E91256AD66}">
      <dsp:nvSpPr>
        <dsp:cNvPr id="0" name=""/>
        <dsp:cNvSpPr/>
      </dsp:nvSpPr>
      <dsp:spPr>
        <a:xfrm>
          <a:off x="3597185" y="0"/>
          <a:ext cx="2745831" cy="60768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Pomoc na inwestycje wspierające efektywność energetyczną procesów produkcji  </a:t>
          </a:r>
          <a:endParaRPr lang="pl-PL" sz="1600" kern="1200" dirty="0"/>
        </a:p>
      </dsp:txBody>
      <dsp:txXfrm>
        <a:off x="3597185" y="0"/>
        <a:ext cx="2745831" cy="1823052"/>
      </dsp:txXfrm>
    </dsp:sp>
    <dsp:sp modelId="{C28F35B6-E504-4B26-AE24-EDD479CBB059}">
      <dsp:nvSpPr>
        <dsp:cNvPr id="0" name=""/>
        <dsp:cNvSpPr/>
      </dsp:nvSpPr>
      <dsp:spPr>
        <a:xfrm>
          <a:off x="3647346" y="2486563"/>
          <a:ext cx="2645542" cy="943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30%</a:t>
          </a:r>
        </a:p>
      </dsp:txBody>
      <dsp:txXfrm>
        <a:off x="3674993" y="2514210"/>
        <a:ext cx="2590248" cy="888650"/>
      </dsp:txXfrm>
    </dsp:sp>
    <dsp:sp modelId="{32440928-1168-484B-9A43-F2DD81E31B21}">
      <dsp:nvSpPr>
        <dsp:cNvPr id="0" name=""/>
        <dsp:cNvSpPr/>
      </dsp:nvSpPr>
      <dsp:spPr>
        <a:xfrm>
          <a:off x="6490344" y="0"/>
          <a:ext cx="3788210" cy="60768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Pomoc na inwestycje w propagowanie energii ze źródeł odnawialnych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/>
        </a:p>
      </dsp:txBody>
      <dsp:txXfrm>
        <a:off x="6490344" y="0"/>
        <a:ext cx="3788210" cy="1823052"/>
      </dsp:txXfrm>
    </dsp:sp>
    <dsp:sp modelId="{6401B1D3-E7D7-4E70-9201-EF1B0F299BE0}">
      <dsp:nvSpPr>
        <dsp:cNvPr id="0" name=""/>
        <dsp:cNvSpPr/>
      </dsp:nvSpPr>
      <dsp:spPr>
        <a:xfrm>
          <a:off x="6518645" y="1769775"/>
          <a:ext cx="3700014" cy="30120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45%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instalacja do produkcji energii z OZE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instalacja wytwarzania wodoru odnawialnego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30%</a:t>
          </a: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magazyn energii elektrycznej lub ciepła z OZE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u="none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magazyn wodoru odnawialnego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i="0" u="none" kern="1200" dirty="0">
              <a:solidFill>
                <a:srgbClr val="26262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dedykowana infrastruktura do dystrybucji wodoru odnawialnego</a:t>
          </a:r>
        </a:p>
      </dsp:txBody>
      <dsp:txXfrm>
        <a:off x="6606865" y="1857995"/>
        <a:ext cx="3523574" cy="283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2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94787-293A-ADED-C123-487C19281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8AE6810-4C76-ACE7-C2A8-0CFBAB4D5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F6D579A-7AAF-C733-3678-20B6B857F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130ABD-AE1E-8007-990F-E229B17E1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76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B3F4A-CEE4-D5C9-6660-AB3231006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6B67B44-D784-9227-BA66-D28B2B013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5C10A8E-4918-E95E-CEFD-1EC83C956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7735FC7-5705-4637-5AE8-FE4BA5DE92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09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C0EF3-7DE9-2254-5CA5-D3424C85F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C599EB0-43D3-6FC4-9958-3E8EC1AE4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B8CC630-F4F6-B39D-90AA-AA94A4B46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207F9D-2A69-2738-1DF3-C3575B54AF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28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467B3-7C0D-2979-0910-79332E045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7FAD9B7-BAF9-5840-8829-0DEFA78F39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29A7622-55C6-ABC9-9BF0-DE8C0F2BF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110E67E-E3BE-E30C-6745-6E046CC0F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56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03ACB-53E3-F059-4B92-B6BAC1599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06E9A07-1ADA-64C9-7FF3-F7DD9F5DC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382D039-68B2-5D11-C170-5A58654F2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7D1E86-68EA-6164-DDE0-C145E06EC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12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DCED2-6550-6BF1-5FF9-DD373600E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91B8A41-C12E-FDD7-576E-08CFA24E0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2E6C686-4B59-0976-2EEE-E811AA738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E3B6B2-E2BD-DB50-00CA-040081C1AF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99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FE003-BD80-B7AB-FA3D-28E2220FC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57DF3EC-FB6A-F8A9-BA3B-3D47F25DD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F7A4B96-CBED-E9D9-DE85-5024B948A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ECC35AA-D763-11BC-E4E2-49A422EED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8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E10B-E081-55D0-655C-EEA1A72AF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BC908C2-2045-CCBF-37A5-9DF94797B7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F16D58-94B9-B52E-EEC1-228CF6F5E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936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0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E552A-CE90-2CD5-FD45-05DD8217A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69DB6A7-3E1E-CBBD-DD0C-369970656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53F2A21-FE7C-5A86-DEDE-2C26FF6D6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01632CA-85D1-8B99-B12F-AE867D82D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6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4F201-AE15-CE4B-F25D-C119B17BA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40F400B-FBC5-373E-6153-E2A2447B3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E1EDD6D-584F-4BD6-6E82-ED20CC3F9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2E8D6D0-26DF-5DB5-288D-08AB19B56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2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41B57-666A-4726-0B05-93499CFD6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B76E248-1E03-94F3-6C3B-05251A2DB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6D732B7-DB53-A9FB-0660-3EDCCE638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E6F1BF-D859-F81D-F0E9-55C36ECF9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18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DF77E-DDAA-DCB9-18F3-16E5D5B7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E9259DC-2555-56C3-6B00-7C90E5981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DED309A-67ED-1834-C179-F01101043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1C3639-3BF3-EB29-330A-0CA226603D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0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5A3BE-036E-E2A6-8D8F-3A61DC158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4673829-B4BC-0F71-6778-1FD7D47E1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4C6B4B5-2D4B-C0A3-F595-EB92AC298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2F1F6C3-3165-E361-32F7-05BC4B7AF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62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79441-15E4-F5F7-04DC-2EC675817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CFF025A-3343-228D-E806-B53BAD082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CF490DB-D1D0-C4C5-1712-2B006ED13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94F73-20F5-E170-D316-052FDA88E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D6F49-EBB7-4CCF-97A8-E526BB28BB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54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52079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0063"/>
            <a:ext cx="8467558" cy="155448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3816" y="2380995"/>
            <a:ext cx="8869680" cy="3291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52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5577962" cy="480713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11808" y="1884121"/>
            <a:ext cx="3596952" cy="41516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366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302209"/>
            <a:ext cx="3234184" cy="4202629"/>
          </a:xfr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524" y="1353163"/>
            <a:ext cx="3596952" cy="41516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spcAft>
                <a:spcPts val="1000"/>
              </a:spcAft>
              <a:buFontTx/>
              <a:buNone/>
              <a:defRPr sz="1800"/>
            </a:lvl1pPr>
            <a:lvl2pPr marL="228600" indent="0">
              <a:spcAft>
                <a:spcPts val="1000"/>
              </a:spcAft>
              <a:buFontTx/>
              <a:buNone/>
              <a:defRPr sz="1600"/>
            </a:lvl2pPr>
            <a:lvl3pPr marL="457200" indent="0">
              <a:spcAft>
                <a:spcPts val="1000"/>
              </a:spcAft>
              <a:buFontTx/>
              <a:buNone/>
              <a:defRPr sz="1400"/>
            </a:lvl3pPr>
            <a:lvl4pPr marL="685800" indent="0">
              <a:spcAft>
                <a:spcPts val="1000"/>
              </a:spcAft>
              <a:buFontTx/>
              <a:buNone/>
              <a:defRPr sz="1800"/>
            </a:lvl4pPr>
            <a:lvl5pPr marL="914400" indent="0">
              <a:spcAft>
                <a:spcPts val="1000"/>
              </a:spcAft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6386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552002"/>
            <a:ext cx="4663440" cy="1554480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22FFB4D-B5E7-3882-7509-50FC147AD0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544" y="941832"/>
            <a:ext cx="4179742" cy="299285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5388" y="2718978"/>
            <a:ext cx="4663440" cy="33375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buFont typeface="+mj-lt"/>
              <a:buNone/>
              <a:defRPr sz="1800"/>
            </a:lvl1pPr>
            <a:lvl2pPr marL="228600" indent="0">
              <a:buFont typeface="+mj-lt"/>
              <a:buNone/>
              <a:defRPr sz="1600"/>
            </a:lvl2pPr>
            <a:lvl3pPr marL="457200" indent="0">
              <a:buFont typeface="+mj-lt"/>
              <a:buNone/>
              <a:defRPr sz="1400"/>
            </a:lvl3pPr>
            <a:lvl4pPr marL="685800" indent="0">
              <a:buFont typeface="+mj-lt"/>
              <a:buNone/>
              <a:defRPr sz="1800"/>
            </a:lvl4pPr>
            <a:lvl5pPr>
              <a:buFont typeface="+mj-lt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7598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975" y="831439"/>
            <a:ext cx="10440990" cy="113225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75" y="2103120"/>
            <a:ext cx="10440989" cy="35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641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04" y="2385975"/>
            <a:ext cx="4325112" cy="245479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398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5" y="2819320"/>
            <a:ext cx="4372547" cy="28346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B0E68BA-9AEE-909E-56B9-A14C4D9AD3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217115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815002"/>
            <a:ext cx="5162550" cy="2834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3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8082"/>
            <a:ext cx="4145582" cy="46388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7419" y="848517"/>
            <a:ext cx="5681662" cy="481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0759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50392"/>
            <a:ext cx="4142232" cy="494066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66305"/>
            <a:ext cx="6159500" cy="4924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882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901" y="842956"/>
            <a:ext cx="3494314" cy="511640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65504"/>
            <a:ext cx="6766560" cy="50938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/>
            </a:lvl1pPr>
            <a:lvl2pPr>
              <a:lnSpc>
                <a:spcPct val="90000"/>
              </a:lnSpc>
              <a:defRPr sz="16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119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icture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4421221"/>
            <a:ext cx="10478450" cy="91440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335373"/>
            <a:ext cx="10478450" cy="7315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8CC9A669-A9A2-C81A-7659-2BE084D43C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778270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807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6209" y="868680"/>
            <a:ext cx="6093225" cy="1143000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437529" cy="631251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6209" y="2017058"/>
            <a:ext cx="6071616" cy="40364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2377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190" y="822960"/>
            <a:ext cx="6135624" cy="1143000"/>
          </a:xfrm>
        </p:spPr>
        <p:txBody>
          <a:bodyPr anchor="b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316" y="2057402"/>
            <a:ext cx="6135624" cy="36307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0308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8854" y="829325"/>
            <a:ext cx="6858000" cy="932688"/>
          </a:xfrm>
        </p:spPr>
        <p:txBody>
          <a:bodyPr anchor="t" anchorCtr="0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29000" cy="6306206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750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8854" y="1878456"/>
            <a:ext cx="6858000" cy="41502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93637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046" y="4257446"/>
            <a:ext cx="4297661" cy="1852154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A9DF44A2-0708-C962-D4F6-461FBBBE26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4" y="849445"/>
            <a:ext cx="4173673" cy="2913664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159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2179" y="849444"/>
            <a:ext cx="5295472" cy="4834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35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038" y="832804"/>
            <a:ext cx="436168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096000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08975" y="2467805"/>
            <a:ext cx="4362450" cy="34474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7542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3023" y="2132530"/>
            <a:ext cx="4961795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A2C06F4-46D4-E31A-FE24-FA262F307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09016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33023" y="3788229"/>
            <a:ext cx="4961795" cy="1919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89780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8094" y="825703"/>
            <a:ext cx="4522936" cy="932688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48429" y="1789540"/>
            <a:ext cx="4512601" cy="4334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8587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73104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1933808"/>
            <a:ext cx="4572000" cy="4183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CD55653-C8C9-068F-CF5A-7E1436D7EF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9621" y="0"/>
            <a:ext cx="567237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072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66298" y="831603"/>
            <a:ext cx="3401568" cy="1527048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03810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66425" y="2379232"/>
            <a:ext cx="3401568" cy="3647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985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2960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377440"/>
            <a:ext cx="3401568" cy="34936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09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8896" y="1242744"/>
            <a:ext cx="4206240" cy="336204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31251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319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7417" y="822516"/>
            <a:ext cx="3273552" cy="1942773"/>
          </a:xfrm>
        </p:spPr>
        <p:txBody>
          <a:bodyPr anchor="t" anchorCtr="0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220197" cy="630620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411" y="2778536"/>
            <a:ext cx="3273552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7292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413" y="4299577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692106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4299576"/>
            <a:ext cx="6400800" cy="13903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7269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3791259"/>
            <a:ext cx="2953618" cy="1892808"/>
          </a:xfrm>
        </p:spPr>
        <p:txBody>
          <a:bodyPr anchor="t">
            <a:normAutofit/>
          </a:bodyPr>
          <a:lstStyle>
            <a:lvl1pPr>
              <a:defRPr sz="3200">
                <a:latin typeface=""/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141683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3791259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500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223" y="833527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833527"/>
            <a:ext cx="7772400" cy="22402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22647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98399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35034"/>
            <a:ext cx="10765539" cy="970463"/>
          </a:xfrm>
        </p:spPr>
        <p:txBody>
          <a:bodyPr anchor="ctr"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210" y="1828800"/>
            <a:ext cx="5701655" cy="4088298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3104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14645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4" y="2971800"/>
            <a:ext cx="4219217" cy="296858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8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4950" y="838032"/>
            <a:ext cx="5585925" cy="51023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61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28825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473" y="2662694"/>
            <a:ext cx="2826675" cy="327330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8493" y="840587"/>
            <a:ext cx="6561138" cy="50954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578048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688" y="4318002"/>
            <a:ext cx="3741303" cy="1727191"/>
          </a:xfrm>
        </p:spPr>
        <p:txBody>
          <a:bodyPr anchor="b" anchorCtr="0">
            <a:normAutofit/>
          </a:bodyPr>
          <a:lstStyle>
            <a:lvl1pPr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603503"/>
            <a:ext cx="10535513" cy="4334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056221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0ABD31F-6790-1046-FAA9-F005395197D6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77710" y="676656"/>
            <a:ext cx="36576" cy="521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074" y="4520514"/>
            <a:ext cx="7525512" cy="1545336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816863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4290147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98" y="1318437"/>
            <a:ext cx="4368688" cy="4747413"/>
          </a:xfrm>
        </p:spPr>
        <p:txBody>
          <a:bodyPr anchor="b" anchorCtr="0">
            <a:normAutofit/>
          </a:bodyPr>
          <a:lstStyle>
            <a:lvl1pPr algn="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77240" y="1318437"/>
            <a:ext cx="5318760" cy="53354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90000"/>
              </a:lnSpc>
              <a:buNone/>
              <a:defRPr sz="175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47455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073" y="1766346"/>
            <a:ext cx="6675120" cy="2468880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3" y="4259752"/>
            <a:ext cx="6675120" cy="6400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85760" y="0"/>
            <a:ext cx="4206240" cy="631251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 b="-8642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348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000" b="0" i="0" cap="none" spc="0" baseline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484" y="558436"/>
            <a:ext cx="10543032" cy="42062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184023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62912" y="715224"/>
            <a:ext cx="8266176" cy="4968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 algn="ctr">
              <a:lnSpc>
                <a:spcPct val="100000"/>
              </a:lnSpc>
              <a:buNone/>
              <a:defRPr sz="3600" b="1" i="0" cap="all" spc="50" baseline="0">
                <a:latin typeface="+mj-lt"/>
                <a:cs typeface="Poppins" pitchFamily="2" charset="77"/>
              </a:defRPr>
            </a:lvl2pPr>
            <a:lvl3pPr marL="457200" indent="0" algn="ctr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3pPr>
            <a:lvl4pPr marL="685800" indent="0" algn="ctr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4pPr>
            <a:lvl5pPr marL="914400" indent="0" algn="ctr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5147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3816" y="1996848"/>
            <a:ext cx="8266176" cy="4142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93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4681" y="760672"/>
            <a:ext cx="8266176" cy="560527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  <a:lvl2pPr marL="228600" indent="0">
              <a:lnSpc>
                <a:spcPct val="100000"/>
              </a:lnSpc>
              <a:buNone/>
              <a:defRPr sz="3200" b="1" i="0" cap="all" spc="50" baseline="0">
                <a:latin typeface="+mj-lt"/>
                <a:cs typeface="Poppins" pitchFamily="2" charset="77"/>
              </a:defRPr>
            </a:lvl2pPr>
            <a:lvl3pPr marL="457200" indent="0">
              <a:lnSpc>
                <a:spcPct val="100000"/>
              </a:lnSpc>
              <a:buNone/>
              <a:defRPr sz="2800" b="1" i="0" cap="all" spc="50" baseline="0">
                <a:latin typeface="+mj-lt"/>
                <a:cs typeface="Poppins" pitchFamily="2" charset="77"/>
              </a:defRPr>
            </a:lvl3pPr>
            <a:lvl4pPr marL="685800" indent="0">
              <a:lnSpc>
                <a:spcPct val="100000"/>
              </a:lnSpc>
              <a:buNone/>
              <a:defRPr sz="2400" b="1" i="0" cap="all" spc="50" baseline="0">
                <a:latin typeface="+mj-lt"/>
                <a:cs typeface="Poppins" pitchFamily="2" charset="77"/>
              </a:defRPr>
            </a:lvl4pPr>
            <a:lvl5pPr marL="914400" indent="0">
              <a:lnSpc>
                <a:spcPct val="100000"/>
              </a:lnSpc>
              <a:buNone/>
              <a:defRPr sz="2000" b="1" i="0" cap="all" spc="50" baseline="0">
                <a:latin typeface="+mj-lt"/>
                <a:cs typeface="Poppins" pitchFamily="2" charset="77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10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600" y="5601041"/>
            <a:ext cx="822960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92280" y="776028"/>
            <a:ext cx="8229600" cy="457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37D1DC6-FF04-C0F5-3104-BB38512F082D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31770E0B-DFCA-3909-84B1-6376F7CD1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079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3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0553" y="4802977"/>
            <a:ext cx="92298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58020"/>
            <a:ext cx="9198864" cy="32210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4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444" y="457200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b="0" i="0" cap="none" spc="0" baseline="0">
                <a:solidFill>
                  <a:schemeClr val="bg1"/>
                </a:solidFill>
                <a:latin typeface="+mn-lt"/>
                <a:cs typeface="Poppins Light" pitchFamily="2" charset="77"/>
              </a:defRPr>
            </a:lvl1pPr>
          </a:lstStyle>
          <a:p>
            <a:r>
              <a:rPr lang="en-US" dirty="0"/>
              <a:t>Autor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7720" y="757889"/>
            <a:ext cx="8961120" cy="347472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 err="1"/>
              <a:t>cytat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286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723" y="797065"/>
            <a:ext cx="9343225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723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9148" y="198037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588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7FBFB58-BD7D-0E9B-7D02-1BE0CDCEA43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1615443"/>
            <a:ext cx="3437583" cy="409920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1840" y="1615442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775" y="3945380"/>
            <a:ext cx="6119865" cy="201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228600" indent="0">
              <a:lnSpc>
                <a:spcPct val="90000"/>
              </a:lnSpc>
              <a:buNone/>
              <a:defRPr sz="1600"/>
            </a:lvl2pPr>
            <a:lvl3pPr marL="457200" indent="0">
              <a:lnSpc>
                <a:spcPct val="90000"/>
              </a:lnSpc>
              <a:buNone/>
              <a:defRPr sz="1400"/>
            </a:lvl3pPr>
            <a:lvl4pPr marL="685800" indent="0">
              <a:lnSpc>
                <a:spcPct val="90000"/>
              </a:lnSpc>
              <a:buNone/>
              <a:defRPr sz="1200"/>
            </a:lvl4pPr>
            <a:lvl5pPr marL="914400" indent="0">
              <a:lnSpc>
                <a:spcPct val="90000"/>
              </a:lnSpc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8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5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832850"/>
            <a:ext cx="7478991" cy="3635797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4526561"/>
            <a:ext cx="6655522" cy="154533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235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0D0B0C3-835D-D0D0-D9E9-7D74C49867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0C2B6C37-DB7E-A276-A874-09F3C035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248" y="1949986"/>
            <a:ext cx="10528593" cy="37592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 b="1" i="0" cap="all" spc="50" baseline="0">
                <a:latin typeface="+mj-lt"/>
                <a:cs typeface="Poppins" pitchFamily="2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D87E2B3-5FE0-798D-4C40-E2716319B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567" y="1148728"/>
            <a:ext cx="10546274" cy="71312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72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625" y="830733"/>
            <a:ext cx="10439463" cy="1034247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625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0246" y="2007011"/>
            <a:ext cx="4937760" cy="559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i="0" cap="all" baseline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625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0246" y="2708876"/>
            <a:ext cx="493776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67201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77" y="775748"/>
            <a:ext cx="9322472" cy="1132258"/>
          </a:xfrm>
        </p:spPr>
        <p:txBody>
          <a:bodyPr/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3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88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47531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2605037"/>
            <a:ext cx="3595634" cy="358555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868" y="842371"/>
            <a:ext cx="6440258" cy="57551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7161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894666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3816" y="3163019"/>
            <a:ext cx="3585586" cy="343463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9154" y="894665"/>
            <a:ext cx="5685399" cy="5039969"/>
          </a:xfrm>
          <a:prstGeom prst="rect">
            <a:avLst/>
          </a:prstGeom>
          <a:blipFill dpi="0" rotWithShape="1">
            <a:blip r:embed="rId2" cstate="email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CFEFEC7-396E-E0DF-DBE5-4AA6266F85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0976" y="6313872"/>
            <a:ext cx="352067" cy="3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95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76" y="457200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0553" y="457200"/>
            <a:ext cx="18457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6874"/>
            <a:ext cx="10467653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99A399-8358-4832-8F28-17D6ED3E74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343209"/>
            <a:ext cx="12192000" cy="972457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t="1"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967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688" y="775748"/>
            <a:ext cx="8430767" cy="184202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16" y="2717420"/>
            <a:ext cx="8430639" cy="12796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3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90" y="826903"/>
            <a:ext cx="7342307" cy="1133856"/>
          </a:xfrm>
        </p:spPr>
        <p:txBody>
          <a:bodyPr anchor="t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5390" y="1993393"/>
            <a:ext cx="10467653" cy="787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3A2C70C2-1398-E6BF-EFFB-35D9A02DE7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3079730"/>
            <a:ext cx="12192000" cy="3251702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63938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DB974F-3752-47A7-1D87-51663C0214BD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bg1"/>
                </a:solidFill>
              </a:rPr>
              <a:t>Podtytuł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24560CC-D48C-4B31-DCD4-E00D645F177F}"/>
              </a:ext>
            </a:extLst>
          </p:cNvPr>
          <p:cNvSpPr/>
          <p:nvPr userDrawn="1"/>
        </p:nvSpPr>
        <p:spPr>
          <a:xfrm>
            <a:off x="9204960" y="990600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995FDFE-84CF-4F36-E6F0-CF4C62BE1AA0}"/>
              </a:ext>
            </a:extLst>
          </p:cNvPr>
          <p:cNvSpPr/>
          <p:nvPr userDrawn="1"/>
        </p:nvSpPr>
        <p:spPr>
          <a:xfrm>
            <a:off x="6601844" y="990600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obrazu 13">
            <a:extLst>
              <a:ext uri="{FF2B5EF4-FFF2-40B4-BE49-F238E27FC236}">
                <a16:creationId xmlns:a16="http://schemas.microsoft.com/office/drawing/2014/main" id="{AE7E60E8-1566-F3CA-5A06-6DD1738B1F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2AF48533-6054-2968-B2C6-9283A40C39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D06229F9-6290-7E1E-C665-BA15457D18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6" name="Symbol zastępczy obrazu 13">
            <a:extLst>
              <a:ext uri="{FF2B5EF4-FFF2-40B4-BE49-F238E27FC236}">
                <a16:creationId xmlns:a16="http://schemas.microsoft.com/office/drawing/2014/main" id="{ED6B73C7-10F2-7056-8FA1-53B800B94CB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5595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344E6293-1D25-C7CF-C726-A0C57F9087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0342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8" name="Symbol zastępczy tekstu 7">
            <a:extLst>
              <a:ext uri="{FF2B5EF4-FFF2-40B4-BE49-F238E27FC236}">
                <a16:creationId xmlns:a16="http://schemas.microsoft.com/office/drawing/2014/main" id="{FB83F2AE-562C-1ADE-79B8-C34DB4471D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48619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C0FF10DC-4971-D738-449D-2EB52D307495}"/>
              </a:ext>
            </a:extLst>
          </p:cNvPr>
          <p:cNvSpPr/>
          <p:nvPr userDrawn="1"/>
        </p:nvSpPr>
        <p:spPr>
          <a:xfrm>
            <a:off x="9204960" y="3622670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ymbol zastępczy obrazu 13">
            <a:extLst>
              <a:ext uri="{FF2B5EF4-FFF2-40B4-BE49-F238E27FC236}">
                <a16:creationId xmlns:a16="http://schemas.microsoft.com/office/drawing/2014/main" id="{E38F8ACA-A9D2-09A8-5FAA-13FE614C47C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3988027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1" name="Symbol zastępczy tekstu 7">
            <a:extLst>
              <a:ext uri="{FF2B5EF4-FFF2-40B4-BE49-F238E27FC236}">
                <a16:creationId xmlns:a16="http://schemas.microsoft.com/office/drawing/2014/main" id="{0B7A9BD8-B036-17E0-2EE0-30353B1236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35497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Symbol zastępczy tekstu 7">
            <a:extLst>
              <a:ext uri="{FF2B5EF4-FFF2-40B4-BE49-F238E27FC236}">
                <a16:creationId xmlns:a16="http://schemas.microsoft.com/office/drawing/2014/main" id="{44EAE3AE-B616-601B-8EFB-7F3BCDF53E2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18268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8A81AD4-E8A8-4A6F-E60B-678BAC075473}"/>
              </a:ext>
            </a:extLst>
          </p:cNvPr>
          <p:cNvSpPr/>
          <p:nvPr userDrawn="1"/>
        </p:nvSpPr>
        <p:spPr>
          <a:xfrm>
            <a:off x="6601844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Symbol zastępczy obrazu 13">
            <a:extLst>
              <a:ext uri="{FF2B5EF4-FFF2-40B4-BE49-F238E27FC236}">
                <a16:creationId xmlns:a16="http://schemas.microsoft.com/office/drawing/2014/main" id="{84F2D8CE-B85D-017F-0B90-6F8CF241B04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23A803E2-A7A6-816F-0C4E-E74A60C2DD7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4F6B5CA4-9C15-770F-7C46-1D67202665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81E5D354-98C8-A5F8-2515-8D08AFFDC3B5}"/>
              </a:ext>
            </a:extLst>
          </p:cNvPr>
          <p:cNvSpPr/>
          <p:nvPr userDrawn="1"/>
        </p:nvSpPr>
        <p:spPr>
          <a:xfrm>
            <a:off x="3993323" y="3622669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Symbol zastępczy obrazu 13">
            <a:extLst>
              <a:ext uri="{FF2B5EF4-FFF2-40B4-BE49-F238E27FC236}">
                <a16:creationId xmlns:a16="http://schemas.microsoft.com/office/drawing/2014/main" id="{5BB9E036-976A-A335-4026-66305088E00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3988026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9FA19DDF-40CA-60C3-BC67-64F4C7B464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35496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Symbol zastępczy tekstu 7">
            <a:extLst>
              <a:ext uri="{FF2B5EF4-FFF2-40B4-BE49-F238E27FC236}">
                <a16:creationId xmlns:a16="http://schemas.microsoft.com/office/drawing/2014/main" id="{2FC2EBC2-2D63-EB87-F8F4-38A811C43B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1826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9882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097280"/>
            <a:ext cx="7876287" cy="3592629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816" y="5057409"/>
            <a:ext cx="7375466" cy="101498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24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clusion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54448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:a16="http://schemas.microsoft.com/office/drawing/2014/main" id="{C4872F25-ABD0-9D63-992E-49E6C3D061CE}"/>
              </a:ext>
            </a:extLst>
          </p:cNvPr>
          <p:cNvSpPr/>
          <p:nvPr userDrawn="1"/>
        </p:nvSpPr>
        <p:spPr>
          <a:xfrm>
            <a:off x="9204960" y="1020815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9B51494-524C-7EB9-0600-3BBF781D7FF8}"/>
              </a:ext>
            </a:extLst>
          </p:cNvPr>
          <p:cNvSpPr/>
          <p:nvPr userDrawn="1"/>
        </p:nvSpPr>
        <p:spPr>
          <a:xfrm>
            <a:off x="6601844" y="1020815"/>
            <a:ext cx="2438400" cy="243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obrazu 13">
            <a:extLst>
              <a:ext uri="{FF2B5EF4-FFF2-40B4-BE49-F238E27FC236}">
                <a16:creationId xmlns:a16="http://schemas.microsoft.com/office/drawing/2014/main" id="{C00A9342-7A7F-224C-0BAE-B9DFFAC54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4455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777CAF-2200-550C-1663-F132EB9F2BE0}"/>
              </a:ext>
            </a:extLst>
          </p:cNvPr>
          <p:cNvSpPr txBox="1">
            <a:spLocks/>
          </p:cNvSpPr>
          <p:nvPr userDrawn="1"/>
        </p:nvSpPr>
        <p:spPr>
          <a:xfrm>
            <a:off x="815389" y="1722563"/>
            <a:ext cx="5280025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000" dirty="0" err="1">
                <a:solidFill>
                  <a:schemeClr val="accent6"/>
                </a:solidFill>
              </a:rPr>
              <a:t>Podtytuł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F5E99C-FB7E-58FF-210B-B8AB5348C6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5438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771088A5-7073-1467-F236-F1CBDF59CA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5438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6" name="Symbol zastępczy obrazu 13">
            <a:extLst>
              <a:ext uri="{FF2B5EF4-FFF2-40B4-BE49-F238E27FC236}">
                <a16:creationId xmlns:a16="http://schemas.microsoft.com/office/drawing/2014/main" id="{ED6C2310-9F64-734C-8A38-BFE93C36D79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17007" y="138617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36" name="Symbol zastępczy tekstu 7">
            <a:extLst>
              <a:ext uri="{FF2B5EF4-FFF2-40B4-BE49-F238E27FC236}">
                <a16:creationId xmlns:a16="http://schemas.microsoft.com/office/drawing/2014/main" id="{F2E6473D-528C-1C73-E795-65A6D277B4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77990" y="213364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7" name="Symbol zastępczy tekstu 7">
            <a:extLst>
              <a:ext uri="{FF2B5EF4-FFF2-40B4-BE49-F238E27FC236}">
                <a16:creationId xmlns:a16="http://schemas.microsoft.com/office/drawing/2014/main" id="{BB0B1544-E2E3-96E7-F84D-6C7C2B5068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77990" y="251641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8258CCC1-F8BC-9184-3E86-60ECAF7F50EF}"/>
              </a:ext>
            </a:extLst>
          </p:cNvPr>
          <p:cNvSpPr/>
          <p:nvPr userDrawn="1"/>
        </p:nvSpPr>
        <p:spPr>
          <a:xfrm>
            <a:off x="9204960" y="3652885"/>
            <a:ext cx="2438400" cy="243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obrazu 13">
            <a:extLst>
              <a:ext uri="{FF2B5EF4-FFF2-40B4-BE49-F238E27FC236}">
                <a16:creationId xmlns:a16="http://schemas.microsoft.com/office/drawing/2014/main" id="{10B261FF-CEF2-A16A-961E-932ED114A86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17571" y="4018242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C0E8964-BD80-0B20-F45F-01078C90A8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78554" y="4765712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0B639ED2-F379-B21C-F886-60B89A8E35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8554" y="5148483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1B731167-925A-9B9D-B916-8B7C000BEFB4}"/>
              </a:ext>
            </a:extLst>
          </p:cNvPr>
          <p:cNvSpPr/>
          <p:nvPr userDrawn="1"/>
        </p:nvSpPr>
        <p:spPr>
          <a:xfrm>
            <a:off x="6601844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Symbol zastępczy obrazu 13">
            <a:extLst>
              <a:ext uri="{FF2B5EF4-FFF2-40B4-BE49-F238E27FC236}">
                <a16:creationId xmlns:a16="http://schemas.microsoft.com/office/drawing/2014/main" id="{168CDB92-FA7D-2382-13BC-9922A0B7F0E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3891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52" name="Symbol zastępczy tekstu 7">
            <a:extLst>
              <a:ext uri="{FF2B5EF4-FFF2-40B4-BE49-F238E27FC236}">
                <a16:creationId xmlns:a16="http://schemas.microsoft.com/office/drawing/2014/main" id="{6A02ACB1-CF3F-FB28-360E-D57C800615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874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3" name="Symbol zastępczy tekstu 7">
            <a:extLst>
              <a:ext uri="{FF2B5EF4-FFF2-40B4-BE49-F238E27FC236}">
                <a16:creationId xmlns:a16="http://schemas.microsoft.com/office/drawing/2014/main" id="{5EBA4CB1-7737-7DC6-7F7C-FB919CF01C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74874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58" name="Prostokąt 57">
            <a:extLst>
              <a:ext uri="{FF2B5EF4-FFF2-40B4-BE49-F238E27FC236}">
                <a16:creationId xmlns:a16="http://schemas.microsoft.com/office/drawing/2014/main" id="{AC274D81-EB91-8441-6B6E-6EF9685612EC}"/>
              </a:ext>
            </a:extLst>
          </p:cNvPr>
          <p:cNvSpPr/>
          <p:nvPr userDrawn="1"/>
        </p:nvSpPr>
        <p:spPr>
          <a:xfrm>
            <a:off x="3993323" y="3652884"/>
            <a:ext cx="2438400" cy="2438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Symbol zastępczy obrazu 13">
            <a:extLst>
              <a:ext uri="{FF2B5EF4-FFF2-40B4-BE49-F238E27FC236}">
                <a16:creationId xmlns:a16="http://schemas.microsoft.com/office/drawing/2014/main" id="{FC49884D-5D63-36C8-2910-9D955AA23E0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905370" y="4018241"/>
            <a:ext cx="613178" cy="613178"/>
          </a:xfrm>
        </p:spPr>
        <p:txBody>
          <a:bodyPr/>
          <a:lstStyle/>
          <a:p>
            <a:endParaRPr lang="pl-PL"/>
          </a:p>
        </p:txBody>
      </p:sp>
      <p:sp>
        <p:nvSpPr>
          <p:cNvPr id="60" name="Symbol zastępczy tekstu 7">
            <a:extLst>
              <a:ext uri="{FF2B5EF4-FFF2-40B4-BE49-F238E27FC236}">
                <a16:creationId xmlns:a16="http://schemas.microsoft.com/office/drawing/2014/main" id="{F2BAFBCC-6E2E-11FB-86F4-1C22AAA0A39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66353" y="4765711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61" name="Symbol zastępczy tekstu 7">
            <a:extLst>
              <a:ext uri="{FF2B5EF4-FFF2-40B4-BE49-F238E27FC236}">
                <a16:creationId xmlns:a16="http://schemas.microsoft.com/office/drawing/2014/main" id="{57772DCA-C149-3F7B-8044-C9A2FBAB72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6353" y="5148482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tx2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011816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389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5974" y="2471933"/>
            <a:ext cx="5280025" cy="96837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6"/>
                </a:solidFill>
              </a:defRPr>
            </a:lvl1pPr>
            <a:lvl2pPr>
              <a:defRPr sz="1400">
                <a:solidFill>
                  <a:schemeClr val="accent6"/>
                </a:solidFill>
              </a:defRPr>
            </a:lvl2pPr>
            <a:lvl3pPr>
              <a:defRPr sz="1400">
                <a:solidFill>
                  <a:schemeClr val="accent6"/>
                </a:solidFill>
              </a:defRPr>
            </a:lvl3pPr>
            <a:lvl4pPr>
              <a:defRPr sz="1400">
                <a:solidFill>
                  <a:schemeClr val="accent6"/>
                </a:solidFill>
              </a:defRPr>
            </a:lvl4pPr>
            <a:lvl5pPr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7166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AAFACA34-FE1D-2ACF-61E5-18B16AE1380D}"/>
              </a:ext>
            </a:extLst>
          </p:cNvPr>
          <p:cNvSpPr>
            <a:spLocks/>
          </p:cNvSpPr>
          <p:nvPr userDrawn="1"/>
        </p:nvSpPr>
        <p:spPr>
          <a:xfrm>
            <a:off x="6509982" y="-2408"/>
            <a:ext cx="5682018" cy="6314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64409" y="1020186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3272706" y="2596136"/>
            <a:ext cx="3237276" cy="37163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accent6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4934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obrazu 13">
            <a:extLst>
              <a:ext uri="{FF2B5EF4-FFF2-40B4-BE49-F238E27FC236}">
                <a16:creationId xmlns:a16="http://schemas.microsoft.com/office/drawing/2014/main" id="{624FABCA-D5E6-CDB6-61E6-C93DB787F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34512" y="1020815"/>
            <a:ext cx="613178" cy="75400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302" y="3241278"/>
            <a:ext cx="613178" cy="613178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endParaRPr lang="pl-PL"/>
          </a:p>
        </p:txBody>
      </p:sp>
      <p:sp>
        <p:nvSpPr>
          <p:cNvPr id="45" name="Symbol zastępczy tekstu 6">
            <a:extLst>
              <a:ext uri="{FF2B5EF4-FFF2-40B4-BE49-F238E27FC236}">
                <a16:creationId xmlns:a16="http://schemas.microsoft.com/office/drawing/2014/main" id="{3A0DC3F7-D26B-39C0-3841-98C0D9126E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9384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8" name="Symbol zastępczy tekstu 6">
            <a:extLst>
              <a:ext uri="{FF2B5EF4-FFF2-40B4-BE49-F238E27FC236}">
                <a16:creationId xmlns:a16="http://schemas.microsoft.com/office/drawing/2014/main" id="{60F11CD4-C98D-2F57-3A5F-B05A2F3E4D0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16729" y="4364241"/>
            <a:ext cx="1875831" cy="145643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Symbol zastępczy tekstu 4">
            <a:extLst>
              <a:ext uri="{FF2B5EF4-FFF2-40B4-BE49-F238E27FC236}">
                <a16:creationId xmlns:a16="http://schemas.microsoft.com/office/drawing/2014/main" id="{CC05D620-B8CA-CD1B-887C-104CE68ABE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092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B36B41D5-5EDD-C264-D335-23BC0A46C7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82091" y="3522301"/>
            <a:ext cx="1403350" cy="771525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chemeClr val="accent6"/>
                </a:solidFill>
                <a:latin typeface="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50%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2DB24B1B-B75B-2CB0-003C-C861E0C162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49342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59093ED6-FA21-AA52-86AC-404D5D9213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49342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bg1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A79A31C4-F696-1C26-05B2-9F1E44C6DE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5204" y="4090589"/>
            <a:ext cx="2278062" cy="260350"/>
          </a:xfrm>
        </p:spPr>
        <p:txBody>
          <a:bodyPr>
            <a:noAutofit/>
          </a:bodyPr>
          <a:lstStyle>
            <a:lvl1pPr algn="l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24F007E-EFAA-5482-90C2-81DBCE2F5E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5204" y="4473360"/>
            <a:ext cx="2278062" cy="942801"/>
          </a:xfrm>
        </p:spPr>
        <p:txBody>
          <a:bodyPr>
            <a:noAutofit/>
          </a:bodyPr>
          <a:lstStyle>
            <a:lvl1pPr algn="l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71435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accent6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1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1994" y="1020815"/>
            <a:ext cx="5280025" cy="566928"/>
          </a:xfrm>
        </p:spPr>
        <p:txBody>
          <a:bodyPr anchor="t" anchorCtr="0">
            <a:noAutofit/>
          </a:bodyPr>
          <a:lstStyle>
            <a:lvl1pPr algn="l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3B89CB0-021D-9B1C-07EE-05B02F5EB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7160" y="1002725"/>
            <a:ext cx="4009431" cy="754633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200">
                <a:solidFill>
                  <a:schemeClr val="accent6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>
                <a:solidFill>
                  <a:schemeClr val="accent6"/>
                </a:solidFill>
              </a:defRPr>
            </a:lvl4pPr>
            <a:lvl5pPr>
              <a:defRPr sz="1200">
                <a:solidFill>
                  <a:schemeClr val="accent6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2637E674-2659-E08F-FE30-5A768B8AA1F4}"/>
              </a:ext>
            </a:extLst>
          </p:cNvPr>
          <p:cNvSpPr/>
          <p:nvPr userDrawn="1"/>
        </p:nvSpPr>
        <p:spPr>
          <a:xfrm>
            <a:off x="401994" y="2607287"/>
            <a:ext cx="3237276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2" name="Symbol zastępczy obrazu 13">
            <a:extLst>
              <a:ext uri="{FF2B5EF4-FFF2-40B4-BE49-F238E27FC236}">
                <a16:creationId xmlns:a16="http://schemas.microsoft.com/office/drawing/2014/main" id="{7E2EE24B-ADAB-C363-EBCA-8106070885A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8630" y="325242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AE88B31-4F86-8F08-53CA-CDC424A85CE5}"/>
              </a:ext>
            </a:extLst>
          </p:cNvPr>
          <p:cNvSpPr/>
          <p:nvPr userDrawn="1"/>
        </p:nvSpPr>
        <p:spPr>
          <a:xfrm>
            <a:off x="7067160" y="2607287"/>
            <a:ext cx="5195960" cy="36929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Symbol zastępczy obrazu 13">
            <a:extLst>
              <a:ext uri="{FF2B5EF4-FFF2-40B4-BE49-F238E27FC236}">
                <a16:creationId xmlns:a16="http://schemas.microsoft.com/office/drawing/2014/main" id="{36FC287A-8725-0C9F-9E86-5BA7FB70FEB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43796" y="402359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1" name="Symbol zastępczy obrazu 13">
            <a:extLst>
              <a:ext uri="{FF2B5EF4-FFF2-40B4-BE49-F238E27FC236}">
                <a16:creationId xmlns:a16="http://schemas.microsoft.com/office/drawing/2014/main" id="{6A2560A3-3906-B504-CA1D-D25799CDEBC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3796" y="4978639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16" name="Symbol zastępczy obrazu 14">
            <a:extLst>
              <a:ext uri="{FF2B5EF4-FFF2-40B4-BE49-F238E27FC236}">
                <a16:creationId xmlns:a16="http://schemas.microsoft.com/office/drawing/2014/main" id="{69CD3DF8-09A6-E969-595D-F6878BF68E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33800" y="2606714"/>
            <a:ext cx="3238500" cy="3694112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F0E297-A577-757E-A73C-9104859A9C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875" y="4079914"/>
            <a:ext cx="2670175" cy="2020887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A720459A-E803-C6C7-A4A9-D76399B638F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41930" y="4020519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4" name="Symbol zastępczy tekstu 3">
            <a:extLst>
              <a:ext uri="{FF2B5EF4-FFF2-40B4-BE49-F238E27FC236}">
                <a16:creationId xmlns:a16="http://schemas.microsoft.com/office/drawing/2014/main" id="{91719E3F-6C9A-02C4-565B-6BE7B0C9EAB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41930" y="4984538"/>
            <a:ext cx="3548076" cy="613178"/>
          </a:xfrm>
        </p:spPr>
        <p:txBody>
          <a:bodyPr>
            <a:normAutofit/>
          </a:bodyPr>
          <a:lstStyle>
            <a:lvl1pPr>
              <a:defRPr sz="1100">
                <a:latin typeface=""/>
              </a:defRPr>
            </a:lvl1pPr>
            <a:lvl2pPr>
              <a:defRPr sz="1100">
                <a:latin typeface=""/>
              </a:defRPr>
            </a:lvl2pPr>
            <a:lvl3pPr>
              <a:defRPr sz="1100">
                <a:latin typeface=""/>
              </a:defRPr>
            </a:lvl3pPr>
            <a:lvl4pPr>
              <a:defRPr sz="1100">
                <a:latin typeface=""/>
              </a:defRPr>
            </a:lvl4pPr>
            <a:lvl5pPr>
              <a:defRPr sz="1100">
                <a:latin typeface="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3">
            <a:extLst>
              <a:ext uri="{FF2B5EF4-FFF2-40B4-BE49-F238E27FC236}">
                <a16:creationId xmlns:a16="http://schemas.microsoft.com/office/drawing/2014/main" id="{F0F58CA1-6779-91B1-C932-E71CAF533D5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3796" y="3227551"/>
            <a:ext cx="4346210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" name="Symbol zastępczy tekstu 3">
            <a:extLst>
              <a:ext uri="{FF2B5EF4-FFF2-40B4-BE49-F238E27FC236}">
                <a16:creationId xmlns:a16="http://schemas.microsoft.com/office/drawing/2014/main" id="{5794A4B6-1547-1CB5-672D-210B05E0A9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13265" y="3264422"/>
            <a:ext cx="1934785" cy="613178"/>
          </a:xfrm>
        </p:spPr>
        <p:txBody>
          <a:bodyPr anchor="ctr">
            <a:normAutofit/>
          </a:bodyPr>
          <a:lstStyle>
            <a:lvl1pPr>
              <a:defRPr sz="1100" b="1">
                <a:latin typeface=""/>
              </a:defRPr>
            </a:lvl1pPr>
            <a:lvl2pPr>
              <a:defRPr sz="1100" b="1">
                <a:latin typeface=""/>
              </a:defRPr>
            </a:lvl2pPr>
            <a:lvl3pPr>
              <a:defRPr sz="1100" b="1">
                <a:latin typeface=""/>
              </a:defRPr>
            </a:lvl3pPr>
            <a:lvl4pPr>
              <a:defRPr sz="1100" b="1">
                <a:latin typeface=""/>
              </a:defRPr>
            </a:lvl4pPr>
            <a:lvl5pPr>
              <a:defRPr sz="1100" b="1">
                <a:latin typeface=""/>
              </a:defRPr>
            </a:lvl5pPr>
          </a:lstStyle>
          <a:p>
            <a:pPr lvl="0"/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2529013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58ACE6CB-672B-8C27-7F04-25ADDED7A10B}"/>
              </a:ext>
            </a:extLst>
          </p:cNvPr>
          <p:cNvSpPr/>
          <p:nvPr userDrawn="1"/>
        </p:nvSpPr>
        <p:spPr>
          <a:xfrm>
            <a:off x="1134317" y="2209060"/>
            <a:ext cx="945732" cy="9457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683442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7" name="Symbol zastępczy obrazu 13">
            <a:extLst>
              <a:ext uri="{FF2B5EF4-FFF2-40B4-BE49-F238E27FC236}">
                <a16:creationId xmlns:a16="http://schemas.microsoft.com/office/drawing/2014/main" id="{A8F4F93C-FAC6-9C07-BBB6-AAE31C56167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04912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772C17A8-0869-A5C0-1CAA-72F02B3D2178}"/>
              </a:ext>
            </a:extLst>
          </p:cNvPr>
          <p:cNvCxnSpPr/>
          <p:nvPr userDrawn="1"/>
        </p:nvCxnSpPr>
        <p:spPr>
          <a:xfrm>
            <a:off x="6106159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BFAEDB13-A947-34F2-82BB-140575F59651}"/>
              </a:ext>
            </a:extLst>
          </p:cNvPr>
          <p:cNvCxnSpPr/>
          <p:nvPr userDrawn="1"/>
        </p:nvCxnSpPr>
        <p:spPr>
          <a:xfrm>
            <a:off x="910336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78605605-8047-AC70-83EA-A13EA9074B5D}"/>
              </a:ext>
            </a:extLst>
          </p:cNvPr>
          <p:cNvCxnSpPr/>
          <p:nvPr userDrawn="1"/>
        </p:nvCxnSpPr>
        <p:spPr>
          <a:xfrm>
            <a:off x="3068320" y="1941531"/>
            <a:ext cx="0" cy="4328160"/>
          </a:xfrm>
          <a:prstGeom prst="line">
            <a:avLst/>
          </a:prstGeom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wal 16">
            <a:extLst>
              <a:ext uri="{FF2B5EF4-FFF2-40B4-BE49-F238E27FC236}">
                <a16:creationId xmlns:a16="http://schemas.microsoft.com/office/drawing/2014/main" id="{BE221EDB-6F96-2E71-6088-AEA0A78D63A4}"/>
              </a:ext>
            </a:extLst>
          </p:cNvPr>
          <p:cNvSpPr/>
          <p:nvPr userDrawn="1"/>
        </p:nvSpPr>
        <p:spPr>
          <a:xfrm>
            <a:off x="4182317" y="2219637"/>
            <a:ext cx="945732" cy="9457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obrazu 13">
            <a:extLst>
              <a:ext uri="{FF2B5EF4-FFF2-40B4-BE49-F238E27FC236}">
                <a16:creationId xmlns:a16="http://schemas.microsoft.com/office/drawing/2014/main" id="{36EF6539-91EB-6964-C413-5F30B7D68E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8594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5CC61AC8-0FFD-91DC-D6CE-44A947F30895}"/>
              </a:ext>
            </a:extLst>
          </p:cNvPr>
          <p:cNvSpPr/>
          <p:nvPr userDrawn="1"/>
        </p:nvSpPr>
        <p:spPr>
          <a:xfrm>
            <a:off x="7187849" y="2219637"/>
            <a:ext cx="945732" cy="9457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obrazu 13">
            <a:extLst>
              <a:ext uri="{FF2B5EF4-FFF2-40B4-BE49-F238E27FC236}">
                <a16:creationId xmlns:a16="http://schemas.microsoft.com/office/drawing/2014/main" id="{071782C8-C3B3-E5A9-5F35-32CCFE5A42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5799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7AA5BFA-87BA-072F-F190-465B6B19EF3B}"/>
              </a:ext>
            </a:extLst>
          </p:cNvPr>
          <p:cNvSpPr/>
          <p:nvPr userDrawn="1"/>
        </p:nvSpPr>
        <p:spPr>
          <a:xfrm>
            <a:off x="10235550" y="2219637"/>
            <a:ext cx="945732" cy="94573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ymbol zastępczy obrazu 13">
            <a:extLst>
              <a:ext uri="{FF2B5EF4-FFF2-40B4-BE49-F238E27FC236}">
                <a16:creationId xmlns:a16="http://schemas.microsoft.com/office/drawing/2014/main" id="{7FE04913-4F88-3A91-C15D-4673D16EFED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16303" y="2385914"/>
            <a:ext cx="613178" cy="613178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7C3BCAF8-C0C6-DB89-6E82-F39DF01031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2470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57A5522F-0521-7B08-8237-0A7EB9BBB71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4207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4EB4BAD-90FF-3E01-0CAD-381F216253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2470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FD01B803-FDC6-CBE7-7379-C8DC559B85D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244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31" name="Symbol zastępczy tekstu 7">
            <a:extLst>
              <a:ext uri="{FF2B5EF4-FFF2-40B4-BE49-F238E27FC236}">
                <a16:creationId xmlns:a16="http://schemas.microsoft.com/office/drawing/2014/main" id="{DCCA319E-264D-438B-3DFA-247F6694C4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162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32" name="Symbol zastępczy tekstu 7">
            <a:extLst>
              <a:ext uri="{FF2B5EF4-FFF2-40B4-BE49-F238E27FC236}">
                <a16:creationId xmlns:a16="http://schemas.microsoft.com/office/drawing/2014/main" id="{BE262B79-2F4A-DD60-011A-321943B4D2E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244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4" name="Symbol zastępczy tekstu 7">
            <a:extLst>
              <a:ext uri="{FF2B5EF4-FFF2-40B4-BE49-F238E27FC236}">
                <a16:creationId xmlns:a16="http://schemas.microsoft.com/office/drawing/2014/main" id="{A2D3D7AB-2193-B76A-D0DF-20423508FB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1684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5" name="Symbol zastępczy tekstu 7">
            <a:extLst>
              <a:ext uri="{FF2B5EF4-FFF2-40B4-BE49-F238E27FC236}">
                <a16:creationId xmlns:a16="http://schemas.microsoft.com/office/drawing/2014/main" id="{4DC31189-20B5-1BA9-F176-A44A36738D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13421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6" name="Symbol zastępczy tekstu 7">
            <a:extLst>
              <a:ext uri="{FF2B5EF4-FFF2-40B4-BE49-F238E27FC236}">
                <a16:creationId xmlns:a16="http://schemas.microsoft.com/office/drawing/2014/main" id="{AE495B87-198A-8D2D-2D15-C591F8FF18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521684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47" name="Symbol zastępczy tekstu 7">
            <a:extLst>
              <a:ext uri="{FF2B5EF4-FFF2-40B4-BE49-F238E27FC236}">
                <a16:creationId xmlns:a16="http://schemas.microsoft.com/office/drawing/2014/main" id="{F92A351F-4B62-AE68-7D98-813B641613A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83861" y="3591723"/>
            <a:ext cx="2278062" cy="260350"/>
          </a:xfrm>
        </p:spPr>
        <p:txBody>
          <a:bodyPr>
            <a:noAutofit/>
          </a:bodyPr>
          <a:lstStyle>
            <a:lvl1pPr algn="ctr">
              <a:defRPr sz="12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tytuł</a:t>
            </a:r>
          </a:p>
        </p:txBody>
      </p:sp>
      <p:sp>
        <p:nvSpPr>
          <p:cNvPr id="48" name="Symbol zastępczy tekstu 7">
            <a:extLst>
              <a:ext uri="{FF2B5EF4-FFF2-40B4-BE49-F238E27FC236}">
                <a16:creationId xmlns:a16="http://schemas.microsoft.com/office/drawing/2014/main" id="{94379597-84E7-CEB6-89B6-5F8F719417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575598" y="4032177"/>
            <a:ext cx="2278062" cy="942801"/>
          </a:xfrm>
        </p:spPr>
        <p:txBody>
          <a:bodyPr>
            <a:noAutofit/>
          </a:bodyPr>
          <a:lstStyle>
            <a:lvl1pPr algn="ctr">
              <a:defRPr sz="1100" b="0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opis</a:t>
            </a:r>
          </a:p>
        </p:txBody>
      </p:sp>
      <p:sp>
        <p:nvSpPr>
          <p:cNvPr id="49" name="Symbol zastępczy tekstu 7">
            <a:extLst>
              <a:ext uri="{FF2B5EF4-FFF2-40B4-BE49-F238E27FC236}">
                <a16:creationId xmlns:a16="http://schemas.microsoft.com/office/drawing/2014/main" id="{4A3D4B51-FD9D-E641-DBB8-8C9A8822DD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83861" y="5108634"/>
            <a:ext cx="2278062" cy="942801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chemeClr val="accent6"/>
                </a:solidFill>
                <a:latin typeface=""/>
              </a:defRPr>
            </a:lvl1pPr>
          </a:lstStyle>
          <a:p>
            <a:pPr lvl="0"/>
            <a:r>
              <a:rPr lang="pl-PL" dirty="0"/>
              <a:t>25%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27183ED5-C246-D154-DD98-C2575DF98135}"/>
              </a:ext>
            </a:extLst>
          </p:cNvPr>
          <p:cNvSpPr txBox="1">
            <a:spLocks/>
          </p:cNvSpPr>
          <p:nvPr userDrawn="1"/>
        </p:nvSpPr>
        <p:spPr>
          <a:xfrm>
            <a:off x="497840" y="1267102"/>
            <a:ext cx="11196320" cy="5669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spc="50" baseline="0">
                <a:solidFill>
                  <a:schemeClr val="tx1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en-US" sz="2400" b="0" dirty="0" err="1">
                <a:solidFill>
                  <a:schemeClr val="accent6"/>
                </a:solidFill>
              </a:rPr>
              <a:t>Podtytuł</a:t>
            </a:r>
            <a:endParaRPr lang="en-US" sz="2400" b="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41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clusion 3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840" y="560577"/>
            <a:ext cx="10533017" cy="566928"/>
          </a:xfrm>
        </p:spPr>
        <p:txBody>
          <a:bodyPr anchor="t" anchorCtr="0">
            <a:noAutofit/>
          </a:bodyPr>
          <a:lstStyle>
            <a:lvl1pPr algn="ctr">
              <a:defRPr sz="3200" cap="none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5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F91B21-3700-DBB9-F143-F267C2242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6609" y="570180"/>
            <a:ext cx="10042777" cy="998967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pl-PL" dirty="0"/>
              <a:t>Informacja o kolorach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A17244-3C85-28F6-E87A-4A385AE5FC39}"/>
              </a:ext>
            </a:extLst>
          </p:cNvPr>
          <p:cNvSpPr txBox="1">
            <a:spLocks/>
          </p:cNvSpPr>
          <p:nvPr userDrawn="1"/>
        </p:nvSpPr>
        <p:spPr>
          <a:xfrm>
            <a:off x="816609" y="1870170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Wersja koloru zielonego używana w prezentacji 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F5CACB1-AD64-C94D-B52D-B152DA6F96C3}"/>
              </a:ext>
            </a:extLst>
          </p:cNvPr>
          <p:cNvSpPr txBox="1">
            <a:spLocks/>
          </p:cNvSpPr>
          <p:nvPr userDrawn="1"/>
        </p:nvSpPr>
        <p:spPr>
          <a:xfrm>
            <a:off x="5781789" y="228114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83/23/80/8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32/133/82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208552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C1146FE-07AE-3438-1B6C-B2A58247ED85}"/>
              </a:ext>
            </a:extLst>
          </p:cNvPr>
          <p:cNvSpPr/>
          <p:nvPr userDrawn="1"/>
        </p:nvSpPr>
        <p:spPr>
          <a:xfrm>
            <a:off x="4822174" y="2281140"/>
            <a:ext cx="784952" cy="784952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160066F-2FD0-00C3-92D4-2B5088DB33C9}"/>
              </a:ext>
            </a:extLst>
          </p:cNvPr>
          <p:cNvSpPr txBox="1">
            <a:spLocks/>
          </p:cNvSpPr>
          <p:nvPr userDrawn="1"/>
        </p:nvSpPr>
        <p:spPr>
          <a:xfrm>
            <a:off x="816609" y="3309878"/>
            <a:ext cx="10447125" cy="286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r>
              <a:rPr lang="pl-PL" sz="1200" b="0" cap="none" dirty="0">
                <a:solidFill>
                  <a:schemeClr val="accent6"/>
                </a:solidFill>
              </a:rPr>
              <a:t>Kolory dodatkowe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74BFE574-1794-920C-DF62-FAF78190EBA3}"/>
              </a:ext>
            </a:extLst>
          </p:cNvPr>
          <p:cNvSpPr txBox="1">
            <a:spLocks/>
          </p:cNvSpPr>
          <p:nvPr userDrawn="1"/>
        </p:nvSpPr>
        <p:spPr>
          <a:xfrm>
            <a:off x="1776224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69/0/60/0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60/189/134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3cbd86</a:t>
            </a:r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D9622C0B-536A-3958-A1AA-9FF894D663B3}"/>
              </a:ext>
            </a:extLst>
          </p:cNvPr>
          <p:cNvSpPr/>
          <p:nvPr userDrawn="1"/>
        </p:nvSpPr>
        <p:spPr>
          <a:xfrm>
            <a:off x="816609" y="4020941"/>
            <a:ext cx="784952" cy="784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F1370B7F-B6E7-39C0-9D59-317631857DAB}"/>
              </a:ext>
            </a:extLst>
          </p:cNvPr>
          <p:cNvSpPr txBox="1">
            <a:spLocks/>
          </p:cNvSpPr>
          <p:nvPr userDrawn="1"/>
        </p:nvSpPr>
        <p:spPr>
          <a:xfrm>
            <a:off x="573204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77/24/6/0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0/153/204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0099cc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9504BBBB-AB9A-7D5B-58B9-58D468CA37B1}"/>
              </a:ext>
            </a:extLst>
          </p:cNvPr>
          <p:cNvSpPr/>
          <p:nvPr userDrawn="1"/>
        </p:nvSpPr>
        <p:spPr>
          <a:xfrm>
            <a:off x="4772428" y="4020941"/>
            <a:ext cx="784952" cy="784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3523D962-0C76-40A0-3D0C-5A3F591D2EB3}"/>
              </a:ext>
            </a:extLst>
          </p:cNvPr>
          <p:cNvSpPr txBox="1">
            <a:spLocks/>
          </p:cNvSpPr>
          <p:nvPr userDrawn="1"/>
        </p:nvSpPr>
        <p:spPr>
          <a:xfrm>
            <a:off x="9687863" y="4020941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77/0/100/0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45/179/74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2db34a</a:t>
            </a: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C5B886A-801A-BBA3-A16B-FFCCC0F845FE}"/>
              </a:ext>
            </a:extLst>
          </p:cNvPr>
          <p:cNvSpPr/>
          <p:nvPr userDrawn="1"/>
        </p:nvSpPr>
        <p:spPr>
          <a:xfrm>
            <a:off x="8728248" y="4020941"/>
            <a:ext cx="784952" cy="784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E2DCBC05-505C-795D-AFEF-18AD71F38067}"/>
              </a:ext>
            </a:extLst>
          </p:cNvPr>
          <p:cNvSpPr txBox="1">
            <a:spLocks/>
          </p:cNvSpPr>
          <p:nvPr userDrawn="1"/>
        </p:nvSpPr>
        <p:spPr>
          <a:xfrm>
            <a:off x="1776224" y="5230910"/>
            <a:ext cx="1771207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100/72/35/24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0/64/102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004066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D3F3EC39-6DBB-ED04-F16D-E1ED50829B70}"/>
              </a:ext>
            </a:extLst>
          </p:cNvPr>
          <p:cNvSpPr/>
          <p:nvPr userDrawn="1"/>
        </p:nvSpPr>
        <p:spPr>
          <a:xfrm>
            <a:off x="816609" y="5230910"/>
            <a:ext cx="784952" cy="784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53F5DDA9-15CA-2FF0-7C65-F99EDA0CE3CA}"/>
              </a:ext>
            </a:extLst>
          </p:cNvPr>
          <p:cNvSpPr txBox="1">
            <a:spLocks/>
          </p:cNvSpPr>
          <p:nvPr userDrawn="1"/>
        </p:nvSpPr>
        <p:spPr>
          <a:xfrm>
            <a:off x="573204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78/14/38/0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0/153/153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009999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AB2317DE-28F9-82E7-37EE-24F5C7083718}"/>
              </a:ext>
            </a:extLst>
          </p:cNvPr>
          <p:cNvSpPr/>
          <p:nvPr userDrawn="1"/>
        </p:nvSpPr>
        <p:spPr>
          <a:xfrm>
            <a:off x="4772428" y="5230910"/>
            <a:ext cx="784952" cy="784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96061CD5-1289-7F74-004C-5974E613EF8E}"/>
              </a:ext>
            </a:extLst>
          </p:cNvPr>
          <p:cNvSpPr txBox="1">
            <a:spLocks/>
          </p:cNvSpPr>
          <p:nvPr userDrawn="1"/>
        </p:nvSpPr>
        <p:spPr>
          <a:xfrm>
            <a:off x="9687863" y="5230910"/>
            <a:ext cx="1575871" cy="784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accent5"/>
                </a:solidFill>
                <a:latin typeface=""/>
                <a:ea typeface="+mj-ea"/>
                <a:cs typeface="Poppins" pitchFamily="2" charset="77"/>
              </a:defRPr>
            </a:lvl1pPr>
          </a:lstStyle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CMYK 0/0/0/85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RGB 77/77/77</a:t>
            </a:r>
          </a:p>
          <a:p>
            <a:pPr algn="l"/>
            <a:r>
              <a:rPr lang="pl-PL" sz="1200" b="0" kern="1200" cap="all" spc="50" baseline="0" dirty="0">
                <a:solidFill>
                  <a:schemeClr val="accent6"/>
                </a:solidFill>
                <a:effectLst/>
                <a:latin typeface=""/>
                <a:ea typeface="+mj-ea"/>
                <a:cs typeface="Poppins" pitchFamily="2" charset="77"/>
              </a:rPr>
              <a:t>HTML 4d4d4d</a:t>
            </a:r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C064110D-887E-E4EB-7BBE-1374F4F02FB0}"/>
              </a:ext>
            </a:extLst>
          </p:cNvPr>
          <p:cNvSpPr/>
          <p:nvPr userDrawn="1"/>
        </p:nvSpPr>
        <p:spPr>
          <a:xfrm>
            <a:off x="8728248" y="5230910"/>
            <a:ext cx="784952" cy="784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10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B7AEFB8-6E49-EE03-C048-46375D5DE591}"/>
              </a:ext>
            </a:extLst>
          </p:cNvPr>
          <p:cNvSpPr txBox="1"/>
          <p:nvPr userDrawn="1"/>
        </p:nvSpPr>
        <p:spPr>
          <a:xfrm>
            <a:off x="-833377" y="3510987"/>
            <a:ext cx="61618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0479" tIns="30479" rIns="30479" bIns="30479" numCol="1" spcCol="38100" rtlCol="0" anchor="t">
            <a:spAutoFit/>
          </a:bodyPr>
          <a:lstStyle/>
          <a:p>
            <a:pPr marL="0" marR="0" indent="0" algn="l" defTabSz="6096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ource Sans Pro Semibold" panose="020B050303040302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1370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3496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78461" y="1561943"/>
            <a:ext cx="4681728" cy="45698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8DA51E07-C561-85B3-141B-4157C0521F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470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816" y="1196492"/>
            <a:ext cx="4679092" cy="493527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18CC72A1-690E-5B7F-AD89-A562A2D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6" y="0"/>
            <a:ext cx="6095994" cy="6318819"/>
          </a:xfrm>
          <a:prstGeom prst="rect">
            <a:avLst/>
          </a:prstGeo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633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09" y="826658"/>
            <a:ext cx="10042777" cy="99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Tytuł</a:t>
            </a:r>
            <a:r>
              <a:rPr lang="en-US" dirty="0"/>
              <a:t> </a:t>
            </a:r>
            <a:r>
              <a:rPr lang="en-US" dirty="0" err="1"/>
              <a:t>Slajdu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476" y="5714645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0553" y="5717127"/>
            <a:ext cx="1845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+mn-lt"/>
                <a:cs typeface="Poppins Ligh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F41F8D-5DB5-EF7F-2FD5-67590A17F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0427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B67D0CA-4E14-9472-DA4D-54BCAD61E22F}"/>
              </a:ext>
            </a:extLst>
          </p:cNvPr>
          <p:cNvSpPr/>
          <p:nvPr userDrawn="1"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9A023DF2-AA6E-3C82-3349-3C050D0B9A36}"/>
              </a:ext>
            </a:extLst>
          </p:cNvPr>
          <p:cNvPicPr>
            <a:picLocks noChangeAspect="1"/>
          </p:cNvPicPr>
          <p:nvPr userDrawn="1"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6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84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826" r:id="rId12"/>
    <p:sldLayoutId id="2147483782" r:id="rId13"/>
    <p:sldLayoutId id="214748377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827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30" r:id="rId49"/>
    <p:sldLayoutId id="2147483831" r:id="rId50"/>
    <p:sldLayoutId id="2147483818" r:id="rId51"/>
    <p:sldLayoutId id="2147483819" r:id="rId52"/>
    <p:sldLayoutId id="2147483820" r:id="rId53"/>
    <p:sldLayoutId id="2147483821" r:id="rId54"/>
    <p:sldLayoutId id="2147483822" r:id="rId55"/>
    <p:sldLayoutId id="2147483823" r:id="rId56"/>
    <p:sldLayoutId id="2147483825" r:id="rId57"/>
    <p:sldLayoutId id="2147483824" r:id="rId58"/>
    <p:sldLayoutId id="2147483833" r:id="rId59"/>
    <p:sldLayoutId id="2147483838" r:id="rId60"/>
    <p:sldLayoutId id="2147483835" r:id="rId61"/>
    <p:sldLayoutId id="2147483839" r:id="rId62"/>
    <p:sldLayoutId id="2147483834" r:id="rId63"/>
    <p:sldLayoutId id="2147483840" r:id="rId64"/>
    <p:sldLayoutId id="2147483837" r:id="rId65"/>
    <p:sldLayoutId id="2147483836" r:id="rId66"/>
    <p:sldLayoutId id="2147483841" r:id="rId67"/>
    <p:sldLayoutId id="2147483828" r:id="rId68"/>
    <p:sldLayoutId id="2147483914" r:id="rId6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spc="50" baseline="0">
          <a:solidFill>
            <a:schemeClr val="bg1"/>
          </a:solidFill>
          <a:latin typeface="+mj-lt"/>
          <a:ea typeface="+mj-ea"/>
          <a:cs typeface="Poppins" pitchFamily="2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1pPr>
      <a:lvl2pPr marL="228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2pPr>
      <a:lvl3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3pPr>
      <a:lvl4pPr marL="685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4pPr>
      <a:lvl5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100" b="0" i="0" kern="1200">
          <a:solidFill>
            <a:schemeClr val="bg1"/>
          </a:solidFill>
          <a:latin typeface="+mn-lt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3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3.jpe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3.jpe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3.jpe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uokik.gov.pl/wyjasnienia-wzory-oraz-pomocne-pliki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3.png"/><Relationship Id="rId5" Type="http://schemas.openxmlformats.org/officeDocument/2006/relationships/image" Target="../media/image33.jpe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9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8.png"/><Relationship Id="rId5" Type="http://schemas.openxmlformats.org/officeDocument/2006/relationships/image" Target="../media/image33.jpe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9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8.png"/><Relationship Id="rId5" Type="http://schemas.openxmlformats.org/officeDocument/2006/relationships/image" Target="../media/image33.jpe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3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3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3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6.svg"/><Relationship Id="rId3" Type="http://schemas.openxmlformats.org/officeDocument/2006/relationships/image" Target="../media/image46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diagramData" Target="../diagrams/data1.xml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svg"/><Relationship Id="rId10" Type="http://schemas.microsoft.com/office/2007/relationships/diagramDrawing" Target="../diagrams/drawing1.xml"/><Relationship Id="rId4" Type="http://schemas.openxmlformats.org/officeDocument/2006/relationships/image" Target="../media/image47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3.jpeg"/><Relationship Id="rId7" Type="http://schemas.openxmlformats.org/officeDocument/2006/relationships/hyperlink" Target="https://sudop.uokik.gov.pl/ho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33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33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hyperlink" Target="https://www.linkedin.com/company/18824772/admin/page-posts/published/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s://x.com/NFOSiGW" TargetMode="External"/><Relationship Id="rId12" Type="http://schemas.openxmlformats.org/officeDocument/2006/relationships/image" Target="../media/image6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jpeg"/><Relationship Id="rId15" Type="http://schemas.openxmlformats.org/officeDocument/2006/relationships/image" Target="../media/image68.svg"/><Relationship Id="rId10" Type="http://schemas.openxmlformats.org/officeDocument/2006/relationships/hyperlink" Target="https://www.facebook.com/NarodowyFunduszOchronySrodowiskaiGospodarkiWodnej" TargetMode="External"/><Relationship Id="rId4" Type="http://schemas.openxmlformats.org/officeDocument/2006/relationships/hyperlink" Target="https://www.gov.pl/web/nfosigw/spotkanie-z-wykonawcami-podsumowujace-pierwszy-kwartal-wdrazania-nowej-odslony-programu-czyste-powietrze" TargetMode="External"/><Relationship Id="rId9" Type="http://schemas.openxmlformats.org/officeDocument/2006/relationships/image" Target="../media/image64.svg"/><Relationship Id="rId1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FBEB139-49D2-8D04-86D2-09C06D00D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073" y="538844"/>
            <a:ext cx="6675120" cy="1866028"/>
          </a:xfrm>
        </p:spPr>
        <p:txBody>
          <a:bodyPr anchor="t">
            <a:normAutofit/>
          </a:bodyPr>
          <a:lstStyle/>
          <a:p>
            <a:r>
              <a:rPr lang="pl-PL" dirty="0"/>
              <a:t>Fundusze Europejskie na Infrastrukturę, klimat, środowisko</a:t>
            </a:r>
            <a:endParaRPr lang="en-US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C97D6B-68F7-2900-F0E3-63F546EF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072" y="2514600"/>
            <a:ext cx="7055912" cy="3374136"/>
          </a:xfrm>
        </p:spPr>
        <p:txBody>
          <a:bodyPr>
            <a:normAutofit/>
          </a:bodyPr>
          <a:lstStyle/>
          <a:p>
            <a:pPr fontAlgn="base"/>
            <a:r>
              <a:rPr lang="pl-PL" b="1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8.6.1 Część 1) Poprawa efektywności energetycznej (wraz z instalacją OZE) w dużych i średnich przedsiębiorstwach </a:t>
            </a:r>
            <a:r>
              <a:rPr lang="pl-PL" dirty="0">
                <a:ea typeface="Open Sans" panose="020B0606030504020204" pitchFamily="34" charset="0"/>
                <a:cs typeface="Open Sans" panose="020B0606030504020204" pitchFamily="34" charset="0"/>
              </a:rPr>
              <a:t>(nabór II)</a:t>
            </a:r>
          </a:p>
          <a:p>
            <a:pPr>
              <a:lnSpc>
                <a:spcPct val="150000"/>
              </a:lnSpc>
            </a:pPr>
            <a:r>
              <a:rPr lang="pl-PL" altLang="pl-PL" b="1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1.20 Część 5) </a:t>
            </a:r>
            <a:r>
              <a:rPr lang="pl-PL" altLang="pl-PL" b="1" dirty="0"/>
              <a:t>Źródła wysokosprawnej kogeneracji  </a:t>
            </a:r>
            <a:r>
              <a:rPr lang="pl-PL" altLang="pl-PL" dirty="0"/>
              <a:t>(</a:t>
            </a:r>
            <a:r>
              <a:rPr lang="pl-PL" altLang="pl-PL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nabór I) </a:t>
            </a:r>
          </a:p>
          <a:p>
            <a:pPr algn="ctr">
              <a:lnSpc>
                <a:spcPct val="150000"/>
              </a:lnSpc>
            </a:pPr>
            <a:endParaRPr lang="pl-PL" altLang="pl-PL" sz="1600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altLang="pl-PL" sz="1600" b="1" dirty="0">
              <a:solidFill>
                <a:schemeClr val="bg1">
                  <a:lumMod val="95000"/>
                </a:schemeClr>
              </a:solidFill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Szkolenie dla wnioskodawców</a:t>
            </a:r>
            <a:b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lang="pl-PL" altLang="pl-PL" sz="1400" b="1" dirty="0">
                <a:solidFill>
                  <a:schemeClr val="bg1">
                    <a:lumMod val="95000"/>
                  </a:schemeClr>
                </a:solidFill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03.02.2026 r.</a:t>
            </a:r>
            <a:endParaRPr lang="pl-PL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E87673E7-DB21-A4EB-411B-95D3C28D9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85760" y="10"/>
            <a:ext cx="4206240" cy="6311580"/>
          </a:xfrm>
          <a:noFill/>
        </p:spPr>
      </p:pic>
    </p:spTree>
    <p:extLst>
      <p:ext uri="{BB962C8B-B14F-4D97-AF65-F5344CB8AC3E}">
        <p14:creationId xmlns:p14="http://schemas.microsoft.com/office/powerpoint/2010/main" val="334291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5AF8A-353C-19B9-8AC1-B03A487D0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69EC9B5D-6955-5CDC-36F2-6CBF6095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3" y="1213033"/>
            <a:ext cx="9359354" cy="531712"/>
          </a:xfrm>
        </p:spPr>
        <p:txBody>
          <a:bodyPr/>
          <a:lstStyle/>
          <a:p>
            <a:r>
              <a:rPr lang="pl-PL" altLang="pl-PL" dirty="0">
                <a:solidFill>
                  <a:srgbClr val="FFFFFF"/>
                </a:solidFill>
              </a:rPr>
              <a:t>Pomoc na ochronę środowiska</a:t>
            </a: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E705A710-FCE0-4AB8-423F-EA066716A8F1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Podstawowe warunki dopuszczalności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Efekt zachęty</a:t>
            </a:r>
          </a:p>
          <a:p>
            <a:pPr marL="341313" indent="-34131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Beneficjent pomocy – przedsiębiorca nie będący w  trudnej sytuacji </a:t>
            </a:r>
          </a:p>
          <a:p>
            <a:pPr marL="341313" indent="-34131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Beneficjent pomocy - </a:t>
            </a:r>
            <a:r>
              <a:rPr 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przedsiębiorca, na którym nie ciąży obowiązek zwrotu pomocy wynikający z decyzji KE 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Koszty kwalifikujące się do objęcia pomocą</a:t>
            </a:r>
          </a:p>
          <a:p>
            <a:pPr marL="274637" indent="-3429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pl-PL" altLang="pl-PL" sz="20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Intensywność pomocy</a:t>
            </a:r>
          </a:p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63F850EB-8F69-CF8A-3F7A-37A2117EBD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922" y="5072666"/>
            <a:ext cx="973138" cy="973138"/>
          </a:xfrm>
          <a:prstGeom prst="rect">
            <a:avLst/>
          </a:prstGeom>
        </p:spPr>
      </p:pic>
      <p:pic>
        <p:nvPicPr>
          <p:cNvPr id="23" name="Symbol zastępczy obrazu 7">
            <a:extLst>
              <a:ext uri="{FF2B5EF4-FFF2-40B4-BE49-F238E27FC236}">
                <a16:creationId xmlns:a16="http://schemas.microsoft.com/office/drawing/2014/main" id="{C3808344-F609-31A0-6A67-C2881CC3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0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27081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B3823-98C7-9DF4-0C64-2C255DF94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F48A2EA9-6F60-AAB5-AE21-826B97A7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3" y="1213033"/>
            <a:ext cx="1049178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efekt zachęty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6FE2B2A1-1133-1A5E-AC1E-1F8C390AB24A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D592EE62-6121-E168-D0EF-0D717F222631}"/>
              </a:ext>
            </a:extLst>
          </p:cNvPr>
          <p:cNvSpPr txBox="1">
            <a:spLocks/>
          </p:cNvSpPr>
          <p:nvPr/>
        </p:nvSpPr>
        <p:spPr>
          <a:xfrm>
            <a:off x="521283" y="1890918"/>
            <a:ext cx="9881246" cy="4133851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SzPct val="100000"/>
              <a:buNone/>
              <a:defRPr/>
            </a:pPr>
            <a:r>
              <a:rPr lang="pl-PL" altLang="pl-PL" b="1" dirty="0">
                <a:solidFill>
                  <a:srgbClr val="FFC000"/>
                </a:solidFill>
                <a:latin typeface="+mn-lt"/>
              </a:rPr>
              <a:t>Wniosek musi być złożony przed rozpoczęciem inwestycji</a:t>
            </a:r>
          </a:p>
          <a:p>
            <a:pPr marL="0" indent="0">
              <a:spcBef>
                <a:spcPts val="800"/>
              </a:spcBef>
              <a:buSzPct val="100000"/>
              <a:buNone/>
              <a:defRPr/>
            </a:pPr>
            <a:r>
              <a:rPr lang="pl-PL" altLang="pl-PL" u="sng" dirty="0">
                <a:solidFill>
                  <a:srgbClr val="FFFFFF"/>
                </a:solidFill>
                <a:latin typeface="+mn-lt"/>
              </a:rPr>
              <a:t>Rozpoczęcie inwestycji </a:t>
            </a:r>
            <a:r>
              <a:rPr lang="pl-PL" altLang="pl-PL" dirty="0">
                <a:solidFill>
                  <a:srgbClr val="FFFFFF"/>
                </a:solidFill>
                <a:latin typeface="+mn-lt"/>
              </a:rPr>
              <a:t>oznacza, zależnie od tego, co nastąpi najpierw: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rozpoczęcie robót budowlanych związanych z inwestycją (rozpoczęcie budowy, o którym mowa w art. 41 ust. 1 ustawy Prawo budowlane), lub 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pierwsze prawnie wiążące zobowiązanie do zamówienia urządzeń, lub 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zobowiązanie, które sprawia, że inwestycja staje się nieodwracalna (z ekonomicznego punktu widzenia byłoby trudno zaniechać inwestycji od chwili powzięcia tego zobowiązania, np. z uwagi na znaczne straty finansowe, które inwestor musiałby ponieść w przypadku rezygnacji z inwestycji) </a:t>
            </a: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45000"/>
              <a:buNone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dirty="0">
              <a:solidFill>
                <a:srgbClr val="FFFFFF"/>
              </a:solidFill>
              <a:latin typeface="+mn-lt"/>
            </a:endParaRPr>
          </a:p>
          <a:p>
            <a:pPr marL="0" indent="0">
              <a:spcBef>
                <a:spcPts val="400"/>
              </a:spcBef>
              <a:buClr>
                <a:srgbClr val="000000"/>
              </a:buClr>
              <a:buSzPct val="45000"/>
              <a:buNone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</a:rPr>
              <a:t>Za rozpoczęcie inwestycji nie uznaje się zakupu gruntu ani prac przygotowawczych takich jak uzyskanie zezwoleń i przeprowadzenie studiów wykonalności</a:t>
            </a:r>
            <a:endParaRPr lang="pl-PL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CEA73DA-1B4F-FD64-2F40-749DE9B9DE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16" y="4581832"/>
            <a:ext cx="1378548" cy="144293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C4D5BA65-AC00-1B04-B9DF-7B5461F9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64070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A197C-C815-710F-9FA6-784AC52AB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AFD2AAA2-6DA9-EE65-75BB-9D86BFF1F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42" y="1213033"/>
            <a:ext cx="10092669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efekt zachęty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0756BCD6-031C-7864-28DD-E4A687EC1BAD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BF3729-261D-F1EA-B497-2280F84C5C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11" y="4666676"/>
            <a:ext cx="1363814" cy="142751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3679893-1BB5-0D35-C25A-994E459EF5DF}"/>
              </a:ext>
            </a:extLst>
          </p:cNvPr>
          <p:cNvSpPr txBox="1"/>
          <p:nvPr/>
        </p:nvSpPr>
        <p:spPr>
          <a:xfrm>
            <a:off x="639642" y="2146597"/>
            <a:ext cx="9725274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363"/>
              </a:spcBef>
              <a:buClr>
                <a:srgbClr val="000000"/>
              </a:buClr>
              <a:buSzPct val="45000"/>
              <a:buNone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u="sng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 przypadku przetargu przeprowadzanego zgodnie z ustawą Prawo zamówień publicznych:</a:t>
            </a:r>
          </a:p>
          <a:p>
            <a:pPr marL="285750" indent="-285750">
              <a:spcBef>
                <a:spcPts val="363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ogłoszenie zamówienia nie stanowi rozpoczęcia prac pod warunkiem, że przewidziano możliwość unieważnienia postępowania zgodnie z art. 257 ustawy PZP</a:t>
            </a:r>
          </a:p>
          <a:p>
            <a:pPr marL="285750" indent="-285750">
              <a:spcBef>
                <a:spcPts val="363"/>
              </a:spcBef>
              <a:buClr>
                <a:srgbClr val="FFFFFF"/>
              </a:buClr>
              <a:buSzPct val="45000"/>
              <a:buFont typeface="Wingdings" panose="05000000000000000000" pitchFamily="2" charset="2"/>
              <a:buChar char="ü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 przypadku wystąpienia okoliczności umożliwiającej unieważnienie przetargu można uznać, że ogłoszenie o zamówieniu nie stanowi rozpoczęcia inwestycji: </a:t>
            </a:r>
          </a:p>
          <a:p>
            <a:pPr>
              <a:spcBef>
                <a:spcPts val="363"/>
              </a:spcBef>
              <a:buClr>
                <a:srgbClr val="000000"/>
              </a:buClr>
              <a:buSzPct val="45000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art. 255 PZP - przesłanki formalne, np. nie złożono żadnej oferty </a:t>
            </a:r>
          </a:p>
          <a:p>
            <a:pPr>
              <a:spcBef>
                <a:spcPts val="363"/>
              </a:spcBef>
              <a:buClr>
                <a:srgbClr val="000000"/>
              </a:buClr>
              <a:buSzPct val="45000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art. 256 PZP - brak zasadności jego dalszego prowadzenia</a:t>
            </a:r>
          </a:p>
          <a:p>
            <a:pPr>
              <a:spcBef>
                <a:spcPts val="363"/>
              </a:spcBef>
              <a:buClr>
                <a:srgbClr val="000000"/>
              </a:buClr>
              <a:buSzPct val="45000"/>
              <a:tabLst>
                <a:tab pos="164181" algn="l"/>
                <a:tab pos="406131" algn="l"/>
                <a:tab pos="813702" algn="l"/>
                <a:tab pos="1221273" algn="l"/>
                <a:tab pos="1628844" algn="l"/>
                <a:tab pos="2036415" algn="l"/>
                <a:tab pos="2443986" algn="l"/>
                <a:tab pos="2851556" algn="l"/>
                <a:tab pos="3259128" algn="l"/>
                <a:tab pos="3666698" algn="l"/>
                <a:tab pos="4074270" algn="l"/>
                <a:tab pos="4481840" algn="l"/>
                <a:tab pos="4889412" algn="l"/>
                <a:tab pos="5296982" algn="l"/>
                <a:tab pos="5704553" algn="l"/>
                <a:tab pos="6112124" algn="l"/>
                <a:tab pos="6519695" algn="l"/>
                <a:tab pos="6927266" algn="l"/>
                <a:tab pos="7334837" algn="l"/>
                <a:tab pos="7742408" algn="l"/>
                <a:tab pos="8149979" algn="l"/>
              </a:tabLst>
              <a:defRPr/>
            </a:pPr>
            <a:r>
              <a:rPr lang="pl-PL" alt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		art. 258 PZP - brak wymaganej liczby wniosków</a:t>
            </a:r>
            <a:endParaRPr lang="pl-PL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8D4896F6-3EFB-CD6B-AB10-4FAA64062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</p:spTree>
    <p:extLst>
      <p:ext uri="{BB962C8B-B14F-4D97-AF65-F5344CB8AC3E}">
        <p14:creationId xmlns:p14="http://schemas.microsoft.com/office/powerpoint/2010/main" val="234415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27F3F-58CA-7CAB-500F-5428081E6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EA27664F-F3DE-521A-6CC6-7B074997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9" y="1097990"/>
            <a:ext cx="11090241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</a:rPr>
              <a:t>trudna sytuacja ekonomiczna 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2BA96378-D211-9FFC-8A8D-4D2A2DA13E2A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BD47EAB6-B544-BC0C-F22E-C2707A2E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3B026EDA-E3D4-8CCD-852A-58251CFE86DC}"/>
              </a:ext>
            </a:extLst>
          </p:cNvPr>
          <p:cNvSpPr txBox="1">
            <a:spLocks/>
          </p:cNvSpPr>
          <p:nvPr/>
        </p:nvSpPr>
        <p:spPr>
          <a:xfrm>
            <a:off x="413085" y="1549525"/>
            <a:ext cx="11365827" cy="4611605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ct val="100000"/>
              <a:buNone/>
              <a:defRPr/>
            </a:pPr>
            <a:r>
              <a:rPr lang="pl-PL" altLang="pl-PL" sz="1600" b="1" dirty="0">
                <a:solidFill>
                  <a:srgbClr val="FFFFFF"/>
                </a:solidFill>
                <a:latin typeface="+mn-lt"/>
              </a:rPr>
              <a:t>Przedsiębiorca jest w trudnej sytuacji:</a:t>
            </a:r>
          </a:p>
          <a:p>
            <a:pPr marL="342900" indent="-342900">
              <a:lnSpc>
                <a:spcPct val="100000"/>
              </a:lnSpc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 przypadku przedsiębiorstwa innego niż MŚP istniejącego od mniej niż trzech lat, jeżeli ponad połowa subskrybowanego kapitału podstawowego/kapitału wskazanego w sprawozdaniach finansowych została utracona w efekcie zakumulowanych strat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jeśli przedsiębiorstwo podlega zbiorowemu postępowaniu w związku z niewypłacalnością lub zgodnie z prawem krajowym spełnia kryteria objęcia takim podstępowaniem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jeśli przedsiębiorstwo otrzymało pomoc na ratowanie i nie spłaciło do tej pory pożyczki ani nie zakończyło umowy gwarancji lub otrzymało pomoc na restrukturyzację i nadal podlega planowi restrukturyzacyjnemu (realizuje plan)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ü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 przypadku dużego przedsiębiorstwa, jeśli w ciągu ostatnich dwóch lat:</a:t>
            </a:r>
          </a:p>
          <a:p>
            <a:pPr marL="614362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księgowy stosunek wartości kapitału obcego do kapitału własnego tego przedsiębiorstwa przekracza 7,5 oraz</a:t>
            </a:r>
          </a:p>
          <a:p>
            <a:pPr marL="614362" indent="-34290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>
                <a:tab pos="53340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pl-PL" sz="1600" dirty="0">
                <a:solidFill>
                  <a:srgbClr val="FFFFFF"/>
                </a:solidFill>
                <a:latin typeface="+mn-lt"/>
              </a:rPr>
              <a:t>wskaźnik pokrycia odsetek zyskiem EBITDA (wynik na działalności operacyjnej + amortyzacja), czyli: EBITDA/odsetki tego przedsiębiorstwa wynosi poniżej 1,0. </a:t>
            </a:r>
          </a:p>
          <a:p>
            <a:pPr>
              <a:buClr>
                <a:srgbClr val="000000"/>
              </a:buClr>
              <a:buSzPct val="100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Objaśnienie ze strzałką w górę 3">
            <a:extLst>
              <a:ext uri="{FF2B5EF4-FFF2-40B4-BE49-F238E27FC236}">
                <a16:creationId xmlns:a16="http://schemas.microsoft.com/office/drawing/2014/main" id="{7BB866D4-85E6-8B97-1E96-E7C0667D0FC3}"/>
              </a:ext>
            </a:extLst>
          </p:cNvPr>
          <p:cNvSpPr/>
          <p:nvPr/>
        </p:nvSpPr>
        <p:spPr>
          <a:xfrm>
            <a:off x="1819897" y="4908957"/>
            <a:ext cx="8131278" cy="1136847"/>
          </a:xfrm>
          <a:prstGeom prst="upArrowCallout">
            <a:avLst>
              <a:gd name="adj1" fmla="val 18436"/>
              <a:gd name="adj2" fmla="val 25000"/>
              <a:gd name="adj3" fmla="val 15154"/>
              <a:gd name="adj4" fmla="val 77529"/>
            </a:avLst>
          </a:prstGeom>
          <a:solidFill>
            <a:srgbClr val="00B050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</a:rPr>
              <a:t>Należy odpowiedzieć na pytania 1-7 w części B załącznika do wniosku Formularz informacji przedstawianych przy ubieganiu się o pomoc inną niż pomoc de </a:t>
            </a:r>
            <a:r>
              <a:rPr lang="pl-PL" sz="1600" dirty="0" err="1">
                <a:solidFill>
                  <a:srgbClr val="FFFFFF"/>
                </a:solidFill>
              </a:rPr>
              <a:t>minimis</a:t>
            </a:r>
            <a:endParaRPr lang="pl-PL" sz="16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Weryfikacja odbywa się z uwzględnieniem sprawozdań finansowych wnioskodawcy </a:t>
            </a:r>
          </a:p>
        </p:txBody>
      </p:sp>
    </p:spTree>
    <p:extLst>
      <p:ext uri="{BB962C8B-B14F-4D97-AF65-F5344CB8AC3E}">
        <p14:creationId xmlns:p14="http://schemas.microsoft.com/office/powerpoint/2010/main" val="262672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DCC8D-05FC-70A3-5022-1A32BF417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2588A5E4-4F13-C627-82F7-F9483EDE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9" y="1097990"/>
            <a:ext cx="11090241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</a:rPr>
              <a:t>trudna sytuacja ekonomiczna 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62CC5847-FC46-6D2C-6D1D-9F3E5DDDB951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6F34D40F-28AE-97B9-1008-6E32FF563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29516699-F8D3-05DC-B24F-9DF63869AF64}"/>
              </a:ext>
            </a:extLst>
          </p:cNvPr>
          <p:cNvSpPr txBox="1">
            <a:spLocks/>
          </p:cNvSpPr>
          <p:nvPr/>
        </p:nvSpPr>
        <p:spPr>
          <a:xfrm>
            <a:off x="550879" y="2963884"/>
            <a:ext cx="7136125" cy="930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50"/>
              </a:spcBef>
            </a:pPr>
            <a:r>
              <a:rPr lang="pl-PL" altLang="pl-P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Badanie sytuacji ekonomicznej w przypadku podmiotów powiązanych - wyjaśnienia UOKiK na stronie: </a:t>
            </a:r>
          </a:p>
          <a:p>
            <a:pPr algn="l">
              <a:spcBef>
                <a:spcPts val="350"/>
              </a:spcBef>
            </a:pPr>
            <a:r>
              <a:rPr lang="pl-PL" altLang="pl-PL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https://uokik.gov.pl/wyjasnienia-wzory-oraz-pomocne-pliki</a:t>
            </a:r>
            <a:endParaRPr lang="pl-PL" altLang="pl-PL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Clr>
                <a:srgbClr val="000000"/>
              </a:buClr>
              <a:buSzPct val="100000"/>
              <a:tabLst>
                <a:tab pos="180975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pl-PL" altLang="pl-PL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bjaśnienie ze strzałką w górę 4">
            <a:extLst>
              <a:ext uri="{FF2B5EF4-FFF2-40B4-BE49-F238E27FC236}">
                <a16:creationId xmlns:a16="http://schemas.microsoft.com/office/drawing/2014/main" id="{D994A763-6021-B783-81CA-2E85A9750630}"/>
              </a:ext>
            </a:extLst>
          </p:cNvPr>
          <p:cNvSpPr/>
          <p:nvPr/>
        </p:nvSpPr>
        <p:spPr>
          <a:xfrm rot="16200000">
            <a:off x="8511967" y="233862"/>
            <a:ext cx="2056785" cy="4408115"/>
          </a:xfrm>
          <a:prstGeom prst="upArrowCallout">
            <a:avLst>
              <a:gd name="adj1" fmla="val 21934"/>
              <a:gd name="adj2" fmla="val 18578"/>
              <a:gd name="adj3" fmla="val 13474"/>
              <a:gd name="adj4" fmla="val 8864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twierdzącej odpowiedzi („TAK”) na pytanie 7 w cz. B Formularza informacji przedstawianych przy ubieganiu się o pomoc inną niż de </a:t>
            </a:r>
            <a:r>
              <a:rPr lang="pl-PL" sz="14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 algn="ctr"/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wniosku należy załączyć informacje przygotowane zgodnie z wyjaśnieniami UOKiK (dopuszcza się uzupełnienie informacji w polu tekstowym w cz. A pkt 9)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8FEF2A3-26EB-96F0-401B-55CA8E080F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79" y="2059724"/>
            <a:ext cx="6443508" cy="6705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F8EF184-C7A2-4756-DF42-1BC0FB6903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7022" y="3629437"/>
            <a:ext cx="7136125" cy="2340358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4BF640-C664-6B48-5FDA-AF8FD4991CB4}"/>
              </a:ext>
            </a:extLst>
          </p:cNvPr>
          <p:cNvSpPr txBox="1"/>
          <p:nvPr/>
        </p:nvSpPr>
        <p:spPr>
          <a:xfrm>
            <a:off x="447582" y="1577219"/>
            <a:ext cx="96304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Formularz informacji przedstawianych przy ubieganiu się o pomoc inną niż de </a:t>
            </a:r>
            <a:r>
              <a:rPr lang="pl-PL" sz="1600" dirty="0" err="1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endParaRPr lang="pl-PL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0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E63BC-73B4-8DED-B71C-50FF564C0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id="{63BF09AA-F4A1-B17C-1082-8FADEAC6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9" y="1097990"/>
            <a:ext cx="11090241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  <a:latin typeface="Calibri" panose="020F0502020204030204" pitchFamily="34" charset="0"/>
              </a:rPr>
              <a:t>koszty kwalifikujące się do pomocy danego rodzaju oraz intensywność pomocy danego rodzaju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35422662-25DD-1399-5341-20278AAF0DEB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FB2FA5D6-02CA-7C64-7F2F-557260EC1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3E739D0-FD35-29B5-F527-6336E24DDECB}"/>
              </a:ext>
            </a:extLst>
          </p:cNvPr>
          <p:cNvSpPr txBox="1"/>
          <p:nvPr/>
        </p:nvSpPr>
        <p:spPr>
          <a:xfrm>
            <a:off x="2800830" y="2163684"/>
            <a:ext cx="8840291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1. Pomocą danego rodzaju mogą zostać objęte koszty inwestycji spełniające łącznie poniższe warunki: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są ponoszone po złożeniu wniosku o dofinansowanie, przy czym jako dzień poniesienia kosztu należy rozumieć dzień, w którym wnioskodawca podjął zobowiązanie do poniesienia kosztu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kwalifikują się do objęcia pomocą danego rodzaju oraz do dofinansowania w ramach naboru</a:t>
            </a:r>
          </a:p>
          <a:p>
            <a:pPr marL="342900" lvl="0" indent="-342900" defTabSz="1006475" eaLnBrk="0" fontAlgn="base" hangingPunct="0">
              <a:lnSpc>
                <a:spcPct val="100000"/>
              </a:lnSpc>
              <a:spcBef>
                <a:spcPts val="600"/>
              </a:spcBef>
              <a:buClr>
                <a:srgbClr val="FFFFFF"/>
              </a:buClr>
              <a:buFont typeface="+mj-lt"/>
              <a:buAutoNum type="arabicPeriod" startAt="2"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Intensywność pomocy ustalamy dla danego zakresu projektu (np. odrębnie dla budynku i procesu produkcji). Oznacza to, że musimy ustalić koszty kwalifikujące się do objęcia pomocą w danym zakresie (wyliczenie w Kalkulatorze pomocy publicznej).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pl-PL" sz="1600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45C6B65C-B52D-5F55-CDF2-37CAAC89E87A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261D7A21-3796-31FF-76E9-CCB12D52D68E}"/>
              </a:ext>
            </a:extLst>
          </p:cNvPr>
          <p:cNvGrpSpPr/>
          <p:nvPr/>
        </p:nvGrpSpPr>
        <p:grpSpPr>
          <a:xfrm>
            <a:off x="2566820" y="4555007"/>
            <a:ext cx="7952303" cy="770596"/>
            <a:chOff x="765664" y="5646269"/>
            <a:chExt cx="7952303" cy="770596"/>
          </a:xfrm>
        </p:grpSpPr>
        <p:sp>
          <p:nvSpPr>
            <p:cNvPr id="13" name="Text Box 4">
              <a:extLst>
                <a:ext uri="{FF2B5EF4-FFF2-40B4-BE49-F238E27FC236}">
                  <a16:creationId xmlns:a16="http://schemas.microsoft.com/office/drawing/2014/main" id="{59C660C0-A530-2032-7D6C-AFF813A2E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664" y="5835942"/>
              <a:ext cx="2809875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r" eaLnBrk="1" hangingPunct="1">
                <a:spcBef>
                  <a:spcPts val="1000"/>
                </a:spcBef>
                <a:buClrTx/>
                <a:buFontTx/>
                <a:buNone/>
              </a:pPr>
              <a:r>
                <a:rPr lang="pl-PL" altLang="pl-PL" sz="1600" dirty="0">
                  <a:solidFill>
                    <a:srgbClr val="FFFFFF"/>
                  </a:solidFill>
                  <a:latin typeface="+mn-lt"/>
                </a:rPr>
                <a:t>Intensywność pomocy =</a:t>
              </a:r>
            </a:p>
          </p:txBody>
        </p:sp>
        <p:sp>
          <p:nvSpPr>
            <p:cNvPr id="15" name="Text Box 5">
              <a:extLst>
                <a:ext uri="{FF2B5EF4-FFF2-40B4-BE49-F238E27FC236}">
                  <a16:creationId xmlns:a16="http://schemas.microsoft.com/office/drawing/2014/main" id="{F43CDB43-21CE-186B-B9F8-7A44BE267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9722" y="5646269"/>
              <a:ext cx="3743325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>
                <a:spcBef>
                  <a:spcPts val="875"/>
                </a:spcBef>
                <a:buClrTx/>
                <a:buFontTx/>
                <a:buNone/>
              </a:pPr>
              <a:r>
                <a:rPr lang="pl-PL" altLang="pl-PL" sz="1600" dirty="0">
                  <a:solidFill>
                    <a:srgbClr val="FFFFFF"/>
                  </a:solidFill>
                  <a:latin typeface="Calibri" panose="020F0502020204030204" pitchFamily="34" charset="0"/>
                </a:rPr>
                <a:t>Wartość pomocy publicznej (EDB)</a:t>
              </a: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EFE77449-C892-9E27-56AC-7AF9F8A5A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0529" y="6076130"/>
              <a:ext cx="4897438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>
                <a:spcBef>
                  <a:spcPts val="875"/>
                </a:spcBef>
                <a:buClrTx/>
                <a:buFontTx/>
                <a:buNone/>
              </a:pPr>
              <a:r>
                <a:rPr lang="pl-PL" altLang="pl-PL" sz="1600" dirty="0">
                  <a:solidFill>
                    <a:srgbClr val="FFFFFF"/>
                  </a:solidFill>
                  <a:latin typeface="Calibri" panose="020F0502020204030204" pitchFamily="34" charset="0"/>
                </a:rPr>
                <a:t>  Koszty kwalifikujące się do objęcia pomocą</a:t>
              </a:r>
            </a:p>
          </p:txBody>
        </p: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11C78C36-4FA8-0914-D36F-CE70E366B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940" y="6076130"/>
              <a:ext cx="4052888" cy="11113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8" name="Objaśnienie ze strzałką w prawo 6">
            <a:extLst>
              <a:ext uri="{FF2B5EF4-FFF2-40B4-BE49-F238E27FC236}">
                <a16:creationId xmlns:a16="http://schemas.microsoft.com/office/drawing/2014/main" id="{F57E58DB-DF1D-1614-28CE-128FA5158C40}"/>
              </a:ext>
            </a:extLst>
          </p:cNvPr>
          <p:cNvSpPr/>
          <p:nvPr/>
        </p:nvSpPr>
        <p:spPr>
          <a:xfrm>
            <a:off x="631032" y="2105856"/>
            <a:ext cx="1927177" cy="3939948"/>
          </a:xfrm>
          <a:prstGeom prst="rightArrowCallout">
            <a:avLst>
              <a:gd name="adj1" fmla="val 25000"/>
              <a:gd name="adj2" fmla="val 28883"/>
              <a:gd name="adj3" fmla="val 18221"/>
              <a:gd name="adj4" fmla="val 71374"/>
            </a:avLst>
          </a:prstGeom>
          <a:solidFill>
            <a:srgbClr val="00B050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GWD: wyliczenie kosztów kwalifikujących się do objęcia pomocą oraz wartości pomocy należy przedstawić w załączniku do wniosku „Kalkulator pomocy publicznej”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0312083-2A70-EAD1-7AFA-7D20E96512C7}"/>
              </a:ext>
            </a:extLst>
          </p:cNvPr>
          <p:cNvSpPr txBox="1"/>
          <p:nvPr/>
        </p:nvSpPr>
        <p:spPr>
          <a:xfrm>
            <a:off x="2800830" y="5574622"/>
            <a:ext cx="7703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3. Limit pomocy 30 mln euro (tzw. próg notyfikacyjny)</a:t>
            </a:r>
          </a:p>
        </p:txBody>
      </p:sp>
    </p:spTree>
    <p:extLst>
      <p:ext uri="{BB962C8B-B14F-4D97-AF65-F5344CB8AC3E}">
        <p14:creationId xmlns:p14="http://schemas.microsoft.com/office/powerpoint/2010/main" val="324247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EC7AC-3F98-BE01-120D-29ACB7D75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CA923994-F9C8-BAC8-7C02-A31A8A34E286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152460E5-EE9B-8A24-F409-DF68EEFE0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55B0F72F-5C84-CEEE-1F6D-385BE26CDC4E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2BFA145-52E4-2876-338B-DAD75AE433F4}"/>
              </a:ext>
            </a:extLst>
          </p:cNvPr>
          <p:cNvSpPr txBox="1">
            <a:spLocks/>
          </p:cNvSpPr>
          <p:nvPr/>
        </p:nvSpPr>
        <p:spPr>
          <a:xfrm>
            <a:off x="305346" y="1164920"/>
            <a:ext cx="11365284" cy="53171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altLang="pl-PL" sz="2400" dirty="0">
                <a:solidFill>
                  <a:srgbClr val="FFFFFF"/>
                </a:solidFill>
              </a:rPr>
              <a:t>Pomoc na inwestycje W efektywność energetyczną budynków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5" name="Symbol zastępczy tekstu 5">
            <a:extLst>
              <a:ext uri="{FF2B5EF4-FFF2-40B4-BE49-F238E27FC236}">
                <a16:creationId xmlns:a16="http://schemas.microsoft.com/office/drawing/2014/main" id="{742C290B-7B24-2EE9-43FF-BEF46D9408BC}"/>
              </a:ext>
            </a:extLst>
          </p:cNvPr>
          <p:cNvSpPr txBox="1">
            <a:spLocks/>
          </p:cNvSpPr>
          <p:nvPr/>
        </p:nvSpPr>
        <p:spPr>
          <a:xfrm>
            <a:off x="521370" y="1350150"/>
            <a:ext cx="10491787" cy="18364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0E04A96E-699E-DB0F-3B0A-8CBEEACDD43B}"/>
              </a:ext>
            </a:extLst>
          </p:cNvPr>
          <p:cNvSpPr txBox="1">
            <a:spLocks/>
          </p:cNvSpPr>
          <p:nvPr/>
        </p:nvSpPr>
        <p:spPr>
          <a:xfrm>
            <a:off x="403096" y="1585129"/>
            <a:ext cx="11267533" cy="5041813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pl-PL" sz="16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pl-PL" sz="1600" b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opuszczalność pomocy weryfikowana jest odrębnie dla każdego budynku</a:t>
            </a: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pl-PL" sz="16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Przepisy pomocy publicznej nie różnicują zabytków i budynków innych niż zabytki</a:t>
            </a:r>
            <a:endParaRPr lang="pl-PL" sz="1600" b="1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sz="16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Podstawowe warunki dopuszczalności:</a:t>
            </a:r>
          </a:p>
          <a:p>
            <a:pPr marL="0" indent="0">
              <a:lnSpc>
                <a:spcPct val="106000"/>
              </a:lnSpc>
              <a:spcBef>
                <a:spcPts val="800"/>
              </a:spcBef>
              <a:buNone/>
              <a:defRPr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1. Odpowiednio wysokie zmniejszenie zapotrzebowania budynku na 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energię pierwotną*, w odniesieniu do stanu przed podjęciem działań inwestycyjnych:</a:t>
            </a: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6000"/>
              </a:lnSpc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 najmniej </a:t>
            </a:r>
            <a:r>
              <a:rPr lang="pl-PL" sz="1600" b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20%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** jeżeli podejmowane działania dotyczą więcej niż jednego rodzaju elementów budynku*** </a:t>
            </a:r>
          </a:p>
          <a:p>
            <a:pPr lvl="1">
              <a:lnSpc>
                <a:spcPct val="106000"/>
              </a:lnSpc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 najmniej </a:t>
            </a:r>
            <a:r>
              <a:rPr lang="pl-PL" sz="1600" b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10%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** jeżeli podejmowane działania dotyczą tylko jednego rodzaju elementów budynku***</a:t>
            </a:r>
          </a:p>
          <a:p>
            <a:pPr marL="341313" indent="-341313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3000"/>
              </a:lnSpc>
              <a:spcBef>
                <a:spcPts val="800"/>
              </a:spcBef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B0C47D8-241F-8C8B-2761-BA35A5375985}"/>
              </a:ext>
            </a:extLst>
          </p:cNvPr>
          <p:cNvSpPr txBox="1"/>
          <p:nvPr/>
        </p:nvSpPr>
        <p:spPr>
          <a:xfrm>
            <a:off x="1246255" y="4208351"/>
            <a:ext cx="10424375" cy="2064796"/>
          </a:xfrm>
          <a:prstGeom prst="rect">
            <a:avLst/>
          </a:prstGeom>
          <a:noFill/>
          <a:ln>
            <a:solidFill>
              <a:srgbClr val="93C67B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3000"/>
              </a:lnSpc>
              <a:spcBef>
                <a:spcPts val="800"/>
              </a:spcBef>
              <a:defRPr/>
            </a:pPr>
            <a:r>
              <a:rPr lang="pl-PL" altLang="pl-PL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* w</a:t>
            </a:r>
            <a:r>
              <a:rPr lang="pl-PL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skaźnik rocznego zapotrzebowania na nieodnawialną energię pierwotną (EP), o którym mowa w § 329 </a:t>
            </a:r>
            <a:r>
              <a:rPr lang="pl-PL" sz="1400" i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rozporządzenia Ministra Infrastruktury z dnia 12 kwietnia 2002 r. w sprawie warunków technicznych jakim powinny odpowiadać budynki i ich usytuowanie</a:t>
            </a:r>
            <a:endParaRPr lang="pl-PL" altLang="pl-PL" sz="1400" i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3000"/>
              </a:lnSpc>
              <a:spcBef>
                <a:spcPts val="800"/>
              </a:spcBef>
              <a:defRPr/>
            </a:pPr>
            <a:r>
              <a:rPr lang="pl-PL" altLang="pl-PL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** </a:t>
            </a:r>
            <a:r>
              <a:rPr lang="pl-PL" sz="1400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efekty prac termomodernizacyjnych</a:t>
            </a:r>
            <a:r>
              <a:rPr lang="pl-PL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z pominięciem efektów wynikających z zastosowania objętych inwestycją w poprawę efektywności energetycznej budynku: instalacji OZE, magazynu energii, połączenia z efektywnym energetycznie systemem ciepłowniczym</a:t>
            </a:r>
          </a:p>
          <a:p>
            <a:pPr marL="0" indent="0">
              <a:lnSpc>
                <a:spcPct val="103000"/>
              </a:lnSpc>
              <a:spcBef>
                <a:spcPts val="800"/>
              </a:spcBef>
              <a:buNone/>
              <a:defRPr/>
            </a:pPr>
            <a:r>
              <a:rPr lang="pl-PL" altLang="pl-PL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*** element budynku - system techniczny budynku lub element przegród zewnętrznych budynku, gdzie: </a:t>
            </a:r>
          </a:p>
          <a:p>
            <a:pPr marL="0" indent="0">
              <a:lnSpc>
                <a:spcPct val="103000"/>
              </a:lnSpc>
              <a:spcBef>
                <a:spcPts val="0"/>
              </a:spcBef>
              <a:buNone/>
              <a:defRPr/>
            </a:pPr>
            <a:r>
              <a:rPr lang="pl-PL" altLang="pl-PL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system techniczny budynku - urządzenia techniczne do ogrzewania, chłodzenia, wentylacji, ciepłej wody, oświetlenia budynku lub modułów budynku lub ich kombinacja</a:t>
            </a:r>
          </a:p>
          <a:p>
            <a:pPr marL="0" indent="0">
              <a:lnSpc>
                <a:spcPct val="103000"/>
              </a:lnSpc>
              <a:spcBef>
                <a:spcPts val="0"/>
              </a:spcBef>
              <a:buNone/>
              <a:defRPr/>
            </a:pPr>
            <a:r>
              <a:rPr lang="pl-PL" altLang="pl-PL" sz="14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- przegrody zewnętrzne - zintegrowane elementy budynku, które oddzielają jego wnętrze od środowiska zewnętrznego</a:t>
            </a:r>
          </a:p>
        </p:txBody>
      </p:sp>
      <p:pic>
        <p:nvPicPr>
          <p:cNvPr id="8" name="Grafika 7" descr="Chata kontur">
            <a:extLst>
              <a:ext uri="{FF2B5EF4-FFF2-40B4-BE49-F238E27FC236}">
                <a16:creationId xmlns:a16="http://schemas.microsoft.com/office/drawing/2014/main" id="{B127254A-7F09-9C5A-CB4E-55AD1492E0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80673" y="93843"/>
            <a:ext cx="841473" cy="8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99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780CD-9CC1-8612-7D7F-0ACA3396E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D1E4C553-B55E-94C3-822C-ACCE2D2AB888}"/>
              </a:ext>
            </a:extLst>
          </p:cNvPr>
          <p:cNvSpPr txBox="1">
            <a:spLocks/>
          </p:cNvSpPr>
          <p:nvPr/>
        </p:nvSpPr>
        <p:spPr>
          <a:xfrm>
            <a:off x="639643" y="1911954"/>
            <a:ext cx="10491787" cy="413385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CE4B7312-DD1C-F4EB-0C95-4718E1345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F8ECCB2C-BB61-0F11-5D59-DBB010293C37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tekstu 5">
            <a:extLst>
              <a:ext uri="{FF2B5EF4-FFF2-40B4-BE49-F238E27FC236}">
                <a16:creationId xmlns:a16="http://schemas.microsoft.com/office/drawing/2014/main" id="{7B1E8796-C556-F649-C6AD-000A836E5973}"/>
              </a:ext>
            </a:extLst>
          </p:cNvPr>
          <p:cNvSpPr txBox="1">
            <a:spLocks/>
          </p:cNvSpPr>
          <p:nvPr/>
        </p:nvSpPr>
        <p:spPr>
          <a:xfrm>
            <a:off x="521370" y="1350150"/>
            <a:ext cx="10491787" cy="18364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" name="Grafika 7" descr="Chata kontur">
            <a:extLst>
              <a:ext uri="{FF2B5EF4-FFF2-40B4-BE49-F238E27FC236}">
                <a16:creationId xmlns:a16="http://schemas.microsoft.com/office/drawing/2014/main" id="{0A888018-42AE-F549-3922-4CC582697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49892" y="96360"/>
            <a:ext cx="841473" cy="841473"/>
          </a:xfrm>
          <a:prstGeom prst="rect">
            <a:avLst/>
          </a:prstGeom>
        </p:spPr>
      </p:pic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C5ED886A-08F8-792C-BEBD-C19A49CDF0BA}"/>
              </a:ext>
            </a:extLst>
          </p:cNvPr>
          <p:cNvSpPr txBox="1">
            <a:spLocks/>
          </p:cNvSpPr>
          <p:nvPr/>
        </p:nvSpPr>
        <p:spPr>
          <a:xfrm>
            <a:off x="423617" y="1434411"/>
            <a:ext cx="11247011" cy="4897563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2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Jeżeli przedsięwzięcie przewiduje dla danego budynku również realizację któregokolwiek z poniższych działań, koszty tych działań najlepiej włączyć  do pomocy na inwestycje w efektywność energetyczną budynków:</a:t>
            </a:r>
          </a:p>
          <a:p>
            <a:pPr marL="342900" lvl="0" indent="-34290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montaż zintegrowanych urządzeń wytwarzających na miejscu energię z OZE, wyłącznie na potrzeby danego budynku </a:t>
            </a:r>
          </a:p>
          <a:p>
            <a:pPr marL="720090" lvl="1" indent="-28575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wyprodukowana energia nie może przekraczać zapotrzebowania danego budynku na energię </a:t>
            </a:r>
          </a:p>
          <a:p>
            <a:pPr marL="720090" lvl="1" indent="-28575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pompa ciepła może być uznana za instalację wytwarzania energii z OZE, o ile zapewniona jest zgodność z załącznikiem VII do </a:t>
            </a:r>
            <a:r>
              <a:rPr lang="pl-PL" sz="1600" i="1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dyrektywy Parlamentu Europejskiego i Rady (UE) 2018/2001 z dnia 11 grudnia 2018 r. w sprawie promowania stosowania energii ze źródeł odnawialnych</a:t>
            </a:r>
          </a:p>
          <a:p>
            <a:pPr marL="342900" lvl="0" indent="-34290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instalacja magazynu (magazynów) energii pochodzącej z urządzeń wytwarzających na miejscu energię z OZE, jeżeli w skali roku energia dostarczona do magazynu będzie w co najmniej 75% pochodziła z tych urządzeń</a:t>
            </a:r>
          </a:p>
          <a:p>
            <a:pPr marL="342900" lvl="0" indent="-34290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połączenie z efektywnym energetycznie systemem ciepłowniczym lub chłodniczym oraz powiązanymi z nim urządzeniami    </a:t>
            </a:r>
          </a:p>
          <a:p>
            <a:pPr lvl="1"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definicja efektywnego energetycznie systemu ciepłowniczego/chłodniczego zawarta jest w art. 26  </a:t>
            </a:r>
            <a:r>
              <a:rPr lang="pl-PL" sz="1600" i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dyrektywy Parlamentu Europejskiego i Rady (UE) 2023/1791 z dnia 13 września 2023 r. w sprawie efektywności energetycznej oraz zmieniającą rozporządzenie (UE) 2023/955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5258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ED4CE-135F-9C09-667B-9D36180DF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4A993893-70BE-B1CC-4346-6F8478967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B5D58E24-7A96-2F3A-D39B-853FF389661A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Grafika 7" descr="Chata kontur">
            <a:extLst>
              <a:ext uri="{FF2B5EF4-FFF2-40B4-BE49-F238E27FC236}">
                <a16:creationId xmlns:a16="http://schemas.microsoft.com/office/drawing/2014/main" id="{22D02791-5000-0750-820A-37C8938611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49893" y="141190"/>
            <a:ext cx="841473" cy="841473"/>
          </a:xfrm>
          <a:prstGeom prst="rect">
            <a:avLst/>
          </a:prstGeom>
        </p:spPr>
      </p:pic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A8ABD200-BCCE-9367-4EC5-8DA7F6217F79}"/>
              </a:ext>
            </a:extLst>
          </p:cNvPr>
          <p:cNvSpPr txBox="1">
            <a:spLocks/>
          </p:cNvSpPr>
          <p:nvPr/>
        </p:nvSpPr>
        <p:spPr>
          <a:xfrm>
            <a:off x="551193" y="1729697"/>
            <a:ext cx="10855697" cy="3304848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Jeżeli przedsięwzięcie przewiduje dla danego budynku również realizację któregokolwiek z poniższych działań, koszty tych działań najlepiej włączyć  do pomocy na inwestycje w efektywność energetyczną budynków:</a:t>
            </a:r>
          </a:p>
          <a:p>
            <a:pPr marL="342900" lvl="0" indent="-34290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budowa i instalacja infrastruktury ładowania przeznaczonej do użytku przez użytkowników budynku oraz infrastruktury z nią powiązanej, jeżeli obiekty parkingowe znajdują się wewnątrz budynku lub fizycznie sąsiadują z budynkiem</a:t>
            </a:r>
          </a:p>
          <a:p>
            <a:pPr marL="342900" lvl="0" indent="-34290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instalacja urządzeń do cyfryzacji budynku, w szczególności na rzecz zwiększenia jego gotowości do obsługi inteligentnych sieci </a:t>
            </a:r>
          </a:p>
          <a:p>
            <a:pPr marL="342900" lvl="0" indent="-342900" algn="just">
              <a:lnSpc>
                <a:spcPct val="103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inwestycja w zielone dachy i wyposażenie do zatrzymywania i wykorzystywania wód deszczowych</a:t>
            </a:r>
          </a:p>
          <a:p>
            <a:pPr marL="0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4195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3F964-BD4F-3C18-200C-0DFBB4D23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B5990EE6-1D31-AFDA-DE2B-7EBC01C07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05E31BF6-BF80-EFAA-07F0-58C4A8CBBDE8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906F9AE-C3BB-5C13-4785-47D93F6CCE94}"/>
              </a:ext>
            </a:extLst>
          </p:cNvPr>
          <p:cNvSpPr txBox="1">
            <a:spLocks/>
          </p:cNvSpPr>
          <p:nvPr/>
        </p:nvSpPr>
        <p:spPr>
          <a:xfrm>
            <a:off x="305346" y="1164920"/>
            <a:ext cx="11365284" cy="53171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altLang="pl-PL" sz="2400" dirty="0">
                <a:solidFill>
                  <a:srgbClr val="FFFFFF"/>
                </a:solidFill>
                <a:latin typeface="+mn-lt"/>
              </a:rPr>
              <a:t>Pomoc na inwestycje w efektywność energetyczną procesów produkcji</a:t>
            </a:r>
            <a:br>
              <a:rPr lang="pl-PL" altLang="pl-PL" sz="1600" dirty="0">
                <a:solidFill>
                  <a:srgbClr val="FFFFFF"/>
                </a:solidFill>
                <a:latin typeface="+mn-lt"/>
              </a:rPr>
            </a:b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Grafika 4" descr="Fabryka kontur">
            <a:extLst>
              <a:ext uri="{FF2B5EF4-FFF2-40B4-BE49-F238E27FC236}">
                <a16:creationId xmlns:a16="http://schemas.microsoft.com/office/drawing/2014/main" id="{E216A8F3-BE1A-0FFE-504A-D8DFB843AC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34056" y="125364"/>
            <a:ext cx="781862" cy="78186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7E480BB-BAD6-8FD0-F353-8211E856E476}"/>
              </a:ext>
            </a:extLst>
          </p:cNvPr>
          <p:cNvSpPr txBox="1"/>
          <p:nvPr/>
        </p:nvSpPr>
        <p:spPr>
          <a:xfrm>
            <a:off x="350988" y="1564755"/>
            <a:ext cx="11273999" cy="4583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pl-PL" sz="16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Podstawowe warunki dopuszczalności:</a:t>
            </a:r>
          </a:p>
          <a:p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1. Pomoc może zostać udzielona, jeżeli efektem inwestycji jest: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osiągnięcie wyższej efektywności energetycznej niż wymagają tego obowiązujące przedsiębiorstwo standardy UE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jeżeli inwestycja jest związana z przyjętymi (opublikowanymi w Dzienniku Urzędowym UE) standardami UE, które zaczną obowiązywać w przyszłości, dostosowanie do tych standardów musi nastąpić co najmniej 18 miesięcy przed datą wejścia ich w życie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pomocy nie udziela się na inwestycje służące jedynie dostosowaniu do obowiązujących standardów UE dotyczących efektywności energetycznej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poprawa efektywności energetycznej w przypadku braku obowiązujących przedsiębiorstwo standardów UE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pl-PL" sz="1400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Standard ochrony środowiska UE, w tym dotyczący efektywności energetycznej, oznacza: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obowiązkowy standard unijny określający poziom, jaki indywidualne przedsiębiorstwo powinno osiągnąć w zakresie ochrony środowiska</a:t>
            </a:r>
          </a:p>
          <a:p>
            <a:pPr marL="285750" indent="-285750" algn="just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sz="1400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obowiązek stosowania najlepszych dostępnych technik (BAT)* i zagwarantowania, że poziomy emisji zanieczyszczeń nie przekroczą tych, jakie zostałyby osiągnięte w przypadku stosowania BAT; jeżeli poziomy te wyrażono podając zakres, zastosowanie ma dolna granica warunkująca osiągnięcie BAT dla danego przedsiębiorstwa</a:t>
            </a:r>
          </a:p>
          <a:p>
            <a:pPr lvl="1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pl-PL" sz="1400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*BAT - zgodnie z definicją w </a:t>
            </a:r>
            <a:r>
              <a:rPr lang="pl-PL" sz="1400" i="1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dyrektywie Parlamentu Europejskiego i Rady 2010/75/UE z dnia 24 listopada 2010 r. w sprawie emisji przemysłowych (zintegrowane zapobieganie zanieczyszczeniom i ich kontrola) </a:t>
            </a:r>
            <a:r>
              <a:rPr lang="pl-PL" sz="1400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oraz</a:t>
            </a:r>
            <a:r>
              <a:rPr lang="pl-PL" sz="1400" i="1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pl-PL" sz="1400" dirty="0">
                <a:solidFill>
                  <a:srgbClr val="FFFFFF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poziomy emisji powiązane z BAT określone w aktach wykonawczych do dyrektywy 2010/75/UE lub na podstawie innych obowiązujących dyrektyw</a:t>
            </a:r>
          </a:p>
        </p:txBody>
      </p:sp>
    </p:spTree>
    <p:extLst>
      <p:ext uri="{BB962C8B-B14F-4D97-AF65-F5344CB8AC3E}">
        <p14:creationId xmlns:p14="http://schemas.microsoft.com/office/powerpoint/2010/main" val="355390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8C468ED-D49C-65B0-631A-0871209AA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1C6A3-EEB1-8526-580F-D4CCB4EAA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938" y="992188"/>
            <a:ext cx="10572750" cy="4600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   Pomoc publiczna</a:t>
            </a: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kumimoji="0" lang="pl-PL" altLang="pl-PL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Małgorzata Głowacka</a:t>
            </a:r>
            <a:br>
              <a:rPr kumimoji="0" lang="pl-PL" altLang="pl-PL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r>
              <a:rPr kumimoji="0" lang="pl-PL" altLang="pl-PL" sz="2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Departament Analiz i Ryzyka Finansowego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 Light" pitchFamily="2" charset="77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186C03F-2ADF-2910-9471-1936C7AFD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BC73A59E-8CDF-2156-83AA-C0C78630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9997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F7B02-04BE-245E-7B39-6F51E2B8F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98559B57-58CC-88BC-4B21-9172277DE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6AD674F9-0443-B7FD-7D81-0307C89F74AE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Grafika 4" descr="Fabryka kontur">
            <a:extLst>
              <a:ext uri="{FF2B5EF4-FFF2-40B4-BE49-F238E27FC236}">
                <a16:creationId xmlns:a16="http://schemas.microsoft.com/office/drawing/2014/main" id="{EDE064AE-A3AD-606F-5041-D34FF0875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40147" y="105163"/>
            <a:ext cx="781862" cy="781862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86F716-1C7A-AC88-EAC7-89E9280F0C4C}"/>
              </a:ext>
            </a:extLst>
          </p:cNvPr>
          <p:cNvSpPr txBox="1">
            <a:spLocks/>
          </p:cNvSpPr>
          <p:nvPr/>
        </p:nvSpPr>
        <p:spPr>
          <a:xfrm>
            <a:off x="658192" y="1301894"/>
            <a:ext cx="10688234" cy="4405976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  <a:defRPr/>
            </a:pPr>
            <a:r>
              <a:rPr lang="pl-PL" altLang="pl-PL" sz="16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Wyłączenia:</a:t>
            </a:r>
          </a:p>
          <a:p>
            <a:pPr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lokalna sieć ciepłownicza 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lub chłodnicza inna niż na potrzeby własne przedsiębiorstwa wnioskodawcy</a:t>
            </a:r>
          </a:p>
          <a:p>
            <a:pPr lvl="0"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instalacje wytwarzające energię w kogeneracji</a:t>
            </a:r>
            <a:endParaRPr lang="pl-PL" sz="1600" dirty="0">
              <a:solidFill>
                <a:srgbClr val="FFFFF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instalacja urządzeń energetycznych wykorzystujących paliwa kopalne, w tym gaz ziemny</a:t>
            </a:r>
          </a:p>
          <a:p>
            <a:pPr lvl="1"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urządzenia energetyczne - urządzenia i instalacje wytwarzające energię elektryczną lub cieplną, jak również wszelkie urządzenia wykorzystujące taką energię </a:t>
            </a:r>
          </a:p>
          <a:p>
            <a:pPr lvl="1"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omoc nie może zostać udzielona na instalację nowych 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urządzeń energetycznych zasilanych 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bezpośrednio paliwami kopalnymi</a:t>
            </a:r>
          </a:p>
          <a:p>
            <a:pPr lvl="1"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omoc może zostać udzielona na poprawę efektywności energetycznej istniejących urządzeń energetycznych zasilanych  paliwami kopalnymi</a:t>
            </a:r>
            <a:endParaRPr lang="pl-PL" sz="1600" dirty="0">
              <a:solidFill>
                <a:srgbClr val="FFFFFF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koszty związane z osiągnięciem efektów innych niż efektywność energetyczna, w tym innych efektów w zakresie ochrony środowiska oraz efektów innych niż środowiskowe (np. zwiększenie zdolności produkcyjnych/usługowych, utrzymanie wielkości produkcji dzięki inwestycji odtworzeniowej, wprowadzenie nowego produktu, udoskonalenie produktu) </a:t>
            </a:r>
          </a:p>
          <a:p>
            <a:pPr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pl-PL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l-PL" alt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3000"/>
              </a:lnSpc>
              <a:spcBef>
                <a:spcPts val="0"/>
              </a:spcBef>
              <a:spcAft>
                <a:spcPts val="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3105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993FC-70CA-0474-D27C-98C4E80BA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B6E190E1-0347-9FB1-6626-A02A0111D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3A10D52B-9DBD-1826-F1BE-E048291CB1A7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Grafika 4" descr="Fabryka kontur">
            <a:extLst>
              <a:ext uri="{FF2B5EF4-FFF2-40B4-BE49-F238E27FC236}">
                <a16:creationId xmlns:a16="http://schemas.microsoft.com/office/drawing/2014/main" id="{2CE10836-7696-2BD3-C72E-58A11DEAA1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60383" y="111575"/>
            <a:ext cx="781862" cy="781862"/>
          </a:xfrm>
          <a:prstGeom prst="rect">
            <a:avLst/>
          </a:prstGeom>
        </p:spPr>
      </p:pic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16D10973-FCDF-8325-F4F2-6D15765A4D9A}"/>
              </a:ext>
            </a:extLst>
          </p:cNvPr>
          <p:cNvSpPr txBox="1">
            <a:spLocks/>
          </p:cNvSpPr>
          <p:nvPr/>
        </p:nvSpPr>
        <p:spPr>
          <a:xfrm>
            <a:off x="443569" y="1213933"/>
            <a:ext cx="10943297" cy="5112493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800"/>
              </a:spcBef>
              <a:buNone/>
            </a:pPr>
            <a:r>
              <a:rPr lang="pl-PL" sz="1600" b="1" dirty="0">
                <a:solidFill>
                  <a:srgbClr val="FFFFFF"/>
                </a:solidFill>
                <a:latin typeface="+mn-lt"/>
              </a:rPr>
              <a:t>Metody określania kosztów kwalifikujących się do objęcia pomocą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  <a:p>
            <a:pPr marL="0" lvl="0" indent="0">
              <a:lnSpc>
                <a:spcPct val="103000"/>
              </a:lnSpc>
              <a:spcBef>
                <a:spcPts val="800"/>
              </a:spcBef>
              <a:buNone/>
            </a:pPr>
            <a:r>
              <a:rPr lang="pl-PL" sz="1600" u="sng" dirty="0">
                <a:solidFill>
                  <a:srgbClr val="FFFFFF"/>
                </a:solidFill>
                <a:latin typeface="+mn-lt"/>
              </a:rPr>
              <a:t>Metoda nr 1, zgodna z art. 38 ust. 2 oraz ust. 3 akapit 1 i 2 rozporządzenia Komisji nr 651/2014: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dodatkowe koszty inwestycji niezbędne do osiągnięcia wyższego poziomu efektywności energetycznej, tj. koszty inwestycji kwalifikowane do pomocy (KK) pomniejszone o koszt inwestycji, jaka zostałaby zrealizowana w przypadku braku wnioskowanej pomocy publicznej (scenariusz alternatywny(</a:t>
            </a:r>
            <a:r>
              <a:rPr lang="pl-PL" sz="1600" dirty="0" err="1">
                <a:solidFill>
                  <a:srgbClr val="FFFFFF"/>
                </a:solidFill>
                <a:latin typeface="+mn-lt"/>
              </a:rPr>
              <a:t>I</a:t>
            </a:r>
            <a:r>
              <a:rPr lang="pl-PL" sz="1600" baseline="-25000" dirty="0" err="1">
                <a:solidFill>
                  <a:srgbClr val="FFFFFF"/>
                </a:solidFill>
                <a:latin typeface="+mn-lt"/>
              </a:rPr>
              <a:t>ref</a:t>
            </a:r>
            <a:r>
              <a:rPr lang="pl-PL" sz="1600" dirty="0">
                <a:solidFill>
                  <a:srgbClr val="FFFFFF"/>
                </a:solidFill>
                <a:latin typeface="+mn-lt"/>
              </a:rPr>
              <a:t>))</a:t>
            </a: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dopuszczalne scenariusze alternatywne:</a:t>
            </a:r>
          </a:p>
          <a:p>
            <a:pPr lvl="1">
              <a:lnSpc>
                <a:spcPct val="103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przeprowadzenie inwestycji mniej efektywnej energetycznie, odpowiadającej normalnym praktykom handlowym w danym sektorze lub dla danej działalności </a:t>
            </a:r>
          </a:p>
          <a:p>
            <a:pPr lvl="1">
              <a:lnSpc>
                <a:spcPct val="103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przeprowadzenie tej samej inwestycji w późniejszym terminie</a:t>
            </a:r>
          </a:p>
          <a:p>
            <a:pPr lvl="1">
              <a:lnSpc>
                <a:spcPct val="103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utrzymanie funkcjonowania istniejącej instalacji i istniejącego sprzętu (inwestycje w konserwację, naprawę i modernizację istniejącej instalacji i istniejącego sprzętu)</a:t>
            </a:r>
          </a:p>
          <a:p>
            <a:pPr lvl="1">
              <a:lnSpc>
                <a:spcPct val="103000"/>
              </a:lnSpc>
              <a:spcBef>
                <a:spcPts val="800"/>
              </a:spcBef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leasing sprzętu mniej efektywnego energetycznie, który zostałby wzięty w leasing w przypadku braku pomocy (leasing z wyłączeniem kosztów związanych z eksploatacją sprzętu lub instalacji, jak koszty paliwa, ubezpieczenia, konserwacji, innych materiałów eksploatacyjnych)</a:t>
            </a:r>
          </a:p>
        </p:txBody>
      </p:sp>
    </p:spTree>
    <p:extLst>
      <p:ext uri="{BB962C8B-B14F-4D97-AF65-F5344CB8AC3E}">
        <p14:creationId xmlns:p14="http://schemas.microsoft.com/office/powerpoint/2010/main" val="2932071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42316-E064-F394-4DCC-960ACFFA0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2A5DCC4D-072A-5339-0D1A-F8B8AD8F5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  <a:ln>
            <a:solidFill>
              <a:srgbClr val="FFFFFF"/>
            </a:solidFill>
          </a:ln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A341D48D-51FB-5BD5-8AA2-B9D049DF3391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Grafika 4" descr="Fabryka kontur">
            <a:extLst>
              <a:ext uri="{FF2B5EF4-FFF2-40B4-BE49-F238E27FC236}">
                <a16:creationId xmlns:a16="http://schemas.microsoft.com/office/drawing/2014/main" id="{128AEE92-C2AF-8547-463E-697E2276C9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89308" y="105163"/>
            <a:ext cx="781862" cy="781862"/>
          </a:xfrm>
          <a:prstGeom prst="rect">
            <a:avLst/>
          </a:pr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A08572-2E2C-03C0-A24C-EE55AD11DD72}"/>
              </a:ext>
            </a:extLst>
          </p:cNvPr>
          <p:cNvSpPr txBox="1">
            <a:spLocks/>
          </p:cNvSpPr>
          <p:nvPr/>
        </p:nvSpPr>
        <p:spPr>
          <a:xfrm>
            <a:off x="493972" y="1470491"/>
            <a:ext cx="11086267" cy="4267810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800"/>
              </a:spcBef>
              <a:buNone/>
            </a:pPr>
            <a:r>
              <a:rPr lang="pl-PL" sz="1600" b="1" dirty="0">
                <a:solidFill>
                  <a:srgbClr val="FFFFFF"/>
                </a:solidFill>
                <a:latin typeface="+mn-lt"/>
              </a:rPr>
              <a:t>Metody określania kosztów kwalifikujących się do objęcia pomocą (c.d.)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  <a:p>
            <a:pPr marL="0" lvl="0" indent="0">
              <a:lnSpc>
                <a:spcPct val="103000"/>
              </a:lnSpc>
              <a:spcBef>
                <a:spcPts val="800"/>
              </a:spcBef>
              <a:buNone/>
            </a:pPr>
            <a:r>
              <a:rPr lang="pl-PL" sz="1600" u="sng" dirty="0">
                <a:solidFill>
                  <a:srgbClr val="FFFFFF"/>
                </a:solidFill>
                <a:latin typeface="+mn-lt"/>
              </a:rPr>
              <a:t>Metoda nr 1 (c.d.):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jeżeli inwestycja związana jest z osiągnięciem efektów innych niż w zakresie efektywności energetycznej, scenariusz alternatywny musi uwzględniać takie dodatkowe efekty (efekty w zakresie ochrony środowiska inne niż efektywność energetyczna oraz efekty nie związane z ochroną środowiska)</a:t>
            </a: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jeżeli inwestycja związana jest z osiągnięciem efektywności energetycznej wyższej niż wymagają tego obecnie obowiązujące przedsiębiorstwo standardy UE, a przedsiębiorstwo nie spełnia tych standardów, wówczas scenariusz alternatywny powinien uwzględniać co najmniej dostosowanie do tych standardów  </a:t>
            </a: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scenariusz alternatywny musi stanowić inwestycję o porównywalnej zdolności produkcyjnej i porównywalnym cyklu życia, zgodną z już obowiązującymi standardami ochrony środowiska UE </a:t>
            </a: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scenariusz alternatywny musi być wiarygodny w kontekście wymogów prawnych, warunków rynkowych i bodźców stworzonych przez unijny system handlu emisjami</a:t>
            </a:r>
          </a:p>
        </p:txBody>
      </p:sp>
    </p:spTree>
    <p:extLst>
      <p:ext uri="{BB962C8B-B14F-4D97-AF65-F5344CB8AC3E}">
        <p14:creationId xmlns:p14="http://schemas.microsoft.com/office/powerpoint/2010/main" val="2519234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523BF-FC8F-8457-5756-AA3CC56CA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31F47C03-F0DC-A4F2-B62C-6D220121A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4024BD1A-87A6-F40F-87BA-5E7CDA12B060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Grafika 4" descr="Fabryka kontur">
            <a:extLst>
              <a:ext uri="{FF2B5EF4-FFF2-40B4-BE49-F238E27FC236}">
                <a16:creationId xmlns:a16="http://schemas.microsoft.com/office/drawing/2014/main" id="{D6850850-C841-0D9C-34AE-D2C12ED4D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40147" y="105163"/>
            <a:ext cx="781862" cy="781862"/>
          </a:xfrm>
          <a:prstGeom prst="rect">
            <a:avLst/>
          </a:prstGeom>
        </p:spPr>
      </p:pic>
      <p:sp>
        <p:nvSpPr>
          <p:cNvPr id="7" name="Symbol zastępczy tekstu 2">
            <a:extLst>
              <a:ext uri="{FF2B5EF4-FFF2-40B4-BE49-F238E27FC236}">
                <a16:creationId xmlns:a16="http://schemas.microsoft.com/office/drawing/2014/main" id="{151521E4-AA91-E24E-7C2F-6A0EBE284C76}"/>
              </a:ext>
            </a:extLst>
          </p:cNvPr>
          <p:cNvSpPr txBox="1">
            <a:spLocks/>
          </p:cNvSpPr>
          <p:nvPr/>
        </p:nvSpPr>
        <p:spPr>
          <a:xfrm>
            <a:off x="550867" y="1250518"/>
            <a:ext cx="10860830" cy="435696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800"/>
              </a:spcBef>
              <a:buNone/>
            </a:pPr>
            <a:r>
              <a:rPr lang="pl-PL" sz="1600" b="1" dirty="0">
                <a:solidFill>
                  <a:srgbClr val="FFFFFF"/>
                </a:solidFill>
                <a:latin typeface="+mn-lt"/>
              </a:rPr>
              <a:t>Metody określania kosztów kwalifikujących się do objęcia pomocą (c.d.)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  <a:p>
            <a:pPr marL="0" lvl="0" indent="0">
              <a:lnSpc>
                <a:spcPct val="103000"/>
              </a:lnSpc>
              <a:spcBef>
                <a:spcPts val="800"/>
              </a:spcBef>
              <a:buNone/>
            </a:pPr>
            <a:r>
              <a:rPr lang="pl-PL" sz="1600" u="sng" dirty="0">
                <a:solidFill>
                  <a:srgbClr val="FFFFFF"/>
                </a:solidFill>
                <a:latin typeface="+mn-lt"/>
              </a:rPr>
              <a:t>Metoda nr 2, zgodna z art. 38 ust. 2 oraz ust. 3 akapit 3 rozporządzenia Komisji nr 651/2014: 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koszty inwestycji kwalifikowane do pomocy (KK)</a:t>
            </a: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stosowana jeżeli jedynym celem i efektem realizacji inwestycji jest poprawa efektywności energetycznej i nie istnieje mniej energooszczędna inwestycja stanowiąca scenariusz alternatywny</a:t>
            </a: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należy wykazać, że nie istnieje mniej energooszczędna inwestycja stanowiąca scenariusz alternatywny</a:t>
            </a:r>
          </a:p>
          <a:p>
            <a:pPr marL="0" lvl="0" indent="0">
              <a:lnSpc>
                <a:spcPct val="103000"/>
              </a:lnSpc>
              <a:spcBef>
                <a:spcPts val="1800"/>
              </a:spcBef>
              <a:buNone/>
            </a:pPr>
            <a:r>
              <a:rPr lang="pl-PL" sz="1600" u="sng" dirty="0">
                <a:solidFill>
                  <a:srgbClr val="FFFFFF"/>
                </a:solidFill>
                <a:latin typeface="+mn-lt"/>
              </a:rPr>
              <a:t>Metoda nr 3, zgodna z art. 38 ust. 2 i 8 rozporządzenia Komisji nr 651/2014:</a:t>
            </a:r>
            <a:endParaRPr lang="pl-PL" sz="1600" dirty="0">
              <a:solidFill>
                <a:srgbClr val="FFFFFF"/>
              </a:solidFill>
              <a:latin typeface="+mn-lt"/>
            </a:endParaRP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koszty inwestycji kwalifikowane do pomocy (KK)</a:t>
            </a:r>
          </a:p>
          <a:p>
            <a:pPr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stosowana jeżeli jedynym celem i efektem realizacji inwestycji jest poprawa efektywności energetycznej i jednocześnie nie wiąże się ona z dostosowaniem do obecnie obowiązujących standardów UE dotyczących efektywności energetycznej</a:t>
            </a:r>
          </a:p>
          <a:p>
            <a:pPr lv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</a:rPr>
              <a:t>zgodnie z tą metodą, na zasadzie odstępstwa od ww. metod, wnioskodawca może odstąpić od przedstawiania informacji nt. scenariusza alternatywnego, z tym że dopuszczalna wielkość pomocy ulega zmniejszeniu o połowę</a:t>
            </a:r>
          </a:p>
        </p:txBody>
      </p:sp>
    </p:spTree>
    <p:extLst>
      <p:ext uri="{BB962C8B-B14F-4D97-AF65-F5344CB8AC3E}">
        <p14:creationId xmlns:p14="http://schemas.microsoft.com/office/powerpoint/2010/main" val="1275377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C2CBF-74F4-1240-DDC7-5C48FF93E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EAE93A37-9CAF-3DD3-4BB6-FF9E574D5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29D8CB5D-59AB-AD58-0759-8C9A88C34B3E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Grafika 4" descr="Fabryka kontur">
            <a:extLst>
              <a:ext uri="{FF2B5EF4-FFF2-40B4-BE49-F238E27FC236}">
                <a16:creationId xmlns:a16="http://schemas.microsoft.com/office/drawing/2014/main" id="{F23473A3-0DFA-4602-1CCA-DA9662A62B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0483" y="105163"/>
            <a:ext cx="781862" cy="781862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D955013-4435-C08C-3C95-75CFFF727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742318"/>
              </p:ext>
            </p:extLst>
          </p:nvPr>
        </p:nvGraphicFramePr>
        <p:xfrm>
          <a:off x="850106" y="1078301"/>
          <a:ext cx="10491788" cy="5092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622">
                  <a:extLst>
                    <a:ext uri="{9D8B030D-6E8A-4147-A177-3AD203B41FA5}">
                      <a16:colId xmlns:a16="http://schemas.microsoft.com/office/drawing/2014/main" val="4044874025"/>
                    </a:ext>
                  </a:extLst>
                </a:gridCol>
                <a:gridCol w="2613773">
                  <a:extLst>
                    <a:ext uri="{9D8B030D-6E8A-4147-A177-3AD203B41FA5}">
                      <a16:colId xmlns:a16="http://schemas.microsoft.com/office/drawing/2014/main" val="4081410631"/>
                    </a:ext>
                  </a:extLst>
                </a:gridCol>
                <a:gridCol w="1571984">
                  <a:extLst>
                    <a:ext uri="{9D8B030D-6E8A-4147-A177-3AD203B41FA5}">
                      <a16:colId xmlns:a16="http://schemas.microsoft.com/office/drawing/2014/main" val="217828482"/>
                    </a:ext>
                  </a:extLst>
                </a:gridCol>
                <a:gridCol w="4483409">
                  <a:extLst>
                    <a:ext uri="{9D8B030D-6E8A-4147-A177-3AD203B41FA5}">
                      <a16:colId xmlns:a16="http://schemas.microsoft.com/office/drawing/2014/main" val="1355403511"/>
                    </a:ext>
                  </a:extLst>
                </a:gridCol>
              </a:tblGrid>
              <a:tr h="1518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Inwestycja służy dostosowaniu do obecnie obowiązujących standardów UE dotyczących efektywności energetycznej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Inwestycja służy osiągnięciu wyższej efektywności energetycznej niż wymagają tego obowiązujące standardy UE lub w przypadku braku jakichkolwiek standardów UE dotyczących efektywności energetycznej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Inwestycja wiąże się z osiągnięciem efektów innych niż w zakresie efektywności energetycznej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effectLst/>
                        </a:rPr>
                        <a:t>Metoda określania wartości kosztów kwalifikujących się do objęcia pomocą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304750"/>
                  </a:ext>
                </a:extLst>
              </a:tr>
              <a:tr h="2249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NIE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TAK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NIE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</a:rPr>
                        <a:t>[KK-</a:t>
                      </a:r>
                      <a:r>
                        <a:rPr lang="pl-PL" sz="1400" b="1" dirty="0" err="1">
                          <a:solidFill>
                            <a:srgbClr val="FFFFFF"/>
                          </a:solidFill>
                          <a:effectLst/>
                        </a:rPr>
                        <a:t>I</a:t>
                      </a:r>
                      <a:r>
                        <a:rPr lang="pl-PL" sz="1400" b="1" baseline="-25000" dirty="0" err="1">
                          <a:solidFill>
                            <a:srgbClr val="FFFFFF"/>
                          </a:solidFill>
                          <a:effectLst/>
                        </a:rPr>
                        <a:t>ref</a:t>
                      </a: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</a:rPr>
                        <a:t>] – metoda nr 1 </a:t>
                      </a: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(jeżeli istnieją standardy UE dotyczące efektywności energetycznej, które staną się obowiązkowe w przyszłości lub w przypadku braku standardów UE)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</a:rPr>
                        <a:t>[KK] – metoda nr 2 </a:t>
                      </a: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(jeżeli nie istnieją standardy UE dotyczące efektywności energetycznej, które staną się obowiązkowe w przyszłości lub w przypadku braku standardów UE)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</a:rPr>
                        <a:t>[KK] – metoda nr 3</a:t>
                      </a: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, przy czym dopuszczalna intensywność pomocy jest niższa o połowę 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144998"/>
                  </a:ext>
                </a:extLst>
              </a:tr>
              <a:tr h="2760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TAK 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solidFill>
                            <a:srgbClr val="FFFFFF"/>
                          </a:solidFill>
                          <a:effectLst/>
                        </a:rPr>
                        <a:t>TAK</a:t>
                      </a:r>
                      <a:endParaRPr lang="pl-PL" sz="1400" b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NIE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</a:rPr>
                        <a:t>[KK-</a:t>
                      </a:r>
                      <a:r>
                        <a:rPr lang="pl-PL" sz="1400" b="1" dirty="0" err="1">
                          <a:solidFill>
                            <a:srgbClr val="FFFFFF"/>
                          </a:solidFill>
                          <a:effectLst/>
                        </a:rPr>
                        <a:t>I</a:t>
                      </a:r>
                      <a:r>
                        <a:rPr lang="pl-PL" sz="1400" b="1" baseline="-25000" dirty="0" err="1">
                          <a:solidFill>
                            <a:srgbClr val="FFFFFF"/>
                          </a:solidFill>
                          <a:effectLst/>
                        </a:rPr>
                        <a:t>ref</a:t>
                      </a:r>
                      <a:r>
                        <a:rPr lang="pl-PL" sz="1400" b="1" dirty="0">
                          <a:solidFill>
                            <a:srgbClr val="FFFFFF"/>
                          </a:solidFill>
                          <a:effectLst/>
                        </a:rPr>
                        <a:t>] – metoda nr 1</a:t>
                      </a:r>
                      <a:endParaRPr lang="pl-PL" sz="1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482695"/>
                  </a:ext>
                </a:extLst>
              </a:tr>
              <a:tr h="145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NIE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TAK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rgbClr val="FFFFFF"/>
                          </a:solidFill>
                          <a:effectLst/>
                        </a:rPr>
                        <a:t>TAK</a:t>
                      </a:r>
                      <a:endParaRPr lang="pl-PL" sz="14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821524"/>
                  </a:ext>
                </a:extLst>
              </a:tr>
              <a:tr h="97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FFFFFF"/>
                          </a:solidFill>
                          <a:effectLst/>
                        </a:rPr>
                        <a:t>TAK</a:t>
                      </a:r>
                      <a:endParaRPr lang="pl-PL" sz="12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FFFFFF"/>
                          </a:solidFill>
                          <a:effectLst/>
                        </a:rPr>
                        <a:t>TAK</a:t>
                      </a:r>
                      <a:endParaRPr lang="pl-PL" sz="12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FFFFFF"/>
                          </a:solidFill>
                          <a:effectLst/>
                        </a:rPr>
                        <a:t>TAK</a:t>
                      </a:r>
                      <a:endParaRPr lang="pl-PL" sz="1200" b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060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642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19C8E-C65E-155D-F794-4EC911332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7C9D7D86-32A8-4E8E-26FF-FCEBBFD7E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07694C14-9248-0ADB-8515-866901F0DC67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Grafika 4" descr="Fabryka kontur">
            <a:extLst>
              <a:ext uri="{FF2B5EF4-FFF2-40B4-BE49-F238E27FC236}">
                <a16:creationId xmlns:a16="http://schemas.microsoft.com/office/drawing/2014/main" id="{99F298DE-14A7-596C-E2DE-0C9D16271B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20483" y="105163"/>
            <a:ext cx="781862" cy="78186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A7E162F-A53A-F1DE-220B-2EEDEB764351}"/>
              </a:ext>
            </a:extLst>
          </p:cNvPr>
          <p:cNvSpPr txBox="1"/>
          <p:nvPr/>
        </p:nvSpPr>
        <p:spPr>
          <a:xfrm>
            <a:off x="855406" y="1456661"/>
            <a:ext cx="10659654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FF"/>
                </a:solidFill>
              </a:rPr>
              <a:t>Metody określania kosztów kwalifikujących się do objęcia pomocą (c.d.)</a:t>
            </a:r>
            <a:endParaRPr lang="pl-PL" dirty="0">
              <a:solidFill>
                <a:srgbClr val="FFFFFF"/>
              </a:solidFill>
            </a:endParaRPr>
          </a:p>
          <a:p>
            <a:pPr algn="ctr"/>
            <a:endParaRPr lang="pl-PL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pl-PL" b="1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GWD:</a:t>
            </a:r>
            <a:r>
              <a:rPr 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Jeżeli w danym przypadku możliwe jest zastosowanie więcej niż jednej metod określania kosztów kwalifikujących się do objęcia pomocą, w dokumentacji należy spójnie wskazać tylko jedną wybraną metodę</a:t>
            </a:r>
          </a:p>
          <a:p>
            <a:endParaRPr lang="pl-PL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Wskazana metoda będzie podstawą oceny dopuszczalności pomocy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dirty="0">
              <a:solidFill>
                <a:srgbClr val="FFFFFF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Spójność informacji w: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zakładka wniosku dot. pomocy publicznej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załącznik do wniosku „Kalkulator pomocy publicznej” </a:t>
            </a:r>
          </a:p>
        </p:txBody>
      </p:sp>
    </p:spTree>
    <p:extLst>
      <p:ext uri="{BB962C8B-B14F-4D97-AF65-F5344CB8AC3E}">
        <p14:creationId xmlns:p14="http://schemas.microsoft.com/office/powerpoint/2010/main" val="1338122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F8046-E6C9-556D-9D0F-6ED1B3BC8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5420A80D-BE58-D8C9-A619-300D49EFD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A81DDDFD-12ED-E12C-6E74-19D63A0DD627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6E621AE-9F1F-6935-8CC9-E105D495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24" y="1197985"/>
            <a:ext cx="11078046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Pomoc na inwestycje w propagowanie energii ze źródeł odnawialnych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r>
              <a:rPr lang="pl-PL" altLang="pl-PL" sz="2400" dirty="0">
                <a:solidFill>
                  <a:srgbClr val="FFFFFF"/>
                </a:solidFill>
              </a:rPr>
              <a:t> 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9" name="Grafika 8" descr="Panele słoneczne kontur">
            <a:extLst>
              <a:ext uri="{FF2B5EF4-FFF2-40B4-BE49-F238E27FC236}">
                <a16:creationId xmlns:a16="http://schemas.microsoft.com/office/drawing/2014/main" id="{57FACDCE-AF46-CFBD-B6CE-3F91E94303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D928690F-AC0F-C6D3-BADC-A1538ED8ED98}"/>
              </a:ext>
            </a:extLst>
          </p:cNvPr>
          <p:cNvSpPr txBox="1">
            <a:spLocks/>
          </p:cNvSpPr>
          <p:nvPr/>
        </p:nvSpPr>
        <p:spPr>
          <a:xfrm>
            <a:off x="401039" y="1702984"/>
            <a:ext cx="11167184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  <a:defRPr/>
            </a:pPr>
            <a:r>
              <a:rPr lang="pl-PL" sz="1600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Dopuszczalność pomocy weryfikowana jest odrębnie dla źródła/magazynu/ dedykowanej infrastruktury  na potrzeby dystrybucji wodoru odnawialnego 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  <a:defRPr/>
            </a:pPr>
            <a:r>
              <a:rPr lang="pl-PL" altLang="pl-PL" sz="16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Podstawowe warunki dopuszczalności: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  <a:defRPr/>
            </a:pP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Inwestycje w instalacje wytwarzania energii elektrycznej lub ciepła z OZE, w tym w kogeneracji</a:t>
            </a:r>
          </a:p>
          <a:p>
            <a:pPr lvl="1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pompa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ciepła może być uznana za instalację wytwarzania energii z OZE, o ile zapewniona jest zgodność z załącznikiem VII do </a:t>
            </a:r>
            <a:r>
              <a:rPr lang="pl-PL" sz="1600" i="1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dyrektywy Parlamentu Europejskiego i Rady (UE) 2018/2001 z dnia 11 grudnia 2018 r. w sprawie promowania stosowania energii ze źródeł odnawialnych</a:t>
            </a:r>
            <a:endParaRPr lang="pl-PL" sz="1600" dirty="0">
              <a:solidFill>
                <a:srgbClr val="FFFFFF"/>
              </a:solidFill>
              <a:effectLst/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2. Inwestycje w magazyny</a:t>
            </a: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energii z OZE</a:t>
            </a:r>
          </a:p>
          <a:p>
            <a:pPr lvl="1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mogą być objęte pomocą:</a:t>
            </a:r>
          </a:p>
          <a:p>
            <a:pPr lvl="2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magazyn będzie bezpośrednio połączony z instalacją wytwarzania energii z OZE</a:t>
            </a:r>
          </a:p>
          <a:p>
            <a:pPr lvl="2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skali roku energia dostarczona do magazynu energii będzie co najmniej w 75% pochodziła z instalacji wytwarzania energii z OZE bezpośrednio połączonych z magazynem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3. Wszystkie części inwestycji (wytwarzanie i magazynowanie) uznaje się za stanowiące jeden zintegrowany projekt na potrzeby weryfikacji nieprzekroczenia limitu pomocy niepodlegającej notyfikacji Komisji Europejskiej (30 mln euro)</a:t>
            </a:r>
            <a:endParaRPr lang="pl-PL" alt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99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3E738-7848-048C-9541-FE0DA3A05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6AAFE031-F923-BE6E-0FE7-CB7B8D5A3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CFE8BDB0-33A5-BF9B-BB92-5FA98BE3ADBE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9" name="Grafika 8" descr="Panele słoneczne kontur">
            <a:extLst>
              <a:ext uri="{FF2B5EF4-FFF2-40B4-BE49-F238E27FC236}">
                <a16:creationId xmlns:a16="http://schemas.microsoft.com/office/drawing/2014/main" id="{E1C21789-93DB-EF0D-F7D7-749F62550A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9835" y="75357"/>
            <a:ext cx="841473" cy="841473"/>
          </a:xfrm>
          <a:prstGeom prst="rect">
            <a:avLst/>
          </a:prstGeom>
        </p:spPr>
      </p:pic>
      <p:sp>
        <p:nvSpPr>
          <p:cNvPr id="2" name="Symbol zastępczy tekstu 2">
            <a:extLst>
              <a:ext uri="{FF2B5EF4-FFF2-40B4-BE49-F238E27FC236}">
                <a16:creationId xmlns:a16="http://schemas.microsoft.com/office/drawing/2014/main" id="{3744045D-5E07-A740-8BA6-D3A703405D36}"/>
              </a:ext>
            </a:extLst>
          </p:cNvPr>
          <p:cNvSpPr txBox="1">
            <a:spLocks/>
          </p:cNvSpPr>
          <p:nvPr/>
        </p:nvSpPr>
        <p:spPr>
          <a:xfrm>
            <a:off x="522493" y="1281324"/>
            <a:ext cx="10951751" cy="516487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  <a:defRPr/>
            </a:pPr>
            <a:r>
              <a:rPr lang="pl-PL" altLang="pl-PL" sz="16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Wodór odnawialny (</a:t>
            </a:r>
            <a:r>
              <a:rPr lang="pl-PL" altLang="pl-PL" sz="1600" b="1" u="sng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dot. tylko 8.6.1 Część 1) , tj. EE</a:t>
            </a:r>
            <a:r>
              <a:rPr lang="pl-PL" altLang="pl-PL" sz="1600" b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):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  <a:defRPr/>
            </a:pPr>
            <a:r>
              <a:rPr lang="pl-PL" sz="16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Inwestycje w instalacje wytwarzania wodoru odnawialnego</a:t>
            </a:r>
          </a:p>
          <a:p>
            <a:pPr lvl="1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instalacje wytwarzające wyłącznie wodór odnawialny</a:t>
            </a:r>
          </a:p>
          <a:p>
            <a:pPr lvl="1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wodór odnawialny - wodór wyprodukowany z energii odnawialnej zgodnie z metodyką określoną dla odnawialnych ciekłych i gazowych paliw transportowych pochodzenia </a:t>
            </a:r>
            <a:r>
              <a:rPr lang="pl-PL" sz="1600" dirty="0" err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niebiologicznego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w </a:t>
            </a:r>
            <a:r>
              <a:rPr lang="pl-PL" sz="1600" i="1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dyrektywie Parlamentu Europejskiego i Rady (UE) 2018/2001 z dnia 11 grudnia 2018 r. w sprawie promowania stosowania energii ze źródeł odnawialnych</a:t>
            </a:r>
          </a:p>
          <a:p>
            <a:pPr lvl="1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 przypadku inwestycji dotyczących wodoru odnawialnego obejmujących elektrolizer i co najmniej jedną instalację wytwarzającą energię ze źródeł odnawialnych za pojedynczym punktem przyłączenia do sieci, zdolność produkcyjna elektrolizera nie może przekraczać łącznej zdolności produkcyjnej odnawialnych jednostek wytwórczych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5 Inwestycje w dedykowaną infrastrukturę  na potrzeby dystrybucji wodoru odnawialnego </a:t>
            </a:r>
          </a:p>
          <a:p>
            <a:pPr lvl="1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infrastruktura dedykowana - infrastruktura budowana dla jednego lub kilku konkretnych przedsiębiorstw i dostosowana do ich potrzeb (konieczność zachowania zgodności z programem priorytetowym)</a:t>
            </a: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6. Inwestycje w obiekty do magazynowania wodoru odnawialnego </a:t>
            </a: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 lang="pl-PL" sz="1452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3000"/>
              </a:lnSpc>
              <a:spcBef>
                <a:spcPts val="544"/>
              </a:spcBef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pl-PL" sz="1452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452" dirty="0"/>
          </a:p>
        </p:txBody>
      </p:sp>
    </p:spTree>
    <p:extLst>
      <p:ext uri="{BB962C8B-B14F-4D97-AF65-F5344CB8AC3E}">
        <p14:creationId xmlns:p14="http://schemas.microsoft.com/office/powerpoint/2010/main" val="2057383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77E20-33A3-9523-2C99-36536E660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338D62D9-2A09-1AAE-0368-E3976184ACE0}"/>
              </a:ext>
            </a:extLst>
          </p:cNvPr>
          <p:cNvSpPr txBox="1">
            <a:spLocks/>
          </p:cNvSpPr>
          <p:nvPr/>
        </p:nvSpPr>
        <p:spPr>
          <a:xfrm>
            <a:off x="374197" y="4417356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0A6FB239-B7DF-0F82-6F55-0E1572E9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20201" y="2636971"/>
            <a:ext cx="7526284" cy="915775"/>
          </a:xfrm>
        </p:spPr>
        <p:txBody>
          <a:bodyPr>
            <a:noAutofit/>
          </a:bodyPr>
          <a:lstStyle/>
          <a:p>
            <a:pPr algn="ctr"/>
            <a:r>
              <a:rPr lang="pl-PL" altLang="pl-PL" sz="2400" dirty="0"/>
              <a:t>Intensywności pomocy na ochronę</a:t>
            </a:r>
            <a:br>
              <a:rPr lang="pl-PL" altLang="pl-PL" sz="2400" dirty="0"/>
            </a:br>
            <a:r>
              <a:rPr lang="pl-PL" altLang="pl-PL" sz="2400" dirty="0"/>
              <a:t> środowiska</a:t>
            </a:r>
            <a:br>
              <a:rPr lang="pl-PL" altLang="pl-PL" sz="2400" dirty="0">
                <a:solidFill>
                  <a:schemeClr val="tx2"/>
                </a:solidFill>
              </a:rPr>
            </a:br>
            <a:endParaRPr lang="pl-PL" sz="2400" dirty="0">
              <a:solidFill>
                <a:schemeClr val="tx2"/>
              </a:solidFill>
            </a:endParaRPr>
          </a:p>
        </p:txBody>
      </p:sp>
      <p:sp>
        <p:nvSpPr>
          <p:cNvPr id="8" name="Symbol zastępczy tekstu 5">
            <a:extLst>
              <a:ext uri="{FF2B5EF4-FFF2-40B4-BE49-F238E27FC236}">
                <a16:creationId xmlns:a16="http://schemas.microsoft.com/office/drawing/2014/main" id="{DE4FF898-FDA5-879C-E38B-C99CB33C078F}"/>
              </a:ext>
            </a:extLst>
          </p:cNvPr>
          <p:cNvSpPr txBox="1">
            <a:spLocks/>
          </p:cNvSpPr>
          <p:nvPr/>
        </p:nvSpPr>
        <p:spPr>
          <a:xfrm>
            <a:off x="1757750" y="759418"/>
            <a:ext cx="10491787" cy="18364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E9CED6AD-4820-39A8-83E4-FD739745F40B}"/>
              </a:ext>
            </a:extLst>
          </p:cNvPr>
          <p:cNvSpPr txBox="1">
            <a:spLocks/>
          </p:cNvSpPr>
          <p:nvPr/>
        </p:nvSpPr>
        <p:spPr>
          <a:xfrm>
            <a:off x="1348325" y="668825"/>
            <a:ext cx="10081120" cy="5391035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endParaRPr lang="pl-PL" alt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1313" indent="-34131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endParaRPr lang="pl-PL" alt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</p:txBody>
      </p:sp>
      <p:sp>
        <p:nvSpPr>
          <p:cNvPr id="12" name="Symbol zastępczy tekstu 5">
            <a:extLst>
              <a:ext uri="{FF2B5EF4-FFF2-40B4-BE49-F238E27FC236}">
                <a16:creationId xmlns:a16="http://schemas.microsoft.com/office/drawing/2014/main" id="{17880C6D-8CC2-902E-CADF-607E9EF2FC58}"/>
              </a:ext>
            </a:extLst>
          </p:cNvPr>
          <p:cNvSpPr txBox="1">
            <a:spLocks/>
          </p:cNvSpPr>
          <p:nvPr/>
        </p:nvSpPr>
        <p:spPr>
          <a:xfrm>
            <a:off x="2867158" y="772034"/>
            <a:ext cx="9517959" cy="176958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1079" indent="-311079">
              <a:spcBef>
                <a:spcPts val="318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814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11079" indent="-311079">
              <a:spcBef>
                <a:spcPts val="318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814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11079" indent="-311079">
              <a:spcBef>
                <a:spcPts val="318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814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11079" indent="-311079">
              <a:spcBef>
                <a:spcPts val="318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814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318"/>
              </a:spcBef>
              <a:buSzPct val="100000"/>
              <a:defRPr/>
            </a:pPr>
            <a:endParaRPr lang="pl-PL" altLang="pl-PL" sz="1814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ymbol zastępczy tekstu 2">
            <a:extLst>
              <a:ext uri="{FF2B5EF4-FFF2-40B4-BE49-F238E27FC236}">
                <a16:creationId xmlns:a16="http://schemas.microsoft.com/office/drawing/2014/main" id="{90126C3F-F1DE-497C-0F60-CB961FD02F96}"/>
              </a:ext>
            </a:extLst>
          </p:cNvPr>
          <p:cNvSpPr txBox="1">
            <a:spLocks/>
          </p:cNvSpPr>
          <p:nvPr/>
        </p:nvSpPr>
        <p:spPr>
          <a:xfrm>
            <a:off x="2495735" y="689850"/>
            <a:ext cx="9145409" cy="4890649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3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89"/>
              </a:spcBef>
              <a:buNone/>
              <a:defRPr/>
            </a:pPr>
            <a:endParaRPr lang="pl-PL" alt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09639" indent="-309639">
              <a:spcBef>
                <a:spcPts val="1089"/>
              </a:spcBef>
              <a:buFont typeface="Wingdings" panose="05000000000000000000" pitchFamily="2" charset="2"/>
              <a:buChar char="ü"/>
              <a:defRPr/>
            </a:pPr>
            <a:endParaRPr lang="pl-PL" alt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F2F0E4C-E3C8-FF9E-6927-4EFEECD67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8411722"/>
              </p:ext>
            </p:extLst>
          </p:nvPr>
        </p:nvGraphicFramePr>
        <p:xfrm>
          <a:off x="1414889" y="111794"/>
          <a:ext cx="10279965" cy="607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221BDB32-19A5-F7F5-55FB-A9998403263E}"/>
              </a:ext>
            </a:extLst>
          </p:cNvPr>
          <p:cNvSpPr/>
          <p:nvPr/>
        </p:nvSpPr>
        <p:spPr>
          <a:xfrm>
            <a:off x="5070118" y="5462930"/>
            <a:ext cx="2628595" cy="476334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1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całkowita dopuszczalna intensywność obniżona o połowę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05C97805-9A6E-DEB6-22E8-8E3933BAE458}"/>
              </a:ext>
            </a:extLst>
          </p:cNvPr>
          <p:cNvSpPr/>
          <p:nvPr/>
        </p:nvSpPr>
        <p:spPr>
          <a:xfrm>
            <a:off x="1523430" y="4922886"/>
            <a:ext cx="10117714" cy="476334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+20% </a:t>
            </a:r>
            <a:r>
              <a:rPr lang="pl-PL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mikro i małych przedsiębiorstw</a:t>
            </a:r>
          </a:p>
          <a:p>
            <a:pPr lvl="0" algn="ctr"/>
            <a:r>
              <a:rPr lang="pl-PL" sz="12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+10% </a:t>
            </a:r>
            <a:r>
              <a:rPr lang="pl-PL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średnich przedsiębiorstw</a:t>
            </a: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E8AC405C-9EA4-A4F3-0D27-7CD9688AB68A}"/>
              </a:ext>
            </a:extLst>
          </p:cNvPr>
          <p:cNvSpPr/>
          <p:nvPr/>
        </p:nvSpPr>
        <p:spPr>
          <a:xfrm>
            <a:off x="1523430" y="4073779"/>
            <a:ext cx="6175283" cy="75368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12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+5% </a:t>
            </a: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dla woj. wielkopolskiego, dolnośląskiego oraz wybranych gmin regionu warszawskiego stołecznego</a:t>
            </a:r>
          </a:p>
          <a:p>
            <a:pPr lvl="0" algn="ctr"/>
            <a:r>
              <a:rPr lang="pl-PL" sz="1200" b="1" dirty="0">
                <a:solidFill>
                  <a:srgbClr val="26262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+15% </a:t>
            </a:r>
            <a:r>
              <a:rPr lang="pl-PL" sz="12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</a:t>
            </a:r>
            <a:r>
              <a:rPr lang="pl-PL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woj. mazowieckim dla regionu mazowieckiego regionalnego oraz dla  pozostałych woj. innych niż wielkopolskie i dolnośląskie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54246FCB-4624-88CD-4353-E50670C25D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5862" y="224239"/>
            <a:ext cx="938865" cy="762066"/>
          </a:xfrm>
          <a:prstGeom prst="rect">
            <a:avLst/>
          </a:prstGeom>
        </p:spPr>
      </p:pic>
      <p:pic>
        <p:nvPicPr>
          <p:cNvPr id="19" name="Grafika 18" descr="Fabryka kontur">
            <a:extLst>
              <a:ext uri="{FF2B5EF4-FFF2-40B4-BE49-F238E27FC236}">
                <a16:creationId xmlns:a16="http://schemas.microsoft.com/office/drawing/2014/main" id="{87EA37F6-4E5D-D433-72D1-A0B176EB38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78230" y="227372"/>
            <a:ext cx="781862" cy="781862"/>
          </a:xfrm>
          <a:prstGeom prst="rect">
            <a:avLst/>
          </a:prstGeom>
        </p:spPr>
      </p:pic>
      <p:pic>
        <p:nvPicPr>
          <p:cNvPr id="20" name="Grafika 19" descr="Panele słoneczne kontur">
            <a:extLst>
              <a:ext uri="{FF2B5EF4-FFF2-40B4-BE49-F238E27FC236}">
                <a16:creationId xmlns:a16="http://schemas.microsoft.com/office/drawing/2014/main" id="{005488D8-A3DE-5F86-7250-87198512B9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49677" y="179388"/>
            <a:ext cx="943806" cy="763369"/>
          </a:xfrm>
          <a:prstGeom prst="rect">
            <a:avLst/>
          </a:prstGeom>
        </p:spPr>
      </p:pic>
      <p:sp>
        <p:nvSpPr>
          <p:cNvPr id="21" name="Prostokąt: zaokrąglone rogi 20">
            <a:extLst>
              <a:ext uri="{FF2B5EF4-FFF2-40B4-BE49-F238E27FC236}">
                <a16:creationId xmlns:a16="http://schemas.microsoft.com/office/drawing/2014/main" id="{98AA3876-B6F3-A80A-8E00-A56E06CB20A1}"/>
              </a:ext>
            </a:extLst>
          </p:cNvPr>
          <p:cNvSpPr/>
          <p:nvPr/>
        </p:nvSpPr>
        <p:spPr>
          <a:xfrm>
            <a:off x="1469720" y="5451722"/>
            <a:ext cx="3334990" cy="5567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l-PL" sz="907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pl-PL" sz="907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uwzględniając efekty prac termomodernizacyjnych łącznie z efektami przewidzianej w projekcie instalacji OZE, magazynu energii OZE, podłączeniem do efektywnego energetycznie systemu ciepłowniczego</a:t>
            </a:r>
          </a:p>
        </p:txBody>
      </p:sp>
    </p:spTree>
    <p:extLst>
      <p:ext uri="{BB962C8B-B14F-4D97-AF65-F5344CB8AC3E}">
        <p14:creationId xmlns:p14="http://schemas.microsoft.com/office/powerpoint/2010/main" val="3325374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4CCA9-2E79-9E6A-3B97-21ECB24C9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953E8BE2-9B94-045A-B3DB-D484910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90085B38-901B-56E5-7E51-9B2DC6ECCD21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E1EDC1F-D381-E0E2-5005-892BDE51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47" y="1144482"/>
            <a:ext cx="9359354" cy="531712"/>
          </a:xfrm>
        </p:spPr>
        <p:txBody>
          <a:bodyPr>
            <a:no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Pomoc de </a:t>
            </a:r>
            <a:r>
              <a:rPr lang="pl-PL" altLang="pl-PL" sz="2400" dirty="0" err="1">
                <a:solidFill>
                  <a:srgbClr val="FFFFFF"/>
                </a:solidFill>
              </a:rPr>
              <a:t>minimis</a:t>
            </a:r>
            <a:br>
              <a:rPr lang="pl-PL" altLang="pl-PL" sz="2400" dirty="0">
                <a:solidFill>
                  <a:srgbClr val="FFFFFF"/>
                </a:solidFill>
              </a:rPr>
            </a:b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4" name="Symbol zastępczy tekstu 5">
            <a:extLst>
              <a:ext uri="{FF2B5EF4-FFF2-40B4-BE49-F238E27FC236}">
                <a16:creationId xmlns:a16="http://schemas.microsoft.com/office/drawing/2014/main" id="{B73C288F-9742-608D-E8C2-24E1151098DE}"/>
              </a:ext>
            </a:extLst>
          </p:cNvPr>
          <p:cNvSpPr txBox="1">
            <a:spLocks/>
          </p:cNvSpPr>
          <p:nvPr/>
        </p:nvSpPr>
        <p:spPr>
          <a:xfrm>
            <a:off x="619693" y="2441531"/>
            <a:ext cx="10491787" cy="18364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tekstu 2">
            <a:extLst>
              <a:ext uri="{FF2B5EF4-FFF2-40B4-BE49-F238E27FC236}">
                <a16:creationId xmlns:a16="http://schemas.microsoft.com/office/drawing/2014/main" id="{9AF4E3C9-3B18-AE7C-ED8C-72EFDF1813A0}"/>
              </a:ext>
            </a:extLst>
          </p:cNvPr>
          <p:cNvSpPr txBox="1">
            <a:spLocks/>
          </p:cNvSpPr>
          <p:nvPr/>
        </p:nvSpPr>
        <p:spPr>
          <a:xfrm>
            <a:off x="2052721" y="2109584"/>
            <a:ext cx="8909337" cy="3720946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Limit kwotowy: 300 tys. euro w okresie 3 pełnych lat (3x365 dni, np. 3.02.2023-3.02.2026) 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alt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Limit ten dotyczy grupy podmiotów powiązanych tworzących jedno przedsiębiorstwo w rozumieniu art. 2 ust. 2 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rozporządzenia 2023/2831 </a:t>
            </a:r>
            <a:endParaRPr lang="pl-PL" altLang="pl-PL" sz="1600" dirty="0">
              <a:solidFill>
                <a:srgbClr val="FFFFF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Brak określonych kosztów kwalifikowanych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Brak maksymalnej intensywności pomocy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Brak konieczności wykazania efektu zachęty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Informacja o otrzymanej już pomocy de </a:t>
            </a:r>
            <a:r>
              <a:rPr lang="pl-PL" sz="1600" dirty="0" err="1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do odszukania w bazie SUDOP: 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https://sudop.uokik.gov.pl/home</a:t>
            </a: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987425" lvl="1" indent="-544513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Udzielenie</a:t>
            </a:r>
            <a:r>
              <a:rPr lang="pl-PL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pomocy de </a:t>
            </a:r>
            <a:r>
              <a:rPr lang="pl-PL" sz="16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potwierdzane jest zaświadczeniem (wydawane z urzędu) </a:t>
            </a:r>
          </a:p>
        </p:txBody>
      </p:sp>
      <p:sp>
        <p:nvSpPr>
          <p:cNvPr id="7" name="Objaśnienie ze strzałką w prawo 6">
            <a:extLst>
              <a:ext uri="{FF2B5EF4-FFF2-40B4-BE49-F238E27FC236}">
                <a16:creationId xmlns:a16="http://schemas.microsoft.com/office/drawing/2014/main" id="{F50C94EA-D2E4-DF8C-A705-7400A83095E9}"/>
              </a:ext>
            </a:extLst>
          </p:cNvPr>
          <p:cNvSpPr/>
          <p:nvPr/>
        </p:nvSpPr>
        <p:spPr>
          <a:xfrm>
            <a:off x="721005" y="1577872"/>
            <a:ext cx="1426331" cy="4252658"/>
          </a:xfrm>
          <a:prstGeom prst="rightArrowCallout">
            <a:avLst>
              <a:gd name="adj1" fmla="val 25000"/>
              <a:gd name="adj2" fmla="val 28883"/>
              <a:gd name="adj3" fmla="val 18221"/>
              <a:gd name="adj4" fmla="val 7137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GWD: wyliczenia dotyczące pomocy de </a:t>
            </a:r>
            <a:r>
              <a:rPr lang="pl-PL" sz="14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minimis</a:t>
            </a:r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należy przedstawić w załączniku do wniosku </a:t>
            </a:r>
          </a:p>
          <a:p>
            <a:pPr algn="ctr"/>
            <a:r>
              <a:rPr lang="pl-PL" sz="1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„Kalkulator pomocy publicznej”</a:t>
            </a:r>
          </a:p>
        </p:txBody>
      </p:sp>
      <p:pic>
        <p:nvPicPr>
          <p:cNvPr id="8" name="Grafika 7" descr="Symbole Harveya 35% kontur">
            <a:extLst>
              <a:ext uri="{FF2B5EF4-FFF2-40B4-BE49-F238E27FC236}">
                <a16:creationId xmlns:a16="http://schemas.microsoft.com/office/drawing/2014/main" id="{E11EF888-319C-0D73-F3B4-D1005EBE69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31953" y="682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90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BEE984-10A0-BC38-7769-D4122BA6E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1D550C4-18EB-E6D0-118F-7D2CD70509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914" y="829325"/>
            <a:ext cx="7543940" cy="932688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cap="none" spc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Plan prezentacji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69CAA6E-9594-8C26-F414-BA81EF8B7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"/>
            <a:ext cx="3428980" cy="6311589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56086F64-0A5E-F9A5-6C46-63744D441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08854" y="1878456"/>
            <a:ext cx="6858000" cy="4983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ts val="1200"/>
              </a:spcBef>
              <a:buClr>
                <a:schemeClr val="bg1"/>
              </a:buClr>
              <a:buSzPct val="130000"/>
              <a:defRPr/>
            </a:pPr>
            <a:endParaRPr lang="en-US" dirty="0">
              <a:solidFill>
                <a:schemeClr val="bg1"/>
              </a:solidFill>
              <a:cs typeface="Poppins Light" pitchFamily="2" charset="77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37FF96-B4B4-DA1B-02EF-A7A5C3212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77700" y="6654800"/>
            <a:ext cx="114300" cy="1841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pl-PL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3"/>
                <a:ea typeface="+mn-ea"/>
                <a:cs typeface="Poppins Light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3"/>
              <a:ea typeface="+mn-ea"/>
              <a:cs typeface="Poppins Light" pitchFamily="2" charset="77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0DFBF4A-BB9F-0CAA-9FCE-D6BBF5CF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382675" y="4069809"/>
            <a:ext cx="7809305" cy="1648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00" cap="none" spc="0" normalizeH="0" baseline="0" noProof="0" dirty="0">
              <a:ln>
                <a:noFill/>
              </a:ln>
              <a:solidFill>
                <a:srgbClr val="4D4D4D">
                  <a:lumMod val="50000"/>
                </a:srgbClr>
              </a:solidFill>
              <a:effectLst/>
              <a:uLnTx/>
              <a:uFillTx/>
              <a:latin typeface="Source Sans 3"/>
              <a:ea typeface="Open Sans"/>
              <a:cs typeface="Open San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AF16197-BEB2-5D16-C98C-A849AF88CA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722914" y="2199469"/>
            <a:ext cx="7315200" cy="330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publiczna a program priorytetowy oraz GWD</a:t>
            </a:r>
          </a:p>
          <a:p>
            <a:pPr marL="342900" lvl="0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Wnioskodawca - podmiot inny niż dostawca usług energetycznych w rozumieniu dyrektywy </a:t>
            </a:r>
            <a:r>
              <a:rPr lang="pl-PL" b="1" dirty="0">
                <a:solidFill>
                  <a:schemeClr val="bg1"/>
                </a:solidFill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2023/1791 działający na rzecz podmiotów trzecich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7650" algn="l"/>
                <a:tab pos="676275" algn="l"/>
              </a:tabLst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na ochronę środowiska</a:t>
            </a:r>
          </a:p>
          <a:p>
            <a:pPr marL="800100" lvl="1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7650" algn="l"/>
                <a:tab pos="676275" algn="l"/>
              </a:tabLst>
              <a:defRPr/>
            </a:pPr>
            <a:r>
              <a:rPr kumimoji="0" lang="pl-PL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pomoc de </a:t>
            </a:r>
            <a:r>
              <a:rPr kumimoji="0" lang="pl-PL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minimis</a:t>
            </a:r>
            <a:endParaRPr kumimoji="0" lang="pl-PL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247650" algn="l"/>
                <a:tab pos="676275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Wnioskodawca – podmiot będący dostawcą usług energetycznych w rozumieniu dyrektywy 2023/1791 działającym na rzecz podmiotów trzecich (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dotyczy tylko programu 8.6.1 Część 1</a:t>
            </a:r>
            <a:r>
              <a:rPr lang="pl-PL" b="1" dirty="0">
                <a:solidFill>
                  <a:schemeClr val="bg1"/>
                </a:solidFill>
                <a:latin typeface="Open Sans" pitchFamily="2" charset="0"/>
                <a:cs typeface="Times New Roman" panose="02020603050405020304" pitchFamily="18" charset="0"/>
              </a:rPr>
              <a:t>):</a:t>
            </a:r>
          </a:p>
          <a:p>
            <a:pPr marL="800100" lvl="1" indent="-342900" defTabSz="457200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47650" algn="l"/>
                <a:tab pos="676275" algn="l"/>
              </a:tabLst>
              <a:defRPr/>
            </a:pPr>
            <a:r>
              <a:rPr lang="pl-PL" dirty="0">
                <a:solidFill>
                  <a:schemeClr val="bg1"/>
                </a:solidFill>
                <a:latin typeface="Open Sans" pitchFamily="2" charset="0"/>
                <a:cs typeface="Times New Roman" panose="02020603050405020304" pitchFamily="18" charset="0"/>
              </a:rPr>
              <a:t>pomoc na ochronę środowiska</a:t>
            </a:r>
          </a:p>
        </p:txBody>
      </p:sp>
    </p:spTree>
    <p:extLst>
      <p:ext uri="{BB962C8B-B14F-4D97-AF65-F5344CB8AC3E}">
        <p14:creationId xmlns:p14="http://schemas.microsoft.com/office/powerpoint/2010/main" val="1779401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D0035-5EF1-123D-2157-F3DABA9A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FE8E976-C4D4-47E8-420C-48ED1D7F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FEE3C-C824-9FFB-698D-CD8B259E46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938" y="992188"/>
            <a:ext cx="11182810" cy="4600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  <a:t> </a:t>
            </a:r>
            <a:r>
              <a:rPr lang="pl-PL" altLang="pl-PL" cap="none" spc="0" dirty="0">
                <a:latin typeface="Open Sans" pitchFamily="2" charset="0"/>
                <a:ea typeface="Open Sans" pitchFamily="2" charset="0"/>
                <a:cs typeface="Times New Roman" panose="02020603050405020304" pitchFamily="18" charset="0"/>
              </a:rPr>
              <a:t>Wnioskodawca</a:t>
            </a:r>
            <a:r>
              <a:rPr lang="pl-PL" cap="none" spc="0" dirty="0"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będący dostawcą usług energetycznych w rozumieniu dyrektywy 2023/1791 działającym na rzecz podmiotu trzeciego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 Light" pitchFamily="2" charset="77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27C4928-180C-E0D6-8409-FB33B9A2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01FD24AD-79BF-7234-8A35-C6E776E05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pic>
        <p:nvPicPr>
          <p:cNvPr id="4" name="Grafika 3" descr="Blok miasta">
            <a:extLst>
              <a:ext uri="{FF2B5EF4-FFF2-40B4-BE49-F238E27FC236}">
                <a16:creationId xmlns:a16="http://schemas.microsoft.com/office/drawing/2014/main" id="{DAC3BB3F-D19B-3F4B-96C6-AE15C1610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934297"/>
            <a:ext cx="12192000" cy="33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3844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2D90D-3F33-32CE-39E0-C1386C67D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FA18C565-50DB-1B40-C96C-97D324B4B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881C4763-B1F9-47AC-8AFB-1AF771982490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0F84A48-4551-60FA-3A96-FE64E3F74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94" y="1154040"/>
            <a:ext cx="9359354" cy="531712"/>
          </a:xfrm>
        </p:spPr>
        <p:txBody>
          <a:bodyPr>
            <a:normAutofit/>
          </a:bodyPr>
          <a:lstStyle/>
          <a:p>
            <a:r>
              <a:rPr lang="pl-PL" altLang="pl-PL" sz="2400" dirty="0">
                <a:solidFill>
                  <a:srgbClr val="FFFFFF"/>
                </a:solidFill>
              </a:rPr>
              <a:t>Rodzaje pomocy</a:t>
            </a:r>
            <a:endParaRPr lang="pl-PL" sz="2400" dirty="0">
              <a:solidFill>
                <a:srgbClr val="FFFFFF"/>
              </a:solidFill>
            </a:endParaRP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34346AE6-BF69-C56E-E0AF-6CBD9A39255A}"/>
              </a:ext>
            </a:extLst>
          </p:cNvPr>
          <p:cNvSpPr txBox="1">
            <a:spLocks/>
          </p:cNvSpPr>
          <p:nvPr/>
        </p:nvSpPr>
        <p:spPr>
          <a:xfrm>
            <a:off x="715116" y="1857129"/>
            <a:ext cx="10761767" cy="2346009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pl-PL" altLang="pl-PL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pl-PL" altLang="pl-PL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pl-PL" altLang="pl-PL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endParaRPr lang="pl-PL" altLang="pl-PL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Podstawowe warunki dopuszczalności: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1. Efekt zachęty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2. Beneficjent pomocy – przedsiębiorca nie będący w  trudnej sytuacji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3. Beneficjent pomocy - </a:t>
            </a:r>
            <a:r>
              <a:rPr 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przedsiębiorca, na którym nie ciąży obowiązek zwrotu pomocy wynikający z decyzji KE </a:t>
            </a:r>
          </a:p>
          <a:p>
            <a:pPr marL="341313" indent="-341313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endParaRPr lang="pl-PL" altLang="pl-PL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84C24282-83ED-AA17-BA29-E52C060AE0C0}"/>
              </a:ext>
            </a:extLst>
          </p:cNvPr>
          <p:cNvSpPr/>
          <p:nvPr/>
        </p:nvSpPr>
        <p:spPr>
          <a:xfrm>
            <a:off x="3595058" y="2210809"/>
            <a:ext cx="6236790" cy="1164740"/>
          </a:xfrm>
          <a:custGeom>
            <a:avLst/>
            <a:gdLst>
              <a:gd name="connsiteX0" fmla="*/ 0 w 1164739"/>
              <a:gd name="connsiteY0" fmla="*/ 2550986 h 5101972"/>
              <a:gd name="connsiteX1" fmla="*/ 291185 w 1164739"/>
              <a:gd name="connsiteY1" fmla="*/ 1 h 5101972"/>
              <a:gd name="connsiteX2" fmla="*/ 873554 w 1164739"/>
              <a:gd name="connsiteY2" fmla="*/ 1 h 5101972"/>
              <a:gd name="connsiteX3" fmla="*/ 1164739 w 1164739"/>
              <a:gd name="connsiteY3" fmla="*/ 2550986 h 5101972"/>
              <a:gd name="connsiteX4" fmla="*/ 873554 w 1164739"/>
              <a:gd name="connsiteY4" fmla="*/ 5101971 h 5101972"/>
              <a:gd name="connsiteX5" fmla="*/ 291185 w 1164739"/>
              <a:gd name="connsiteY5" fmla="*/ 5101971 h 5101972"/>
              <a:gd name="connsiteX6" fmla="*/ 0 w 1164739"/>
              <a:gd name="connsiteY6" fmla="*/ 2550986 h 510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4739" h="5101972">
                <a:moveTo>
                  <a:pt x="582370" y="2"/>
                </a:moveTo>
                <a:lnTo>
                  <a:pt x="1164739" y="1275495"/>
                </a:lnTo>
                <a:lnTo>
                  <a:pt x="1164739" y="3826477"/>
                </a:lnTo>
                <a:lnTo>
                  <a:pt x="582370" y="5101970"/>
                </a:lnTo>
                <a:lnTo>
                  <a:pt x="0" y="3826477"/>
                </a:lnTo>
                <a:lnTo>
                  <a:pt x="0" y="1275495"/>
                </a:lnTo>
                <a:lnTo>
                  <a:pt x="582370" y="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8910" tIns="262703" rIns="918909" bIns="26270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000" kern="12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na ułatwianie zawierania umów o poprawę efektywności energetycznej  </a:t>
            </a:r>
          </a:p>
        </p:txBody>
      </p:sp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156DF60C-1E2A-3E2D-62C8-D1DA29F536E5}"/>
              </a:ext>
            </a:extLst>
          </p:cNvPr>
          <p:cNvSpPr/>
          <p:nvPr/>
        </p:nvSpPr>
        <p:spPr>
          <a:xfrm>
            <a:off x="1133729" y="1607937"/>
            <a:ext cx="2179105" cy="2372590"/>
          </a:xfrm>
          <a:custGeom>
            <a:avLst/>
            <a:gdLst>
              <a:gd name="connsiteX0" fmla="*/ 0 w 2562331"/>
              <a:gd name="connsiteY0" fmla="*/ 1187344 h 2374687"/>
              <a:gd name="connsiteX1" fmla="*/ 593672 w 2562331"/>
              <a:gd name="connsiteY1" fmla="*/ 1 h 2374687"/>
              <a:gd name="connsiteX2" fmla="*/ 1968659 w 2562331"/>
              <a:gd name="connsiteY2" fmla="*/ 1 h 2374687"/>
              <a:gd name="connsiteX3" fmla="*/ 2562331 w 2562331"/>
              <a:gd name="connsiteY3" fmla="*/ 1187344 h 2374687"/>
              <a:gd name="connsiteX4" fmla="*/ 1968659 w 2562331"/>
              <a:gd name="connsiteY4" fmla="*/ 2374686 h 2374687"/>
              <a:gd name="connsiteX5" fmla="*/ 593672 w 2562331"/>
              <a:gd name="connsiteY5" fmla="*/ 2374686 h 2374687"/>
              <a:gd name="connsiteX6" fmla="*/ 0 w 2562331"/>
              <a:gd name="connsiteY6" fmla="*/ 1187344 h 237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331" h="2374687">
                <a:moveTo>
                  <a:pt x="1281165" y="0"/>
                </a:moveTo>
                <a:lnTo>
                  <a:pt x="2562330" y="550196"/>
                </a:lnTo>
                <a:lnTo>
                  <a:pt x="2562330" y="1824491"/>
                </a:lnTo>
                <a:lnTo>
                  <a:pt x="1281165" y="2374687"/>
                </a:lnTo>
                <a:lnTo>
                  <a:pt x="1" y="1824491"/>
                </a:lnTo>
                <a:lnTo>
                  <a:pt x="1" y="550196"/>
                </a:lnTo>
                <a:lnTo>
                  <a:pt x="1281165" y="0"/>
                </a:lnTo>
                <a:close/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1289" tIns="411418" rIns="381289" bIns="411418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2400" kern="1200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Pomoc na ochronę środowiska</a:t>
            </a:r>
          </a:p>
        </p:txBody>
      </p:sp>
      <p:pic>
        <p:nvPicPr>
          <p:cNvPr id="8" name="Grafika 7" descr="Uścisk dłoni kontur">
            <a:extLst>
              <a:ext uri="{FF2B5EF4-FFF2-40B4-BE49-F238E27FC236}">
                <a16:creationId xmlns:a16="http://schemas.microsoft.com/office/drawing/2014/main" id="{F1A69CCC-3921-345A-7269-FE4C929CA4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58506" y="140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22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7E938-45CE-B4AD-2C6A-E7139B68B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7">
            <a:extLst>
              <a:ext uri="{FF2B5EF4-FFF2-40B4-BE49-F238E27FC236}">
                <a16:creationId xmlns:a16="http://schemas.microsoft.com/office/drawing/2014/main" id="{B49028BC-FF57-CF6E-CEED-FFC848C9D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" b="114"/>
          <a:stretch>
            <a:fillRect/>
          </a:stretch>
        </p:blipFill>
        <p:spPr>
          <a:xfrm>
            <a:off x="0" y="9525"/>
            <a:ext cx="12192000" cy="973138"/>
          </a:xfrm>
        </p:spPr>
      </p:pic>
      <p:sp>
        <p:nvSpPr>
          <p:cNvPr id="11" name="Symbol zastępczy tekstu 5">
            <a:extLst>
              <a:ext uri="{FF2B5EF4-FFF2-40B4-BE49-F238E27FC236}">
                <a16:creationId xmlns:a16="http://schemas.microsoft.com/office/drawing/2014/main" id="{1017EB2D-2113-798B-DE46-64430B672C2E}"/>
              </a:ext>
            </a:extLst>
          </p:cNvPr>
          <p:cNvSpPr txBox="1">
            <a:spLocks/>
          </p:cNvSpPr>
          <p:nvPr/>
        </p:nvSpPr>
        <p:spPr>
          <a:xfrm>
            <a:off x="266042" y="4555007"/>
            <a:ext cx="10491787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 marL="342900" indent="-342900">
              <a:spcBef>
                <a:spcPts val="350"/>
              </a:spcBef>
              <a:buSzPct val="100000"/>
              <a:buFont typeface="Wingdings" panose="05000000000000000000" pitchFamily="2" charset="2"/>
              <a:buChar char="Ø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  <a:p>
            <a:pPr>
              <a:spcBef>
                <a:spcPts val="350"/>
              </a:spcBef>
              <a:buSzPct val="100000"/>
              <a:defRPr/>
            </a:pPr>
            <a:endParaRPr lang="pl-PL" altLang="pl-PL" sz="16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8" name="Grafika 7" descr="Uścisk dłoni kontur">
            <a:extLst>
              <a:ext uri="{FF2B5EF4-FFF2-40B4-BE49-F238E27FC236}">
                <a16:creationId xmlns:a16="http://schemas.microsoft.com/office/drawing/2014/main" id="{9740DA31-0A40-D143-C76E-0BE6AC18A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58506" y="14025"/>
            <a:ext cx="914400" cy="914400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681E782B-2C2D-B243-3726-77A13509CCAB}"/>
              </a:ext>
            </a:extLst>
          </p:cNvPr>
          <p:cNvSpPr txBox="1">
            <a:spLocks/>
          </p:cNvSpPr>
          <p:nvPr/>
        </p:nvSpPr>
        <p:spPr>
          <a:xfrm>
            <a:off x="582211" y="1269997"/>
            <a:ext cx="10823207" cy="4521204"/>
          </a:xfrm>
          <a:prstGeom prst="rect">
            <a:avLst/>
          </a:prstGeom>
        </p:spPr>
        <p:txBody>
          <a:bodyPr/>
          <a:lstStyle>
            <a:lvl1pPr marL="250825" indent="-250825" algn="l" defTabSz="1006475" rtl="0" eaLnBrk="0" fontAlgn="base" hangingPunct="0">
              <a:lnSpc>
                <a:spcPts val="2400"/>
              </a:lnSpc>
              <a:spcBef>
                <a:spcPts val="1100"/>
              </a:spcBef>
              <a:spcAft>
                <a:spcPct val="0"/>
              </a:spcAft>
              <a:buClr>
                <a:schemeClr val="accent1"/>
              </a:buClr>
              <a:buBlip>
                <a:blip r:embed="rId4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6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8888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713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6950" indent="-250825" algn="l" defTabSz="1006475" rtl="0" eaLnBrk="0" fontAlgn="base" hangingPunct="0">
              <a:lnSpc>
                <a:spcPts val="24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200"/>
              </a:spcBef>
              <a:buClr>
                <a:srgbClr val="FFFFFF"/>
              </a:buClr>
              <a:buFont typeface="+mj-lt"/>
              <a:buAutoNum type="arabicPeriod" startAt="4"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Beneficjent pomocy – średnie przedsiębiorstwo (tj. zgodnie z zasadami naboru)</a:t>
            </a:r>
          </a:p>
          <a:p>
            <a:pPr marL="342900" indent="-342900">
              <a:spcBef>
                <a:spcPts val="1200"/>
              </a:spcBef>
              <a:buClr>
                <a:srgbClr val="FFFFFF"/>
              </a:buClr>
              <a:buFont typeface="+mj-lt"/>
              <a:buAutoNum type="arabicPeriod" startAt="4"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Forma pomocy – pożyczka uprzywilejowana nie podlegająca umorzeniu (warunek finansowania wskazany w ust. 7.3 pkt 2) programu priorytetowego 8.6.1 Część 1), tj. dot. EE)</a:t>
            </a:r>
          </a:p>
          <a:p>
            <a:pPr marL="342900" indent="-342900">
              <a:spcBef>
                <a:spcPts val="1200"/>
              </a:spcBef>
              <a:buClr>
                <a:srgbClr val="FFFFFF"/>
              </a:buClr>
              <a:buFont typeface="+mj-lt"/>
              <a:buAutoNum type="arabicPeriod" startAt="4"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Współfinansowanie projektu przez komercyjnych dostawców finansowania dłużnego nie może być niższe niż 30% wartości wszystkich umów o poprawę efektywności energetycznej dotyczących projektu objętego wnioskiem (warunek finansowania wskazany w ust. 7.3 pkt 6 programu priorytetowego 8.6.1 Część 1), tj. dot. EE)</a:t>
            </a:r>
          </a:p>
          <a:p>
            <a:pPr marL="342900" indent="-342900">
              <a:spcBef>
                <a:spcPts val="1200"/>
              </a:spcBef>
              <a:buClr>
                <a:srgbClr val="FFFFFF"/>
              </a:buClr>
              <a:buFont typeface="+mj-lt"/>
              <a:buAutoNum type="arabicPeriod" startAt="4"/>
              <a:defRPr/>
            </a:pPr>
            <a:r>
              <a:rPr lang="pl-PL" altLang="pl-PL" dirty="0">
                <a:solidFill>
                  <a:srgbClr val="FFFFF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Wnioskowana pożyczka IF zsumowana z łączną niespłaconą kwotą pożyczek, w odniesieniu do których do dnia zawarcia umowy o dofinansowanie z NFOŚiGW otrzymano pomoc na ułatwianie zawierania umów o poprawę efektywności energetycznej (na warunkach określonych w rozporządzeniu Komisji nr 651/2014), nie może przekraczać 30 mln euro</a:t>
            </a:r>
          </a:p>
        </p:txBody>
      </p:sp>
    </p:spTree>
    <p:extLst>
      <p:ext uri="{BB962C8B-B14F-4D97-AF65-F5344CB8AC3E}">
        <p14:creationId xmlns:p14="http://schemas.microsoft.com/office/powerpoint/2010/main" val="2427537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31E99-C866-D459-F78D-DD654E79A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76B2E9B-42E1-A278-DFD3-BD6B4B9A2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2453D187-5B84-261B-B7FE-3C550937E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sp>
        <p:nvSpPr>
          <p:cNvPr id="6" name="Title 8">
            <a:extLst>
              <a:ext uri="{FF2B5EF4-FFF2-40B4-BE49-F238E27FC236}">
                <a16:creationId xmlns:a16="http://schemas.microsoft.com/office/drawing/2014/main" id="{53E0E0C6-FAEA-FFAA-F46B-7F25013289E4}"/>
              </a:ext>
            </a:extLst>
          </p:cNvPr>
          <p:cNvSpPr txBox="1">
            <a:spLocks/>
          </p:cNvSpPr>
          <p:nvPr/>
        </p:nvSpPr>
        <p:spPr>
          <a:xfrm>
            <a:off x="813816" y="4209348"/>
            <a:ext cx="10262223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en-US"/>
              <a:t>Dziękuj</a:t>
            </a:r>
            <a:r>
              <a:rPr lang="pl-PL"/>
              <a:t>ę za uwagę</a:t>
            </a:r>
            <a:r>
              <a:rPr lang="en-US"/>
              <a:t>!</a:t>
            </a:r>
            <a:endParaRPr lang="en-US" dirty="0"/>
          </a:p>
        </p:txBody>
      </p:sp>
      <p:sp>
        <p:nvSpPr>
          <p:cNvPr id="8" name="Subtitle 5">
            <a:extLst>
              <a:ext uri="{FF2B5EF4-FFF2-40B4-BE49-F238E27FC236}">
                <a16:creationId xmlns:a16="http://schemas.microsoft.com/office/drawing/2014/main" id="{1F281B57-F6F3-7A2A-0861-27782E7C735B}"/>
              </a:ext>
            </a:extLst>
          </p:cNvPr>
          <p:cNvSpPr txBox="1">
            <a:spLocks/>
          </p:cNvSpPr>
          <p:nvPr/>
        </p:nvSpPr>
        <p:spPr>
          <a:xfrm>
            <a:off x="813816" y="5123500"/>
            <a:ext cx="10478450" cy="3280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www.nfosigw.gov.pl</a:t>
            </a:r>
            <a:endParaRPr lang="en-US" dirty="0"/>
          </a:p>
        </p:txBody>
      </p:sp>
      <p:pic>
        <p:nvPicPr>
          <p:cNvPr id="9" name="Picture Placeholder 12">
            <a:extLst>
              <a:ext uri="{FF2B5EF4-FFF2-40B4-BE49-F238E27FC236}">
                <a16:creationId xmlns:a16="http://schemas.microsoft.com/office/drawing/2014/main" id="{C983CDFE-C22B-7C5A-D049-AA45C34A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827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7AD15EB-EFBD-75F7-ADC2-3DD9D5B87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40092" y="4911298"/>
            <a:ext cx="3230488" cy="1393121"/>
          </a:xfrm>
          <a:prstGeom prst="rect">
            <a:avLst/>
          </a:prstGeom>
        </p:spPr>
      </p:pic>
      <p:pic>
        <p:nvPicPr>
          <p:cNvPr id="11" name="Grafika 10">
            <a:hlinkClick r:id="rId7"/>
            <a:extLst>
              <a:ext uri="{FF2B5EF4-FFF2-40B4-BE49-F238E27FC236}">
                <a16:creationId xmlns:a16="http://schemas.microsoft.com/office/drawing/2014/main" id="{5D843172-3642-2D4E-8BD9-3A3A5AD79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8285" y="5555128"/>
            <a:ext cx="322834" cy="322834"/>
          </a:xfrm>
          <a:prstGeom prst="rect">
            <a:avLst/>
          </a:prstGeom>
        </p:spPr>
      </p:pic>
      <p:pic>
        <p:nvPicPr>
          <p:cNvPr id="12" name="Grafika 11">
            <a:hlinkClick r:id="rId10"/>
            <a:extLst>
              <a:ext uri="{FF2B5EF4-FFF2-40B4-BE49-F238E27FC236}">
                <a16:creationId xmlns:a16="http://schemas.microsoft.com/office/drawing/2014/main" id="{49182B24-30FA-A54D-BC7C-7CD2FB010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61770" y="5555129"/>
            <a:ext cx="322834" cy="322834"/>
          </a:xfrm>
          <a:prstGeom prst="rect">
            <a:avLst/>
          </a:prstGeom>
        </p:spPr>
      </p:pic>
      <p:pic>
        <p:nvPicPr>
          <p:cNvPr id="13" name="Grafika 12">
            <a:hlinkClick r:id="rId13"/>
            <a:extLst>
              <a:ext uri="{FF2B5EF4-FFF2-40B4-BE49-F238E27FC236}">
                <a16:creationId xmlns:a16="http://schemas.microsoft.com/office/drawing/2014/main" id="{014B51CF-44D5-9144-6BAE-5A8512404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05255" y="5555127"/>
            <a:ext cx="322835" cy="32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222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A7F7D-84A3-2E1A-664F-A52D4FD28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71" y="1093908"/>
            <a:ext cx="7306057" cy="688845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w programie priorytetowym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0B546-A3C2-9374-B0C2-E79D26B38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2555" y="2509291"/>
            <a:ext cx="7306057" cy="1605509"/>
          </a:xfrm>
        </p:spPr>
        <p:txBody>
          <a:bodyPr anchor="ctr">
            <a:noAutofit/>
          </a:bodyPr>
          <a:lstStyle/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udzielane jest przez państwo lub ze źródeł państwowych	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powoduje uzyskanie korzyści (preferencyjne warunki finansowania, warunek nie jest spełniony w przypadku pożyczki NFOŚiGW (pożyczka rynkowa = brak pomocy publicznej))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ma charakter selektywny</a:t>
            </a:r>
          </a:p>
          <a:p>
            <a:pPr marL="285750" indent="-28575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pl-PL" sz="1600" b="1" dirty="0">
                <a:ea typeface="Open Sans" pitchFamily="2" charset="0"/>
                <a:cs typeface="Open Sans" pitchFamily="2" charset="0"/>
              </a:rPr>
              <a:t>dotyczy działalności gospodarczej w rozumieniu unijnego prawa konkurencji</a:t>
            </a:r>
          </a:p>
          <a:p>
            <a:pPr>
              <a:lnSpc>
                <a:spcPct val="100000"/>
              </a:lnSpc>
            </a:pPr>
            <a:endParaRPr lang="pl-PL" sz="1600" b="1" dirty="0"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82D16518-A3B4-ED14-196B-45E9180C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Objaśnienie ze strzałką w prawo 6">
            <a:extLst>
              <a:ext uri="{FF2B5EF4-FFF2-40B4-BE49-F238E27FC236}">
                <a16:creationId xmlns:a16="http://schemas.microsoft.com/office/drawing/2014/main" id="{A17A2BD1-8451-0F0E-EFF5-A88900201C11}"/>
              </a:ext>
            </a:extLst>
          </p:cNvPr>
          <p:cNvSpPr/>
          <p:nvPr/>
        </p:nvSpPr>
        <p:spPr>
          <a:xfrm>
            <a:off x="391271" y="2403974"/>
            <a:ext cx="1631284" cy="1512901"/>
          </a:xfrm>
          <a:prstGeom prst="rightArrowCallout">
            <a:avLst>
              <a:gd name="adj1" fmla="val 25000"/>
              <a:gd name="adj2" fmla="val 25000"/>
              <a:gd name="adj3" fmla="val 19251"/>
              <a:gd name="adj4" fmla="val 73601"/>
            </a:avLst>
          </a:prstGeom>
          <a:solidFill>
            <a:srgbClr val="00B050"/>
          </a:solidFill>
          <a:ln w="12700" cap="flat" cmpd="sng" algn="ctr">
            <a:solidFill>
              <a:schemeClr val="accent6"/>
            </a:solidFill>
            <a:prstDash val="solid"/>
            <a:miter lim="800000"/>
          </a:ln>
          <a:effectLst/>
        </p:spPr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b="1" kern="0" dirty="0">
                <a:solidFill>
                  <a:srgbClr val="000000"/>
                </a:solidFill>
              </a:rPr>
              <a:t>Łącznie</a:t>
            </a: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spełnione </a:t>
            </a:r>
            <a:r>
              <a:rPr lang="pl-PL" b="1" dirty="0">
                <a:solidFill>
                  <a:srgbClr val="262626"/>
                </a:solidFill>
              </a:rPr>
              <a:t>dla pożyczki </a:t>
            </a:r>
            <a:r>
              <a:rPr lang="pl-PL" b="1" kern="0" dirty="0">
                <a:solidFill>
                  <a:srgbClr val="000000"/>
                </a:solidFill>
              </a:rPr>
              <a:t>IF i dotacji IF </a:t>
            </a:r>
          </a:p>
        </p:txBody>
      </p:sp>
      <p:sp>
        <p:nvSpPr>
          <p:cNvPr id="7" name="Objaśnienie ze strzałką w prawo 6">
            <a:extLst>
              <a:ext uri="{FF2B5EF4-FFF2-40B4-BE49-F238E27FC236}">
                <a16:creationId xmlns:a16="http://schemas.microsoft.com/office/drawing/2014/main" id="{3F1FED1B-287A-94BD-636B-A5E159FB7C1A}"/>
              </a:ext>
            </a:extLst>
          </p:cNvPr>
          <p:cNvSpPr/>
          <p:nvPr/>
        </p:nvSpPr>
        <p:spPr>
          <a:xfrm>
            <a:off x="391271" y="4035444"/>
            <a:ext cx="1631284" cy="2019961"/>
          </a:xfrm>
          <a:prstGeom prst="rightArrowCallout">
            <a:avLst>
              <a:gd name="adj1" fmla="val 25000"/>
              <a:gd name="adj2" fmla="val 25000"/>
              <a:gd name="adj3" fmla="val 19251"/>
              <a:gd name="adj4" fmla="val 73601"/>
            </a:avLst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pl-PL" b="1" u="sng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8.6.1 Część 1) </a:t>
            </a:r>
          </a:p>
          <a:p>
            <a:pPr algn="ctr"/>
            <a:r>
              <a:rPr lang="pl-PL" b="1" dirty="0">
                <a:solidFill>
                  <a:srgbClr val="262626"/>
                </a:solidFill>
              </a:rPr>
              <a:t>dla pożyczki </a:t>
            </a:r>
            <a:r>
              <a:rPr lang="pl-PL" b="1" kern="0" dirty="0">
                <a:solidFill>
                  <a:srgbClr val="000000"/>
                </a:solidFill>
              </a:rPr>
              <a:t>IF</a:t>
            </a:r>
          </a:p>
          <a:p>
            <a:pPr algn="ctr"/>
            <a:r>
              <a:rPr lang="pl-PL" b="1" kern="0" dirty="0">
                <a:solidFill>
                  <a:schemeClr val="bg1"/>
                </a:solidFill>
              </a:rPr>
              <a:t>z reguły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rgbClr val="262626"/>
                </a:solidFill>
              </a:rPr>
              <a:t>spełnione</a:t>
            </a:r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355379D-EAC9-A581-7F7C-0738BDF2175D}"/>
              </a:ext>
            </a:extLst>
          </p:cNvPr>
          <p:cNvSpPr txBox="1"/>
          <p:nvPr/>
        </p:nvSpPr>
        <p:spPr>
          <a:xfrm>
            <a:off x="2022555" y="4668397"/>
            <a:ext cx="73060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b="1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grozi zakłóceniem lub zakłóca konkurencję oraz wpływa na wymianę handlową między państwami członkowskimi UE (wyjątek monopol naturalny lub prawny)</a:t>
            </a:r>
          </a:p>
          <a:p>
            <a:pPr algn="ctr"/>
            <a:endParaRPr lang="pl-PL" sz="1100" b="1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11" name="Objaśnienie ze strzałką w prawo 6">
            <a:extLst>
              <a:ext uri="{FF2B5EF4-FFF2-40B4-BE49-F238E27FC236}">
                <a16:creationId xmlns:a16="http://schemas.microsoft.com/office/drawing/2014/main" id="{580FA49D-59FC-397F-D5EA-ACF8DE8FCA72}"/>
              </a:ext>
            </a:extLst>
          </p:cNvPr>
          <p:cNvSpPr/>
          <p:nvPr/>
        </p:nvSpPr>
        <p:spPr>
          <a:xfrm rot="10800000">
            <a:off x="9537291" y="4035443"/>
            <a:ext cx="1631284" cy="2019961"/>
          </a:xfrm>
          <a:prstGeom prst="rightArrowCallout">
            <a:avLst>
              <a:gd name="adj1" fmla="val 25000"/>
              <a:gd name="adj2" fmla="val 25000"/>
              <a:gd name="adj3" fmla="val 19251"/>
              <a:gd name="adj4" fmla="val 73601"/>
            </a:avLst>
          </a:prstGeom>
          <a:solidFill>
            <a:srgbClr val="00B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pl-PL" altLang="pl-PL" b="1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 </a:t>
            </a:r>
            <a:r>
              <a:rPr lang="pl-PL" altLang="pl-PL" b="1" u="sng" dirty="0">
                <a:solidFill>
                  <a:schemeClr val="bg1">
                    <a:lumMod val="95000"/>
                  </a:schemeClr>
                </a:solidFill>
                <a:ea typeface="Open Sans" pitchFamily="2" charset="0"/>
                <a:cs typeface="Open Sans" panose="020B0806030504020204" pitchFamily="34" charset="0"/>
              </a:rPr>
              <a:t>1.20 Część 5) </a:t>
            </a:r>
          </a:p>
          <a:p>
            <a:pPr algn="ctr"/>
            <a:r>
              <a:rPr lang="pl-PL" b="1" dirty="0">
                <a:solidFill>
                  <a:srgbClr val="262626"/>
                </a:solidFill>
              </a:rPr>
              <a:t>dla pożyczki </a:t>
            </a:r>
            <a:r>
              <a:rPr lang="pl-PL" b="1" kern="0" dirty="0">
                <a:solidFill>
                  <a:srgbClr val="000000"/>
                </a:solidFill>
              </a:rPr>
              <a:t>IF i dotacji IF </a:t>
            </a:r>
          </a:p>
          <a:p>
            <a:pPr algn="ctr"/>
            <a:r>
              <a:rPr lang="pl-PL" b="1" kern="0" dirty="0">
                <a:solidFill>
                  <a:schemeClr val="bg1"/>
                </a:solidFill>
              </a:rPr>
              <a:t>zawsze</a:t>
            </a:r>
            <a:r>
              <a:rPr lang="pl-PL" b="1" dirty="0">
                <a:solidFill>
                  <a:srgbClr val="262626"/>
                </a:solidFill>
              </a:rPr>
              <a:t> spełnione</a:t>
            </a:r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1AFA8FD-0BA2-45B4-5AA5-B222F2B408C8}"/>
              </a:ext>
            </a:extLst>
          </p:cNvPr>
          <p:cNvSpPr txBox="1"/>
          <p:nvPr/>
        </p:nvSpPr>
        <p:spPr>
          <a:xfrm>
            <a:off x="391271" y="1567222"/>
            <a:ext cx="1117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ea typeface="Open Sans" pitchFamily="2" charset="0"/>
                <a:cs typeface="Open Sans" pitchFamily="2" charset="0"/>
              </a:rPr>
              <a:t>Zgodnie z art. 107 ust. 1 Traktatu o funkcjonowaniu Unii Europejskiej wsparcie stanowi pomoc publiczną, jeśli łącznie spełnia następujące przesłanki:</a:t>
            </a:r>
          </a:p>
          <a:p>
            <a:pPr algn="ctr"/>
            <a:endParaRPr lang="pl-PL" b="1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51683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0848D-9BB5-5DCB-A16B-6CBA0AAEB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17A7-72CE-7A93-21FB-2DC26F71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95" y="1066803"/>
            <a:ext cx="7306057" cy="68884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w programach priorytetowych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44502822-0C9A-39B7-D12D-6C980FDDB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6A72A21-B040-23A9-8F2F-FCB833FD762A}"/>
              </a:ext>
            </a:extLst>
          </p:cNvPr>
          <p:cNvSpPr txBox="1"/>
          <p:nvPr/>
        </p:nvSpPr>
        <p:spPr>
          <a:xfrm>
            <a:off x="449432" y="1755648"/>
            <a:ext cx="110963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l-PL" b="1" dirty="0">
                <a:solidFill>
                  <a:schemeClr val="bg1"/>
                </a:solidFill>
              </a:rPr>
              <a:t>Dofinansowanie stanowiące pomoc publiczną jest udzielane z uwzględnieniem przepisów:</a:t>
            </a:r>
          </a:p>
          <a:p>
            <a:pPr marL="285750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b="1" i="1" dirty="0">
                <a:solidFill>
                  <a:schemeClr val="bg1"/>
                </a:solidFill>
              </a:rPr>
              <a:t>rozporządzenia Ministra Klimatu i Środowiska z dnia 22 listopada 2023 r. w sprawie udzielania pomocy publicznej w obszarze energetyki i środowiska w ramach programu „Fundusze Europejskie na Infrastrukturę, Klimat, Środowisko 2021–2027”</a:t>
            </a:r>
          </a:p>
          <a:p>
            <a:pPr algn="just">
              <a:spcBef>
                <a:spcPts val="600"/>
              </a:spcBef>
            </a:pPr>
            <a:r>
              <a:rPr lang="pl-PL" dirty="0">
                <a:solidFill>
                  <a:srgbClr val="FFFFFF"/>
                </a:solidFill>
              </a:rPr>
              <a:t>	Czytaj łącznie z </a:t>
            </a:r>
            <a:r>
              <a:rPr lang="pl-PL" i="1" dirty="0">
                <a:solidFill>
                  <a:srgbClr val="FFFFFF"/>
                </a:solidFill>
              </a:rPr>
              <a:t>rozporządzeniem Komisji (UE) nr 651/2014 z dnia 17 czerwca 2014 r. uznającym niektóre 	rodzaje pomocy za zgodne z rynkiem wewnętrznym w zastosowaniu art. 107 i 108 Traktatu </a:t>
            </a:r>
            <a:r>
              <a:rPr lang="pl-PL" dirty="0">
                <a:solidFill>
                  <a:srgbClr val="FFFFFF"/>
                </a:solidFill>
              </a:rPr>
              <a:t>(GBER)</a:t>
            </a:r>
            <a:endParaRPr lang="pl-PL" b="1" dirty="0">
              <a:solidFill>
                <a:srgbClr val="FFFFFF"/>
              </a:solidFill>
            </a:endParaRPr>
          </a:p>
          <a:p>
            <a:pPr algn="just">
              <a:spcBef>
                <a:spcPts val="600"/>
              </a:spcBef>
            </a:pPr>
            <a:endParaRPr lang="pl-PL" b="1" dirty="0">
              <a:solidFill>
                <a:schemeClr val="bg1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b="1" i="1" dirty="0">
                <a:solidFill>
                  <a:schemeClr val="bg1"/>
                </a:solidFill>
              </a:rPr>
              <a:t>rozporządzenia Komisji (UE) nr 2023/2831 z dnia 13 grudnia 2023 r. w sprawie stosowania art. 107 i 108 Traktatu o funkcjonowaniu Unii Europejskiej do pomocy de </a:t>
            </a:r>
            <a:r>
              <a:rPr lang="pl-PL" b="1" i="1" dirty="0" err="1">
                <a:solidFill>
                  <a:schemeClr val="bg1"/>
                </a:solidFill>
              </a:rPr>
              <a:t>minimis</a:t>
            </a:r>
            <a:r>
              <a:rPr lang="pl-PL" b="1" i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5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4F275-7437-B60F-5DDF-74A0357EC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20E0-B315-347B-D659-58D18113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1" y="1026848"/>
            <a:ext cx="7306057" cy="688845"/>
          </a:xfrm>
        </p:spPr>
        <p:txBody>
          <a:bodyPr>
            <a:normAutofit/>
          </a:bodyPr>
          <a:lstStyle/>
          <a:p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w GWD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D00BF5A2-2A16-AF2C-8C7F-C2C45A0C6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44667E-7CEF-B61B-5256-16C354D71D24}"/>
              </a:ext>
            </a:extLst>
          </p:cNvPr>
          <p:cNvSpPr txBox="1">
            <a:spLocks/>
          </p:cNvSpPr>
          <p:nvPr/>
        </p:nvSpPr>
        <p:spPr>
          <a:xfrm>
            <a:off x="293924" y="1508760"/>
            <a:ext cx="11401251" cy="44729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pl-PL" u="sng" dirty="0"/>
              <a:t>8.6.1 Część 1) Poprawa efektywności energetycznej (wraz z instalacją OZE) w dużych i średnich przedsiębiorstwach </a:t>
            </a:r>
          </a:p>
          <a:p>
            <a:r>
              <a:rPr lang="pl-PL" b="1" dirty="0">
                <a:ea typeface="Open Sans" panose="020B0606030504020204" pitchFamily="34" charset="0"/>
                <a:cs typeface="Open Sans" panose="020B0606030504020204" pitchFamily="34" charset="0"/>
              </a:rPr>
              <a:t>Z uwagi na odmienność zasad udzielania pomocy dla wnioskodawców będących / nie będących dostawcami usług energetycznych w rozumieniu dyrektywy </a:t>
            </a:r>
            <a:r>
              <a:rPr lang="pl-PL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2023/1791 działającymi na rzecz podmiotów trzecich, </a:t>
            </a:r>
            <a:r>
              <a:rPr lang="pl-PL" b="1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zakładki wniosku dotyczące pomocy publicznej wyświetlają się po: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FFFFFF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wskazaniu rodzaju wnioskodawcy w pkt 3 (Forma prawna wnioskodawcy) zakładki „Dane wnioskodawcy”</a:t>
            </a:r>
          </a:p>
          <a:p>
            <a:pPr algn="just"/>
            <a:endParaRPr lang="pl-PL" dirty="0">
              <a:solidFill>
                <a:srgbClr val="FFFFFF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/>
            <a:endParaRPr lang="pl-PL" dirty="0">
              <a:solidFill>
                <a:srgbClr val="FFFFFF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/>
            <a:r>
              <a:rPr lang="pl-PL" dirty="0">
                <a:solidFill>
                  <a:srgbClr val="FFFFFF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oraz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rgbClr val="FFFFFF"/>
                </a:solidFill>
                <a:ea typeface="Times New Roman" panose="02020603050405020304" pitchFamily="18" charset="0"/>
                <a:cs typeface="Calibri Light" panose="020F0302020204030204" pitchFamily="34" charset="0"/>
              </a:rPr>
              <a:t>wskazaniu, że dofinansowanie stanowi pomoc publiczną w pkt 4 (Oświadczenie dotyczące pomocy publicznej) zakładki „Oświadczenia”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pic>
        <p:nvPicPr>
          <p:cNvPr id="7" name="Obraz 6" descr="Obraz zawierający zrzut ekranu, tekst, Czcionka, linia&#10;&#10;Zawartość wygenerowana przez AI może być niepoprawna.">
            <a:extLst>
              <a:ext uri="{FF2B5EF4-FFF2-40B4-BE49-F238E27FC236}">
                <a16:creationId xmlns:a16="http://schemas.microsoft.com/office/drawing/2014/main" id="{803F1C66-FD74-327B-4243-248E747D1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744" y="3265579"/>
            <a:ext cx="6849431" cy="65731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0" name="Obraz 9" descr="Obraz zawierający tekst, zrzut ekranu, Czcionka, linia">
            <a:extLst>
              <a:ext uri="{FF2B5EF4-FFF2-40B4-BE49-F238E27FC236}">
                <a16:creationId xmlns:a16="http://schemas.microsoft.com/office/drawing/2014/main" id="{91D7222A-E909-AE64-7A59-6B03D229D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744" y="4952897"/>
            <a:ext cx="4734586" cy="1028844"/>
          </a:xfrm>
          <a:prstGeom prst="rect">
            <a:avLst/>
          </a:prstGeom>
          <a:ln>
            <a:solidFill>
              <a:srgbClr val="262626"/>
            </a:solidFill>
          </a:ln>
        </p:spPr>
      </p:pic>
    </p:spTree>
    <p:extLst>
      <p:ext uri="{BB962C8B-B14F-4D97-AF65-F5344CB8AC3E}">
        <p14:creationId xmlns:p14="http://schemas.microsoft.com/office/powerpoint/2010/main" val="149719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E60B3-7FCB-9CF2-4C1F-4A58140DF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F0F2-F4AA-2564-4F64-C0F77CF0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1" y="1026848"/>
            <a:ext cx="7306057" cy="688845"/>
          </a:xfrm>
        </p:spPr>
        <p:txBody>
          <a:bodyPr>
            <a:normAutofit/>
          </a:bodyPr>
          <a:lstStyle/>
          <a:p>
            <a:r>
              <a:rPr lang="pl-PL" sz="2400" dirty="0">
                <a:ea typeface="Open Sans" panose="020B0606030504020204" pitchFamily="34" charset="0"/>
                <a:cs typeface="Open Sans" panose="020B0606030504020204" pitchFamily="34" charset="0"/>
              </a:rPr>
              <a:t>Pomoc publiczna w GWD</a:t>
            </a:r>
            <a:endParaRPr lang="en-US" sz="24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A97A8C77-6327-C110-2877-8DBB311C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37D5EB-112D-3BD8-0886-B33B509105D8}"/>
              </a:ext>
            </a:extLst>
          </p:cNvPr>
          <p:cNvSpPr txBox="1">
            <a:spLocks/>
          </p:cNvSpPr>
          <p:nvPr/>
        </p:nvSpPr>
        <p:spPr>
          <a:xfrm>
            <a:off x="521208" y="1508761"/>
            <a:ext cx="11173967" cy="18379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1pPr>
            <a:lvl2pPr marL="228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3pPr>
            <a:lvl4pPr marL="685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4pPr>
            <a:lvl5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u="sng" dirty="0"/>
              <a:t>1.20 Część 5) Źródła wysokosprawnej kogeneracji </a:t>
            </a:r>
          </a:p>
          <a:p>
            <a:pPr algn="just"/>
            <a:r>
              <a:rPr lang="pl-PL" b="1" dirty="0">
                <a:ea typeface="Open Sans" panose="020B0606030504020204" pitchFamily="34" charset="0"/>
                <a:cs typeface="Open Sans" panose="020B0606030504020204" pitchFamily="34" charset="0"/>
              </a:rPr>
              <a:t>Część wniosku dotycząca pomocy publicznej zawarta jest w zakładce „Pomoc publiczna” (zakładka zawsze wyświetlana)</a:t>
            </a:r>
            <a:endParaRPr lang="pl-PL" dirty="0">
              <a:solidFill>
                <a:srgbClr val="FFFFFF"/>
              </a:solidFill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4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3C84D-5CD0-5034-EE87-D38162422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827B5139-76CE-6A66-4E75-046989492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36AB-D3C7-0D33-3313-1D7F9125E9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1938" y="992188"/>
            <a:ext cx="11172978" cy="4600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pl-PL" cap="none" spc="0" dirty="0">
                <a:latin typeface="Open San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Wnioskodawca nie będący dostawcą usług energetycznych w rozumieniu dyrektywy 2023/1791 działającym na rzecz podmiotu trzeciego</a:t>
            </a: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806030504020204" pitchFamily="34" charset="0"/>
              <a:ea typeface="Open Sans" pitchFamily="2" charset="0"/>
              <a:cs typeface="Open Sans" panose="020B08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806030504020204" pitchFamily="34" charset="0"/>
                <a:ea typeface="Open Sans" pitchFamily="2" charset="0"/>
                <a:cs typeface="Open Sans" panose="020B0806030504020204" pitchFamily="34" charset="0"/>
              </a:rPr>
            </a:b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Poppins Light" pitchFamily="2" charset="77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9D89CF4-A188-4D1D-27CD-D3D07AF2E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8780"/>
            <a:ext cx="12192000" cy="539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ED5EFB27-C970-DDF4-CC6F-301FC21E9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9811" y="6318780"/>
            <a:ext cx="5672379" cy="539220"/>
          </a:xfrm>
          <a:prstGeom prst="rect">
            <a:avLst/>
          </a:prstGeom>
        </p:spPr>
      </p:pic>
      <p:pic>
        <p:nvPicPr>
          <p:cNvPr id="4" name="Grafika 3" descr="Blok miasta">
            <a:extLst>
              <a:ext uri="{FF2B5EF4-FFF2-40B4-BE49-F238E27FC236}">
                <a16:creationId xmlns:a16="http://schemas.microsoft.com/office/drawing/2014/main" id="{CC073A8C-94D5-C7C5-A4D4-023FF9595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2934297"/>
            <a:ext cx="12192000" cy="33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247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DE330-03FC-8229-F115-6248F2644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DB2D6298-BE3E-36AE-46F6-9494530CE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477" y="-2753032"/>
            <a:ext cx="12192000" cy="972457"/>
          </a:xfr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586FBE3F-F1A9-648E-D31C-F53E4BA55886}"/>
              </a:ext>
            </a:extLst>
          </p:cNvPr>
          <p:cNvSpPr txBox="1">
            <a:spLocks/>
          </p:cNvSpPr>
          <p:nvPr/>
        </p:nvSpPr>
        <p:spPr>
          <a:xfrm>
            <a:off x="1107837" y="396956"/>
            <a:ext cx="8999314" cy="531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spc="50" baseline="0">
                <a:solidFill>
                  <a:schemeClr val="bg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r>
              <a:rPr lang="pl-PL" altLang="pl-PL" dirty="0">
                <a:solidFill>
                  <a:srgbClr val="FFFFFF"/>
                </a:solidFill>
              </a:rPr>
              <a:t>Rodzaje pomocy</a:t>
            </a:r>
            <a:endParaRPr lang="pl-PL" dirty="0">
              <a:solidFill>
                <a:srgbClr val="FFFFFF"/>
              </a:solidFill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54695D29-2CB3-FF4D-4B06-A77185CEE2F7}"/>
              </a:ext>
            </a:extLst>
          </p:cNvPr>
          <p:cNvGrpSpPr/>
          <p:nvPr/>
        </p:nvGrpSpPr>
        <p:grpSpPr>
          <a:xfrm>
            <a:off x="678439" y="886869"/>
            <a:ext cx="10520512" cy="5327491"/>
            <a:chOff x="1317912" y="722835"/>
            <a:chExt cx="10520512" cy="5327491"/>
          </a:xfrm>
        </p:grpSpPr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7B0B3620-A4DD-924E-504C-E55238913536}"/>
                </a:ext>
              </a:extLst>
            </p:cNvPr>
            <p:cNvGrpSpPr/>
            <p:nvPr/>
          </p:nvGrpSpPr>
          <p:grpSpPr>
            <a:xfrm>
              <a:off x="1317912" y="722835"/>
              <a:ext cx="9352223" cy="5327491"/>
              <a:chOff x="1297724" y="1015001"/>
              <a:chExt cx="9352223" cy="5327491"/>
            </a:xfrm>
          </p:grpSpPr>
          <p:sp>
            <p:nvSpPr>
              <p:cNvPr id="10" name="Dowolny kształt: kształt 9">
                <a:extLst>
                  <a:ext uri="{FF2B5EF4-FFF2-40B4-BE49-F238E27FC236}">
                    <a16:creationId xmlns:a16="http://schemas.microsoft.com/office/drawing/2014/main" id="{5A28CB0B-6D37-4894-9A40-6CF333AC218C}"/>
                  </a:ext>
                </a:extLst>
              </p:cNvPr>
              <p:cNvSpPr/>
              <p:nvPr/>
            </p:nvSpPr>
            <p:spPr>
              <a:xfrm>
                <a:off x="3890011" y="1015001"/>
                <a:ext cx="6759935" cy="1164740"/>
              </a:xfrm>
              <a:custGeom>
                <a:avLst/>
                <a:gdLst>
                  <a:gd name="connsiteX0" fmla="*/ 0 w 1164739"/>
                  <a:gd name="connsiteY0" fmla="*/ 2550986 h 5101972"/>
                  <a:gd name="connsiteX1" fmla="*/ 291185 w 1164739"/>
                  <a:gd name="connsiteY1" fmla="*/ 1 h 5101972"/>
                  <a:gd name="connsiteX2" fmla="*/ 873554 w 1164739"/>
                  <a:gd name="connsiteY2" fmla="*/ 1 h 5101972"/>
                  <a:gd name="connsiteX3" fmla="*/ 1164739 w 1164739"/>
                  <a:gd name="connsiteY3" fmla="*/ 2550986 h 5101972"/>
                  <a:gd name="connsiteX4" fmla="*/ 873554 w 1164739"/>
                  <a:gd name="connsiteY4" fmla="*/ 5101971 h 5101972"/>
                  <a:gd name="connsiteX5" fmla="*/ 291185 w 1164739"/>
                  <a:gd name="connsiteY5" fmla="*/ 5101971 h 5101972"/>
                  <a:gd name="connsiteX6" fmla="*/ 0 w 1164739"/>
                  <a:gd name="connsiteY6" fmla="*/ 2550986 h 510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739" h="5101972">
                    <a:moveTo>
                      <a:pt x="582370" y="2"/>
                    </a:moveTo>
                    <a:lnTo>
                      <a:pt x="1164739" y="1275495"/>
                    </a:lnTo>
                    <a:lnTo>
                      <a:pt x="1164739" y="3826477"/>
                    </a:lnTo>
                    <a:lnTo>
                      <a:pt x="582370" y="5101970"/>
                    </a:lnTo>
                    <a:lnTo>
                      <a:pt x="0" y="3826477"/>
                    </a:lnTo>
                    <a:lnTo>
                      <a:pt x="0" y="1275495"/>
                    </a:lnTo>
                    <a:lnTo>
                      <a:pt x="582370" y="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8910" tIns="262703" rIns="918909" bIns="262704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kern="1200" dirty="0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na inwestycje wspierające efektywność energetyczną budynków  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kern="1200" dirty="0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dot. tylko </a:t>
                </a:r>
                <a:r>
                  <a:rPr lang="pl-PL" sz="1400" b="1" u="sng" dirty="0">
                    <a:solidFill>
                      <a:schemeClr val="bg1">
                        <a:lumMod val="95000"/>
                      </a:schemeClr>
                    </a:solidFill>
                    <a:ea typeface="Open Sans" pitchFamily="2" charset="0"/>
                    <a:cs typeface="Open Sans" panose="020B0806030504020204" pitchFamily="34" charset="0"/>
                  </a:rPr>
                  <a:t>8.6.1 Część 1)  (EE)</a:t>
                </a:r>
              </a:p>
            </p:txBody>
          </p:sp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27902574-2184-9A25-09C5-11F73CF861E6}"/>
                  </a:ext>
                </a:extLst>
              </p:cNvPr>
              <p:cNvSpPr/>
              <p:nvPr/>
            </p:nvSpPr>
            <p:spPr>
              <a:xfrm>
                <a:off x="5792854" y="1835434"/>
                <a:ext cx="1293240" cy="69529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Dowolny kształt: kształt 11">
                <a:extLst>
                  <a:ext uri="{FF2B5EF4-FFF2-40B4-BE49-F238E27FC236}">
                    <a16:creationId xmlns:a16="http://schemas.microsoft.com/office/drawing/2014/main" id="{F03C8E79-A008-A1AB-113E-EDE84748B90F}"/>
                  </a:ext>
                </a:extLst>
              </p:cNvPr>
              <p:cNvSpPr/>
              <p:nvPr/>
            </p:nvSpPr>
            <p:spPr>
              <a:xfrm>
                <a:off x="1297724" y="1371896"/>
                <a:ext cx="2374687" cy="2562331"/>
              </a:xfrm>
              <a:custGeom>
                <a:avLst/>
                <a:gdLst>
                  <a:gd name="connsiteX0" fmla="*/ 0 w 2562331"/>
                  <a:gd name="connsiteY0" fmla="*/ 1187344 h 2374687"/>
                  <a:gd name="connsiteX1" fmla="*/ 593672 w 2562331"/>
                  <a:gd name="connsiteY1" fmla="*/ 1 h 2374687"/>
                  <a:gd name="connsiteX2" fmla="*/ 1968659 w 2562331"/>
                  <a:gd name="connsiteY2" fmla="*/ 1 h 2374687"/>
                  <a:gd name="connsiteX3" fmla="*/ 2562331 w 2562331"/>
                  <a:gd name="connsiteY3" fmla="*/ 1187344 h 2374687"/>
                  <a:gd name="connsiteX4" fmla="*/ 1968659 w 2562331"/>
                  <a:gd name="connsiteY4" fmla="*/ 2374686 h 2374687"/>
                  <a:gd name="connsiteX5" fmla="*/ 593672 w 2562331"/>
                  <a:gd name="connsiteY5" fmla="*/ 2374686 h 2374687"/>
                  <a:gd name="connsiteX6" fmla="*/ 0 w 2562331"/>
                  <a:gd name="connsiteY6" fmla="*/ 1187344 h 2374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2331" h="2374687">
                    <a:moveTo>
                      <a:pt x="1281165" y="0"/>
                    </a:moveTo>
                    <a:lnTo>
                      <a:pt x="2562330" y="550196"/>
                    </a:lnTo>
                    <a:lnTo>
                      <a:pt x="2562330" y="1824491"/>
                    </a:lnTo>
                    <a:lnTo>
                      <a:pt x="1281165" y="2374687"/>
                    </a:lnTo>
                    <a:lnTo>
                      <a:pt x="1" y="1824491"/>
                    </a:lnTo>
                    <a:lnTo>
                      <a:pt x="1" y="550196"/>
                    </a:lnTo>
                    <a:lnTo>
                      <a:pt x="1281165" y="0"/>
                    </a:ln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81289" tIns="411418" rIns="381289" bIns="411418" numCol="1" spcCol="1270" anchor="ctr" anchorCtr="0">
                <a:noAutofit/>
              </a:bodyPr>
              <a:lstStyle/>
              <a:p>
                <a:pPr marL="0" lvl="0" indent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2400" kern="12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Pomoc na ochronę środowiska</a:t>
                </a:r>
              </a:p>
            </p:txBody>
          </p:sp>
          <p:sp>
            <p:nvSpPr>
              <p:cNvPr id="13" name="Dowolny kształt: kształt 12">
                <a:extLst>
                  <a:ext uri="{FF2B5EF4-FFF2-40B4-BE49-F238E27FC236}">
                    <a16:creationId xmlns:a16="http://schemas.microsoft.com/office/drawing/2014/main" id="{4C04B099-6CA3-D5AE-A577-D26112DFE231}"/>
                  </a:ext>
                </a:extLst>
              </p:cNvPr>
              <p:cNvSpPr/>
              <p:nvPr/>
            </p:nvSpPr>
            <p:spPr>
              <a:xfrm>
                <a:off x="3890011" y="2192339"/>
                <a:ext cx="6759936" cy="1158818"/>
              </a:xfrm>
              <a:custGeom>
                <a:avLst/>
                <a:gdLst>
                  <a:gd name="connsiteX0" fmla="*/ 0 w 1158817"/>
                  <a:gd name="connsiteY0" fmla="*/ 2547765 h 5095530"/>
                  <a:gd name="connsiteX1" fmla="*/ 289704 w 1158817"/>
                  <a:gd name="connsiteY1" fmla="*/ 1 h 5095530"/>
                  <a:gd name="connsiteX2" fmla="*/ 869113 w 1158817"/>
                  <a:gd name="connsiteY2" fmla="*/ 1 h 5095530"/>
                  <a:gd name="connsiteX3" fmla="*/ 1158817 w 1158817"/>
                  <a:gd name="connsiteY3" fmla="*/ 2547765 h 5095530"/>
                  <a:gd name="connsiteX4" fmla="*/ 869113 w 1158817"/>
                  <a:gd name="connsiteY4" fmla="*/ 5095529 h 5095530"/>
                  <a:gd name="connsiteX5" fmla="*/ 289704 w 1158817"/>
                  <a:gd name="connsiteY5" fmla="*/ 5095529 h 5095530"/>
                  <a:gd name="connsiteX6" fmla="*/ 0 w 1158817"/>
                  <a:gd name="connsiteY6" fmla="*/ 2547765 h 5095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8817" h="5095530">
                    <a:moveTo>
                      <a:pt x="579409" y="2"/>
                    </a:moveTo>
                    <a:lnTo>
                      <a:pt x="1158817" y="1273882"/>
                    </a:lnTo>
                    <a:lnTo>
                      <a:pt x="1158817" y="3821647"/>
                    </a:lnTo>
                    <a:lnTo>
                      <a:pt x="579409" y="5095528"/>
                    </a:lnTo>
                    <a:lnTo>
                      <a:pt x="0" y="3821648"/>
                    </a:lnTo>
                    <a:lnTo>
                      <a:pt x="0" y="1273883"/>
                    </a:lnTo>
                    <a:lnTo>
                      <a:pt x="579409" y="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17836" tIns="261716" rIns="917835" bIns="261717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kern="1200" dirty="0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na inwestycje wspierające efektywność energetyczną procesów produkcji</a:t>
                </a:r>
              </a:p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kern="1200" dirty="0">
                    <a:solidFill>
                      <a:srgbClr val="FFFFFF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dot. tylko </a:t>
                </a:r>
                <a:r>
                  <a:rPr lang="pl-PL" sz="1400" b="1" u="sng" dirty="0">
                    <a:solidFill>
                      <a:schemeClr val="bg1">
                        <a:lumMod val="95000"/>
                      </a:schemeClr>
                    </a:solidFill>
                    <a:ea typeface="Open Sans" pitchFamily="2" charset="0"/>
                    <a:cs typeface="Open Sans" panose="020B0806030504020204" pitchFamily="34" charset="0"/>
                  </a:rPr>
                  <a:t>8.6.1 Część 1)  (EE)</a:t>
                </a:r>
              </a:p>
            </p:txBody>
          </p:sp>
          <p:sp>
            <p:nvSpPr>
              <p:cNvPr id="15" name="Dowolny kształt: kształt 14">
                <a:extLst>
                  <a:ext uri="{FF2B5EF4-FFF2-40B4-BE49-F238E27FC236}">
                    <a16:creationId xmlns:a16="http://schemas.microsoft.com/office/drawing/2014/main" id="{F6AB8190-DE35-0DAE-4FC6-453BF26B44C6}"/>
                  </a:ext>
                </a:extLst>
              </p:cNvPr>
              <p:cNvSpPr/>
              <p:nvPr/>
            </p:nvSpPr>
            <p:spPr>
              <a:xfrm>
                <a:off x="1539407" y="4607782"/>
                <a:ext cx="1830632" cy="1734710"/>
              </a:xfrm>
              <a:custGeom>
                <a:avLst/>
                <a:gdLst>
                  <a:gd name="connsiteX0" fmla="*/ 0 w 1779747"/>
                  <a:gd name="connsiteY0" fmla="*/ 1008832 h 2017663"/>
                  <a:gd name="connsiteX1" fmla="*/ 444937 w 1779747"/>
                  <a:gd name="connsiteY1" fmla="*/ 0 h 2017663"/>
                  <a:gd name="connsiteX2" fmla="*/ 1334810 w 1779747"/>
                  <a:gd name="connsiteY2" fmla="*/ 0 h 2017663"/>
                  <a:gd name="connsiteX3" fmla="*/ 1779747 w 1779747"/>
                  <a:gd name="connsiteY3" fmla="*/ 1008832 h 2017663"/>
                  <a:gd name="connsiteX4" fmla="*/ 1334810 w 1779747"/>
                  <a:gd name="connsiteY4" fmla="*/ 2017663 h 2017663"/>
                  <a:gd name="connsiteX5" fmla="*/ 444937 w 1779747"/>
                  <a:gd name="connsiteY5" fmla="*/ 2017663 h 2017663"/>
                  <a:gd name="connsiteX6" fmla="*/ 0 w 1779747"/>
                  <a:gd name="connsiteY6" fmla="*/ 1008832 h 201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79747" h="2017663">
                    <a:moveTo>
                      <a:pt x="889873" y="1"/>
                    </a:moveTo>
                    <a:lnTo>
                      <a:pt x="1779747" y="504416"/>
                    </a:lnTo>
                    <a:lnTo>
                      <a:pt x="1779747" y="1513247"/>
                    </a:lnTo>
                    <a:lnTo>
                      <a:pt x="889873" y="2017662"/>
                    </a:lnTo>
                    <a:lnTo>
                      <a:pt x="0" y="1513247"/>
                    </a:lnTo>
                    <a:lnTo>
                      <a:pt x="0" y="504416"/>
                    </a:lnTo>
                    <a:lnTo>
                      <a:pt x="889873" y="1"/>
                    </a:ln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04858" tIns="365205" rIns="404856" bIns="365204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2400" kern="12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Pomoc de </a:t>
                </a:r>
                <a:r>
                  <a:rPr lang="pl-PL" sz="2400" kern="1200" dirty="0" err="1">
                    <a:ea typeface="Open Sans" panose="020B0606030504020204" pitchFamily="34" charset="0"/>
                    <a:cs typeface="Open Sans" panose="020B0606030504020204" pitchFamily="34" charset="0"/>
                  </a:rPr>
                  <a:t>minimis</a:t>
                </a:r>
                <a:endParaRPr lang="pl-PL" sz="2400" kern="1200" dirty="0"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id="{FACBAAE6-F811-BCD8-ABB2-79BCA4AF5D66}"/>
                  </a:ext>
                </a:extLst>
              </p:cNvPr>
              <p:cNvSpPr/>
              <p:nvPr/>
            </p:nvSpPr>
            <p:spPr>
              <a:xfrm>
                <a:off x="6688708" y="4915879"/>
                <a:ext cx="1293240" cy="69529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226ACCE6-B312-BBB9-205A-93B04F00645C}"/>
                  </a:ext>
                </a:extLst>
              </p:cNvPr>
              <p:cNvSpPr/>
              <p:nvPr/>
            </p:nvSpPr>
            <p:spPr>
              <a:xfrm>
                <a:off x="3890010" y="3390172"/>
                <a:ext cx="6759937" cy="1158817"/>
              </a:xfrm>
              <a:custGeom>
                <a:avLst/>
                <a:gdLst>
                  <a:gd name="connsiteX0" fmla="*/ 0 w 1158817"/>
                  <a:gd name="connsiteY0" fmla="*/ 2530803 h 5061605"/>
                  <a:gd name="connsiteX1" fmla="*/ 289704 w 1158817"/>
                  <a:gd name="connsiteY1" fmla="*/ 1 h 5061605"/>
                  <a:gd name="connsiteX2" fmla="*/ 869113 w 1158817"/>
                  <a:gd name="connsiteY2" fmla="*/ 1 h 5061605"/>
                  <a:gd name="connsiteX3" fmla="*/ 1158817 w 1158817"/>
                  <a:gd name="connsiteY3" fmla="*/ 2530803 h 5061605"/>
                  <a:gd name="connsiteX4" fmla="*/ 869113 w 1158817"/>
                  <a:gd name="connsiteY4" fmla="*/ 5061604 h 5061605"/>
                  <a:gd name="connsiteX5" fmla="*/ 289704 w 1158817"/>
                  <a:gd name="connsiteY5" fmla="*/ 5061604 h 5061605"/>
                  <a:gd name="connsiteX6" fmla="*/ 0 w 1158817"/>
                  <a:gd name="connsiteY6" fmla="*/ 2530803 h 506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8817" h="5061605">
                    <a:moveTo>
                      <a:pt x="579408" y="0"/>
                    </a:moveTo>
                    <a:lnTo>
                      <a:pt x="1158817" y="1265400"/>
                    </a:lnTo>
                    <a:lnTo>
                      <a:pt x="1158817" y="3796205"/>
                    </a:lnTo>
                    <a:lnTo>
                      <a:pt x="579408" y="5061605"/>
                    </a:lnTo>
                    <a:lnTo>
                      <a:pt x="0" y="3796205"/>
                    </a:lnTo>
                    <a:lnTo>
                      <a:pt x="0" y="1265400"/>
                    </a:lnTo>
                    <a:lnTo>
                      <a:pt x="57940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43601" tIns="193136" rIns="843601" bIns="193136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l-PL" sz="1800" kern="1200" dirty="0">
                    <a:ea typeface="Open Sans" panose="020B0606030504020204" pitchFamily="34" charset="0"/>
                    <a:cs typeface="Open Sans" panose="020B0606030504020204" pitchFamily="34" charset="0"/>
                  </a:rPr>
                  <a:t>na inwestycje w propagowanie energii ze źródeł odnawialnych </a:t>
                </a:r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552AB11B-4E57-42EA-6D02-B94A5D6133B2}"/>
                  </a:ext>
                </a:extLst>
              </p:cNvPr>
              <p:cNvSpPr/>
              <p:nvPr/>
            </p:nvSpPr>
            <p:spPr>
              <a:xfrm>
                <a:off x="3998643" y="4869682"/>
                <a:ext cx="6651303" cy="1472810"/>
              </a:xfrm>
              <a:custGeom>
                <a:avLst/>
                <a:gdLst>
                  <a:gd name="connsiteX0" fmla="*/ 0 w 3875904"/>
                  <a:gd name="connsiteY0" fmla="*/ 0 h 1259831"/>
                  <a:gd name="connsiteX1" fmla="*/ 3875904 w 3875904"/>
                  <a:gd name="connsiteY1" fmla="*/ 0 h 1259831"/>
                  <a:gd name="connsiteX2" fmla="*/ 3875904 w 3875904"/>
                  <a:gd name="connsiteY2" fmla="*/ 1259831 h 1259831"/>
                  <a:gd name="connsiteX3" fmla="*/ 0 w 3875904"/>
                  <a:gd name="connsiteY3" fmla="*/ 1259831 h 1259831"/>
                  <a:gd name="connsiteX4" fmla="*/ 0 w 3875904"/>
                  <a:gd name="connsiteY4" fmla="*/ 0 h 125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5904" h="1259831">
                    <a:moveTo>
                      <a:pt x="0" y="0"/>
                    </a:moveTo>
                    <a:lnTo>
                      <a:pt x="3875904" y="0"/>
                    </a:lnTo>
                    <a:lnTo>
                      <a:pt x="3875904" y="1259831"/>
                    </a:lnTo>
                    <a:lnTo>
                      <a:pt x="0" y="1259831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0">
                <a:scrgbClr r="0" g="0" b="0"/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0960" tIns="60960" rIns="60960" bIns="60960" numCol="1" spcCol="1270" anchor="ctr" anchorCtr="0">
                <a:noAutofit/>
              </a:bodyPr>
              <a:lstStyle/>
              <a:p>
                <a:pPr marL="285750" lvl="0" indent="-2857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Courier New" panose="02070309020205020404" pitchFamily="49" charset="0"/>
                  <a:buChar char="o"/>
                </a:pPr>
                <a:r>
                  <a:rPr lang="pl-PL" sz="1600" b="1" u="sng" dirty="0">
                    <a:solidFill>
                      <a:schemeClr val="bg1">
                        <a:lumMod val="95000"/>
                      </a:schemeClr>
                    </a:solidFill>
                    <a:ea typeface="Open Sans" pitchFamily="2" charset="0"/>
                    <a:cs typeface="Open Sans" panose="020B0806030504020204" pitchFamily="34" charset="0"/>
                  </a:rPr>
                  <a:t>8.6.1 Część 1)  (EE) </a:t>
                </a:r>
                <a:r>
                  <a:rPr lang="pl-PL" sz="1600" i="1" kern="1200" dirty="0">
                    <a:solidFill>
                      <a:srgbClr val="FFFFFF"/>
                    </a:solidFill>
                  </a:rPr>
                  <a:t>-  gdy brak zgodności z warunkami pomocy na ochronę środowiska </a:t>
                </a:r>
              </a:p>
              <a:p>
                <a:pPr marL="285750" lvl="0" indent="-2857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Courier New" panose="02070309020205020404" pitchFamily="49" charset="0"/>
                  <a:buChar char="o"/>
                </a:pPr>
                <a:r>
                  <a:rPr lang="pl-PL" sz="1600" b="1" u="sng" dirty="0">
                    <a:solidFill>
                      <a:srgbClr val="FFFFFF"/>
                    </a:solidFill>
                  </a:rPr>
                  <a:t>1.20 Część 5) (CHP)</a:t>
                </a:r>
                <a:r>
                  <a:rPr lang="pl-PL" sz="1600" b="1" dirty="0">
                    <a:solidFill>
                      <a:srgbClr val="FFFFFF"/>
                    </a:solidFill>
                  </a:rPr>
                  <a:t> </a:t>
                </a:r>
                <a:r>
                  <a:rPr lang="pl-PL" sz="1600" i="1" dirty="0">
                    <a:solidFill>
                      <a:srgbClr val="FFFFFF"/>
                    </a:solidFill>
                  </a:rPr>
                  <a:t>- wyłącznie na działania edukacyjne oraz na współpracę z partnerami z innych Państw Członkowskich, kandydujących lub stowarzyszonych</a:t>
                </a:r>
                <a:endParaRPr lang="pl-PL" sz="1600" kern="120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7" name="Grafika 6" descr="Chata kontur">
              <a:extLst>
                <a:ext uri="{FF2B5EF4-FFF2-40B4-BE49-F238E27FC236}">
                  <a16:creationId xmlns:a16="http://schemas.microsoft.com/office/drawing/2014/main" id="{B8277E02-B19A-E074-F25D-2D2A7C8B9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96951" y="838783"/>
              <a:ext cx="841473" cy="841473"/>
            </a:xfrm>
            <a:prstGeom prst="rect">
              <a:avLst/>
            </a:prstGeom>
          </p:spPr>
        </p:pic>
        <p:pic>
          <p:nvPicPr>
            <p:cNvPr id="9" name="Grafika 8" descr="Panele słoneczne kontur">
              <a:extLst>
                <a:ext uri="{FF2B5EF4-FFF2-40B4-BE49-F238E27FC236}">
                  <a16:creationId xmlns:a16="http://schemas.microsoft.com/office/drawing/2014/main" id="{5124A095-37D1-44B1-F29C-5B9D2444C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96951" y="3216404"/>
              <a:ext cx="841473" cy="841473"/>
            </a:xfrm>
            <a:prstGeom prst="rect">
              <a:avLst/>
            </a:prstGeom>
          </p:spPr>
        </p:pic>
      </p:grpSp>
      <p:pic>
        <p:nvPicPr>
          <p:cNvPr id="19" name="Grafika 18" descr="Symbole Harveya 35% kontur">
            <a:extLst>
              <a:ext uri="{FF2B5EF4-FFF2-40B4-BE49-F238E27FC236}">
                <a16:creationId xmlns:a16="http://schemas.microsoft.com/office/drawing/2014/main" id="{C2C52C62-D0D2-9A81-9A23-0C875E7AC6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57478" y="5020755"/>
            <a:ext cx="914400" cy="914400"/>
          </a:xfrm>
          <a:prstGeom prst="rect">
            <a:avLst/>
          </a:prstGeom>
        </p:spPr>
      </p:pic>
      <p:pic>
        <p:nvPicPr>
          <p:cNvPr id="20" name="Grafika 19" descr="Fabryka kontur">
            <a:extLst>
              <a:ext uri="{FF2B5EF4-FFF2-40B4-BE49-F238E27FC236}">
                <a16:creationId xmlns:a16="http://schemas.microsoft.com/office/drawing/2014/main" id="{0A31BB71-322B-C749-7203-BE97F771D8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57478" y="2252685"/>
            <a:ext cx="781862" cy="78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06369"/>
      </p:ext>
    </p:extLst>
  </p:cSld>
  <p:clrMapOvr>
    <a:masterClrMapping/>
  </p:clrMapOvr>
</p:sld>
</file>

<file path=ppt/theme/theme1.xml><?xml version="1.0" encoding="utf-8"?>
<a:theme xmlns:a="http://schemas.openxmlformats.org/drawingml/2006/main" name="Epic Nature">
  <a:themeElements>
    <a:clrScheme name="Niestandardowy 9">
      <a:dk1>
        <a:srgbClr val="208551"/>
      </a:dk1>
      <a:lt1>
        <a:srgbClr val="FFFFFF"/>
      </a:lt1>
      <a:dk2>
        <a:srgbClr val="004066"/>
      </a:dk2>
      <a:lt2>
        <a:srgbClr val="F5F5F5"/>
      </a:lt2>
      <a:accent1>
        <a:srgbClr val="3CBD86"/>
      </a:accent1>
      <a:accent2>
        <a:srgbClr val="0099CC"/>
      </a:accent2>
      <a:accent3>
        <a:srgbClr val="2CB349"/>
      </a:accent3>
      <a:accent4>
        <a:srgbClr val="004066"/>
      </a:accent4>
      <a:accent5>
        <a:srgbClr val="009999"/>
      </a:accent5>
      <a:accent6>
        <a:srgbClr val="4D4D4D"/>
      </a:accent6>
      <a:hlink>
        <a:srgbClr val="0099CC"/>
      </a:hlink>
      <a:folHlink>
        <a:srgbClr val="0099CC"/>
      </a:folHlink>
    </a:clrScheme>
    <a:fontScheme name="Niestandardowy 1">
      <a:majorFont>
        <a:latin typeface="Source Sans 3"/>
        <a:ea typeface=""/>
        <a:cs typeface=""/>
      </a:majorFont>
      <a:minorFont>
        <a:latin typeface="Source Sans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dirty="0">
            <a:solidFill>
              <a:schemeClr val="accent6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W Minimalist Drama_Finance_win32_EF_v5" id="{2442EB39-5D7A-4DDC-AD9A-BB04F1C7B656}" vid="{B6686708-5202-4EB0-B50E-375235245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42158-f47d-48be-ab93-8f6036e20404" xsi:nil="true"/>
    <lcf76f155ced4ddcb4097134ff3c332f xmlns="97730884-5bf0-4adb-963c-097f9163802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8F3BA84FA2946B6D914A8442B181B" ma:contentTypeVersion="16" ma:contentTypeDescription="Utwórz nowy dokument." ma:contentTypeScope="" ma:versionID="1abc57081607df241cdaa4ff3077c4cd">
  <xsd:schema xmlns:xsd="http://www.w3.org/2001/XMLSchema" xmlns:xs="http://www.w3.org/2001/XMLSchema" xmlns:p="http://schemas.microsoft.com/office/2006/metadata/properties" xmlns:ns2="97730884-5bf0-4adb-963c-097f91638024" xmlns:ns3="07042158-f47d-48be-ab93-8f6036e20404" targetNamespace="http://schemas.microsoft.com/office/2006/metadata/properties" ma:root="true" ma:fieldsID="e9d4e82fdb09977206570ecf0793c5e0" ns2:_="" ns3:_="">
    <xsd:import namespace="97730884-5bf0-4adb-963c-097f91638024"/>
    <xsd:import namespace="07042158-f47d-48be-ab93-8f6036e204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30884-5bf0-4adb-963c-097f916380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Tagi obrazów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42158-f47d-48be-ab93-8f6036e204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0364d3-a081-4094-9436-43db1c7b1509}" ma:internalName="TaxCatchAll" ma:showField="CatchAllData" ma:web="07042158-f47d-48be-ab93-8f6036e204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4B9AF2-5B11-48FF-A8A8-964B2D972562}">
  <ds:schemaRefs>
    <ds:schemaRef ds:uri="230e9df3-be65-4c73-a93b-d1236ebd677e"/>
    <ds:schemaRef ds:uri="http://www.w3.org/XML/1998/namespace"/>
    <ds:schemaRef ds:uri="http://schemas.microsoft.com/sharepoint/v3"/>
    <ds:schemaRef ds:uri="http://purl.org/dc/dcmitype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71af3243-3dd4-4a8d-8c0d-dd76da1f02a5"/>
    <ds:schemaRef ds:uri="http://schemas.microsoft.com/office/2006/metadata/properties"/>
    <ds:schemaRef ds:uri="http://purl.org/dc/terms/"/>
    <ds:schemaRef ds:uri="07042158-f47d-48be-ab93-8f6036e20404"/>
    <ds:schemaRef ds:uri="97730884-5bf0-4adb-963c-097f91638024"/>
  </ds:schemaRefs>
</ds:datastoreItem>
</file>

<file path=customXml/itemProps2.xml><?xml version="1.0" encoding="utf-8"?>
<ds:datastoreItem xmlns:ds="http://schemas.openxmlformats.org/officeDocument/2006/customXml" ds:itemID="{5A3C2273-4CCA-4A90-8F28-8D42713EF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30884-5bf0-4adb-963c-097f91638024"/>
    <ds:schemaRef ds:uri="07042158-f47d-48be-ab93-8f6036e204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DD590A-8042-4F36-843F-743A8DB1784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3819</TotalTime>
  <Words>3650</Words>
  <Application>Microsoft Office PowerPoint</Application>
  <PresentationFormat>Panoramiczny</PresentationFormat>
  <Paragraphs>358</Paragraphs>
  <Slides>33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6" baseType="lpstr">
      <vt:lpstr>Aptos</vt:lpstr>
      <vt:lpstr>Arial</vt:lpstr>
      <vt:lpstr>Calibri</vt:lpstr>
      <vt:lpstr>Courier New</vt:lpstr>
      <vt:lpstr>Open Sans</vt:lpstr>
      <vt:lpstr>Poppins</vt:lpstr>
      <vt:lpstr>Poppins Light</vt:lpstr>
      <vt:lpstr>Source Sans 3</vt:lpstr>
      <vt:lpstr>Source Sans Pro Semibold</vt:lpstr>
      <vt:lpstr>Symbol</vt:lpstr>
      <vt:lpstr>Times New Roman</vt:lpstr>
      <vt:lpstr>Wingdings</vt:lpstr>
      <vt:lpstr>Epic Nature</vt:lpstr>
      <vt:lpstr>Fundusze Europejskie na Infrastrukturę, klimat, środowisko</vt:lpstr>
      <vt:lpstr>   Pomoc publiczna       Małgorzata Głowacka Departament Analiz i Ryzyka Finansowego</vt:lpstr>
      <vt:lpstr>Plan prezentacji</vt:lpstr>
      <vt:lpstr>Pomoc publiczna w programie priorytetowym</vt:lpstr>
      <vt:lpstr>Pomoc publiczna w programach priorytetowych</vt:lpstr>
      <vt:lpstr>Pomoc publiczna w GWD</vt:lpstr>
      <vt:lpstr>Pomoc publiczna w GWD</vt:lpstr>
      <vt:lpstr>Wnioskodawca nie będący dostawcą usług energetycznych w rozumieniu dyrektywy 2023/1791 działającym na rzecz podmiotu trzeciego    </vt:lpstr>
      <vt:lpstr>Prezentacja programu PowerPoint</vt:lpstr>
      <vt:lpstr>Pomoc na ochronę środowiska</vt:lpstr>
      <vt:lpstr>efekt zachęty</vt:lpstr>
      <vt:lpstr>efekt zachęty</vt:lpstr>
      <vt:lpstr>trudna sytuacja ekonomiczna </vt:lpstr>
      <vt:lpstr>trudna sytuacja ekonomiczna </vt:lpstr>
      <vt:lpstr>koszty kwalifikujące się do pomocy danego rodzaju oraz intensywność pomocy danego rodzaju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Pomoc na inwestycje w propagowanie energii ze źródeł odnawialnych    </vt:lpstr>
      <vt:lpstr>Prezentacja programu PowerPoint</vt:lpstr>
      <vt:lpstr>Intensywności pomocy na ochronę  środowiska </vt:lpstr>
      <vt:lpstr>Pomoc de minimis </vt:lpstr>
      <vt:lpstr> Wnioskodawca będący dostawcą usług energetycznych w rozumieniu dyrektywy 2023/1791 działającym na rzecz podmiotu trzeciego    </vt:lpstr>
      <vt:lpstr>Rodzaje pomocy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Strona tytułowa prezentacji</dc:title>
  <dc:creator>Godz Agata</dc:creator>
  <cp:lastModifiedBy>Głowacka Małgorzata</cp:lastModifiedBy>
  <cp:revision>74</cp:revision>
  <dcterms:created xsi:type="dcterms:W3CDTF">2024-06-26T20:20:27Z</dcterms:created>
  <dcterms:modified xsi:type="dcterms:W3CDTF">2026-02-02T21:57:54Z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0x01010020E8F3BA84FA2946B6D914A8442B181B</vt:lpwstr>
  </property>
  <property fmtid="{D5CDD505-2E9C-101B-9397-08002B2CF9AE}" pid="3" name="MediaServiceImageTags">
    <vt:lpwstr/>
  </property>
</Properties>
</file>