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0" r:id="rId7"/>
    <p:sldId id="263" r:id="rId8"/>
    <p:sldId id="261" r:id="rId9"/>
    <p:sldId id="264" r:id="rId10"/>
    <p:sldId id="265" r:id="rId11"/>
    <p:sldId id="258" r:id="rId1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iw giw" initials="gg" lastIdx="2" clrIdx="0">
    <p:extLst>
      <p:ext uri="{19B8F6BF-5375-455C-9EA6-DF929625EA0E}">
        <p15:presenceInfo xmlns:p15="http://schemas.microsoft.com/office/powerpoint/2012/main" userId="b1c62c30ecd0fd4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 snapToGrid="0">
      <p:cViewPr varScale="1">
        <p:scale>
          <a:sx n="66" d="100"/>
          <a:sy n="66" d="100"/>
        </p:scale>
        <p:origin x="65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3C4394-0751-4AE1-AFB2-61FEAFDA4171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BD9771-2C59-4967-9044-5DD2F456873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0951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BD9771-2C59-4967-9044-5DD2F4568731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531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29.01.2021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192025" y="1750443"/>
            <a:ext cx="11604450" cy="15696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rgbClr val="FFFF00"/>
                </a:solidFill>
              </a:rPr>
              <a:t>IW SYSTEM </a:t>
            </a:r>
            <a:r>
              <a:rPr lang="pl-PL" sz="4800" b="1" dirty="0">
                <a:solidFill>
                  <a:schemeClr val="bg1"/>
                </a:solidFill>
              </a:rPr>
              <a:t>- system informatyczny Inspekcji Weterynaryjnej</a:t>
            </a:r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634578" y="1242232"/>
            <a:ext cx="10758351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16000" b="1" i="1" dirty="0">
                <a:solidFill>
                  <a:srgbClr val="002060"/>
                </a:solidFill>
                <a:cs typeface="Times New Roman" pitchFamily="18" charset="0"/>
              </a:rPr>
              <a:t>IW SYSTEM</a:t>
            </a:r>
            <a:endParaRPr lang="pl-PL" sz="80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>
              <a:spcBef>
                <a:spcPts val="800"/>
              </a:spcBef>
              <a:spcAft>
                <a:spcPts val="1200"/>
              </a:spcAft>
              <a:buNone/>
            </a:pPr>
            <a:endParaRPr lang="pl-PL" sz="4900" i="1" dirty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1200" b="1" i="1" dirty="0">
                <a:solidFill>
                  <a:schemeClr val="accent5">
                    <a:lumMod val="75000"/>
                  </a:schemeClr>
                </a:solidFill>
              </a:rPr>
              <a:t>Wnioskodawca:</a:t>
            </a:r>
            <a:r>
              <a:rPr lang="pl-PL" sz="11200" i="1" dirty="0">
                <a:solidFill>
                  <a:schemeClr val="accent5">
                    <a:lumMod val="75000"/>
                  </a:schemeClr>
                </a:solidFill>
              </a:rPr>
              <a:t> Ministerstwo Rolnictwa i Rozwoju Wsi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1200" b="1" i="1" dirty="0">
                <a:solidFill>
                  <a:schemeClr val="accent5">
                    <a:lumMod val="75000"/>
                  </a:schemeClr>
                </a:solidFill>
              </a:rPr>
              <a:t>Beneficjent: </a:t>
            </a:r>
            <a:r>
              <a:rPr lang="pl-PL" sz="11200" i="1" dirty="0">
                <a:solidFill>
                  <a:schemeClr val="accent5">
                    <a:lumMod val="75000"/>
                  </a:schemeClr>
                </a:solidFill>
              </a:rPr>
              <a:t>Główny Inspektorat Weterynarii 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1200" b="1" i="1" dirty="0">
                <a:solidFill>
                  <a:schemeClr val="accent5">
                    <a:lumMod val="75000"/>
                  </a:schemeClr>
                </a:solidFill>
              </a:rPr>
              <a:t>Partner: </a:t>
            </a:r>
            <a:r>
              <a:rPr lang="pl-PL" sz="11200" i="1" dirty="0">
                <a:solidFill>
                  <a:schemeClr val="accent5">
                    <a:lumMod val="75000"/>
                  </a:schemeClr>
                </a:solidFill>
              </a:rPr>
              <a:t>Kancelaria Prezesa Rady Ministrów (Ministerstwo Cyfryzacji)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1200" i="1" dirty="0">
                <a:solidFill>
                  <a:schemeClr val="accent5">
                    <a:lumMod val="75000"/>
                  </a:schemeClr>
                </a:solidFill>
              </a:rPr>
              <a:t>Źródło finansowania:</a:t>
            </a:r>
            <a:r>
              <a:rPr lang="pl-PL" sz="11200" b="1" i="1" dirty="0">
                <a:solidFill>
                  <a:schemeClr val="accent5">
                    <a:lumMod val="75000"/>
                  </a:schemeClr>
                </a:solidFill>
              </a:rPr>
              <a:t> Program Operacyjny Polska Cyfrowa – działanie 2.1 „Wysoka dostępność i jakość e-usług publicznych”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1200" b="1" i="1" dirty="0">
                <a:solidFill>
                  <a:schemeClr val="accent5">
                    <a:lumMod val="75000"/>
                  </a:schemeClr>
                </a:solidFill>
              </a:rPr>
              <a:t>Całkowity koszt projektu: </a:t>
            </a:r>
            <a:r>
              <a:rPr lang="pl-PL" sz="11200" i="1" dirty="0">
                <a:solidFill>
                  <a:schemeClr val="accent5">
                    <a:lumMod val="75000"/>
                  </a:schemeClr>
                </a:solidFill>
              </a:rPr>
              <a:t>23 611 298,78 PLN</a:t>
            </a:r>
          </a:p>
          <a:p>
            <a:pPr marL="269875" indent="-269875">
              <a:spcBef>
                <a:spcPts val="800"/>
              </a:spcBef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pl-PL" sz="11200" b="1" i="1" dirty="0">
                <a:solidFill>
                  <a:schemeClr val="accent5">
                    <a:lumMod val="75000"/>
                  </a:schemeClr>
                </a:solidFill>
              </a:rPr>
              <a:t>Planowany okres realizacji projektu: </a:t>
            </a:r>
            <a:r>
              <a:rPr lang="pl-PL" sz="11200" i="1" dirty="0">
                <a:solidFill>
                  <a:schemeClr val="accent5">
                    <a:lumMod val="75000"/>
                  </a:schemeClr>
                </a:solidFill>
              </a:rPr>
              <a:t>31.07.2021 – 31.12.2023</a:t>
            </a:r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 marL="0" indent="0">
              <a:spcAft>
                <a:spcPts val="1200"/>
              </a:spcAft>
              <a:buNone/>
            </a:pPr>
            <a:r>
              <a:rPr lang="pl-PL" dirty="0"/>
              <a:t> </a:t>
            </a:r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  <a:p>
            <a:pPr>
              <a:spcAft>
                <a:spcPts val="1200"/>
              </a:spcAft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56162" y="1164134"/>
            <a:ext cx="1215581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b="1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Poprawa bezpieczeństwa żywności pochodzenia zwierzęcego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poprzez lepszą kontrolę podmiotów nadzorowanych przez Inspekcję Weterynaryjną, w szczególności wprowadzenie monitorowania zużycia leków przeciwdrobnoustrojowych (np. antybiotyki) na poziomie poszczególnego gospodarstwa. Walka z powszechnym zjawiskiem narastania oporności mikroorganizmów (w szczególności na antybiotyki).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i="1" dirty="0">
              <a:solidFill>
                <a:srgbClr val="FF000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Realizacja obowiązków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nałożonych przepisami UE (r. 2019/6), w zakresie pozyskania danych niezbędnych do raportowania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     o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ilościach zużytych środków przeciwdrobnoustrojowych.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Udostępnienie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 posiadaczom zwierząt, lekarzom weterynarii oraz Inspekcji Weterynaryjnej 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elektronicznej książki leczenia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zwierząt, a przez to wprowadzenie lepszej kontroli nad stosowaniem okresów karencji na produkty pochodzenia zwierzęcego.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Udostępnienie </a:t>
            </a:r>
            <a:r>
              <a:rPr lang="pl-PL" b="1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eUsług</a:t>
            </a:r>
            <a:r>
              <a:rPr lang="pl-PL" b="1" i="1" dirty="0">
                <a:solidFill>
                  <a:srgbClr val="0070C0"/>
                </a:solidFill>
                <a:ea typeface="Times New Roman" panose="02020603050405020304" pitchFamily="18" charset="0"/>
              </a:rPr>
              <a:t> 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(</a:t>
            </a:r>
            <a:r>
              <a:rPr lang="pl-PL" i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eRecepta</a:t>
            </a: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, powiadamianie o wykrytych nieprawidłowościach podczas uboju zwierząt, rejestracja działalności nadzorowanej przez Inspekcję Weterynaryjną) dla podmiotów objętych nadzorem </a:t>
            </a:r>
            <a:r>
              <a:rPr lang="pl-PL" i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weterynaryjnym.</a:t>
            </a:r>
            <a:endParaRPr lang="pl-PL" i="1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i="1" dirty="0">
                <a:solidFill>
                  <a:srgbClr val="0070C0"/>
                </a:solidFill>
                <a:ea typeface="Times New Roman" panose="02020603050405020304" pitchFamily="18" charset="0"/>
              </a:rPr>
              <a:t>Zwiększenie efektywności wykorzystania e-usług podmiotów nadzorowanych oraz poprawę planowania i przeprowadzania szybkich i nacelowanych kontroli eliminujących zagrożenia dla produktów pochodzenia zwierzęcego poprzez wdrożenie systemu informatycznego IW-SYSTEM.</a:t>
            </a:r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310896" y="1598155"/>
            <a:ext cx="116494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i="1" dirty="0">
              <a:solidFill>
                <a:srgbClr val="0070C0"/>
              </a:solidFill>
            </a:endParaRPr>
          </a:p>
          <a:p>
            <a:pPr algn="ctr"/>
            <a:r>
              <a:rPr lang="pl-PL" sz="4000" b="1" i="1" dirty="0">
                <a:solidFill>
                  <a:srgbClr val="002060"/>
                </a:solidFill>
                <a:cs typeface="Times New Roman" pitchFamily="18" charset="0"/>
              </a:rPr>
              <a:t>CEL STRATEGICZNY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endParaRPr lang="pl-PL" i="1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Program Zintegrowanej Informatyzacji Państwa – działanie 4.2.1. Zwiększenie jakości oraz zakresu komunikacji między obywatelami i innymi interesariuszami a Państwem.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Strategia zrównoważonego rozwoju wsi, rolnictwa i rybactwa 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2030 </a:t>
            </a:r>
            <a:r>
              <a:rPr lang="pl-PL" dirty="0">
                <a:solidFill>
                  <a:srgbClr val="0070C0"/>
                </a:solidFill>
                <a:ea typeface="Times New Roman" panose="02020603050405020304" pitchFamily="18" charset="0"/>
              </a:rPr>
              <a:t>– Kierunek interwencji I.5. Poszerzanie i rozwój rynków zbytu na produkty i surowce sektora rolno-spożywczego (w tym </a:t>
            </a:r>
            <a:r>
              <a:rPr lang="pl-PL" dirty="0" err="1">
                <a:solidFill>
                  <a:srgbClr val="0070C0"/>
                </a:solidFill>
                <a:ea typeface="Times New Roman" panose="02020603050405020304" pitchFamily="18" charset="0"/>
              </a:rPr>
              <a:t>biogospodarka</a:t>
            </a:r>
            <a:r>
              <a:rPr lang="pl-PL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).</a:t>
            </a: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175127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925" y="1602557"/>
            <a:ext cx="9737889" cy="5255443"/>
          </a:xfrm>
          <a:prstGeom prst="rect">
            <a:avLst/>
          </a:prstGeom>
        </p:spPr>
      </p:pic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0" y="1113576"/>
            <a:ext cx="11067007" cy="6963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 - </a:t>
            </a:r>
            <a:r>
              <a:rPr lang="pl-PL" b="1" i="1" dirty="0">
                <a:solidFill>
                  <a:srgbClr val="002060"/>
                </a:solidFill>
                <a:cs typeface="Times New Roman" pitchFamily="18" charset="0"/>
              </a:rPr>
              <a:t>Widok kooperacji aplikacji </a:t>
            </a:r>
          </a:p>
        </p:txBody>
      </p:sp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310896" y="1598155"/>
            <a:ext cx="1164945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pPr marL="457200" indent="-457200">
              <a:buAutoNum type="arabicPeriod"/>
            </a:pPr>
            <a:r>
              <a:rPr lang="pl-PL" sz="2400" b="1" i="1" dirty="0">
                <a:solidFill>
                  <a:schemeClr val="accent1">
                    <a:lumMod val="50000"/>
                  </a:schemeClr>
                </a:solidFill>
              </a:rPr>
              <a:t>E-usługi: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</a:rPr>
              <a:t>Zgłoszenie i obsługa wniosku dot. rejestracji/zatwierdzenia działalności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 err="1">
                <a:solidFill>
                  <a:schemeClr val="accent1">
                    <a:lumMod val="50000"/>
                  </a:schemeClr>
                </a:solidFill>
              </a:rPr>
              <a:t>eRecepta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</a:rPr>
              <a:t> (dla zwierząt) będąca 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dostosowaniem istniejącego systemu </a:t>
            </a:r>
            <a:r>
              <a:rPr lang="pl-PL" sz="2000" dirty="0" err="1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eRecepta</a:t>
            </a:r>
            <a:r>
              <a:rPr lang="pl-PL" sz="20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 do stosowania przez lekarzy weterynarii w przypadku leczenia zwierząt, lekami zarejestrowanymi do stosowania u ludzi.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Elektroniczny system powiadamiania hodowców zwierząt gospodarskich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Książka leczenia zwierząt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Analiza i raportowanie substancji leczniczych zużytych w gospodarstwie hodującym zwierzęta</a:t>
            </a:r>
          </a:p>
          <a:p>
            <a:pPr marL="914400" lvl="1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Zgłoszenie i obsługa wniosku o wyznaczenie urzędowych lekarzy weterynarii i personelu pomocniczego</a:t>
            </a:r>
          </a:p>
          <a:p>
            <a:endParaRPr lang="pl-PL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0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rostokąt 3"/>
          <p:cNvSpPr/>
          <p:nvPr/>
        </p:nvSpPr>
        <p:spPr>
          <a:xfrm>
            <a:off x="310896" y="1598155"/>
            <a:ext cx="11649456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4000" b="1" i="1" dirty="0">
                <a:solidFill>
                  <a:srgbClr val="002060"/>
                </a:solidFill>
                <a:cs typeface="Times New Roman" pitchFamily="18" charset="0"/>
              </a:rPr>
              <a:t>PRODUKTY </a:t>
            </a:r>
            <a:r>
              <a:rPr lang="pl-PL" sz="4000" b="1" i="1" dirty="0" smtClean="0">
                <a:solidFill>
                  <a:srgbClr val="002060"/>
                </a:solidFill>
                <a:cs typeface="Times New Roman" pitchFamily="18" charset="0"/>
              </a:rPr>
              <a:t>PROJEKTU</a:t>
            </a:r>
          </a:p>
          <a:p>
            <a:pPr algn="ctr"/>
            <a:endParaRPr lang="pl-PL" sz="4000" b="1" i="1" dirty="0">
              <a:solidFill>
                <a:srgbClr val="002060"/>
              </a:solidFill>
              <a:cs typeface="Times New Roman" pitchFamily="18" charset="0"/>
            </a:endParaRPr>
          </a:p>
          <a:p>
            <a:r>
              <a:rPr lang="pl-PL" sz="2400" b="1" i="1" dirty="0">
                <a:solidFill>
                  <a:srgbClr val="0070C0"/>
                </a:solidFill>
              </a:rPr>
              <a:t>2</a:t>
            </a:r>
            <a:r>
              <a:rPr lang="pl-PL" sz="2400" b="1" i="1" dirty="0" smtClean="0">
                <a:solidFill>
                  <a:srgbClr val="0070C0"/>
                </a:solidFill>
              </a:rPr>
              <a:t>. System pn. IW-SYSTEM </a:t>
            </a:r>
            <a:r>
              <a:rPr lang="pl-PL" sz="2400" i="1" dirty="0" smtClean="0">
                <a:solidFill>
                  <a:srgbClr val="0070C0"/>
                </a:solidFill>
              </a:rPr>
              <a:t>składający się się z</a:t>
            </a:r>
            <a:r>
              <a:rPr lang="pl-PL" sz="2400" i="1" dirty="0">
                <a:solidFill>
                  <a:srgbClr val="0070C0"/>
                </a:solidFill>
              </a:rPr>
              <a:t>:</a:t>
            </a:r>
          </a:p>
          <a:p>
            <a:endParaRPr lang="pl-PL" i="1" dirty="0">
              <a:solidFill>
                <a:srgbClr val="0070C0"/>
              </a:solidFill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>
                <a:solidFill>
                  <a:srgbClr val="0070C0"/>
                </a:solidFill>
                <a:ea typeface="Times New Roman" panose="02020603050405020304" pitchFamily="18" charset="0"/>
              </a:rPr>
              <a:t>Rejestru podmiotów nadzorowanych, rejestru</a:t>
            </a:r>
            <a:r>
              <a:rPr lang="pl-PL" sz="2000" dirty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r>
              <a:rPr lang="pl-PL" sz="2000" dirty="0">
                <a:solidFill>
                  <a:srgbClr val="0070C0"/>
                </a:solidFill>
                <a:ea typeface="Times New Roman" panose="02020603050405020304" pitchFamily="18" charset="0"/>
              </a:rPr>
              <a:t>urzędowych lekarzy weterynarii oraz personelu pomocniczego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Elektronicznej </a:t>
            </a:r>
            <a:r>
              <a:rPr lang="pl-PL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Książki Leczenia Zwierząt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l-PL" sz="2000" b="1" dirty="0" smtClean="0">
                <a:solidFill>
                  <a:srgbClr val="0070C0"/>
                </a:solidFill>
                <a:ea typeface="Times New Roman" panose="02020603050405020304" pitchFamily="18" charset="0"/>
              </a:rPr>
              <a:t>Elektronicznego </a:t>
            </a:r>
            <a:r>
              <a:rPr lang="pl-PL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dziennika badań </a:t>
            </a:r>
            <a:r>
              <a:rPr lang="pl-PL" sz="2000" b="1" dirty="0" err="1">
                <a:solidFill>
                  <a:srgbClr val="0070C0"/>
                </a:solidFill>
                <a:ea typeface="Times New Roman" panose="02020603050405020304" pitchFamily="18" charset="0"/>
              </a:rPr>
              <a:t>przedubojowego</a:t>
            </a:r>
            <a:r>
              <a:rPr lang="pl-PL" sz="2000" b="1" dirty="0">
                <a:solidFill>
                  <a:srgbClr val="0070C0"/>
                </a:solidFill>
                <a:ea typeface="Times New Roman" panose="02020603050405020304" pitchFamily="18" charset="0"/>
              </a:rPr>
              <a:t> zwierząt i poubojowego mięsa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>
              <a:solidFill>
                <a:srgbClr val="0070C0"/>
              </a:solidFill>
              <a:ea typeface="Times New Roman" panose="02020603050405020304" pitchFamily="18" charset="0"/>
            </a:endParaRPr>
          </a:p>
          <a:p>
            <a:endParaRPr lang="pl-PL" i="1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55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elements/1.1/"/>
    <ds:schemaRef ds:uri="http://schemas.microsoft.com/office/2006/metadata/properties"/>
    <ds:schemaRef ds:uri="http://purl.org/dc/terms/"/>
    <ds:schemaRef ds:uri="5df3a10b-8748-402e-bef4-aee373db4d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9affde3b-50dd-4e74-9e2c-6b9654ae514a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468</TotalTime>
  <Words>385</Words>
  <Application>Microsoft Office PowerPoint</Application>
  <PresentationFormat>Panoramiczny</PresentationFormat>
  <Paragraphs>64</Paragraphs>
  <Slides>8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Marczak-Redecka Joanna</cp:lastModifiedBy>
  <cp:revision>31</cp:revision>
  <dcterms:created xsi:type="dcterms:W3CDTF">2017-01-27T12:50:17Z</dcterms:created>
  <dcterms:modified xsi:type="dcterms:W3CDTF">2021-01-29T05:23:05Z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