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71" r:id="rId7"/>
    <p:sldId id="261" r:id="rId8"/>
    <p:sldId id="272" r:id="rId9"/>
    <p:sldId id="273" r:id="rId10"/>
    <p:sldId id="269" r:id="rId11"/>
    <p:sldId id="274" r:id="rId12"/>
    <p:sldId id="266" r:id="rId13"/>
    <p:sldId id="267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4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Pichlak-Pawlak Sylwia" initials="PS" lastIdx="3" clrIdx="1">
    <p:extLst>
      <p:ext uri="{19B8F6BF-5375-455C-9EA6-DF929625EA0E}">
        <p15:presenceInfo xmlns:p15="http://schemas.microsoft.com/office/powerpoint/2012/main" userId="S-1-5-21-3954371645-834304607-549911658-2236" providerId="AD"/>
      </p:ext>
    </p:extLst>
  </p:cmAuthor>
  <p:cmAuthor id="3" name="Sylwia Karczmarczyk" initials="SK" lastIdx="1" clrIdx="2">
    <p:extLst>
      <p:ext uri="{19B8F6BF-5375-455C-9EA6-DF929625EA0E}">
        <p15:presenceInfo xmlns:p15="http://schemas.microsoft.com/office/powerpoint/2012/main" userId="Sylwia Karczmarczy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5713137027306"/>
          <c:y val="4.3794741171163998E-2"/>
          <c:w val="0.71766592827124953"/>
          <c:h val="0.815412454562339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Koszty ogółem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B w="101600" prst="riblet"/>
            </a:sp3d>
          </c:spPr>
          <c:invertIfNegative val="0"/>
          <c:dLbls>
            <c:dLbl>
              <c:idx val="1"/>
              <c:layout>
                <c:manualLayout>
                  <c:x val="1.3098803553221125E-3"/>
                  <c:y val="6.7393669240361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EF1-41AB-8830-1DD8C3B0A81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 </c:v>
                </c:pt>
                <c:pt idx="1">
                  <c:v>Faktyczne</c:v>
                </c:pt>
              </c:strCache>
            </c:strRef>
          </c:cat>
          <c:val>
            <c:numRef>
              <c:f>Arkusz1!$B$2:$B$5</c:f>
              <c:numCache>
                <c:formatCode>#,##0</c:formatCode>
                <c:ptCount val="2"/>
                <c:pt idx="0" formatCode="#,##0.00">
                  <c:v>32425837.460000001</c:v>
                </c:pt>
                <c:pt idx="1">
                  <c:v>34955226.289999999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F4-40D6-9AE6-B089E208CAC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7889231978985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EF1-41AB-8830-1DD8C3B0A81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4086839085427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EF1-41AB-8830-1DD8C3B0A81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 </c:v>
                </c:pt>
                <c:pt idx="1">
                  <c:v>Faktyczne</c:v>
                </c:pt>
              </c:strCache>
            </c:strRef>
          </c:cat>
          <c:val>
            <c:numRef>
              <c:f>Arkusz1!$C$2:$C$5</c:f>
              <c:numCache>
                <c:formatCode>#,##0</c:formatCode>
                <c:ptCount val="2"/>
                <c:pt idx="0">
                  <c:v>27441986</c:v>
                </c:pt>
                <c:pt idx="1">
                  <c:v>29582608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3F4-40D6-9AE6-B089E208C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5"/>
        <c:axId val="217633600"/>
        <c:axId val="217629288"/>
      </c:barChart>
      <c:dateAx>
        <c:axId val="21763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7629288"/>
        <c:crosses val="autoZero"/>
        <c:auto val="0"/>
        <c:lblOffset val="100"/>
        <c:baseTimeUnit val="days"/>
      </c:dateAx>
      <c:valAx>
        <c:axId val="21762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763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105397708650462"/>
          <c:y val="0.88167741250762821"/>
          <c:w val="0.18894602291349538"/>
          <c:h val="0.118322715906335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44EFE-1BEE-43FA-AE4C-665969FDD678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8A0EC-CE2E-4DBC-9925-3F8A6D7A0A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9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D8A0EC-CE2E-4DBC-9925-3F8A6D7A0AE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153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Otwarte dane plus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77163" y="1333979"/>
            <a:ext cx="8509677" cy="908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43605" y="2242201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  <a:endParaRPr lang="pl-PL" sz="8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  <a:endParaRPr lang="pl-PL" sz="8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341709"/>
              </p:ext>
            </p:extLst>
          </p:nvPr>
        </p:nvGraphicFramePr>
        <p:xfrm>
          <a:off x="767404" y="3740887"/>
          <a:ext cx="10729194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Możliwe zmiany dot. baz udostępnianych przez API w okresie utrzymania – konieczność dostosowywania API 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średnia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niskie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Zaplanowanie środków na utrzymanie projektu w budżetach Beneficjenta             i Partnerów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6842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Utrzymanie efektów osiągniętych w ramach zadania</a:t>
                      </a:r>
                    </a:p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portal wynikające ze zmiany podmiotu utrzymującego</a:t>
                      </a:r>
                    </a:p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aplikację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średnia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  <a:p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niskie </a:t>
                      </a:r>
                    </a:p>
                    <a:p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Warsztaty mające na celu</a:t>
                      </a:r>
                    </a:p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przekazanie wiedzy i kompetencji dla</a:t>
                      </a:r>
                    </a:p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zespołu, który będzie realizował</a:t>
                      </a:r>
                    </a:p>
                    <a:p>
                      <a:r>
                        <a:rPr lang="pl-PL" sz="1200" dirty="0">
                          <a:solidFill>
                            <a:srgbClr val="0070C0"/>
                          </a:solidFill>
                        </a:rPr>
                        <a:t>utrzymanie portalu dane gov.pl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5" y="1235237"/>
            <a:ext cx="10810225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Ministerstwo Finansów, Ministerstwo Sportu i Turystyki, Główny Urząd Statystyczny 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227838" y="500193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278866" y="5752531"/>
            <a:ext cx="108292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0070C0"/>
                </a:solidFill>
              </a:rPr>
              <a:t>W</a:t>
            </a:r>
            <a:r>
              <a:rPr lang="pl-PL" sz="1600" kern="1200" dirty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zrost ilości i poprawa jakości otwartych danych publicznych oraz zwiększenie ich ponownego wykorzystywania</a:t>
            </a:r>
            <a:endParaRPr lang="pl-PL" sz="1600" i="1" dirty="0">
              <a:solidFill>
                <a:srgbClr val="0070C0"/>
              </a:solidFill>
            </a:endParaRP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68306" y="25666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480797"/>
              </p:ext>
            </p:extLst>
          </p:nvPr>
        </p:nvGraphicFramePr>
        <p:xfrm>
          <a:off x="749808" y="3339275"/>
          <a:ext cx="10946674" cy="1004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352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dirty="0">
                          <a:solidFill>
                            <a:srgbClr val="0070C0"/>
                          </a:solidFill>
                        </a:rPr>
                        <a:t>2019.03.01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dirty="0">
                          <a:solidFill>
                            <a:srgbClr val="0070C0"/>
                          </a:solidFill>
                        </a:rPr>
                        <a:t>2022.02.28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dirty="0">
                          <a:solidFill>
                            <a:srgbClr val="0070C0"/>
                          </a:solidFill>
                        </a:rPr>
                        <a:t>2019.03.01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dirty="0">
                          <a:solidFill>
                            <a:srgbClr val="0070C0"/>
                          </a:solidFill>
                        </a:rPr>
                        <a:t>2022.08.31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27838" y="1415276"/>
            <a:ext cx="11887200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Program Operacyjny Polska Cyfrowa, budżet państwa cz.27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227838" y="226748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xmlns="" id="{C8493C17-FF93-476E-8A79-F0B7DAB329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301992"/>
              </p:ext>
            </p:extLst>
          </p:nvPr>
        </p:nvGraphicFramePr>
        <p:xfrm>
          <a:off x="1518373" y="3018082"/>
          <a:ext cx="9610930" cy="376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4053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2088038" y="132273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3746"/>
              </p:ext>
            </p:extLst>
          </p:nvPr>
        </p:nvGraphicFramePr>
        <p:xfrm>
          <a:off x="556505" y="2073334"/>
          <a:ext cx="10960304" cy="4152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99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82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35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74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59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Udostępnienie</a:t>
                      </a:r>
                      <a:r>
                        <a:rPr lang="pl-PL" sz="1400" b="0" i="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baz danych poprzez API: </a:t>
                      </a:r>
                      <a:endParaRPr lang="pl-PL" sz="12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Dziedzinowe Bazy Wiedzy – GUS,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Rejestry publiczne w turystyce (Centralny Wykaz Obiektów Hotelarskich, Centralny Wykaz Przewodników Górskich, Centralny Wykaz Organizatorów Szkoleń dla Kandydatów na Przewodników Górskich) - </a:t>
                      </a:r>
                      <a:r>
                        <a:rPr lang="pl-PL" sz="1400" b="0" i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MSiT</a:t>
                      </a: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Informatyczny System Obsługi Budżetu Państwa (TREZOR) – MF</a:t>
                      </a: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Narzędzia (nowe funkcjonalności) portalu dane.gov.pl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Dokumenty systematyzujące otwieranie danych w urzędach centralnych wypracowane przez Laboratorium Otwartych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2022.02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2022.02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2066" y="128801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23385"/>
              </p:ext>
            </p:extLst>
          </p:nvPr>
        </p:nvGraphicFramePr>
        <p:xfrm>
          <a:off x="695400" y="2139214"/>
          <a:ext cx="10783008" cy="3364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07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 absolwentów Akademii Otwartych Danych (</a:t>
                      </a: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podniesienie poziomu wiedzy i umiejętności pracowników) </a:t>
                      </a: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2021.11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2021.11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 z badań dot. ponownego wykorzystywania ISP oraz potrzeb sektora biznesu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2020.10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2020.10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międzynarodowe konferencje otwartych danych (upowszechnianie informacji na temat potencjału i korzyści danych oraz portalu)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78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28" name="Grupa 27">
            <a:extLst>
              <a:ext uri="{FF2B5EF4-FFF2-40B4-BE49-F238E27FC236}">
                <a16:creationId xmlns:a16="http://schemas.microsoft.com/office/drawing/2014/main" xmlns="" id="{80F23E80-E30C-47A4-A3E3-880785DD95C2}"/>
              </a:ext>
            </a:extLst>
          </p:cNvPr>
          <p:cNvGrpSpPr/>
          <p:nvPr/>
        </p:nvGrpSpPr>
        <p:grpSpPr>
          <a:xfrm>
            <a:off x="2392664" y="2931178"/>
            <a:ext cx="6935544" cy="3542531"/>
            <a:chOff x="2192878" y="2994544"/>
            <a:chExt cx="6232539" cy="2532529"/>
          </a:xfrm>
          <a:solidFill>
            <a:srgbClr val="FF33CC"/>
          </a:solidFill>
        </p:grpSpPr>
        <p:sp>
          <p:nvSpPr>
            <p:cNvPr id="29" name="Prostokąt 28">
              <a:extLst>
                <a:ext uri="{FF2B5EF4-FFF2-40B4-BE49-F238E27FC236}">
                  <a16:creationId xmlns:a16="http://schemas.microsoft.com/office/drawing/2014/main" xmlns="" id="{94A3553F-A811-4290-AF92-3288394CE748}"/>
                </a:ext>
              </a:extLst>
            </p:cNvPr>
            <p:cNvSpPr/>
            <p:nvPr/>
          </p:nvSpPr>
          <p:spPr>
            <a:xfrm>
              <a:off x="4575508" y="3888285"/>
              <a:ext cx="1494000" cy="7920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b="1" dirty="0">
                  <a:solidFill>
                    <a:schemeClr val="tx2"/>
                  </a:solidFill>
                </a:rPr>
                <a:t>dane.gov.pl </a:t>
              </a:r>
            </a:p>
          </p:txBody>
        </p:sp>
        <p:sp>
          <p:nvSpPr>
            <p:cNvPr id="30" name="Prostokąt 29">
              <a:extLst>
                <a:ext uri="{FF2B5EF4-FFF2-40B4-BE49-F238E27FC236}">
                  <a16:creationId xmlns:a16="http://schemas.microsoft.com/office/drawing/2014/main" xmlns="" id="{695EF334-3A9A-4144-BF95-C6293CF7CB7E}"/>
                </a:ext>
              </a:extLst>
            </p:cNvPr>
            <p:cNvSpPr/>
            <p:nvPr/>
          </p:nvSpPr>
          <p:spPr>
            <a:xfrm>
              <a:off x="5375897" y="2994544"/>
              <a:ext cx="850228" cy="450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TREZOR</a:t>
              </a:r>
            </a:p>
          </p:txBody>
        </p:sp>
        <p:cxnSp>
          <p:nvCxnSpPr>
            <p:cNvPr id="31" name="Łącznik prosty ze strzałką 30">
              <a:extLst>
                <a:ext uri="{FF2B5EF4-FFF2-40B4-BE49-F238E27FC236}">
                  <a16:creationId xmlns:a16="http://schemas.microsoft.com/office/drawing/2014/main" xmlns="" id="{B2B72821-CCB2-409F-B2FC-A69DC5E436B5}"/>
                </a:ext>
              </a:extLst>
            </p:cNvPr>
            <p:cNvCxnSpPr/>
            <p:nvPr/>
          </p:nvCxnSpPr>
          <p:spPr>
            <a:xfrm>
              <a:off x="4831731" y="3457634"/>
              <a:ext cx="1191" cy="426199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xmlns="" id="{42C7C0A3-4B76-4F94-A31A-B8FDF7EF157D}"/>
                </a:ext>
              </a:extLst>
            </p:cNvPr>
            <p:cNvCxnSpPr/>
            <p:nvPr/>
          </p:nvCxnSpPr>
          <p:spPr>
            <a:xfrm>
              <a:off x="4288577" y="3717032"/>
              <a:ext cx="4664" cy="579626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Łącznik prosty ze strzałką 32">
              <a:extLst>
                <a:ext uri="{FF2B5EF4-FFF2-40B4-BE49-F238E27FC236}">
                  <a16:creationId xmlns:a16="http://schemas.microsoft.com/office/drawing/2014/main" xmlns="" id="{8F81351F-B95E-4261-9E28-EBFBA538C0AD}"/>
                </a:ext>
              </a:extLst>
            </p:cNvPr>
            <p:cNvCxnSpPr/>
            <p:nvPr/>
          </p:nvCxnSpPr>
          <p:spPr>
            <a:xfrm>
              <a:off x="4300212" y="4284329"/>
              <a:ext cx="275296" cy="0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xmlns="" id="{17216BED-FCFF-4FE9-8F78-E4A70E1513E7}"/>
                </a:ext>
              </a:extLst>
            </p:cNvPr>
            <p:cNvSpPr/>
            <p:nvPr/>
          </p:nvSpPr>
          <p:spPr>
            <a:xfrm>
              <a:off x="2192878" y="3482751"/>
              <a:ext cx="1622625" cy="451183"/>
            </a:xfrm>
            <a:prstGeom prst="rect">
              <a:avLst/>
            </a:prstGeom>
            <a:grp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Bank danych lokalnych</a:t>
              </a:r>
              <a:r>
                <a:rPr lang="pl-PL" sz="1000" i="1" dirty="0">
                  <a:solidFill>
                    <a:schemeClr val="bg1"/>
                  </a:solidFill>
                </a:rPr>
                <a:t> 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35" name="Łącznik prosty 34">
              <a:extLst>
                <a:ext uri="{FF2B5EF4-FFF2-40B4-BE49-F238E27FC236}">
                  <a16:creationId xmlns:a16="http://schemas.microsoft.com/office/drawing/2014/main" xmlns="" id="{F0CBBC22-509D-41C2-8B93-FF840A22C5E2}"/>
                </a:ext>
              </a:extLst>
            </p:cNvPr>
            <p:cNvCxnSpPr/>
            <p:nvPr/>
          </p:nvCxnSpPr>
          <p:spPr>
            <a:xfrm flipH="1">
              <a:off x="3815514" y="3717032"/>
              <a:ext cx="484698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xmlns="" id="{584C18EB-D846-41AD-9AB4-79312B2E3345}"/>
                </a:ext>
              </a:extLst>
            </p:cNvPr>
            <p:cNvSpPr/>
            <p:nvPr/>
          </p:nvSpPr>
          <p:spPr>
            <a:xfrm>
              <a:off x="2192889" y="4077072"/>
              <a:ext cx="1622625" cy="451183"/>
            </a:xfrm>
            <a:prstGeom prst="rect">
              <a:avLst/>
            </a:prstGeom>
            <a:grp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TERYT</a:t>
              </a:r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xmlns="" id="{1FF7F59B-13B5-48D1-AEDB-3850B168BDF5}"/>
                </a:ext>
              </a:extLst>
            </p:cNvPr>
            <p:cNvSpPr/>
            <p:nvPr/>
          </p:nvSpPr>
          <p:spPr>
            <a:xfrm>
              <a:off x="2214878" y="4653136"/>
              <a:ext cx="1622625" cy="451183"/>
            </a:xfrm>
            <a:prstGeom prst="rect">
              <a:avLst/>
            </a:prstGeom>
            <a:grp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REGON</a:t>
              </a:r>
            </a:p>
          </p:txBody>
        </p:sp>
        <p:cxnSp>
          <p:nvCxnSpPr>
            <p:cNvPr id="38" name="Łącznik prosty 37">
              <a:extLst>
                <a:ext uri="{FF2B5EF4-FFF2-40B4-BE49-F238E27FC236}">
                  <a16:creationId xmlns:a16="http://schemas.microsoft.com/office/drawing/2014/main" xmlns="" id="{E1A74210-81CF-4C91-AECC-4736CAFB9E39}"/>
                </a:ext>
              </a:extLst>
            </p:cNvPr>
            <p:cNvCxnSpPr/>
            <p:nvPr/>
          </p:nvCxnSpPr>
          <p:spPr>
            <a:xfrm flipH="1">
              <a:off x="3844302" y="4878727"/>
              <a:ext cx="470523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y 38">
              <a:extLst>
                <a:ext uri="{FF2B5EF4-FFF2-40B4-BE49-F238E27FC236}">
                  <a16:creationId xmlns:a16="http://schemas.microsoft.com/office/drawing/2014/main" xmlns="" id="{ED0F94E5-1615-4616-82A6-19D118BE7FCD}"/>
                </a:ext>
              </a:extLst>
            </p:cNvPr>
            <p:cNvCxnSpPr/>
            <p:nvPr/>
          </p:nvCxnSpPr>
          <p:spPr>
            <a:xfrm>
              <a:off x="4294528" y="4284329"/>
              <a:ext cx="5684" cy="594398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>
              <a:extLst>
                <a:ext uri="{FF2B5EF4-FFF2-40B4-BE49-F238E27FC236}">
                  <a16:creationId xmlns:a16="http://schemas.microsoft.com/office/drawing/2014/main" xmlns="" id="{BC133B83-5FC6-4740-AA61-EDF67863EE23}"/>
                </a:ext>
              </a:extLst>
            </p:cNvPr>
            <p:cNvCxnSpPr/>
            <p:nvPr/>
          </p:nvCxnSpPr>
          <p:spPr>
            <a:xfrm flipH="1">
              <a:off x="3820276" y="4285428"/>
              <a:ext cx="484698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xmlns="" id="{870365A4-935D-4DA1-8289-0DAF0BCC4854}"/>
                </a:ext>
              </a:extLst>
            </p:cNvPr>
            <p:cNvSpPr/>
            <p:nvPr/>
          </p:nvSpPr>
          <p:spPr>
            <a:xfrm>
              <a:off x="4412951" y="2994544"/>
              <a:ext cx="849301" cy="451183"/>
            </a:xfrm>
            <a:prstGeom prst="rect">
              <a:avLst/>
            </a:prstGeom>
            <a:grp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 err="1">
                  <a:solidFill>
                    <a:schemeClr val="bg1"/>
                  </a:solidFill>
                </a:rPr>
                <a:t>Besti</a:t>
              </a:r>
              <a:r>
                <a:rPr lang="pl-PL" sz="1000" dirty="0">
                  <a:solidFill>
                    <a:schemeClr val="bg1"/>
                  </a:solidFill>
                </a:rPr>
                <a:t>@</a:t>
              </a:r>
            </a:p>
          </p:txBody>
        </p:sp>
        <p:cxnSp>
          <p:nvCxnSpPr>
            <p:cNvPr id="42" name="Łącznik prosty ze strzałką 41">
              <a:extLst>
                <a:ext uri="{FF2B5EF4-FFF2-40B4-BE49-F238E27FC236}">
                  <a16:creationId xmlns:a16="http://schemas.microsoft.com/office/drawing/2014/main" xmlns="" id="{DC98BBA5-B305-4C19-9ADE-F88B54877F69}"/>
                </a:ext>
              </a:extLst>
            </p:cNvPr>
            <p:cNvCxnSpPr>
              <a:cxnSpLocks/>
            </p:cNvCxnSpPr>
            <p:nvPr/>
          </p:nvCxnSpPr>
          <p:spPr>
            <a:xfrm>
              <a:off x="5800742" y="3457634"/>
              <a:ext cx="0" cy="422985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xmlns="" id="{C816F680-72B2-45CA-9789-42F53738C2DC}"/>
                </a:ext>
              </a:extLst>
            </p:cNvPr>
            <p:cNvSpPr/>
            <p:nvPr/>
          </p:nvSpPr>
          <p:spPr>
            <a:xfrm>
              <a:off x="5375897" y="5076417"/>
              <a:ext cx="850228" cy="450656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CEIDG</a:t>
              </a:r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xmlns="" id="{BAB99E14-F113-4574-A94E-2580C5D32EDE}"/>
                </a:ext>
              </a:extLst>
            </p:cNvPr>
            <p:cNvSpPr/>
            <p:nvPr/>
          </p:nvSpPr>
          <p:spPr>
            <a:xfrm>
              <a:off x="4183977" y="5076417"/>
              <a:ext cx="1072868" cy="450656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Inne systemy/rejestry </a:t>
              </a:r>
            </a:p>
          </p:txBody>
        </p:sp>
        <p:cxnSp>
          <p:nvCxnSpPr>
            <p:cNvPr id="45" name="Łącznik prosty ze strzałką 44">
              <a:extLst>
                <a:ext uri="{FF2B5EF4-FFF2-40B4-BE49-F238E27FC236}">
                  <a16:creationId xmlns:a16="http://schemas.microsoft.com/office/drawing/2014/main" xmlns="" id="{88D7EB48-04D7-473D-A2FA-56ABE676421D}"/>
                </a:ext>
              </a:extLst>
            </p:cNvPr>
            <p:cNvCxnSpPr/>
            <p:nvPr/>
          </p:nvCxnSpPr>
          <p:spPr>
            <a:xfrm flipV="1">
              <a:off x="5800742" y="4680705"/>
              <a:ext cx="0" cy="396044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ze strzałką 45">
              <a:extLst>
                <a:ext uri="{FF2B5EF4-FFF2-40B4-BE49-F238E27FC236}">
                  <a16:creationId xmlns:a16="http://schemas.microsoft.com/office/drawing/2014/main" xmlns="" id="{767D4B1F-A315-49DA-BF45-DA055FDDFB5E}"/>
                </a:ext>
              </a:extLst>
            </p:cNvPr>
            <p:cNvCxnSpPr/>
            <p:nvPr/>
          </p:nvCxnSpPr>
          <p:spPr>
            <a:xfrm flipV="1">
              <a:off x="4859529" y="4680373"/>
              <a:ext cx="0" cy="396044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46">
              <a:extLst>
                <a:ext uri="{FF2B5EF4-FFF2-40B4-BE49-F238E27FC236}">
                  <a16:creationId xmlns:a16="http://schemas.microsoft.com/office/drawing/2014/main" xmlns="" id="{7C258D69-5D39-4EC7-A0E9-F841B61440DA}"/>
                </a:ext>
              </a:extLst>
            </p:cNvPr>
            <p:cNvCxnSpPr/>
            <p:nvPr/>
          </p:nvCxnSpPr>
          <p:spPr>
            <a:xfrm>
              <a:off x="6334921" y="3716033"/>
              <a:ext cx="4664" cy="579626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Łącznik prosty 47">
              <a:extLst>
                <a:ext uri="{FF2B5EF4-FFF2-40B4-BE49-F238E27FC236}">
                  <a16:creationId xmlns:a16="http://schemas.microsoft.com/office/drawing/2014/main" xmlns="" id="{D188C4D8-7688-4DDB-A17E-4654C4D5D39F}"/>
                </a:ext>
              </a:extLst>
            </p:cNvPr>
            <p:cNvCxnSpPr/>
            <p:nvPr/>
          </p:nvCxnSpPr>
          <p:spPr>
            <a:xfrm>
              <a:off x="6337759" y="4302930"/>
              <a:ext cx="4664" cy="579626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>
              <a:extLst>
                <a:ext uri="{FF2B5EF4-FFF2-40B4-BE49-F238E27FC236}">
                  <a16:creationId xmlns:a16="http://schemas.microsoft.com/office/drawing/2014/main" xmlns="" id="{33E5750C-8904-4320-9663-298236E5F393}"/>
                </a:ext>
              </a:extLst>
            </p:cNvPr>
            <p:cNvCxnSpPr/>
            <p:nvPr/>
          </p:nvCxnSpPr>
          <p:spPr>
            <a:xfrm rot="10800000">
              <a:off x="6076479" y="4304711"/>
              <a:ext cx="275296" cy="0"/>
            </a:xfrm>
            <a:prstGeom prst="straightConnector1">
              <a:avLst/>
            </a:prstGeom>
            <a:grpFill/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Łącznik prosty 49">
              <a:extLst>
                <a:ext uri="{FF2B5EF4-FFF2-40B4-BE49-F238E27FC236}">
                  <a16:creationId xmlns:a16="http://schemas.microsoft.com/office/drawing/2014/main" xmlns="" id="{0E1981EE-496A-4E69-85FD-B432828B4EC5}"/>
                </a:ext>
              </a:extLst>
            </p:cNvPr>
            <p:cNvCxnSpPr/>
            <p:nvPr/>
          </p:nvCxnSpPr>
          <p:spPr>
            <a:xfrm flipH="1">
              <a:off x="6325397" y="3716033"/>
              <a:ext cx="484698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50">
              <a:extLst>
                <a:ext uri="{FF2B5EF4-FFF2-40B4-BE49-F238E27FC236}">
                  <a16:creationId xmlns:a16="http://schemas.microsoft.com/office/drawing/2014/main" xmlns="" id="{6F70CFBF-CC7C-403D-A19C-37FDC511644D}"/>
                </a:ext>
              </a:extLst>
            </p:cNvPr>
            <p:cNvCxnSpPr/>
            <p:nvPr/>
          </p:nvCxnSpPr>
          <p:spPr>
            <a:xfrm flipH="1">
              <a:off x="6332540" y="4885439"/>
              <a:ext cx="484698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 prosty 51">
              <a:extLst>
                <a:ext uri="{FF2B5EF4-FFF2-40B4-BE49-F238E27FC236}">
                  <a16:creationId xmlns:a16="http://schemas.microsoft.com/office/drawing/2014/main" xmlns="" id="{16EDCBD2-AC9E-4491-ACC8-26A00AC9A855}"/>
                </a:ext>
              </a:extLst>
            </p:cNvPr>
            <p:cNvCxnSpPr/>
            <p:nvPr/>
          </p:nvCxnSpPr>
          <p:spPr>
            <a:xfrm flipH="1">
              <a:off x="6351775" y="4305044"/>
              <a:ext cx="484698" cy="0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xmlns="" id="{702C658F-DDD3-45C9-9E68-6C8D8C02E61F}"/>
                </a:ext>
              </a:extLst>
            </p:cNvPr>
            <p:cNvSpPr/>
            <p:nvPr/>
          </p:nvSpPr>
          <p:spPr>
            <a:xfrm>
              <a:off x="6817238" y="3483122"/>
              <a:ext cx="1608179" cy="4413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Rejestry w turystyce </a:t>
              </a:r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xmlns="" id="{93B419D8-A521-4C07-9038-461218262498}"/>
                </a:ext>
              </a:extLst>
            </p:cNvPr>
            <p:cNvSpPr/>
            <p:nvPr/>
          </p:nvSpPr>
          <p:spPr>
            <a:xfrm>
              <a:off x="6810095" y="4063635"/>
              <a:ext cx="1608179" cy="4413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NFZ</a:t>
              </a:r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xmlns="" id="{6A3DC50E-3863-4363-990C-375D7C5E151C}"/>
                </a:ext>
              </a:extLst>
            </p:cNvPr>
            <p:cNvSpPr/>
            <p:nvPr/>
          </p:nvSpPr>
          <p:spPr>
            <a:xfrm>
              <a:off x="6817238" y="4685038"/>
              <a:ext cx="1608179" cy="4413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>
                  <a:solidFill>
                    <a:schemeClr val="bg1"/>
                  </a:solidFill>
                </a:rPr>
                <a:t>CEPIK 2.0</a:t>
              </a:r>
            </a:p>
          </p:txBody>
        </p:sp>
      </p:grpSp>
      <p:sp>
        <p:nvSpPr>
          <p:cNvPr id="56" name="Prostokąt 55">
            <a:extLst>
              <a:ext uri="{FF2B5EF4-FFF2-40B4-BE49-F238E27FC236}">
                <a16:creationId xmlns:a16="http://schemas.microsoft.com/office/drawing/2014/main" xmlns="" id="{927ECBE4-753B-44D5-BDED-04491B8A9FDB}"/>
              </a:ext>
            </a:extLst>
          </p:cNvPr>
          <p:cNvSpPr/>
          <p:nvPr/>
        </p:nvSpPr>
        <p:spPr>
          <a:xfrm>
            <a:off x="2392664" y="2791961"/>
            <a:ext cx="1805650" cy="63112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Dziedzinowe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dirty="0">
                <a:solidFill>
                  <a:schemeClr val="bg1"/>
                </a:solidFill>
              </a:rPr>
              <a:t>Bazy Wiedzy 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xmlns="" id="{E31A5F21-F0C1-4AF6-A9CA-D33889560726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4198314" y="3102513"/>
            <a:ext cx="522819" cy="500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10C81840-C466-4BAE-A878-5F33786D2539}"/>
              </a:ext>
            </a:extLst>
          </p:cNvPr>
          <p:cNvCxnSpPr>
            <a:cxnSpLocks/>
          </p:cNvCxnSpPr>
          <p:nvPr/>
        </p:nvCxnSpPr>
        <p:spPr>
          <a:xfrm>
            <a:off x="4721133" y="3104467"/>
            <a:ext cx="0" cy="8359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71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049592"/>
              </p:ext>
            </p:extLst>
          </p:nvPr>
        </p:nvGraphicFramePr>
        <p:xfrm>
          <a:off x="339364" y="2347558"/>
          <a:ext cx="11368726" cy="2463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1.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9000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11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435</a:t>
                      </a:r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Liczba podmiotów, które udostępniły on-line informacje sektora publicznego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2C8FE13C-3FC6-4696-AF9B-F8BC3E8E21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584360"/>
              </p:ext>
            </p:extLst>
          </p:nvPr>
        </p:nvGraphicFramePr>
        <p:xfrm>
          <a:off x="339364" y="4790721"/>
          <a:ext cx="11368726" cy="776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3581337525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727520235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62884564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350169059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520970740"/>
                    </a:ext>
                  </a:extLst>
                </a:gridCol>
              </a:tblGrid>
              <a:tr h="616706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3.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dirty="0">
                        <a:solidFill>
                          <a:srgbClr val="0070C0"/>
                        </a:solidFill>
                        <a:latin typeface="Nex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4240799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27495D16-BDDB-4AF6-A9BA-615F58A77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192720"/>
              </p:ext>
            </p:extLst>
          </p:nvPr>
        </p:nvGraphicFramePr>
        <p:xfrm>
          <a:off x="339364" y="5556912"/>
          <a:ext cx="11368726" cy="776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3581337525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727520235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62884564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350169059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520970740"/>
                    </a:ext>
                  </a:extLst>
                </a:gridCol>
              </a:tblGrid>
              <a:tr h="616706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4.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dirty="0">
                        <a:solidFill>
                          <a:srgbClr val="0070C0"/>
                        </a:solidFill>
                        <a:latin typeface="Nex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424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629030"/>
              </p:ext>
            </p:extLst>
          </p:nvPr>
        </p:nvGraphicFramePr>
        <p:xfrm>
          <a:off x="339364" y="2347558"/>
          <a:ext cx="11368726" cy="2646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5.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pl-PL" sz="1400" dirty="0">
                          <a:solidFill>
                            <a:srgbClr val="0070C0"/>
                          </a:solidFill>
                          <a:latin typeface="+mn-lt"/>
                        </a:rPr>
                        <a:t>0,08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0,8</a:t>
                      </a:r>
                      <a:endParaRPr lang="pl-PL" sz="1400" b="0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6.</a:t>
                      </a: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Liczba pobrań/</a:t>
                      </a:r>
                      <a:r>
                        <a:rPr lang="pl-PL" sz="1400" b="0" dirty="0" err="1">
                          <a:solidFill>
                            <a:srgbClr val="0070C0"/>
                          </a:solidFill>
                          <a:latin typeface="+mn-lt"/>
                        </a:rPr>
                        <a:t>odtworzeń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latin typeface="+mn-lt"/>
                        </a:rPr>
                        <a:t> dokumentów zawierających informacje sektora publicznego (szt./rok)</a:t>
                      </a:r>
                    </a:p>
                    <a:p>
                      <a:pPr algn="l"/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dirty="0">
                          <a:solidFill>
                            <a:srgbClr val="0070C0"/>
                          </a:solidFill>
                          <a:latin typeface="+mn-lt"/>
                        </a:rPr>
                        <a:t>1 815 000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baseline="0" dirty="0">
                          <a:solidFill>
                            <a:srgbClr val="0070C0"/>
                          </a:solidFill>
                          <a:latin typeface="+mn-lt"/>
                        </a:rPr>
                        <a:t>3 323 674</a:t>
                      </a:r>
                      <a:endParaRPr lang="pl-PL" sz="14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28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38946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07864"/>
              </p:ext>
            </p:extLst>
          </p:nvPr>
        </p:nvGraphicFramePr>
        <p:xfrm>
          <a:off x="695399" y="2235380"/>
          <a:ext cx="10801199" cy="1673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400" i="0" dirty="0">
                          <a:solidFill>
                            <a:srgbClr val="0070C0"/>
                          </a:solidFill>
                        </a:rPr>
                        <a:t>Zalecenia RA </a:t>
                      </a:r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- </a:t>
                      </a:r>
                      <a:r>
                        <a:rPr lang="pl-PL" sz="1400" dirty="0">
                          <a:solidFill>
                            <a:srgbClr val="0070C0"/>
                          </a:solidFill>
                        </a:rPr>
                        <a:t>badanie poziomu wiedzy pracowników na początku i na końcu projektu, np. poprzez przeprowadzanie testów diagnostycznych</a:t>
                      </a:r>
                      <a:endParaRPr lang="pl-PL" sz="14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i="0" dirty="0">
                          <a:solidFill>
                            <a:srgbClr val="0070C0"/>
                          </a:solidFill>
                        </a:rPr>
                        <a:t>Wykonane w całości </a:t>
                      </a:r>
                      <a:endParaRPr lang="pl-PL" sz="18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pl-PL" sz="1600" i="0" dirty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uczestnicy AOD przed rozpoczęciem szkoleń najpierw przechodzili </a:t>
                      </a:r>
                      <a:r>
                        <a:rPr lang="pl-PL" sz="1200" i="0" dirty="0" err="1">
                          <a:solidFill>
                            <a:srgbClr val="0070C0"/>
                          </a:solidFill>
                        </a:rPr>
                        <a:t>pretesty</a:t>
                      </a: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, na koniec trwania kursów zdawali testy)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5122C512-B329-D81C-53D6-280255C60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67919"/>
              </p:ext>
            </p:extLst>
          </p:nvPr>
        </p:nvGraphicFramePr>
        <p:xfrm>
          <a:off x="695399" y="3908845"/>
          <a:ext cx="10801199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xmlns="" val="4041175338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xmlns="" val="3117459803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3814869842"/>
                    </a:ext>
                  </a:extLst>
                </a:gridCol>
              </a:tblGrid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Zalecenia RA </a:t>
                      </a: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- </a:t>
                      </a: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wdrożenie procesu zarządzania</a:t>
                      </a:r>
                    </a:p>
                    <a:p>
                      <a:pPr algn="l"/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ryzykiem naruszenia prywatności bądź ujawnienia informacji wrażliwej</a:t>
                      </a:r>
                    </a:p>
                    <a:p>
                      <a:pPr algn="l"/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poprzez korelację udostępnionych zbiorów danych </a:t>
                      </a:r>
                      <a:r>
                        <a:rPr lang="pl-PL" sz="1400" b="0" i="0" dirty="0" err="1">
                          <a:solidFill>
                            <a:srgbClr val="0070C0"/>
                          </a:solidFill>
                        </a:rPr>
                        <a:t>anonimizowanych</a:t>
                      </a:r>
                      <a:endParaRPr lang="pl-PL" sz="1400" b="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Wykonane w całości </a:t>
                      </a: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1576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documentManagement/types"/>
    <ds:schemaRef ds:uri="http://purl.org/dc/dcmitype/"/>
    <ds:schemaRef ds:uri="5df3a10b-8748-402e-bef4-aee373db4dbb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546</Words>
  <Application>Microsoft Office PowerPoint</Application>
  <PresentationFormat>Panoramiczny</PresentationFormat>
  <Paragraphs>164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Nexa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70</cp:revision>
  <dcterms:created xsi:type="dcterms:W3CDTF">2017-01-27T12:50:17Z</dcterms:created>
  <dcterms:modified xsi:type="dcterms:W3CDTF">2023-01-26T12:00:59Z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