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31"/>
  </p:notesMasterIdLst>
  <p:handoutMasterIdLst>
    <p:handoutMasterId r:id="rId32"/>
  </p:handoutMasterIdLst>
  <p:sldIdLst>
    <p:sldId id="256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2" r:id="rId13"/>
    <p:sldId id="283" r:id="rId14"/>
    <p:sldId id="284" r:id="rId15"/>
    <p:sldId id="285" r:id="rId16"/>
    <p:sldId id="295" r:id="rId17"/>
    <p:sldId id="286" r:id="rId18"/>
    <p:sldId id="287" r:id="rId19"/>
    <p:sldId id="292" r:id="rId20"/>
    <p:sldId id="293" r:id="rId21"/>
    <p:sldId id="294" r:id="rId22"/>
    <p:sldId id="288" r:id="rId23"/>
    <p:sldId id="289" r:id="rId24"/>
    <p:sldId id="290" r:id="rId25"/>
    <p:sldId id="291" r:id="rId26"/>
    <p:sldId id="296" r:id="rId27"/>
    <p:sldId id="297" r:id="rId28"/>
    <p:sldId id="298" r:id="rId29"/>
    <p:sldId id="281" r:id="rId30"/>
  </p:sldIdLst>
  <p:sldSz cx="9144000" cy="5143500" type="screen16x9"/>
  <p:notesSz cx="6858000" cy="9144000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82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27.08.2024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9.png"/><Relationship Id="rId2" Type="http://schemas.openxmlformats.org/officeDocument/2006/relationships/image" Target="../media/image11.png"/><Relationship Id="rId16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27.08.2024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27.08.2024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27.08.2024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25" y="2526426"/>
            <a:ext cx="6773550" cy="740100"/>
          </a:xfrm>
        </p:spPr>
        <p:txBody>
          <a:bodyPr/>
          <a:lstStyle/>
          <a:p>
            <a:pPr algn="ctr"/>
            <a:r>
              <a:rPr lang="pl-PL" dirty="0"/>
              <a:t>Ochrona danych osobowych dla Beneficjentów FERC</a:t>
            </a: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8442F97-59AD-4C59-AFE5-5C6918171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7768" y="3719038"/>
            <a:ext cx="6773483" cy="415979"/>
          </a:xfrm>
        </p:spPr>
        <p:txBody>
          <a:bodyPr/>
          <a:lstStyle/>
          <a:p>
            <a:r>
              <a:rPr lang="pl-PL" dirty="0"/>
              <a:t>Kinga Oklińska (IOD)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A4D934C-B3C2-3357-2AD1-0DB22CD3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5576" y="4299942"/>
            <a:ext cx="7776863" cy="80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Powierzenie przetwarzania danych (art. 28)</a:t>
            </a: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Możliwość powierzenia innemu podmiotowi, w drodze umowy zawartej na piśmie czynności związanych z przetwarzaniem danych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400" b="0" i="0" u="none" strike="noStrike" baseline="0" dirty="0">
              <a:solidFill>
                <a:srgbClr val="1C304A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Podmiot przetwarzający:</a:t>
            </a:r>
          </a:p>
          <a:p>
            <a:pPr>
              <a:lnSpc>
                <a:spcPct val="150000"/>
              </a:lnSpc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może przetwarzać dane wyłącznie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w celu i zakresie przewidzianym w umowie</a:t>
            </a:r>
          </a:p>
          <a:p>
            <a:pPr>
              <a:lnSpc>
                <a:spcPct val="150000"/>
              </a:lnSpc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jest obowiązany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przed przystąpieniem do przetwarzania spełnić wymogi zabezpieczenia danych</a:t>
            </a:r>
          </a:p>
          <a:p>
            <a:pPr>
              <a:lnSpc>
                <a:spcPct val="150000"/>
              </a:lnSpc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ponosi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odpowiedzialność </a:t>
            </a: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w zakresie przestrzegania przepisów RODO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7132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Powierzenie przetwarzania danych (art. 28) c.d.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707" y="1131590"/>
            <a:ext cx="7389547" cy="3184210"/>
          </a:xfrm>
        </p:spPr>
        <p:txBody>
          <a:bodyPr>
            <a:normAutofit fontScale="85000" lnSpcReduction="10000"/>
          </a:bodyPr>
          <a:lstStyle/>
          <a:p>
            <a:pPr algn="l"/>
            <a:endParaRPr lang="pl-PL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informuje administratora o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obowiązku przetwarzania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w tym przekazywania danych osobowych do państwa trzeciego lub organizacji międzynarodowej</a:t>
            </a: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zapewnia, by osoby upoważnione do przetwarzania danych osobowych zobowiązały się do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zachowania tajemnicy</a:t>
            </a: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przestrzega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warunków dalszego powierzenia</a:t>
            </a: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Pomaga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administratorowi w wywiązywaniu się z obowiązku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realizacji praw podmiotów danych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oraz obowiązków związanych z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bezpieczeństwem danych, obsługą naruszeń i oceną skutków</a:t>
            </a: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usuwa lub zwraca administratorowi wszelkie dane osobowe po zakończeniu świadczenia usług</a:t>
            </a:r>
          </a:p>
          <a:p>
            <a:pPr>
              <a:lnSpc>
                <a:spcPct val="160000"/>
              </a:lnSpc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udostępnia administratorowi wszelkie informacje niezbędne do wykazania spełnienia obowiązków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2364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Zabezpieczenie danych osobowych</a:t>
            </a: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Uwzględniając stan wiedzy technicznej, koszt wdrażania oraz charakter, zakres, kontekst i cele przetwarzania oraz ryzyko naruszenia praw lub wolności osób fizycznych o różnym prawdopodobieństwie wystąpienia i wadze zagrożenia, administrator i podmiot przetwarzający wdrażają odpowiednie środki techniczne i organizacyjne, aby zapewnić stopień bezpieczeństwa odpowiadający temu </a:t>
            </a:r>
            <a:r>
              <a:rPr lang="pl-PL" sz="1400" b="0" i="0" u="none" strike="noStrike" baseline="0" dirty="0" err="1">
                <a:solidFill>
                  <a:srgbClr val="081836"/>
                </a:solidFill>
                <a:latin typeface="Calibri" panose="020F0502020204030204" pitchFamily="34" charset="0"/>
              </a:rPr>
              <a:t>ryzyku,w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tym między innymi w stosownym przypadku: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a) </a:t>
            </a:r>
            <a:r>
              <a:rPr lang="pl-PL" sz="1400" b="0" i="0" u="none" strike="noStrike" baseline="0" dirty="0" err="1">
                <a:solidFill>
                  <a:srgbClr val="081836"/>
                </a:solidFill>
                <a:latin typeface="Calibri" panose="020F0502020204030204" pitchFamily="34" charset="0"/>
              </a:rPr>
              <a:t>pseudonimizację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i szyfrowanie danych osobowych;</a:t>
            </a:r>
          </a:p>
          <a:p>
            <a:pPr marL="0" indent="0"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b) zdolność do ciągłego zapewnienia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poufności, integralności, dostępności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i odporności systemów i usług przetwarzania;</a:t>
            </a:r>
          </a:p>
          <a:p>
            <a:pPr marL="0" indent="0"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c) zdolność do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szybkiego przywrócenia dostępności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danych osobowych i dostępu do nich w razie incydentu fizycznego lub technicznego;</a:t>
            </a:r>
          </a:p>
          <a:p>
            <a:pPr marL="0" indent="0"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regularne testowanie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, mierzenie i ocenianie skuteczności środków technicznych i organizacyjnych mających zapewnić bezpieczeństwo przetwarzania. 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8155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25" y="2526426"/>
            <a:ext cx="6773550" cy="740100"/>
          </a:xfrm>
        </p:spPr>
        <p:txBody>
          <a:bodyPr/>
          <a:lstStyle/>
          <a:p>
            <a:pPr algn="ctr"/>
            <a:r>
              <a:rPr lang="pl-PL" dirty="0"/>
              <a:t>Porozumienie – zobowiązania  </a:t>
            </a: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8442F97-59AD-4C59-AFE5-5C6918171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7768" y="3719038"/>
            <a:ext cx="6773483" cy="415979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A4D934C-B3C2-3357-2AD1-0DB22CD3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5576" y="4299942"/>
            <a:ext cx="7776863" cy="80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775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064" y="979645"/>
            <a:ext cx="7389547" cy="3184210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ane osobowe mogą być przetwarzane przez Beneficjenta wyłącznie w celu aplikowania o środki europejskie i realizacji Projektu w szczególności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kwalifikowalności wydatków, udzielenia wsparcia Projektu, ewaluacji, monitoringu, kontroli, sprawozdawczości oraz działań informacyjno-promocyjnych</a:t>
            </a: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pl-PL" sz="14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Beneficjent jest samodzielnym administratorem</a:t>
            </a: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, który udostępnia dane osobowe innym administratorom według właściwości wskazując pozostałych administratorów danych, tj. co najmniej Instytucję Zarządzającą i Instytucję Pośredniczącą, którym te dane będzie udostępniać.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796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Zakresy danych i kategorie osób – art. 87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439" y="979646"/>
            <a:ext cx="8149049" cy="3680336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br>
              <a:rPr lang="pl-PL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</a:br>
            <a:r>
              <a:rPr lang="pl-PL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1) dane identyfikujące osoby fizyczne, takie jak imię i nazwisko, adres, adres poczty elektronicznej, firma i adres, login, numer telefonu, numer faksu, numer Powszechnego Elektronicznego Systemu Ewidencji Ludności (PESEL), numer identyfikacji podatkowej (NIP), </a:t>
            </a:r>
            <a:r>
              <a:rPr lang="pl-PL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numer w krajowym rejestrze urzędowym podmiotów gospodarki narodowej (REGON) lub inne identyfikatory funkcjonujące w </a:t>
            </a:r>
            <a:r>
              <a:rPr lang="pl-PL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danym państwie, forma prawna prowadzonej działalności, forma własności mienia tej osoby, płeć, wiek, wykształcenie, identyfikatory internetowe;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l-PL" dirty="0"/>
              <a:t>2) dane osób fizycznych niewymienione w pkt 1, które widnieją na dokumentach potwierdzających kwalifikowalność wydatków, w tym kwota wynagrodzenia, numer rachunku bankowego, numer działki, gmina, obręb, numer księgi wieczystej, numer przyłącza gazowego, numer uprawnień budowlanych, oraz dane dotyczące szczególnych potrzeb osób, o których mowa w art. 2 pkt 3 ustawy z dnia 19 lipca 2019 r. o zapewnianiu dostępności osobom ze szczególnymi potrzebami (Dz. U. z 2020 r. poz. 1062 oraz z 2022 r. poz. 975 i 1079).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366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Zakresy danych i kategorie osób – art. 87 </a:t>
            </a:r>
            <a:r>
              <a:rPr lang="pl-PL" dirty="0" err="1"/>
              <a:t>c.d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3) dane związane z zakresem uczestnictwa osób fizycznych w projekcie, niewymienione w pkt 1, takie jak wymiar czasu pracy, stanowisko, kwota wynagrodzenia, obywatelstwo, obszar według stopnia urbanizacji (DEGURBA), status mieszkaniowy, data rozpoczęcia udziału w projekcie lub wsparciu, data zakończenia udziału w projekcie lub wsparciu, status na rynku pracy, data założenia działalności gospodarczej, kwota przyznanych środków na założenie działalności gospodarczej, kod w Polskiej Klasyfikacji Działalności (PKD) założonej działalności gospodarczej, forma i okres zaangażowania w projekcie, planowana data zakończenia edukacji w placówce edukacyjnej, w której skorzystano ze wsparcia;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308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Bezpieczeństwo danych osobowych</a:t>
            </a: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675" y="1295017"/>
            <a:ext cx="7727385" cy="3471681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 Beneficjent zobowiązuje się, przy przetwarzaniu powierzonych danych osobowych, do ich zabezpieczenia poprzez stosowanie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odpowiednich środków technicznych i organizacyjnych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zapewniających adekwatny stopień bezpieczeństwa odpowiadający ryzyku związanemu z przetwarzaniem danych osobowych, o których mowa w art. 32 RODO.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Beneficjent jest zobowiązany do podjęcia wszelkich kroków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służących zachowaniu poufności danych osobowych 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przetwarzanych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przez mające do nich dostęp osoby upoważnione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do przetwarzania danych osobowych. W szczególności Beneficjent zobowiąże te osoby do: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pracowania jedynie z dokumentami niezbędnymi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do wykonania obowiązków wynikających                                                         z Porozumienia;</a:t>
            </a:r>
          </a:p>
        </p:txBody>
      </p:sp>
    </p:spTree>
    <p:extLst>
      <p:ext uri="{BB962C8B-B14F-4D97-AF65-F5344CB8AC3E}">
        <p14:creationId xmlns:p14="http://schemas.microsoft.com/office/powerpoint/2010/main" val="2549158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Bezpieczeństwo danych osobowych c.d.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685804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Open Sans" pitchFamily="2" charset="0"/>
                <a:cs typeface="Open Sans" pitchFamily="2" charset="0"/>
              </a:rPr>
              <a:t>2) 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006FC0"/>
                </a:solidFill>
                <a:effectLst/>
                <a:uLnTx/>
                <a:uFillTx/>
                <a:latin typeface="Calibri" panose="020F0502020204030204" pitchFamily="34" charset="0"/>
                <a:ea typeface="Open Sans" pitchFamily="2" charset="0"/>
                <a:cs typeface="Open Sans" pitchFamily="2" charset="0"/>
              </a:rPr>
              <a:t>przechowywania dokumentów w czasie nie dłuższym niż czas niezbędny 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0A0F35"/>
                </a:solidFill>
                <a:effectLst/>
                <a:uLnTx/>
                <a:uFillTx/>
                <a:latin typeface="Calibri" panose="020F0502020204030204" pitchFamily="34" charset="0"/>
                <a:ea typeface="Open Sans" pitchFamily="2" charset="0"/>
                <a:cs typeface="Open Sans" pitchFamily="2" charset="0"/>
              </a:rPr>
              <a:t>do zrealizowania zadań, do których wykonania dokumenty są przeznaczone, zgodnie z przepisami prawa powszechnie obowiązującego oraz Porozumieniem;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nietworzenia kopii dokumentów innych, niż niezbędne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do realizacji Porozumienia;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zabezpieczenia dokumentów przed dostępem osób nieupoważnionych </a:t>
            </a: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do przetwarzania powierzonych do przetwarzania danych osobowych,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przetwarzaniem z naruszeniem ustawy, nieautoryzowaną zmianą, utratą, uszkodzeniem lub zniszczeniem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</a:t>
            </a:r>
            <a:endParaRPr lang="pl-PL" sz="1400" b="0" i="0" u="none" strike="noStrike" baseline="0" dirty="0">
              <a:solidFill>
                <a:srgbClr val="0A0F3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6996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Bezpieczeństwo danych osobowych c.d.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5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ograniczenia dostępu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do przetwarzania danych osobowych, wyłącznie do 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pracowników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posiadających upoważnienie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do przetwarzania danych osobowych wydane przez Beneficjenta;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</a:rPr>
              <a:t>6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zachowania w tajemnicy wszystkich danych osobowych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pozyskanych w trakcie obowiązywania Porozumienia, a także 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zachowania w tajemnicy informacji o stosowanych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sposobach zabezpieczenia danych osobowych</a:t>
            </a:r>
            <a:r>
              <a:rPr lang="pl-PL" sz="1400" dirty="0">
                <a:solidFill>
                  <a:srgbClr val="081836"/>
                </a:solidFill>
                <a:latin typeface="Calibri" panose="020F0502020204030204" pitchFamily="34" charset="0"/>
              </a:rPr>
              <a:t>;</a:t>
            </a:r>
            <a:endParaRPr lang="pl-PL" sz="14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solidFill>
                  <a:srgbClr val="000000"/>
                </a:solidFill>
                <a:latin typeface="Calibri" panose="020F0502020204030204" pitchFamily="34" charset="0"/>
              </a:rPr>
              <a:t>7</a:t>
            </a:r>
            <a:r>
              <a:rPr lang="pl-PL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zabezpieczenia korespondencji i wszelkich dokumentów przed dostępem osób nieupoważnionych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do przetwarzania danych osobowych, a w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szczególności przed kradzieżą, uszkodzeniem i zaginięciem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;</a:t>
            </a:r>
            <a:endParaRPr lang="pl-PL" sz="14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97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dotyczące przetwarzania danych</a:t>
            </a:r>
            <a:br>
              <a:rPr lang="pl-PL" dirty="0"/>
            </a:br>
            <a:r>
              <a:rPr lang="pl-PL" dirty="0"/>
              <a:t>osobowych (Art. 5)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Zgodność z prawem, rzetelność i przejrzystość (art. 5 ust. 1 lit. a)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Ograniczenie celu (art. 5 ust. 1 lit. b)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Minimalizacja danych (art. 5 ust. 1 lit. c)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Prawidłowość (art. 5 ust. 1 lit. d)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Ograniczenie przechowywania (art. 5 ust. 1 lit. e)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Integralność i poufność (art. 5 ust. 1 lit. f)</a:t>
            </a:r>
          </a:p>
          <a:p>
            <a:pPr>
              <a:lnSpc>
                <a:spcPct val="100000"/>
              </a:lnSpc>
            </a:pP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Rozliczalność (art. 5 ust. 2</a:t>
            </a:r>
            <a:r>
              <a:rPr lang="pl-PL" sz="18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Wymagana dokumentacja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Beneficjent winien posiadać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dokumentację opisującą sposób przetwarzania danych osobowych oraz środki techniczne i organizacyjne zapewniające ochronę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przetwarzanych danych osobowych - zgodną z RODO w szczególności:</a:t>
            </a:r>
          </a:p>
          <a:p>
            <a:pPr>
              <a:lnSpc>
                <a:spcPct val="150000"/>
              </a:lnSpc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dokumentację opisującą sposób przetwarzania danych osobowych oraz środki techniczne i organizacyjne zapewniające ochronę i bezpieczeństwo przetwarzanych danych osobowych odpowiadające ryzyku przetwarzania danych, które uwzględniają warunki przetwarzania w szczególności te, o których mowa w art. 32 RODO;</a:t>
            </a:r>
          </a:p>
          <a:p>
            <a:pPr>
              <a:lnSpc>
                <a:spcPct val="150000"/>
              </a:lnSpc>
            </a:pPr>
            <a:r>
              <a:rPr lang="pl-PL" sz="1400" b="1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ewidencję pracowników upoważnionych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do przetwarzania danych osobowych;</a:t>
            </a:r>
          </a:p>
          <a:p>
            <a:pPr>
              <a:lnSpc>
                <a:spcPct val="150000"/>
              </a:lnSpc>
            </a:pPr>
            <a:r>
              <a:rPr lang="pl-PL" sz="1400" b="1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rejestr wszystkich kategorii czynności przetwarzania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, o którym mowa w art. 30 ust. 2 RODO.</a:t>
            </a:r>
          </a:p>
          <a:p>
            <a:pPr marL="0" indent="0">
              <a:buNone/>
            </a:pPr>
            <a:endParaRPr lang="pl-PL" sz="1400" dirty="0">
              <a:solidFill>
                <a:srgbClr val="081836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3499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1905" b="1" i="0" u="none" strike="noStrike" kern="1200" cap="none" spc="0" normalizeH="0" baseline="0" noProof="0" dirty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Wymagana dokumentacja </a:t>
            </a:r>
            <a:r>
              <a:rPr kumimoji="0" lang="pl-PL" sz="1905" b="1" i="0" u="none" strike="noStrike" kern="1200" cap="none" spc="0" normalizeH="0" baseline="0" noProof="0" dirty="0" err="1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c.d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dirty="0">
                <a:solidFill>
                  <a:srgbClr val="081836"/>
                </a:solidFill>
                <a:latin typeface="Calibri" panose="020F0502020204030204" pitchFamily="34" charset="0"/>
              </a:rPr>
              <a:t>W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odniesieniu do zbioru Centralny system teleinformatyczny wspierający realizację programów operacyjnych -zapewniać środki techniczne i organizacyjne określone w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Regulaminie bezpieczeństwa informacji przetwarzanych w centralnym systemie teleinformatycznym</a:t>
            </a:r>
            <a:r>
              <a:rPr lang="pl-PL" sz="1400" b="0" i="0" u="none" strike="noStrike" baseline="0" dirty="0">
                <a:solidFill>
                  <a:srgbClr val="FFCC00"/>
                </a:solidFill>
                <a:latin typeface="Calibri" panose="020F0502020204030204" pitchFamily="34" charset="0"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5786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Obowiązek informacyjny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Instytucja Pośrednicząca, zobowiązuje Beneficjenta do wykonywania wobec osób, których dane dotyczą,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obowiązków informacyjnych wynikających z art. 13 i 14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RODO.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Beneficjent jest zobowiązany zrealizować obowiązek informacyjny co najmniej w stosunku do </a:t>
            </a:r>
            <a:r>
              <a:rPr lang="pl-PL" sz="14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każdej osoby fizycznej, której dane osobowe zostaną lub mogą zostać przekazane do Instytucji Zarządzającej </a:t>
            </a:r>
            <a:r>
              <a:rPr lang="pl-PL" sz="14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lub Instytucji Pośredniczącej w dowolnej formie, w toku realizacji Porozumienia oraz po jej zakończeniu.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5665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432" y="354421"/>
            <a:ext cx="7389546" cy="734818"/>
          </a:xfrm>
        </p:spPr>
        <p:txBody>
          <a:bodyPr>
            <a:normAutofit/>
          </a:bodyPr>
          <a:lstStyle/>
          <a:p>
            <a:r>
              <a:rPr lang="pl-PL" dirty="0"/>
              <a:t>Obowiązek informacyjny c.d.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063" y="1059582"/>
            <a:ext cx="7943409" cy="37444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W zależności od rodzaju danych osobowych przetwarzanych przez Beneficjenta w związku z realizacją Porozumienia, za </a:t>
            </a:r>
            <a:r>
              <a:rPr lang="pl-PL" sz="12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osoby fizyczne, wobec których powinien być zrealizowany obowiązek informacyjny </a:t>
            </a: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mogą zostać uznani:</a:t>
            </a:r>
          </a:p>
          <a:p>
            <a:pPr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1) </a:t>
            </a:r>
            <a:r>
              <a:rPr lang="pl-PL" sz="12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pracownicy, wolontariusze, praktykanci i stażyści </a:t>
            </a: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reprezentujących lub wykonujących zadania na rzecz podmiotów zaangażowanych w obsługę i realizację FERC;</a:t>
            </a:r>
          </a:p>
          <a:p>
            <a:pPr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2) </a:t>
            </a:r>
            <a:r>
              <a:rPr lang="pl-PL" sz="12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osoby wskazane do kontaktu, osoby upoważnione do podejmowania wiążących decyzji </a:t>
            </a: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oraz inne osoby wykonujące zadania na rzecz Beneficjentów i jego partnerów;</a:t>
            </a:r>
          </a:p>
          <a:p>
            <a:pPr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3) </a:t>
            </a:r>
            <a:r>
              <a:rPr lang="pl-PL" sz="12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uczestnicy szkoleń, konkursów, konferencji, komitetów monitorujących, grup roboczych, grup sterujących oraz spotkań informacyjnych lub </a:t>
            </a:r>
            <a:r>
              <a:rPr lang="pl-PL" sz="1200" b="0" i="0" u="none" strike="noStrike" baseline="0" dirty="0" err="1">
                <a:solidFill>
                  <a:srgbClr val="006FC0"/>
                </a:solidFill>
                <a:latin typeface="Calibri" panose="020F0502020204030204" pitchFamily="34" charset="0"/>
              </a:rPr>
              <a:t>promocyjnych</a:t>
            </a:r>
            <a:r>
              <a:rPr lang="pl-PL" sz="1200" b="0" i="0" u="none" strike="noStrike" baseline="0" dirty="0" err="1">
                <a:solidFill>
                  <a:srgbClr val="081836"/>
                </a:solidFill>
                <a:latin typeface="Calibri" panose="020F0502020204030204" pitchFamily="34" charset="0"/>
              </a:rPr>
              <a:t>organizowanych</a:t>
            </a: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 w ramach FERC;</a:t>
            </a:r>
          </a:p>
          <a:p>
            <a:pPr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4) </a:t>
            </a:r>
            <a:r>
              <a:rPr lang="pl-PL" sz="12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osoby, których dane będą przetwarzane w związku z badaniem kwalifikowalności środków </a:t>
            </a:r>
            <a:r>
              <a:rPr lang="pl-PL" sz="12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w projekcie, w tym w szczególności: personel projektu, uczestnicy komisji przetargowych, oferenci i wykonawcy zamówień publicznych, osoby świadczące usługi na podstawie umów cywilnoprawnych.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1688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788" y="367239"/>
            <a:ext cx="7389546" cy="734818"/>
          </a:xfrm>
        </p:spPr>
        <p:txBody>
          <a:bodyPr>
            <a:normAutofit/>
          </a:bodyPr>
          <a:lstStyle/>
          <a:p>
            <a:r>
              <a:rPr lang="pl-PL" dirty="0"/>
              <a:t>Powiadamianie o naruszenia ochrony danych osobowych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</a:pPr>
            <a:r>
              <a:rPr lang="pl-PL" dirty="0"/>
              <a:t>Każdy z administratorów danych osobowych samodzielnie </a:t>
            </a: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oraz zawiadamia osoby, których dane dotyczą. </a:t>
            </a:r>
          </a:p>
          <a:p>
            <a:pPr algn="l">
              <a:lnSpc>
                <a:spcPct val="150000"/>
              </a:lnSpc>
            </a:pP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Strony informują się niezwłocznie na adresy poczty elektronicznej, o wszelkich czynnościach lub postępowaniach prowadzonych w szczególności przez Prezesa Urzędu Ochrony Danych Osobowych, urzędy państwowe, policję lub sąd w odniesieniu do danych osobowych, udostępnianych w związku z realizacją Projektu.</a:t>
            </a: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0165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Zobowiązanie stron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pl-PL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Postanowienia ust. 1-11 stosuje się odpowiednio do przetwarzania danych osobowych przez Partnerów oraz podmioty upoważnione do ponoszenia wydatków.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1312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192" y="2439186"/>
            <a:ext cx="6773550" cy="740100"/>
          </a:xfrm>
        </p:spPr>
        <p:txBody>
          <a:bodyPr/>
          <a:lstStyle/>
          <a:p>
            <a:pPr algn="ctr"/>
            <a:r>
              <a:rPr lang="pl-PL" dirty="0"/>
              <a:t>Dziękuje za uwagę !</a:t>
            </a: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8442F97-59AD-4C59-AFE5-5C6918171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Kinga Oklińska (IOD)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A4D934C-B3C2-3357-2AD1-0DB22CD3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5576" y="4299942"/>
            <a:ext cx="7776863" cy="80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87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„Zgodność z prawem, rzetelność i przejrzystość”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sz="18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 Zgodność z prawem </a:t>
            </a: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– zapewnienie podstawy przetwarzania -&gt;&gt; art. 6</a:t>
            </a:r>
          </a:p>
          <a:p>
            <a:pPr algn="just">
              <a:lnSpc>
                <a:spcPct val="150000"/>
              </a:lnSpc>
            </a:pPr>
            <a:r>
              <a:rPr lang="pl-PL" sz="18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 Rzetelność </a:t>
            </a: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– realizacja przetwarzania w sposób należyty, wiarygodny i zgodny z wymaganiami prawa oraz regulacji wewnętrznych, zwłaszcza tych przedstawionych osobie, której dane dotyczą</a:t>
            </a:r>
          </a:p>
          <a:p>
            <a:pPr algn="just">
              <a:lnSpc>
                <a:spcPct val="150000"/>
              </a:lnSpc>
            </a:pPr>
            <a:r>
              <a:rPr lang="pl-PL" sz="1800" b="0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 Przejrzystość </a:t>
            </a:r>
            <a:r>
              <a:rPr lang="pl-PL" sz="1800" b="0" i="0" u="none" strike="noStrike" baseline="0" dirty="0">
                <a:solidFill>
                  <a:srgbClr val="081836"/>
                </a:solidFill>
                <a:latin typeface="Calibri" panose="020F0502020204030204" pitchFamily="34" charset="0"/>
              </a:rPr>
              <a:t>– procesy przetwarzania muszą być jasne i zrozumiałe, dla osoby, której dane dotyczą -&gt;&gt; art. 12 -14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264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„Ograniczenia celu”</a:t>
            </a: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Dane mają być zbierane w konkretnych, wyraźnych i prawnie uzasadnionych celach i nieprzetwarzane dalej w sposób niezgodny z tymi celami -&gt;&gt; art. 6, art. 18 (ograniczenie), art. 21 (sprzeciw)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400" b="0" i="0" u="none" strike="noStrike" baseline="0" dirty="0">
              <a:solidFill>
                <a:srgbClr val="1C304A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Zakaz zbierania danych „na zapas”, na poczet przyszłych, ewentualnych, nieokreślonych celów lub                    w celach ukrytych, o których podmiot danych nie jest informowany („przejrzystość”)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400" b="0" i="0" u="none" strike="noStrike" baseline="0" dirty="0">
              <a:solidFill>
                <a:srgbClr val="1C304A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Zdefiniowany cel determinuje podstawowe parametry przetwarzania: zakres danych i czas przechowywania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786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„Minimalizacja danych”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Dane osobowe muszą być adekwatne, stosowne oraz ograniczone do tego, co niezbędne do celów, w których są przetwarzane („ograniczenie celu”) -&gt;&gt; art. 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Zakaz zbierania dodatkowych kategorii danych „na zapas”, „na wszelki wypadek”.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3341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„Prawidłowość”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Dane osobowe muszą być prawidłowe i w razie potrzeby uaktualniane -&gt;&gt; art. 16 (sprostowanie)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Należy podjąć wszelkie rozsądne działania, aby dane osobowe, które są nieprawidłowe w świetle celów ich przetwarzania, zostały niezwłocznie usunięte lub 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612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„Ograniczenie przechowywania”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Zakaz przechowywania danych w formie umożliwiającej identyfikację osoby, której dane dotyczą, przez okres dłuższy, niż jest to niezbędne do celów, w których dane te są przetwarzane („ograniczenie celu”).-&gt;&gt; art. 6, 7 (wycofanie zgody), 17 (usunięcie), 18 (ograniczenie)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Zakaz przechowywanie danych „na zapas”, „na wszelki wypadek”.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Dane osobowe można przechowywać przez okres dłuższy, o ile będą one przetwarzane wyłącznie do celów archiwalnych w interesie publicznym, do celów badań naukowych lub historycznych lub do celów statystycznych (pod warunkiem wdrożenia odpowiednich środków).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1542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„Integralność i poufność”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0A0F35"/>
                </a:solidFill>
                <a:latin typeface="Calibri" panose="020F0502020204030204" pitchFamily="34" charset="0"/>
              </a:rPr>
              <a:t>Dane osobowe muszą być przetwarzane w sposób zapewniający odpowiednie bezpieczeństwo danych osobowych, w tym ochronę przed niedozwolonym lub niezgodnym z prawem przetwarzaniem oraz przypadkową utratą, zniszczeniem lub uszkodzeniem, za pomocą odpowiednich środków technicznych lub organizacyjnych -&gt;&gt; art. 24, 32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47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„Rozliczalność”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Administrator jest odpowiedzialny za przestrzeganie przepisów (zasad przetwarzania) i musi być                       w stanie wykazać ich przestrzeganie.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400" b="0" i="0" u="none" strike="noStrike" baseline="0" dirty="0">
                <a:solidFill>
                  <a:srgbClr val="1C304A"/>
                </a:solidFill>
                <a:latin typeface="Calibri" panose="020F0502020204030204" pitchFamily="34" charset="0"/>
              </a:rPr>
              <a:t>Odpowiednie podejście – procesowe i dowodowe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984434" y="367239"/>
            <a:ext cx="1224849" cy="249507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4836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61ad4d-7ab5-4428-8e8f-a55a688db929" xsi:nil="true"/>
    <lcf76f155ced4ddcb4097134ff3c332f xmlns="83783693-ef60-425a-b273-585e3fe453e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9D898E1E6F040BD442E0C7616D4F7" ma:contentTypeVersion="11" ma:contentTypeDescription="Utwórz nowy dokument." ma:contentTypeScope="" ma:versionID="cb9f8fb12ecb176181ffad622d4f7ab2">
  <xsd:schema xmlns:xsd="http://www.w3.org/2001/XMLSchema" xmlns:xs="http://www.w3.org/2001/XMLSchema" xmlns:p="http://schemas.microsoft.com/office/2006/metadata/properties" xmlns:ns2="83783693-ef60-425a-b273-585e3fe453e9" xmlns:ns3="3361ad4d-7ab5-4428-8e8f-a55a688db929" targetNamespace="http://schemas.microsoft.com/office/2006/metadata/properties" ma:root="true" ma:fieldsID="2d233c887c4737f822d2eda039c83450" ns2:_="" ns3:_="">
    <xsd:import namespace="83783693-ef60-425a-b273-585e3fe453e9"/>
    <xsd:import namespace="3361ad4d-7ab5-4428-8e8f-a55a688db92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83693-ef60-425a-b273-585e3fe453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i obrazów" ma:readOnly="false" ma:fieldId="{5cf76f15-5ced-4ddc-b409-7134ff3c332f}" ma:taxonomyMulti="true" ma:sspId="cc6f6cad-d038-4c8c-a53d-3cb4c2878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1ad4d-7ab5-4428-8e8f-a55a688db92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372394b-1633-40ed-88d1-f992bef83b33}" ma:internalName="TaxCatchAll" ma:showField="CatchAllData" ma:web="3361ad4d-7ab5-4428-8e8f-a55a688db9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6EAA42-E4A0-4D4A-829E-A5B69517EFDD}">
  <ds:schemaRefs>
    <ds:schemaRef ds:uri="http://schemas.microsoft.com/office/2006/metadata/properties"/>
    <ds:schemaRef ds:uri="http://schemas.microsoft.com/office/infopath/2007/PartnerControls"/>
    <ds:schemaRef ds:uri="3361ad4d-7ab5-4428-8e8f-a55a688db929"/>
    <ds:schemaRef ds:uri="83783693-ef60-425a-b273-585e3fe453e9"/>
  </ds:schemaRefs>
</ds:datastoreItem>
</file>

<file path=customXml/itemProps2.xml><?xml version="1.0" encoding="utf-8"?>
<ds:datastoreItem xmlns:ds="http://schemas.openxmlformats.org/officeDocument/2006/customXml" ds:itemID="{AF59C031-120F-4073-AC3D-E7DBF1C0F9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783693-ef60-425a-b273-585e3fe453e9"/>
    <ds:schemaRef ds:uri="3361ad4d-7ab5-4428-8e8f-a55a688db9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41EFF9-AF8B-4C55-8768-225C2D905A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518</TotalTime>
  <Words>1910</Words>
  <Application>Microsoft Office PowerPoint</Application>
  <PresentationFormat>Pokaz na ekranie (16:9)</PresentationFormat>
  <Paragraphs>102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Open Sans</vt:lpstr>
      <vt:lpstr>Motyw pakietu Office</vt:lpstr>
      <vt:lpstr>Ochrona danych osobowych dla Beneficjentów FERC</vt:lpstr>
      <vt:lpstr>Zasady dotyczące przetwarzania danych osobowych (Art. 5)</vt:lpstr>
      <vt:lpstr>„Zgodność z prawem, rzetelność i przejrzystość”</vt:lpstr>
      <vt:lpstr>„Ograniczenia celu” </vt:lpstr>
      <vt:lpstr>„Minimalizacja danych”</vt:lpstr>
      <vt:lpstr>„Prawidłowość”</vt:lpstr>
      <vt:lpstr>„Ograniczenie przechowywania”</vt:lpstr>
      <vt:lpstr>„Integralność i poufność”</vt:lpstr>
      <vt:lpstr>„Rozliczalność”</vt:lpstr>
      <vt:lpstr>Powierzenie przetwarzania danych (art. 28) </vt:lpstr>
      <vt:lpstr>Powierzenie przetwarzania danych (art. 28) c.d.</vt:lpstr>
      <vt:lpstr>Zabezpieczenie danych osobowych </vt:lpstr>
      <vt:lpstr>Porozumienie – zobowiązania  </vt:lpstr>
      <vt:lpstr>  </vt:lpstr>
      <vt:lpstr>Zakresy danych i kategorie osób – art. 87</vt:lpstr>
      <vt:lpstr>Zakresy danych i kategorie osób – art. 87 c.d</vt:lpstr>
      <vt:lpstr>Bezpieczeństwo danych osobowych </vt:lpstr>
      <vt:lpstr>Bezpieczeństwo danych osobowych c.d.</vt:lpstr>
      <vt:lpstr>Bezpieczeństwo danych osobowych c.d.</vt:lpstr>
      <vt:lpstr>Wymagana dokumentacja</vt:lpstr>
      <vt:lpstr>Wymagana dokumentacja c.d</vt:lpstr>
      <vt:lpstr>Obowiązek informacyjny</vt:lpstr>
      <vt:lpstr>Obowiązek informacyjny c.d.</vt:lpstr>
      <vt:lpstr>Powiadamianie o naruszenia ochrony danych osobowych</vt:lpstr>
      <vt:lpstr>Zobowiązanie stron</vt:lpstr>
      <vt:lpstr>Dziękuje za uwagę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7733</cp:lastModifiedBy>
  <cp:revision>74</cp:revision>
  <dcterms:created xsi:type="dcterms:W3CDTF">2022-06-22T09:40:44Z</dcterms:created>
  <dcterms:modified xsi:type="dcterms:W3CDTF">2024-08-27T23:30:20Z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0x0101000799D898E1E6F040BD442E0C7616D4F7</vt:lpwstr>
  </property>
</Properties>
</file>