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6" r:id="rId1"/>
    <p:sldMasterId id="2147483652" r:id="rId2"/>
    <p:sldMasterId id="2147483648" r:id="rId3"/>
    <p:sldMasterId id="2147483650" r:id="rId4"/>
    <p:sldMasterId id="2147483654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4" r:id="rId12"/>
  </p:sldMasterIdLst>
  <p:notesMasterIdLst>
    <p:notesMasterId r:id="rId45"/>
  </p:notesMasterIdLst>
  <p:handoutMasterIdLst>
    <p:handoutMasterId r:id="rId46"/>
  </p:handoutMasterIdLst>
  <p:sldIdLst>
    <p:sldId id="274" r:id="rId13"/>
    <p:sldId id="338" r:id="rId14"/>
    <p:sldId id="354" r:id="rId15"/>
    <p:sldId id="380" r:id="rId16"/>
    <p:sldId id="392" r:id="rId17"/>
    <p:sldId id="393" r:id="rId18"/>
    <p:sldId id="371" r:id="rId19"/>
    <p:sldId id="394" r:id="rId20"/>
    <p:sldId id="356" r:id="rId21"/>
    <p:sldId id="362" r:id="rId22"/>
    <p:sldId id="377" r:id="rId23"/>
    <p:sldId id="379" r:id="rId24"/>
    <p:sldId id="385" r:id="rId25"/>
    <p:sldId id="391" r:id="rId26"/>
    <p:sldId id="386" r:id="rId27"/>
    <p:sldId id="389" r:id="rId28"/>
    <p:sldId id="388" r:id="rId29"/>
    <p:sldId id="345" r:id="rId30"/>
    <p:sldId id="364" r:id="rId31"/>
    <p:sldId id="348" r:id="rId32"/>
    <p:sldId id="365" r:id="rId33"/>
    <p:sldId id="349" r:id="rId34"/>
    <p:sldId id="366" r:id="rId35"/>
    <p:sldId id="352" r:id="rId36"/>
    <p:sldId id="257" r:id="rId37"/>
    <p:sldId id="256" r:id="rId38"/>
    <p:sldId id="367" r:id="rId39"/>
    <p:sldId id="368" r:id="rId40"/>
    <p:sldId id="373" r:id="rId41"/>
    <p:sldId id="374" r:id="rId42"/>
    <p:sldId id="376" r:id="rId43"/>
    <p:sldId id="372" r:id="rId44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F_KAS_startowe" id="{39D62F48-E917-4904-BC48-DFF526BCB5FC}">
          <p14:sldIdLst>
            <p14:sldId id="274"/>
          </p14:sldIdLst>
        </p14:section>
        <p14:section name="MF_KAS_srodek" id="{5F5C5854-BAB1-4AB6-A894-A7450BEFCDD6}">
          <p14:sldIdLst>
            <p14:sldId id="338"/>
            <p14:sldId id="354"/>
            <p14:sldId id="380"/>
            <p14:sldId id="392"/>
            <p14:sldId id="393"/>
            <p14:sldId id="371"/>
            <p14:sldId id="394"/>
            <p14:sldId id="356"/>
            <p14:sldId id="362"/>
            <p14:sldId id="377"/>
            <p14:sldId id="379"/>
            <p14:sldId id="385"/>
            <p14:sldId id="391"/>
            <p14:sldId id="386"/>
            <p14:sldId id="389"/>
            <p14:sldId id="388"/>
            <p14:sldId id="345"/>
            <p14:sldId id="364"/>
            <p14:sldId id="348"/>
            <p14:sldId id="365"/>
            <p14:sldId id="349"/>
            <p14:sldId id="366"/>
            <p14:sldId id="352"/>
            <p14:sldId id="257"/>
            <p14:sldId id="256"/>
            <p14:sldId id="367"/>
            <p14:sldId id="368"/>
            <p14:sldId id="373"/>
            <p14:sldId id="374"/>
            <p14:sldId id="376"/>
            <p14:sldId id="372"/>
          </p14:sldIdLst>
        </p14:section>
        <p14:section name="MF_KAS_koncowe" id="{4D2FB628-BA0C-4101-9F9B-A23843DA94A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ur Krystian" initials="MK" lastIdx="1" clrIdx="0">
    <p:extLst>
      <p:ext uri="{19B8F6BF-5375-455C-9EA6-DF929625EA0E}">
        <p15:presenceInfo xmlns:p15="http://schemas.microsoft.com/office/powerpoint/2012/main" userId="S-1-5-21-1525952054-1005573771-2909822258-18950" providerId="AD"/>
      </p:ext>
    </p:extLst>
  </p:cmAuthor>
  <p:cmAuthor id="2" name="Autor" initials="KD" lastIdx="18" clrIdx="1">
    <p:extLst>
      <p:ext uri="{19B8F6BF-5375-455C-9EA6-DF929625EA0E}">
        <p15:presenceInfo xmlns:p15="http://schemas.microsoft.com/office/powerpoint/2012/main" userId="Autor" providerId="None"/>
      </p:ext>
    </p:extLst>
  </p:cmAuthor>
  <p:cmAuthor id="3" name="Mazur Krystian" initials="MK [2]" lastIdx="1" clrIdx="2">
    <p:extLst>
      <p:ext uri="{19B8F6BF-5375-455C-9EA6-DF929625EA0E}">
        <p15:presenceInfo xmlns:p15="http://schemas.microsoft.com/office/powerpoint/2012/main" userId="S::krystian.mazur@mf.gov.pl::c06bdf67-944b-4060-a439-4120e69b6f32" providerId="AD"/>
      </p:ext>
    </p:extLst>
  </p:cmAuthor>
  <p:cmAuthor id="4" name="Cnota Aleksandra" initials="CA" lastIdx="1" clrIdx="3">
    <p:extLst>
      <p:ext uri="{19B8F6BF-5375-455C-9EA6-DF929625EA0E}">
        <p15:presenceInfo xmlns:p15="http://schemas.microsoft.com/office/powerpoint/2012/main" userId="S-1-5-21-1525952054-1005573771-2909822258-66013" providerId="AD"/>
      </p:ext>
    </p:extLst>
  </p:cmAuthor>
  <p:cmAuthor id="5" name="Mazur Krystian" initials="MK [3]" lastIdx="5" clrIdx="4">
    <p:extLst>
      <p:ext uri="{19B8F6BF-5375-455C-9EA6-DF929625EA0E}">
        <p15:presenceInfo xmlns:p15="http://schemas.microsoft.com/office/powerpoint/2012/main" userId="Mazur Kry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 autoAdjust="0"/>
  </p:normalViewPr>
  <p:slideViewPr>
    <p:cSldViewPr showGuides="1">
      <p:cViewPr varScale="1">
        <p:scale>
          <a:sx n="99" d="100"/>
          <a:sy n="99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5" d="100"/>
          <a:sy n="105" d="100"/>
        </p:scale>
        <p:origin x="249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B38FE-E5A2-4C55-8B79-5644B5706B86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873120-0611-439A-950D-BE20173E95E7}">
      <dgm:prSet phldrT="[Tekst]" custT="1"/>
      <dgm:spPr/>
      <dgm:t>
        <a:bodyPr/>
        <a:lstStyle/>
        <a:p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do 30.09</a:t>
          </a:r>
        </a:p>
        <a:p>
          <a:r>
            <a:rPr lang="pl-PL" sz="1200" kern="1200" dirty="0">
              <a:latin typeface="Lato" panose="020F0502020204030203" pitchFamily="34" charset="-18"/>
              <a:ea typeface="+mn-ea"/>
              <a:cs typeface="+mn-cs"/>
            </a:rPr>
            <a:t>Dysponenci części budżetowych przekazują wojewodom informację o wysokości środków rezerw celowych przeznaczonych na zwiększenie wydatków w częściach budżetu państwa, którymi dysponują wojewodowie</a:t>
          </a:r>
        </a:p>
      </dgm:t>
    </dgm:pt>
    <dgm:pt modelId="{11690883-7375-4F9E-A5A5-E572455B3650}" type="parTrans" cxnId="{F96E0AC5-D149-415A-881F-A8CA1E9A87F0}">
      <dgm:prSet/>
      <dgm:spPr/>
      <dgm:t>
        <a:bodyPr/>
        <a:lstStyle/>
        <a:p>
          <a:endParaRPr lang="pl-PL"/>
        </a:p>
      </dgm:t>
    </dgm:pt>
    <dgm:pt modelId="{F06B43D8-3244-44EC-91EC-9F003875A0D2}" type="sibTrans" cxnId="{F96E0AC5-D149-415A-881F-A8CA1E9A87F0}">
      <dgm:prSet/>
      <dgm:spPr/>
      <dgm:t>
        <a:bodyPr/>
        <a:lstStyle/>
        <a:p>
          <a:endParaRPr lang="pl-PL"/>
        </a:p>
      </dgm:t>
    </dgm:pt>
    <dgm:pt modelId="{7F3CCCEB-2229-41D0-B5B9-F906027A752F}">
      <dgm:prSet phldrT="[Tekst]" custT="1"/>
      <dgm:spPr/>
      <dgm:t>
        <a:bodyPr/>
        <a:lstStyle/>
        <a:p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nie później niż 10 dni roboczych przed 15.10</a:t>
          </a:r>
        </a:p>
        <a:p>
          <a:r>
            <a:rPr lang="pl-PL" sz="1200" kern="1200" dirty="0">
              <a:latin typeface="Lato" panose="020F0502020204030203" pitchFamily="34" charset="-18"/>
              <a:ea typeface="+mn-ea"/>
              <a:cs typeface="+mn-cs"/>
            </a:rPr>
            <a:t>Dysponent części budżetowej składa do MF wniosek o podział rezerwy celowej (podstawowy termin na złożenie wniosku)</a:t>
          </a:r>
        </a:p>
      </dgm:t>
    </dgm:pt>
    <dgm:pt modelId="{4DE6E65E-90A8-467C-9CF9-CDB7AA72E545}" type="sibTrans" cxnId="{5C2BB9A1-1051-43A9-9A0B-26C255B16E01}">
      <dgm:prSet/>
      <dgm:spPr/>
      <dgm:t>
        <a:bodyPr/>
        <a:lstStyle/>
        <a:p>
          <a:endParaRPr lang="pl-PL"/>
        </a:p>
      </dgm:t>
    </dgm:pt>
    <dgm:pt modelId="{3B3ACF98-1AC1-4E94-8E88-559C156D3110}" type="parTrans" cxnId="{5C2BB9A1-1051-43A9-9A0B-26C255B16E01}">
      <dgm:prSet/>
      <dgm:spPr/>
      <dgm:t>
        <a:bodyPr/>
        <a:lstStyle/>
        <a:p>
          <a:endParaRPr lang="pl-PL"/>
        </a:p>
      </dgm:t>
    </dgm:pt>
    <dgm:pt modelId="{4F858F41-1BFA-43D5-8EB3-721FA7EB5DE8}">
      <dgm:prSet phldrT="[Tekst]" custT="1"/>
      <dgm:spPr/>
      <dgm:t>
        <a:bodyPr/>
        <a:lstStyle/>
        <a:p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15.10</a:t>
          </a:r>
        </a:p>
        <a:p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Podstawowy termin podziału rezerw celowych</a:t>
          </a:r>
        </a:p>
      </dgm:t>
    </dgm:pt>
    <dgm:pt modelId="{4D7D7A2D-C11E-4D48-B258-FFEE12655E9C}" type="parTrans" cxnId="{D41F2556-9DD1-47F3-BC9E-6781AD0541B8}">
      <dgm:prSet/>
      <dgm:spPr/>
      <dgm:t>
        <a:bodyPr/>
        <a:lstStyle/>
        <a:p>
          <a:endParaRPr lang="pl-PL"/>
        </a:p>
      </dgm:t>
    </dgm:pt>
    <dgm:pt modelId="{6C6EEBFD-E9CD-4B21-8849-2C99A065A2FA}" type="sibTrans" cxnId="{D41F2556-9DD1-47F3-BC9E-6781AD0541B8}">
      <dgm:prSet/>
      <dgm:spPr/>
      <dgm:t>
        <a:bodyPr/>
        <a:lstStyle/>
        <a:p>
          <a:endParaRPr lang="pl-PL"/>
        </a:p>
      </dgm:t>
    </dgm:pt>
    <dgm:pt modelId="{C8C94770-BD60-4E72-A170-2498177E6049}">
      <dgm:prSet phldrT="[Teks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b="1" kern="1200" dirty="0">
              <a:latin typeface="Lato" panose="020F0502020204030203" pitchFamily="34" charset="-18"/>
            </a:rPr>
            <a:t>do 31.12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b="1" kern="1200" dirty="0">
              <a:latin typeface="Lato" panose="020F0502020204030203" pitchFamily="34" charset="-18"/>
            </a:rPr>
            <a:t>Podział rezerw: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kern="1200" dirty="0">
              <a:latin typeface="Lato" panose="020F0502020204030203" pitchFamily="34" charset="-18"/>
            </a:rPr>
            <a:t>1) o </a:t>
          </a: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których mowa w art. 140 ust. 2 pkt 2 i 3,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2) przeznaczonych na finansowanie zobowiązań Skarbu Państwa,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3) przeznaczonych na przeciwdziałanie klęskom żywiołowym i usuwanie ich skutków,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4) przeznaczonych na finansowanie zadań, dla których udzielone zostały zapewnienia finansowania lub dofinansowania, o których mowa w art. 153</a:t>
          </a:r>
        </a:p>
      </dgm:t>
    </dgm:pt>
    <dgm:pt modelId="{4C9FCC83-7F50-4E41-8DA8-F97C99AB7257}" type="parTrans" cxnId="{0D45EC0D-BF52-4942-9533-096EBC5CC542}">
      <dgm:prSet/>
      <dgm:spPr/>
      <dgm:t>
        <a:bodyPr/>
        <a:lstStyle/>
        <a:p>
          <a:endParaRPr lang="pl-PL"/>
        </a:p>
      </dgm:t>
    </dgm:pt>
    <dgm:pt modelId="{E0BAE561-203C-42C6-8AAE-AB4CF9A03D3D}" type="sibTrans" cxnId="{0D45EC0D-BF52-4942-9533-096EBC5CC542}">
      <dgm:prSet/>
      <dgm:spPr/>
      <dgm:t>
        <a:bodyPr/>
        <a:lstStyle/>
        <a:p>
          <a:endParaRPr lang="pl-PL"/>
        </a:p>
      </dgm:t>
    </dgm:pt>
    <dgm:pt modelId="{3D032E86-D8CB-4EC0-B611-7DB7BB781B88}">
      <dgm:prSet/>
      <dgm:spPr/>
      <dgm:t>
        <a:bodyPr/>
        <a:lstStyle/>
        <a:p>
          <a:endParaRPr lang="pl-PL"/>
        </a:p>
      </dgm:t>
    </dgm:pt>
    <dgm:pt modelId="{AA144F04-1C70-4651-8BA0-A9F372C57EC3}" type="parTrans" cxnId="{2598F6CA-8124-4A52-93ED-A15D3A8EB5DC}">
      <dgm:prSet/>
      <dgm:spPr/>
      <dgm:t>
        <a:bodyPr/>
        <a:lstStyle/>
        <a:p>
          <a:endParaRPr lang="pl-PL"/>
        </a:p>
      </dgm:t>
    </dgm:pt>
    <dgm:pt modelId="{032A890B-63D3-4CC2-97C5-3D332D3C5694}" type="sibTrans" cxnId="{2598F6CA-8124-4A52-93ED-A15D3A8EB5DC}">
      <dgm:prSet/>
      <dgm:spPr/>
      <dgm:t>
        <a:bodyPr/>
        <a:lstStyle/>
        <a:p>
          <a:endParaRPr lang="pl-PL"/>
        </a:p>
      </dgm:t>
    </dgm:pt>
    <dgm:pt modelId="{34BC8430-B07A-488F-86FA-5C316F11E9E0}" type="pres">
      <dgm:prSet presAssocID="{245B38FE-E5A2-4C55-8B79-5644B5706B86}" presName="Name0" presStyleCnt="0">
        <dgm:presLayoutVars>
          <dgm:dir/>
          <dgm:resizeHandles val="exact"/>
        </dgm:presLayoutVars>
      </dgm:prSet>
      <dgm:spPr/>
    </dgm:pt>
    <dgm:pt modelId="{6D424364-98C4-442D-A2BF-25EDE884CD98}" type="pres">
      <dgm:prSet presAssocID="{245B38FE-E5A2-4C55-8B79-5644B5706B86}" presName="arrow" presStyleLbl="bgShp" presStyleIdx="0" presStyleCnt="1"/>
      <dgm:spPr/>
    </dgm:pt>
    <dgm:pt modelId="{9612606C-8D02-45E2-B685-870BF20EBFC0}" type="pres">
      <dgm:prSet presAssocID="{245B38FE-E5A2-4C55-8B79-5644B5706B86}" presName="points" presStyleCnt="0"/>
      <dgm:spPr/>
    </dgm:pt>
    <dgm:pt modelId="{7EDE31E8-34F8-4DD0-A6A6-8A8A4082FC64}" type="pres">
      <dgm:prSet presAssocID="{BD873120-0611-439A-950D-BE20173E95E7}" presName="compositeA" presStyleCnt="0"/>
      <dgm:spPr/>
    </dgm:pt>
    <dgm:pt modelId="{0A296C12-89D3-426C-813C-B2984D98AA9F}" type="pres">
      <dgm:prSet presAssocID="{BD873120-0611-439A-950D-BE20173E95E7}" presName="textA" presStyleLbl="revTx" presStyleIdx="0" presStyleCnt="5" custScaleX="110458">
        <dgm:presLayoutVars>
          <dgm:bulletEnabled val="1"/>
        </dgm:presLayoutVars>
      </dgm:prSet>
      <dgm:spPr/>
    </dgm:pt>
    <dgm:pt modelId="{27804303-1BF8-4DA1-9D1B-FE3EEA903F97}" type="pres">
      <dgm:prSet presAssocID="{BD873120-0611-439A-950D-BE20173E95E7}" presName="circleA" presStyleLbl="node1" presStyleIdx="0" presStyleCnt="5"/>
      <dgm:spPr/>
    </dgm:pt>
    <dgm:pt modelId="{5D1A3C70-A445-4B97-9F43-44977A23BB8F}" type="pres">
      <dgm:prSet presAssocID="{BD873120-0611-439A-950D-BE20173E95E7}" presName="spaceA" presStyleCnt="0"/>
      <dgm:spPr/>
    </dgm:pt>
    <dgm:pt modelId="{B080839C-1962-44BE-B52A-3089D18D02E8}" type="pres">
      <dgm:prSet presAssocID="{F06B43D8-3244-44EC-91EC-9F003875A0D2}" presName="space" presStyleCnt="0"/>
      <dgm:spPr/>
    </dgm:pt>
    <dgm:pt modelId="{C0934BFD-5241-405E-ACEB-8E69CDDAD80A}" type="pres">
      <dgm:prSet presAssocID="{7F3CCCEB-2229-41D0-B5B9-F906027A752F}" presName="compositeB" presStyleCnt="0"/>
      <dgm:spPr/>
    </dgm:pt>
    <dgm:pt modelId="{B96DEA41-A147-4681-A008-D6D254AFC09E}" type="pres">
      <dgm:prSet presAssocID="{7F3CCCEB-2229-41D0-B5B9-F906027A752F}" presName="textB" presStyleLbl="revTx" presStyleIdx="1" presStyleCnt="5" custLinFactNeighborX="1610" custLinFactNeighborY="-993">
        <dgm:presLayoutVars>
          <dgm:bulletEnabled val="1"/>
        </dgm:presLayoutVars>
      </dgm:prSet>
      <dgm:spPr/>
    </dgm:pt>
    <dgm:pt modelId="{A68A4F21-6D77-4A68-AE02-79BFCFACB63A}" type="pres">
      <dgm:prSet presAssocID="{7F3CCCEB-2229-41D0-B5B9-F906027A752F}" presName="circleB" presStyleLbl="node1" presStyleIdx="1" presStyleCnt="5"/>
      <dgm:spPr/>
    </dgm:pt>
    <dgm:pt modelId="{79107256-C75B-4D70-9EEC-D00FEA6618C8}" type="pres">
      <dgm:prSet presAssocID="{7F3CCCEB-2229-41D0-B5B9-F906027A752F}" presName="spaceB" presStyleCnt="0"/>
      <dgm:spPr/>
    </dgm:pt>
    <dgm:pt modelId="{7E0D2AD6-B244-4F7E-A1C3-11F2C9F7E107}" type="pres">
      <dgm:prSet presAssocID="{4DE6E65E-90A8-467C-9CF9-CDB7AA72E545}" presName="space" presStyleCnt="0"/>
      <dgm:spPr/>
    </dgm:pt>
    <dgm:pt modelId="{10F0B5B2-0056-4968-A592-F0CEE68065AB}" type="pres">
      <dgm:prSet presAssocID="{4F858F41-1BFA-43D5-8EB3-721FA7EB5DE8}" presName="compositeA" presStyleCnt="0"/>
      <dgm:spPr/>
    </dgm:pt>
    <dgm:pt modelId="{2D7332A3-E3DC-408B-AF92-F30CE18D153A}" type="pres">
      <dgm:prSet presAssocID="{4F858F41-1BFA-43D5-8EB3-721FA7EB5DE8}" presName="textA" presStyleLbl="revTx" presStyleIdx="2" presStyleCnt="5" custLinFactNeighborX="4144" custLinFactNeighborY="-662">
        <dgm:presLayoutVars>
          <dgm:bulletEnabled val="1"/>
        </dgm:presLayoutVars>
      </dgm:prSet>
      <dgm:spPr/>
    </dgm:pt>
    <dgm:pt modelId="{C91D1F2D-4F35-4287-9CFA-AD7616D607F8}" type="pres">
      <dgm:prSet presAssocID="{4F858F41-1BFA-43D5-8EB3-721FA7EB5DE8}" presName="circleA" presStyleLbl="node1" presStyleIdx="2" presStyleCnt="5" custLinFactNeighborX="14874" custLinFactNeighborY="331"/>
      <dgm:spPr/>
    </dgm:pt>
    <dgm:pt modelId="{953D64C4-AD0A-4FA9-8032-6E9CEF40FDD0}" type="pres">
      <dgm:prSet presAssocID="{4F858F41-1BFA-43D5-8EB3-721FA7EB5DE8}" presName="spaceA" presStyleCnt="0"/>
      <dgm:spPr/>
    </dgm:pt>
    <dgm:pt modelId="{C8B508AA-F65F-4886-94C0-52C0392BB243}" type="pres">
      <dgm:prSet presAssocID="{6C6EEBFD-E9CD-4B21-8849-2C99A065A2FA}" presName="space" presStyleCnt="0"/>
      <dgm:spPr/>
    </dgm:pt>
    <dgm:pt modelId="{421E79C8-8AF6-47E1-93C9-F80281663A33}" type="pres">
      <dgm:prSet presAssocID="{C8C94770-BD60-4E72-A170-2498177E6049}" presName="compositeB" presStyleCnt="0"/>
      <dgm:spPr/>
    </dgm:pt>
    <dgm:pt modelId="{C46D4400-EBC5-40C9-BACA-733876276708}" type="pres">
      <dgm:prSet presAssocID="{C8C94770-BD60-4E72-A170-2498177E6049}" presName="textB" presStyleLbl="revTx" presStyleIdx="3" presStyleCnt="5" custScaleX="190956" custLinFactX="7748" custLinFactY="-50604" custLinFactNeighborX="100000" custLinFactNeighborY="-100000">
        <dgm:presLayoutVars>
          <dgm:bulletEnabled val="1"/>
        </dgm:presLayoutVars>
      </dgm:prSet>
      <dgm:spPr/>
    </dgm:pt>
    <dgm:pt modelId="{C53973FE-FA25-4F1E-B06A-84293545A289}" type="pres">
      <dgm:prSet presAssocID="{C8C94770-BD60-4E72-A170-2498177E6049}" presName="circleB" presStyleLbl="node1" presStyleIdx="3" presStyleCnt="5" custLinFactX="-37124" custLinFactNeighborX="-100000" custLinFactNeighborY="331"/>
      <dgm:spPr/>
    </dgm:pt>
    <dgm:pt modelId="{C693F61B-AF4B-4A88-92B8-5CFC8A05462E}" type="pres">
      <dgm:prSet presAssocID="{C8C94770-BD60-4E72-A170-2498177E6049}" presName="spaceB" presStyleCnt="0"/>
      <dgm:spPr/>
    </dgm:pt>
    <dgm:pt modelId="{269B6B1F-73CA-4DB7-9712-45199AE65FFE}" type="pres">
      <dgm:prSet presAssocID="{E0BAE561-203C-42C6-8AAE-AB4CF9A03D3D}" presName="space" presStyleCnt="0"/>
      <dgm:spPr/>
    </dgm:pt>
    <dgm:pt modelId="{1A6AF03B-3539-4552-860E-1F02A276AE58}" type="pres">
      <dgm:prSet presAssocID="{3D032E86-D8CB-4EC0-B611-7DB7BB781B88}" presName="compositeA" presStyleCnt="0"/>
      <dgm:spPr/>
    </dgm:pt>
    <dgm:pt modelId="{0E65BAD8-8CA9-493D-A7A3-96B238447780}" type="pres">
      <dgm:prSet presAssocID="{3D032E86-D8CB-4EC0-B611-7DB7BB781B88}" presName="textA" presStyleLbl="revTx" presStyleIdx="4" presStyleCnt="5">
        <dgm:presLayoutVars>
          <dgm:bulletEnabled val="1"/>
        </dgm:presLayoutVars>
      </dgm:prSet>
      <dgm:spPr/>
    </dgm:pt>
    <dgm:pt modelId="{3D523D01-46E1-4A52-BD87-8E1DC0CA5824}" type="pres">
      <dgm:prSet presAssocID="{3D032E86-D8CB-4EC0-B611-7DB7BB781B88}" presName="circleA" presStyleLbl="node1" presStyleIdx="4" presStyleCnt="5" custLinFactX="-28376" custLinFactNeighborX="-100000" custLinFactNeighborY="331"/>
      <dgm:spPr/>
    </dgm:pt>
    <dgm:pt modelId="{D349F1EA-7DA0-4DE4-83D7-05354DC2C4D8}" type="pres">
      <dgm:prSet presAssocID="{3D032E86-D8CB-4EC0-B611-7DB7BB781B88}" presName="spaceA" presStyleCnt="0"/>
      <dgm:spPr/>
    </dgm:pt>
  </dgm:ptLst>
  <dgm:cxnLst>
    <dgm:cxn modelId="{0D45EC0D-BF52-4942-9533-096EBC5CC542}" srcId="{245B38FE-E5A2-4C55-8B79-5644B5706B86}" destId="{C8C94770-BD60-4E72-A170-2498177E6049}" srcOrd="3" destOrd="0" parTransId="{4C9FCC83-7F50-4E41-8DA8-F97C99AB7257}" sibTransId="{E0BAE561-203C-42C6-8AAE-AB4CF9A03D3D}"/>
    <dgm:cxn modelId="{A284043C-D768-47B3-A0B4-3677135B4ED8}" type="presOf" srcId="{C8C94770-BD60-4E72-A170-2498177E6049}" destId="{C46D4400-EBC5-40C9-BACA-733876276708}" srcOrd="0" destOrd="0" presId="urn:microsoft.com/office/officeart/2005/8/layout/hProcess11"/>
    <dgm:cxn modelId="{15F3145B-63B2-45F2-9A9E-C8FBE216A588}" type="presOf" srcId="{3D032E86-D8CB-4EC0-B611-7DB7BB781B88}" destId="{0E65BAD8-8CA9-493D-A7A3-96B238447780}" srcOrd="0" destOrd="0" presId="urn:microsoft.com/office/officeart/2005/8/layout/hProcess11"/>
    <dgm:cxn modelId="{BC74DF4E-FAEF-4926-8E1E-067B0B87D73D}" type="presOf" srcId="{4F858F41-1BFA-43D5-8EB3-721FA7EB5DE8}" destId="{2D7332A3-E3DC-408B-AF92-F30CE18D153A}" srcOrd="0" destOrd="0" presId="urn:microsoft.com/office/officeart/2005/8/layout/hProcess11"/>
    <dgm:cxn modelId="{D41F2556-9DD1-47F3-BC9E-6781AD0541B8}" srcId="{245B38FE-E5A2-4C55-8B79-5644B5706B86}" destId="{4F858F41-1BFA-43D5-8EB3-721FA7EB5DE8}" srcOrd="2" destOrd="0" parTransId="{4D7D7A2D-C11E-4D48-B258-FFEE12655E9C}" sibTransId="{6C6EEBFD-E9CD-4B21-8849-2C99A065A2FA}"/>
    <dgm:cxn modelId="{EDFD1458-7DC5-4278-A42A-72505D99757F}" type="presOf" srcId="{7F3CCCEB-2229-41D0-B5B9-F906027A752F}" destId="{B96DEA41-A147-4681-A008-D6D254AFC09E}" srcOrd="0" destOrd="0" presId="urn:microsoft.com/office/officeart/2005/8/layout/hProcess11"/>
    <dgm:cxn modelId="{5C2BB9A1-1051-43A9-9A0B-26C255B16E01}" srcId="{245B38FE-E5A2-4C55-8B79-5644B5706B86}" destId="{7F3CCCEB-2229-41D0-B5B9-F906027A752F}" srcOrd="1" destOrd="0" parTransId="{3B3ACF98-1AC1-4E94-8E88-559C156D3110}" sibTransId="{4DE6E65E-90A8-467C-9CF9-CDB7AA72E545}"/>
    <dgm:cxn modelId="{75EB41AE-6B3E-40E1-831E-B54116D60D2D}" type="presOf" srcId="{245B38FE-E5A2-4C55-8B79-5644B5706B86}" destId="{34BC8430-B07A-488F-86FA-5C316F11E9E0}" srcOrd="0" destOrd="0" presId="urn:microsoft.com/office/officeart/2005/8/layout/hProcess11"/>
    <dgm:cxn modelId="{39293BC1-571C-43A6-876E-0BB5C47BA90D}" type="presOf" srcId="{BD873120-0611-439A-950D-BE20173E95E7}" destId="{0A296C12-89D3-426C-813C-B2984D98AA9F}" srcOrd="0" destOrd="0" presId="urn:microsoft.com/office/officeart/2005/8/layout/hProcess11"/>
    <dgm:cxn modelId="{F96E0AC5-D149-415A-881F-A8CA1E9A87F0}" srcId="{245B38FE-E5A2-4C55-8B79-5644B5706B86}" destId="{BD873120-0611-439A-950D-BE20173E95E7}" srcOrd="0" destOrd="0" parTransId="{11690883-7375-4F9E-A5A5-E572455B3650}" sibTransId="{F06B43D8-3244-44EC-91EC-9F003875A0D2}"/>
    <dgm:cxn modelId="{2598F6CA-8124-4A52-93ED-A15D3A8EB5DC}" srcId="{245B38FE-E5A2-4C55-8B79-5644B5706B86}" destId="{3D032E86-D8CB-4EC0-B611-7DB7BB781B88}" srcOrd="4" destOrd="0" parTransId="{AA144F04-1C70-4651-8BA0-A9F372C57EC3}" sibTransId="{032A890B-63D3-4CC2-97C5-3D332D3C5694}"/>
    <dgm:cxn modelId="{DA21413E-5C67-461C-9E9E-AC8D4B6F481D}" type="presParOf" srcId="{34BC8430-B07A-488F-86FA-5C316F11E9E0}" destId="{6D424364-98C4-442D-A2BF-25EDE884CD98}" srcOrd="0" destOrd="0" presId="urn:microsoft.com/office/officeart/2005/8/layout/hProcess11"/>
    <dgm:cxn modelId="{57216A59-F670-44A9-8381-BB2FC659B677}" type="presParOf" srcId="{34BC8430-B07A-488F-86FA-5C316F11E9E0}" destId="{9612606C-8D02-45E2-B685-870BF20EBFC0}" srcOrd="1" destOrd="0" presId="urn:microsoft.com/office/officeart/2005/8/layout/hProcess11"/>
    <dgm:cxn modelId="{8C356F1A-73CF-46FE-83EF-84BC90CB22A2}" type="presParOf" srcId="{9612606C-8D02-45E2-B685-870BF20EBFC0}" destId="{7EDE31E8-34F8-4DD0-A6A6-8A8A4082FC64}" srcOrd="0" destOrd="0" presId="urn:microsoft.com/office/officeart/2005/8/layout/hProcess11"/>
    <dgm:cxn modelId="{45184A12-30D7-44C0-9E72-1D3CB49F2C84}" type="presParOf" srcId="{7EDE31E8-34F8-4DD0-A6A6-8A8A4082FC64}" destId="{0A296C12-89D3-426C-813C-B2984D98AA9F}" srcOrd="0" destOrd="0" presId="urn:microsoft.com/office/officeart/2005/8/layout/hProcess11"/>
    <dgm:cxn modelId="{A580599E-B218-4FC7-BC7F-C4C9372F35BF}" type="presParOf" srcId="{7EDE31E8-34F8-4DD0-A6A6-8A8A4082FC64}" destId="{27804303-1BF8-4DA1-9D1B-FE3EEA903F97}" srcOrd="1" destOrd="0" presId="urn:microsoft.com/office/officeart/2005/8/layout/hProcess11"/>
    <dgm:cxn modelId="{646AC166-C347-45F5-85CB-9BD507A9171E}" type="presParOf" srcId="{7EDE31E8-34F8-4DD0-A6A6-8A8A4082FC64}" destId="{5D1A3C70-A445-4B97-9F43-44977A23BB8F}" srcOrd="2" destOrd="0" presId="urn:microsoft.com/office/officeart/2005/8/layout/hProcess11"/>
    <dgm:cxn modelId="{A9347163-087D-4A4E-A164-D9BC6147443C}" type="presParOf" srcId="{9612606C-8D02-45E2-B685-870BF20EBFC0}" destId="{B080839C-1962-44BE-B52A-3089D18D02E8}" srcOrd="1" destOrd="0" presId="urn:microsoft.com/office/officeart/2005/8/layout/hProcess11"/>
    <dgm:cxn modelId="{218DC2C3-FDDD-4811-A98B-6D197B2C2A64}" type="presParOf" srcId="{9612606C-8D02-45E2-B685-870BF20EBFC0}" destId="{C0934BFD-5241-405E-ACEB-8E69CDDAD80A}" srcOrd="2" destOrd="0" presId="urn:microsoft.com/office/officeart/2005/8/layout/hProcess11"/>
    <dgm:cxn modelId="{C6D057B7-6534-4C86-A62E-862408FBFDFE}" type="presParOf" srcId="{C0934BFD-5241-405E-ACEB-8E69CDDAD80A}" destId="{B96DEA41-A147-4681-A008-D6D254AFC09E}" srcOrd="0" destOrd="0" presId="urn:microsoft.com/office/officeart/2005/8/layout/hProcess11"/>
    <dgm:cxn modelId="{BAF8FCB0-080D-44CA-8BB6-AD0AD091609A}" type="presParOf" srcId="{C0934BFD-5241-405E-ACEB-8E69CDDAD80A}" destId="{A68A4F21-6D77-4A68-AE02-79BFCFACB63A}" srcOrd="1" destOrd="0" presId="urn:microsoft.com/office/officeart/2005/8/layout/hProcess11"/>
    <dgm:cxn modelId="{136C8AC6-2391-4DD8-9EE6-52D563F0BA61}" type="presParOf" srcId="{C0934BFD-5241-405E-ACEB-8E69CDDAD80A}" destId="{79107256-C75B-4D70-9EEC-D00FEA6618C8}" srcOrd="2" destOrd="0" presId="urn:microsoft.com/office/officeart/2005/8/layout/hProcess11"/>
    <dgm:cxn modelId="{B4873CED-F6D3-4943-9036-5B7D9CF52809}" type="presParOf" srcId="{9612606C-8D02-45E2-B685-870BF20EBFC0}" destId="{7E0D2AD6-B244-4F7E-A1C3-11F2C9F7E107}" srcOrd="3" destOrd="0" presId="urn:microsoft.com/office/officeart/2005/8/layout/hProcess11"/>
    <dgm:cxn modelId="{0E108F80-B6B0-424B-AADC-7DF57B68902E}" type="presParOf" srcId="{9612606C-8D02-45E2-B685-870BF20EBFC0}" destId="{10F0B5B2-0056-4968-A592-F0CEE68065AB}" srcOrd="4" destOrd="0" presId="urn:microsoft.com/office/officeart/2005/8/layout/hProcess11"/>
    <dgm:cxn modelId="{5BC76E65-2BC0-42DC-AA71-6BE5F4E80A15}" type="presParOf" srcId="{10F0B5B2-0056-4968-A592-F0CEE68065AB}" destId="{2D7332A3-E3DC-408B-AF92-F30CE18D153A}" srcOrd="0" destOrd="0" presId="urn:microsoft.com/office/officeart/2005/8/layout/hProcess11"/>
    <dgm:cxn modelId="{A3514438-BD07-4FCE-9AC5-ABAFB1FB987F}" type="presParOf" srcId="{10F0B5B2-0056-4968-A592-F0CEE68065AB}" destId="{C91D1F2D-4F35-4287-9CFA-AD7616D607F8}" srcOrd="1" destOrd="0" presId="urn:microsoft.com/office/officeart/2005/8/layout/hProcess11"/>
    <dgm:cxn modelId="{A6E7297C-F52A-4CF0-843A-3289BA05AF35}" type="presParOf" srcId="{10F0B5B2-0056-4968-A592-F0CEE68065AB}" destId="{953D64C4-AD0A-4FA9-8032-6E9CEF40FDD0}" srcOrd="2" destOrd="0" presId="urn:microsoft.com/office/officeart/2005/8/layout/hProcess11"/>
    <dgm:cxn modelId="{26EDD92E-C75F-4BDD-AE5B-CC632D1C4993}" type="presParOf" srcId="{9612606C-8D02-45E2-B685-870BF20EBFC0}" destId="{C8B508AA-F65F-4886-94C0-52C0392BB243}" srcOrd="5" destOrd="0" presId="urn:microsoft.com/office/officeart/2005/8/layout/hProcess11"/>
    <dgm:cxn modelId="{ED167B23-736F-43B9-B2C9-BC37D04CF960}" type="presParOf" srcId="{9612606C-8D02-45E2-B685-870BF20EBFC0}" destId="{421E79C8-8AF6-47E1-93C9-F80281663A33}" srcOrd="6" destOrd="0" presId="urn:microsoft.com/office/officeart/2005/8/layout/hProcess11"/>
    <dgm:cxn modelId="{177202D6-6485-4BEA-BEDE-CD9DB1066EBE}" type="presParOf" srcId="{421E79C8-8AF6-47E1-93C9-F80281663A33}" destId="{C46D4400-EBC5-40C9-BACA-733876276708}" srcOrd="0" destOrd="0" presId="urn:microsoft.com/office/officeart/2005/8/layout/hProcess11"/>
    <dgm:cxn modelId="{F417C6F5-561C-4105-8D41-6C81D37E6DAA}" type="presParOf" srcId="{421E79C8-8AF6-47E1-93C9-F80281663A33}" destId="{C53973FE-FA25-4F1E-B06A-84293545A289}" srcOrd="1" destOrd="0" presId="urn:microsoft.com/office/officeart/2005/8/layout/hProcess11"/>
    <dgm:cxn modelId="{019B429E-56DF-4D13-94E6-61F401CB3E07}" type="presParOf" srcId="{421E79C8-8AF6-47E1-93C9-F80281663A33}" destId="{C693F61B-AF4B-4A88-92B8-5CFC8A05462E}" srcOrd="2" destOrd="0" presId="urn:microsoft.com/office/officeart/2005/8/layout/hProcess11"/>
    <dgm:cxn modelId="{F0913609-DF8A-43C1-A3FE-68FD48781498}" type="presParOf" srcId="{9612606C-8D02-45E2-B685-870BF20EBFC0}" destId="{269B6B1F-73CA-4DB7-9712-45199AE65FFE}" srcOrd="7" destOrd="0" presId="urn:microsoft.com/office/officeart/2005/8/layout/hProcess11"/>
    <dgm:cxn modelId="{2BAB45E7-F6DE-47AC-B22E-A9FFD1DEB90E}" type="presParOf" srcId="{9612606C-8D02-45E2-B685-870BF20EBFC0}" destId="{1A6AF03B-3539-4552-860E-1F02A276AE58}" srcOrd="8" destOrd="0" presId="urn:microsoft.com/office/officeart/2005/8/layout/hProcess11"/>
    <dgm:cxn modelId="{E8704F3F-2A9F-4AB0-BDCD-AE54D00EFDB9}" type="presParOf" srcId="{1A6AF03B-3539-4552-860E-1F02A276AE58}" destId="{0E65BAD8-8CA9-493D-A7A3-96B238447780}" srcOrd="0" destOrd="0" presId="urn:microsoft.com/office/officeart/2005/8/layout/hProcess11"/>
    <dgm:cxn modelId="{42CA7E51-BF4A-49D8-87BF-5DB45404E6AF}" type="presParOf" srcId="{1A6AF03B-3539-4552-860E-1F02A276AE58}" destId="{3D523D01-46E1-4A52-BD87-8E1DC0CA5824}" srcOrd="1" destOrd="0" presId="urn:microsoft.com/office/officeart/2005/8/layout/hProcess11"/>
    <dgm:cxn modelId="{9878CAD1-E42C-4091-A726-883C8EB8C23F}" type="presParOf" srcId="{1A6AF03B-3539-4552-860E-1F02A276AE58}" destId="{D349F1EA-7DA0-4DE4-83D7-05354DC2C4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B38FE-E5A2-4C55-8B79-5644B5706B86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7AE0B48-7F21-4904-9F26-A479E6C8C81B}">
      <dgm:prSet phldrT="[Tekst]" custT="1"/>
      <dgm:spPr/>
      <dgm:t>
        <a:bodyPr/>
        <a:lstStyle/>
        <a:p>
          <a:pPr algn="ctr"/>
          <a:r>
            <a:rPr lang="pl-PL" sz="1200" b="1" dirty="0">
              <a:latin typeface="Lato" panose="020F0502020204030203" pitchFamily="34" charset="-18"/>
              <a:ea typeface="+mn-ea"/>
              <a:cs typeface="+mn-cs"/>
            </a:rPr>
            <a:t>nie później niż 10 dni roboczych przed 31.12</a:t>
          </a:r>
          <a:endParaRPr lang="pl-PL" sz="1200" dirty="0">
            <a:latin typeface="Lato" panose="020F0502020204030203" pitchFamily="34" charset="-18"/>
          </a:endParaRPr>
        </a:p>
        <a:p>
          <a:pPr algn="ctr"/>
          <a:r>
            <a:rPr lang="pl-PL" sz="1200" dirty="0">
              <a:latin typeface="Lato" panose="020F0502020204030203" pitchFamily="34" charset="-18"/>
            </a:rPr>
            <a:t>Termin, do którego może być złożony wniosek przez dysponenta części budżetowej w celu zmiany klasyfikacji wydatków</a:t>
          </a:r>
        </a:p>
      </dgm:t>
    </dgm:pt>
    <dgm:pt modelId="{54034E18-7BDB-40C1-8181-7C9AB41084F5}" type="parTrans" cxnId="{5775FFA0-3B69-493E-9F5F-D9AFD27905E7}">
      <dgm:prSet/>
      <dgm:spPr/>
      <dgm:t>
        <a:bodyPr/>
        <a:lstStyle/>
        <a:p>
          <a:pPr algn="ctr"/>
          <a:endParaRPr lang="pl-PL"/>
        </a:p>
      </dgm:t>
    </dgm:pt>
    <dgm:pt modelId="{0627B67A-5BB4-4373-9108-7483D8B5D038}" type="sibTrans" cxnId="{5775FFA0-3B69-493E-9F5F-D9AFD27905E7}">
      <dgm:prSet/>
      <dgm:spPr/>
      <dgm:t>
        <a:bodyPr/>
        <a:lstStyle/>
        <a:p>
          <a:pPr algn="ctr"/>
          <a:endParaRPr lang="pl-PL"/>
        </a:p>
      </dgm:t>
    </dgm:pt>
    <dgm:pt modelId="{BD873120-0611-439A-950D-BE20173E95E7}">
      <dgm:prSet phldrT="[Tekst]" custT="1"/>
      <dgm:spPr/>
      <dgm:t>
        <a:bodyPr/>
        <a:lstStyle/>
        <a:p>
          <a:pPr algn="ctr"/>
          <a:r>
            <a:rPr lang="pl-PL" sz="1200" b="1" dirty="0">
              <a:latin typeface="Lato" panose="020F0502020204030203" pitchFamily="34" charset="-18"/>
            </a:rPr>
            <a:t>do 31.12</a:t>
          </a:r>
        </a:p>
        <a:p>
          <a:pPr algn="ctr"/>
          <a:r>
            <a:rPr lang="pl-PL" sz="1200" dirty="0">
              <a:latin typeface="Lato" panose="020F0502020204030203" pitchFamily="34" charset="-18"/>
            </a:rPr>
            <a:t>dokonanie zmiany klasyfikacji budżetowej wydatków przez MF</a:t>
          </a:r>
        </a:p>
      </dgm:t>
    </dgm:pt>
    <dgm:pt modelId="{11690883-7375-4F9E-A5A5-E572455B3650}" type="parTrans" cxnId="{F96E0AC5-D149-415A-881F-A8CA1E9A87F0}">
      <dgm:prSet/>
      <dgm:spPr/>
      <dgm:t>
        <a:bodyPr/>
        <a:lstStyle/>
        <a:p>
          <a:pPr algn="ctr"/>
          <a:endParaRPr lang="pl-PL"/>
        </a:p>
      </dgm:t>
    </dgm:pt>
    <dgm:pt modelId="{F06B43D8-3244-44EC-91EC-9F003875A0D2}" type="sibTrans" cxnId="{F96E0AC5-D149-415A-881F-A8CA1E9A87F0}">
      <dgm:prSet/>
      <dgm:spPr/>
      <dgm:t>
        <a:bodyPr/>
        <a:lstStyle/>
        <a:p>
          <a:pPr algn="ctr"/>
          <a:endParaRPr lang="pl-PL"/>
        </a:p>
      </dgm:t>
    </dgm:pt>
    <dgm:pt modelId="{34BC8430-B07A-488F-86FA-5C316F11E9E0}" type="pres">
      <dgm:prSet presAssocID="{245B38FE-E5A2-4C55-8B79-5644B5706B86}" presName="Name0" presStyleCnt="0">
        <dgm:presLayoutVars>
          <dgm:dir/>
          <dgm:resizeHandles val="exact"/>
        </dgm:presLayoutVars>
      </dgm:prSet>
      <dgm:spPr/>
    </dgm:pt>
    <dgm:pt modelId="{6D424364-98C4-442D-A2BF-25EDE884CD98}" type="pres">
      <dgm:prSet presAssocID="{245B38FE-E5A2-4C55-8B79-5644B5706B86}" presName="arrow" presStyleLbl="bgShp" presStyleIdx="0" presStyleCnt="1"/>
      <dgm:spPr/>
    </dgm:pt>
    <dgm:pt modelId="{9612606C-8D02-45E2-B685-870BF20EBFC0}" type="pres">
      <dgm:prSet presAssocID="{245B38FE-E5A2-4C55-8B79-5644B5706B86}" presName="points" presStyleCnt="0"/>
      <dgm:spPr/>
    </dgm:pt>
    <dgm:pt modelId="{30454A78-A80B-46EB-BF7A-7DC317681B0A}" type="pres">
      <dgm:prSet presAssocID="{B7AE0B48-7F21-4904-9F26-A479E6C8C81B}" presName="compositeA" presStyleCnt="0"/>
      <dgm:spPr/>
    </dgm:pt>
    <dgm:pt modelId="{60A80332-4738-44D6-B9B5-9F79789B4358}" type="pres">
      <dgm:prSet presAssocID="{B7AE0B48-7F21-4904-9F26-A479E6C8C81B}" presName="textA" presStyleLbl="revTx" presStyleIdx="0" presStyleCnt="2" custScaleX="121286" custScaleY="32479" custLinFactNeighborX="2383" custLinFactNeighborY="47837">
        <dgm:presLayoutVars>
          <dgm:bulletEnabled val="1"/>
        </dgm:presLayoutVars>
      </dgm:prSet>
      <dgm:spPr/>
    </dgm:pt>
    <dgm:pt modelId="{5C802C82-5B08-43E5-862E-402BBD9E8847}" type="pres">
      <dgm:prSet presAssocID="{B7AE0B48-7F21-4904-9F26-A479E6C8C81B}" presName="circleA" presStyleLbl="node1" presStyleIdx="0" presStyleCnt="2" custLinFactNeighborX="21314" custLinFactNeighborY="67521"/>
      <dgm:spPr/>
    </dgm:pt>
    <dgm:pt modelId="{B340A3AF-46E4-41EF-8BD3-98DC5CA867D6}" type="pres">
      <dgm:prSet presAssocID="{B7AE0B48-7F21-4904-9F26-A479E6C8C81B}" presName="spaceA" presStyleCnt="0"/>
      <dgm:spPr/>
    </dgm:pt>
    <dgm:pt modelId="{0A5AC14A-0B42-444C-A595-6BFEBD886D6B}" type="pres">
      <dgm:prSet presAssocID="{0627B67A-5BB4-4373-9108-7483D8B5D038}" presName="space" presStyleCnt="0"/>
      <dgm:spPr/>
    </dgm:pt>
    <dgm:pt modelId="{9155118A-3CC4-42BD-8EAC-90BC15F00E13}" type="pres">
      <dgm:prSet presAssocID="{BD873120-0611-439A-950D-BE20173E95E7}" presName="compositeB" presStyleCnt="0"/>
      <dgm:spPr/>
    </dgm:pt>
    <dgm:pt modelId="{EE9A9429-D7A0-4E4D-9C00-141E88A59D98}" type="pres">
      <dgm:prSet presAssocID="{BD873120-0611-439A-950D-BE20173E95E7}" presName="textB" presStyleLbl="revTx" presStyleIdx="1" presStyleCnt="2" custScaleY="33665" custLinFactY="-37873" custLinFactNeighborX="-646" custLinFactNeighborY="-100000">
        <dgm:presLayoutVars>
          <dgm:bulletEnabled val="1"/>
        </dgm:presLayoutVars>
      </dgm:prSet>
      <dgm:spPr/>
    </dgm:pt>
    <dgm:pt modelId="{0FCF7558-6295-448D-80BF-21066689D8DD}" type="pres">
      <dgm:prSet presAssocID="{BD873120-0611-439A-950D-BE20173E95E7}" presName="circleB" presStyleLbl="node1" presStyleIdx="1" presStyleCnt="2" custLinFactNeighborX="-928" custLinFactNeighborY="-66335"/>
      <dgm:spPr/>
    </dgm:pt>
    <dgm:pt modelId="{C5A3E220-6F42-43E5-BA81-FEC644F70E33}" type="pres">
      <dgm:prSet presAssocID="{BD873120-0611-439A-950D-BE20173E95E7}" presName="spaceB" presStyleCnt="0"/>
      <dgm:spPr/>
    </dgm:pt>
  </dgm:ptLst>
  <dgm:cxnLst>
    <dgm:cxn modelId="{2CF4FC56-D602-4587-991D-05C9726BD032}" type="presOf" srcId="{BD873120-0611-439A-950D-BE20173E95E7}" destId="{EE9A9429-D7A0-4E4D-9C00-141E88A59D98}" srcOrd="0" destOrd="0" presId="urn:microsoft.com/office/officeart/2005/8/layout/hProcess11"/>
    <dgm:cxn modelId="{5775FFA0-3B69-493E-9F5F-D9AFD27905E7}" srcId="{245B38FE-E5A2-4C55-8B79-5644B5706B86}" destId="{B7AE0B48-7F21-4904-9F26-A479E6C8C81B}" srcOrd="0" destOrd="0" parTransId="{54034E18-7BDB-40C1-8181-7C9AB41084F5}" sibTransId="{0627B67A-5BB4-4373-9108-7483D8B5D038}"/>
    <dgm:cxn modelId="{75EB41AE-6B3E-40E1-831E-B54116D60D2D}" type="presOf" srcId="{245B38FE-E5A2-4C55-8B79-5644B5706B86}" destId="{34BC8430-B07A-488F-86FA-5C316F11E9E0}" srcOrd="0" destOrd="0" presId="urn:microsoft.com/office/officeart/2005/8/layout/hProcess11"/>
    <dgm:cxn modelId="{CEFEA9C2-9723-4D94-BBCA-3BFDDA2E012E}" type="presOf" srcId="{B7AE0B48-7F21-4904-9F26-A479E6C8C81B}" destId="{60A80332-4738-44D6-B9B5-9F79789B4358}" srcOrd="0" destOrd="0" presId="urn:microsoft.com/office/officeart/2005/8/layout/hProcess11"/>
    <dgm:cxn modelId="{F96E0AC5-D149-415A-881F-A8CA1E9A87F0}" srcId="{245B38FE-E5A2-4C55-8B79-5644B5706B86}" destId="{BD873120-0611-439A-950D-BE20173E95E7}" srcOrd="1" destOrd="0" parTransId="{11690883-7375-4F9E-A5A5-E572455B3650}" sibTransId="{F06B43D8-3244-44EC-91EC-9F003875A0D2}"/>
    <dgm:cxn modelId="{DA21413E-5C67-461C-9E9E-AC8D4B6F481D}" type="presParOf" srcId="{34BC8430-B07A-488F-86FA-5C316F11E9E0}" destId="{6D424364-98C4-442D-A2BF-25EDE884CD98}" srcOrd="0" destOrd="0" presId="urn:microsoft.com/office/officeart/2005/8/layout/hProcess11"/>
    <dgm:cxn modelId="{57216A59-F670-44A9-8381-BB2FC659B677}" type="presParOf" srcId="{34BC8430-B07A-488F-86FA-5C316F11E9E0}" destId="{9612606C-8D02-45E2-B685-870BF20EBFC0}" srcOrd="1" destOrd="0" presId="urn:microsoft.com/office/officeart/2005/8/layout/hProcess11"/>
    <dgm:cxn modelId="{E646D2F7-8DC1-4D0A-9592-436DF3EA78A9}" type="presParOf" srcId="{9612606C-8D02-45E2-B685-870BF20EBFC0}" destId="{30454A78-A80B-46EB-BF7A-7DC317681B0A}" srcOrd="0" destOrd="0" presId="urn:microsoft.com/office/officeart/2005/8/layout/hProcess11"/>
    <dgm:cxn modelId="{553C09F0-BE22-4467-8D09-3B37194E5C8A}" type="presParOf" srcId="{30454A78-A80B-46EB-BF7A-7DC317681B0A}" destId="{60A80332-4738-44D6-B9B5-9F79789B4358}" srcOrd="0" destOrd="0" presId="urn:microsoft.com/office/officeart/2005/8/layout/hProcess11"/>
    <dgm:cxn modelId="{9BBB1F5C-E4CA-474D-93A7-03E5F9EB2F86}" type="presParOf" srcId="{30454A78-A80B-46EB-BF7A-7DC317681B0A}" destId="{5C802C82-5B08-43E5-862E-402BBD9E8847}" srcOrd="1" destOrd="0" presId="urn:microsoft.com/office/officeart/2005/8/layout/hProcess11"/>
    <dgm:cxn modelId="{74E575B2-FEE0-4B60-A191-A991DF0958A2}" type="presParOf" srcId="{30454A78-A80B-46EB-BF7A-7DC317681B0A}" destId="{B340A3AF-46E4-41EF-8BD3-98DC5CA867D6}" srcOrd="2" destOrd="0" presId="urn:microsoft.com/office/officeart/2005/8/layout/hProcess11"/>
    <dgm:cxn modelId="{E03C4828-9A72-461F-B549-BC2309D7EECB}" type="presParOf" srcId="{9612606C-8D02-45E2-B685-870BF20EBFC0}" destId="{0A5AC14A-0B42-444C-A595-6BFEBD886D6B}" srcOrd="1" destOrd="0" presId="urn:microsoft.com/office/officeart/2005/8/layout/hProcess11"/>
    <dgm:cxn modelId="{15469D66-1C80-42D7-90B3-93AE1B26DEFC}" type="presParOf" srcId="{9612606C-8D02-45E2-B685-870BF20EBFC0}" destId="{9155118A-3CC4-42BD-8EAC-90BC15F00E13}" srcOrd="2" destOrd="0" presId="urn:microsoft.com/office/officeart/2005/8/layout/hProcess11"/>
    <dgm:cxn modelId="{946C4A48-8514-426A-A3FE-E6CE0397E198}" type="presParOf" srcId="{9155118A-3CC4-42BD-8EAC-90BC15F00E13}" destId="{EE9A9429-D7A0-4E4D-9C00-141E88A59D98}" srcOrd="0" destOrd="0" presId="urn:microsoft.com/office/officeart/2005/8/layout/hProcess11"/>
    <dgm:cxn modelId="{A462077C-F0A4-4AFE-8ABF-B5C43AC8915F}" type="presParOf" srcId="{9155118A-3CC4-42BD-8EAC-90BC15F00E13}" destId="{0FCF7558-6295-448D-80BF-21066689D8DD}" srcOrd="1" destOrd="0" presId="urn:microsoft.com/office/officeart/2005/8/layout/hProcess11"/>
    <dgm:cxn modelId="{671913D5-B164-4FE4-A146-77B50CF23D69}" type="presParOf" srcId="{9155118A-3CC4-42BD-8EAC-90BC15F00E13}" destId="{C5A3E220-6F42-43E5-BA81-FEC644F70E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4364-98C4-442D-A2BF-25EDE884CD98}">
      <dsp:nvSpPr>
        <dsp:cNvPr id="0" name=""/>
        <dsp:cNvSpPr/>
      </dsp:nvSpPr>
      <dsp:spPr>
        <a:xfrm>
          <a:off x="0" y="1630981"/>
          <a:ext cx="11449271" cy="217464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96C12-89D3-426C-813C-B2984D98AA9F}">
      <dsp:nvSpPr>
        <dsp:cNvPr id="0" name=""/>
        <dsp:cNvSpPr/>
      </dsp:nvSpPr>
      <dsp:spPr>
        <a:xfrm>
          <a:off x="1109" y="0"/>
          <a:ext cx="1831230" cy="21746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do 30.09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Lato" panose="020F0502020204030203" pitchFamily="34" charset="-18"/>
              <a:ea typeface="+mn-ea"/>
              <a:cs typeface="+mn-cs"/>
            </a:rPr>
            <a:t>Dysponenci części budżetowych przekazują wojewodom informację o wysokości środków rezerw celowych przeznaczonych na zwiększenie wydatków w częściach budżetu państwa, którymi dysponują wojewodowie</a:t>
          </a:r>
        </a:p>
      </dsp:txBody>
      <dsp:txXfrm>
        <a:off x="1109" y="0"/>
        <a:ext cx="1831230" cy="2174641"/>
      </dsp:txXfrm>
    </dsp:sp>
    <dsp:sp modelId="{27804303-1BF8-4DA1-9D1B-FE3EEA903F97}">
      <dsp:nvSpPr>
        <dsp:cNvPr id="0" name=""/>
        <dsp:cNvSpPr/>
      </dsp:nvSpPr>
      <dsp:spPr>
        <a:xfrm>
          <a:off x="644894" y="2446471"/>
          <a:ext cx="543660" cy="543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DEA41-A147-4681-A008-D6D254AFC09E}">
      <dsp:nvSpPr>
        <dsp:cNvPr id="0" name=""/>
        <dsp:cNvSpPr/>
      </dsp:nvSpPr>
      <dsp:spPr>
        <a:xfrm>
          <a:off x="1941923" y="3240368"/>
          <a:ext cx="1657852" cy="21746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nie później niż 10 dni roboczych przed 15.10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Lato" panose="020F0502020204030203" pitchFamily="34" charset="-18"/>
              <a:ea typeface="+mn-ea"/>
              <a:cs typeface="+mn-cs"/>
            </a:rPr>
            <a:t>Dysponent części budżetowej składa do MF wniosek o podział rezerwy celowej (podstawowy termin na złożenie wniosku)</a:t>
          </a:r>
        </a:p>
      </dsp:txBody>
      <dsp:txXfrm>
        <a:off x="1941923" y="3240368"/>
        <a:ext cx="1657852" cy="2174641"/>
      </dsp:txXfrm>
    </dsp:sp>
    <dsp:sp modelId="{A68A4F21-6D77-4A68-AE02-79BFCFACB63A}">
      <dsp:nvSpPr>
        <dsp:cNvPr id="0" name=""/>
        <dsp:cNvSpPr/>
      </dsp:nvSpPr>
      <dsp:spPr>
        <a:xfrm>
          <a:off x="2472328" y="2446471"/>
          <a:ext cx="543660" cy="543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332A3-E3DC-408B-AF92-F30CE18D153A}">
      <dsp:nvSpPr>
        <dsp:cNvPr id="0" name=""/>
        <dsp:cNvSpPr/>
      </dsp:nvSpPr>
      <dsp:spPr>
        <a:xfrm>
          <a:off x="3724678" y="0"/>
          <a:ext cx="1657852" cy="21746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15.10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Podstawowy termin podziału rezerw celowych</a:t>
          </a:r>
        </a:p>
      </dsp:txBody>
      <dsp:txXfrm>
        <a:off x="3724678" y="0"/>
        <a:ext cx="1657852" cy="2174641"/>
      </dsp:txXfrm>
    </dsp:sp>
    <dsp:sp modelId="{C91D1F2D-4F35-4287-9CFA-AD7616D607F8}">
      <dsp:nvSpPr>
        <dsp:cNvPr id="0" name=""/>
        <dsp:cNvSpPr/>
      </dsp:nvSpPr>
      <dsp:spPr>
        <a:xfrm>
          <a:off x="4293937" y="2448271"/>
          <a:ext cx="543660" cy="543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D4400-EBC5-40C9-BACA-733876276708}">
      <dsp:nvSpPr>
        <dsp:cNvPr id="0" name=""/>
        <dsp:cNvSpPr/>
      </dsp:nvSpPr>
      <dsp:spPr>
        <a:xfrm>
          <a:off x="7183024" y="0"/>
          <a:ext cx="3165768" cy="21746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b="1" kern="1200" dirty="0">
              <a:latin typeface="Lato" panose="020F0502020204030203" pitchFamily="34" charset="-18"/>
            </a:rPr>
            <a:t>do 31.12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b="1" kern="1200" dirty="0">
              <a:latin typeface="Lato" panose="020F0502020204030203" pitchFamily="34" charset="-18"/>
            </a:rPr>
            <a:t>Podział rezerw: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latin typeface="Lato" panose="020F0502020204030203" pitchFamily="34" charset="-18"/>
            </a:rPr>
            <a:t>1) o </a:t>
          </a: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których mowa w art. 140 ust. 2 pkt 2 i 3,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2) przeznaczonych na finansowanie zobowiązań Skarbu Państwa,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3) przeznaczonych na przeciwdziałanie klęskom żywiołowym i usuwanie ich skutków,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latin typeface="Lato" panose="020F0502020204030203" pitchFamily="34" charset="-18"/>
              <a:ea typeface="+mn-ea"/>
              <a:cs typeface="+mn-cs"/>
            </a:rPr>
            <a:t>4) przeznaczonych na finansowanie zadań, dla których udzielone zostały zapewnienia finansowania lub dofinansowania, o których mowa w art. 153</a:t>
          </a:r>
        </a:p>
      </dsp:txBody>
      <dsp:txXfrm>
        <a:off x="7183024" y="0"/>
        <a:ext cx="3165768" cy="2174641"/>
      </dsp:txXfrm>
    </dsp:sp>
    <dsp:sp modelId="{C53973FE-FA25-4F1E-B06A-84293545A289}">
      <dsp:nvSpPr>
        <dsp:cNvPr id="0" name=""/>
        <dsp:cNvSpPr/>
      </dsp:nvSpPr>
      <dsp:spPr>
        <a:xfrm>
          <a:off x="5962287" y="2448271"/>
          <a:ext cx="543660" cy="543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5BAD8-8CA9-493D-A7A3-96B238447780}">
      <dsp:nvSpPr>
        <dsp:cNvPr id="0" name=""/>
        <dsp:cNvSpPr/>
      </dsp:nvSpPr>
      <dsp:spPr>
        <a:xfrm>
          <a:off x="8645383" y="0"/>
          <a:ext cx="1657852" cy="21746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8645383" y="0"/>
        <a:ext cx="1657852" cy="2174641"/>
      </dsp:txXfrm>
    </dsp:sp>
    <dsp:sp modelId="{3D523D01-46E1-4A52-BD87-8E1DC0CA5824}">
      <dsp:nvSpPr>
        <dsp:cNvPr id="0" name=""/>
        <dsp:cNvSpPr/>
      </dsp:nvSpPr>
      <dsp:spPr>
        <a:xfrm>
          <a:off x="8504549" y="2448271"/>
          <a:ext cx="543660" cy="543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4364-98C4-442D-A2BF-25EDE884CD98}">
      <dsp:nvSpPr>
        <dsp:cNvPr id="0" name=""/>
        <dsp:cNvSpPr/>
      </dsp:nvSpPr>
      <dsp:spPr>
        <a:xfrm>
          <a:off x="0" y="1625600"/>
          <a:ext cx="9248776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80332-4738-44D6-B9B5-9F79789B4358}">
      <dsp:nvSpPr>
        <dsp:cNvPr id="0" name=""/>
        <dsp:cNvSpPr/>
      </dsp:nvSpPr>
      <dsp:spPr>
        <a:xfrm>
          <a:off x="87880" y="1402724"/>
          <a:ext cx="4461244" cy="70397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ato" panose="020F0502020204030203" pitchFamily="34" charset="-18"/>
              <a:ea typeface="+mn-ea"/>
              <a:cs typeface="+mn-cs"/>
            </a:rPr>
            <a:t>nie później niż 10 dni roboczych przed 31.12</a:t>
          </a:r>
          <a:endParaRPr lang="pl-PL" sz="1200" kern="1200" dirty="0">
            <a:latin typeface="Lato" panose="020F0502020204030203" pitchFamily="34" charset="-1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Lato" panose="020F0502020204030203" pitchFamily="34" charset="-18"/>
            </a:rPr>
            <a:t>Termin, do którego może być złożony wniosek przez dysponenta części budżetowej w celu zmiany klasyfikacji wydatków</a:t>
          </a:r>
        </a:p>
      </dsp:txBody>
      <dsp:txXfrm>
        <a:off x="87880" y="1402724"/>
        <a:ext cx="4461244" cy="703971"/>
      </dsp:txXfrm>
    </dsp:sp>
    <dsp:sp modelId="{5C802C82-5B08-43E5-862E-402BBD9E8847}">
      <dsp:nvSpPr>
        <dsp:cNvPr id="0" name=""/>
        <dsp:cNvSpPr/>
      </dsp:nvSpPr>
      <dsp:spPr>
        <a:xfrm>
          <a:off x="207540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A9429-D7A0-4E4D-9C00-141E88A59D98}">
      <dsp:nvSpPr>
        <dsp:cNvPr id="0" name=""/>
        <dsp:cNvSpPr/>
      </dsp:nvSpPr>
      <dsp:spPr>
        <a:xfrm>
          <a:off x="4621624" y="1341190"/>
          <a:ext cx="3678285" cy="7296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ato" panose="020F0502020204030203" pitchFamily="34" charset="-18"/>
            </a:rPr>
            <a:t>do 31.12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Lato" panose="020F0502020204030203" pitchFamily="34" charset="-18"/>
            </a:rPr>
            <a:t>dokonanie zmiany klasyfikacji budżetowej wydatków przez MF</a:t>
          </a:r>
        </a:p>
      </dsp:txBody>
      <dsp:txXfrm>
        <a:off x="4621624" y="1341190"/>
        <a:ext cx="3678285" cy="729677"/>
      </dsp:txXfrm>
    </dsp:sp>
    <dsp:sp modelId="{0FCF7558-6295-448D-80BF-21066689D8DD}">
      <dsp:nvSpPr>
        <dsp:cNvPr id="0" name=""/>
        <dsp:cNvSpPr/>
      </dsp:nvSpPr>
      <dsp:spPr>
        <a:xfrm>
          <a:off x="62085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81FF-A4C7-4AE2-BA2E-315BDFE4A662}" type="datetimeFigureOut">
              <a:rPr lang="pl-PL" smtClean="0"/>
              <a:t>01.04.2026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22AA-0756-4252-AF59-F0583F234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4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235E-7442-4C39-8EF2-0BD7686D465C}" type="datetimeFigureOut">
              <a:rPr lang="pl-PL" smtClean="0"/>
              <a:t>01.04.2026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4805-2DDF-4A57-8734-426C6BBE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2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06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56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29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9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02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9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865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793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21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16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15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44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19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55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42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A5B8-3E78-4150-B03B-E911F515946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8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8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6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9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738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50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43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65E53-217A-A947-B49A-EAEB67393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C787DC-8453-BC45-B7C8-C1D30C998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AB4FD1-010A-4C4B-9506-30805637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D010-FBAC-D447-B336-932841FC6AA7}" type="datetimeFigureOut">
              <a:rPr lang="pl-PL" smtClean="0"/>
              <a:t>01.04.2026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4ACAC4-811A-B64D-A601-BEB971F4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1B7718-94CE-9B47-94FF-EED0391C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8B84-4548-154D-B941-AB2E6A3A66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09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8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2C8F20-B127-490D-94CB-2E58C67A5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47D9B5-0591-4DA4-B695-1BEA31EA4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5F635B-02AF-4405-8A51-A26C7A92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12E-6FE3-4ECB-9951-B37CC5693903}" type="datetimeFigureOut">
              <a:rPr lang="pl-PL" smtClean="0"/>
              <a:t>01.04.2026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7ACDE0-09A1-43B0-82F8-40B1903F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C0C68F-31D3-4FAE-BD85-C7218737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56BB-A2F4-41A2-8882-BC4FFB721B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8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6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ACE807-B735-9F20-D98C-4309A053A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22F63">
              <a:alpha val="6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5512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B46933F8-0E11-9016-C4F1-19065B93C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357" y="0"/>
            <a:ext cx="12214622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60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28D298B-7268-120E-FC5C-2B630EECC4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6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2423592" y="6382528"/>
            <a:ext cx="4135030" cy="21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6"/>
          <a:stretch/>
        </p:blipFill>
        <p:spPr>
          <a:xfrm>
            <a:off x="1199456" y="6230677"/>
            <a:ext cx="913558" cy="51069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736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5" name="Obraz 4" descr="Obraz zawierający computer, wewnątrz, osoba&#10;&#10;Opis wygenerowany automatycznie">
            <a:extLst>
              <a:ext uri="{FF2B5EF4-FFF2-40B4-BE49-F238E27FC236}">
                <a16:creationId xmlns:a16="http://schemas.microsoft.com/office/drawing/2014/main" id="{27989F6C-6F0C-6961-5918-98AC6AA96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228" y="-121023"/>
            <a:ext cx="12528092" cy="70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1D0EA71-0CA0-DE58-2DF5-EFD3F406CB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801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5360" userDrawn="1">
          <p15:clr>
            <a:srgbClr val="F26B43"/>
          </p15:clr>
        </p15:guide>
        <p15:guide id="6" pos="71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rzyroda, tęcza, chmura, nocne niebo&#10;&#10;Opis wygenerowany automatycznie">
            <a:extLst>
              <a:ext uri="{FF2B5EF4-FFF2-40B4-BE49-F238E27FC236}">
                <a16:creationId xmlns:a16="http://schemas.microsoft.com/office/drawing/2014/main" id="{0E0ECE97-5AC4-E882-AE08-898FC5624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r="39687"/>
          <a:stretch/>
        </p:blipFill>
        <p:spPr>
          <a:xfrm>
            <a:off x="9768408" y="162132"/>
            <a:ext cx="1795605" cy="1220459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</p:spTree>
    <p:extLst>
      <p:ext uri="{BB962C8B-B14F-4D97-AF65-F5344CB8AC3E}">
        <p14:creationId xmlns:p14="http://schemas.microsoft.com/office/powerpoint/2010/main" val="18060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2423592" y="6382528"/>
            <a:ext cx="4135030" cy="21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6"/>
          <a:stretch/>
        </p:blipFill>
        <p:spPr>
          <a:xfrm>
            <a:off x="1199456" y="6230677"/>
            <a:ext cx="913558" cy="51069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9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6" cy="791292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5A76E0-2161-B605-C8C0-D2ADC9493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68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F090B43-C84C-88B4-B23E-777E9CA20F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23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174107D-918A-434C-AF1E-81C6AF55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28"/>
            <a:ext cx="12192000" cy="6858000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1AB8F3F-7F10-A147-A770-EB7B15376E51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Montserrat" pitchFamily="2" charset="0"/>
              </a:rPr>
              <a:t>1</a:t>
            </a:fld>
            <a:endParaRPr lang="pl-PL" sz="900" spc="15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D0FAEC5-744A-D246-8EFD-8A5B6937A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629" y="-1"/>
            <a:ext cx="2020371" cy="399791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591DBED4-243A-A642-8478-3DFA44C68DC1}"/>
              </a:ext>
            </a:extLst>
          </p:cNvPr>
          <p:cNvSpPr txBox="1">
            <a:spLocks/>
          </p:cNvSpPr>
          <p:nvPr/>
        </p:nvSpPr>
        <p:spPr>
          <a:xfrm>
            <a:off x="1183541" y="6396817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3390E6-73C2-42BD-8E92-D56195600F38}"/>
              </a:ext>
            </a:extLst>
          </p:cNvPr>
          <p:cNvSpPr txBox="1"/>
          <p:nvPr/>
        </p:nvSpPr>
        <p:spPr>
          <a:xfrm>
            <a:off x="1055440" y="2276872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pl-PL" sz="4400" b="1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N</a:t>
            </a:r>
            <a:r>
              <a:rPr kumimoji="0" lang="pl-PL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owelizacja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 ustawy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o finansach publicznych 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Black" panose="020F0A02020204030203" pitchFamily="34" charset="-18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Zwój: pionowy 3">
            <a:extLst>
              <a:ext uri="{FF2B5EF4-FFF2-40B4-BE49-F238E27FC236}">
                <a16:creationId xmlns:a16="http://schemas.microsoft.com/office/drawing/2014/main" id="{748DB297-7305-4ADF-8F6E-CF507ADF1400}"/>
              </a:ext>
            </a:extLst>
          </p:cNvPr>
          <p:cNvSpPr/>
          <p:nvPr/>
        </p:nvSpPr>
        <p:spPr>
          <a:xfrm>
            <a:off x="5429926" y="4005064"/>
            <a:ext cx="1332148" cy="151216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200" b="1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8671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127448" y="577036"/>
            <a:ext cx="9937104" cy="4998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15000"/>
              </a:lnSpc>
            </a:pPr>
            <a:endParaRPr lang="pl-PL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pl-PL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regulacje uelastyczniające dokonywanie wydatków majątkowych przez dysponentów,</a:t>
            </a:r>
          </a:p>
          <a:p>
            <a:pPr algn="ctr"/>
            <a:endParaRPr lang="pl-PL" sz="2400" spc="-1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udoskonalenie warstwy prezentacyjnej budżetu,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l-PL" sz="2400" spc="-1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obowiązek zamieszczania w ramach uzasadnienia do ustawy budżetowej planów finansowych funduszy utworzonych, powierzonych lub przekazanych Bankowi Gospodarstwa Krajowego (BGK) na podstawie odrębnych ustaw. </a:t>
            </a:r>
            <a:endParaRPr lang="pl-PL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algn="just"/>
            <a:r>
              <a:rPr lang="pl-PL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l-PL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311825-34BE-45C8-8EE9-57B0F924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737680" cy="737680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90DCA63E-3879-43B7-A6CD-65F040F414C9}"/>
              </a:ext>
            </a:extLst>
          </p:cNvPr>
          <p:cNvSpPr/>
          <p:nvPr/>
        </p:nvSpPr>
        <p:spPr>
          <a:xfrm>
            <a:off x="767408" y="177281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EEE4F653-D2F0-4452-923D-40655EE07A96}"/>
              </a:ext>
            </a:extLst>
          </p:cNvPr>
          <p:cNvSpPr/>
          <p:nvPr/>
        </p:nvSpPr>
        <p:spPr>
          <a:xfrm>
            <a:off x="2279576" y="286006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1D03EBB5-C134-4899-9C2E-E25486142511}"/>
              </a:ext>
            </a:extLst>
          </p:cNvPr>
          <p:cNvSpPr/>
          <p:nvPr/>
        </p:nvSpPr>
        <p:spPr>
          <a:xfrm>
            <a:off x="725311" y="3555051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8C284BF-E3D8-4C5C-8246-FE28DFEE0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053" y="630226"/>
            <a:ext cx="9144000" cy="1655762"/>
          </a:xfrm>
        </p:spPr>
        <p:txBody>
          <a:bodyPr/>
          <a:lstStyle/>
          <a:p>
            <a:r>
              <a:rPr lang="pl-PL" sz="2200" dirty="0">
                <a:latin typeface="Lato" panose="020F0502020204030203" pitchFamily="34" charset="-18"/>
              </a:rPr>
              <a:t>Zmiany w </a:t>
            </a:r>
            <a:r>
              <a:rPr kumimoji="0" lang="pl-PL" sz="22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obszarze zarządzania inwestycjami publicznymi:</a:t>
            </a:r>
          </a:p>
          <a:p>
            <a:endParaRPr kumimoji="0" lang="pl-PL" sz="2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200" dirty="0">
                <a:latin typeface="Lato" panose="020F0502020204030203" pitchFamily="34" charset="-18"/>
              </a:rPr>
              <a:t>zwiększenie przejrzystości procesu planowania inwestycji publicznych,</a:t>
            </a:r>
          </a:p>
          <a:p>
            <a:endParaRPr lang="pl-PL" sz="2200" dirty="0">
              <a:latin typeface="Lato" panose="020F0502020204030203" pitchFamily="34" charset="-18"/>
            </a:endParaRPr>
          </a:p>
          <a:p>
            <a:r>
              <a:rPr lang="pl-PL" sz="2200" dirty="0">
                <a:latin typeface="Lato" panose="020F0502020204030203" pitchFamily="34" charset="-18"/>
              </a:rPr>
              <a:t> poprawa jakości przygotowania i zbierania danych na temat nowych inwestycji, </a:t>
            </a:r>
          </a:p>
          <a:p>
            <a:r>
              <a:rPr lang="pl-PL" sz="2200" dirty="0">
                <a:latin typeface="Lato" panose="020F0502020204030203" pitchFamily="34" charset="-18"/>
              </a:rPr>
              <a:t>zwiększenie efektywności i gospodarności wydatkowania środków publicznych.</a:t>
            </a:r>
          </a:p>
          <a:p>
            <a:endParaRPr lang="pl-PL" sz="400" dirty="0"/>
          </a:p>
          <a:p>
            <a:r>
              <a:rPr lang="pl-PL" sz="2200" dirty="0">
                <a:latin typeface="Lato" panose="020F0502020204030203" pitchFamily="34" charset="-18"/>
              </a:rPr>
              <a:t>Celem jest wprowadzenie powszechnego obowiązku dotyczącego stosowania znormalizowanych procedur oceny i wyboru inwestycji oraz umożliwienie dostępu do danych na ich temat. Wyjątki od przewidzianych w tym zakresie reguł mają charakter ściśle określony i nie mogą być interpretowane rozszerzająco.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6D9008-8829-451D-AB14-1D4769EC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F72A3FA0-09E3-4C08-9720-289745BA5215}"/>
              </a:ext>
            </a:extLst>
          </p:cNvPr>
          <p:cNvSpPr/>
          <p:nvPr/>
        </p:nvSpPr>
        <p:spPr>
          <a:xfrm>
            <a:off x="1127448" y="16288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8EE6AEA4-F14B-4093-8361-C7C6459EC487}"/>
              </a:ext>
            </a:extLst>
          </p:cNvPr>
          <p:cNvSpPr/>
          <p:nvPr/>
        </p:nvSpPr>
        <p:spPr>
          <a:xfrm>
            <a:off x="1271464" y="249289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DE1C6392-82EA-45C9-8975-D02F8868F608}"/>
              </a:ext>
            </a:extLst>
          </p:cNvPr>
          <p:cNvSpPr/>
          <p:nvPr/>
        </p:nvSpPr>
        <p:spPr>
          <a:xfrm>
            <a:off x="1343472" y="314096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Lista z wypełnieniem pełnym">
            <a:extLst>
              <a:ext uri="{FF2B5EF4-FFF2-40B4-BE49-F238E27FC236}">
                <a16:creationId xmlns:a16="http://schemas.microsoft.com/office/drawing/2014/main" id="{358ACD63-A811-4197-A536-90E23F73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80775" y="188640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D6FD9DE-907C-4BA6-A863-2748B2E92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472" y="980728"/>
            <a:ext cx="9937104" cy="2952328"/>
          </a:xfrm>
        </p:spPr>
        <p:txBody>
          <a:bodyPr/>
          <a:lstStyle/>
          <a:p>
            <a:r>
              <a:rPr lang="pl-PL" sz="2200" dirty="0">
                <a:latin typeface="Lato" panose="020F0502020204030203" pitchFamily="34" charset="-18"/>
              </a:rPr>
              <a:t>Wprowadzają obowiązek: </a:t>
            </a:r>
          </a:p>
          <a:p>
            <a:r>
              <a:rPr lang="pl-PL" sz="2200" dirty="0">
                <a:latin typeface="Lato" panose="020F0502020204030203" pitchFamily="34" charset="-18"/>
              </a:rPr>
              <a:t>	dokonywania ocen inwestycji publicznych, których szacunkowy łączny koszt wynosi co najmniej 10 mln zł,</a:t>
            </a:r>
          </a:p>
          <a:p>
            <a:r>
              <a:rPr lang="pl-PL" sz="2200" dirty="0">
                <a:latin typeface="Lato" panose="020F0502020204030203" pitchFamily="34" charset="-18"/>
              </a:rPr>
              <a:t>publikowania w Biuletynie Informacji Publicznej oceny inwestycji, której szacunkowy łączny koszt przekracza 500 mln zł,</a:t>
            </a:r>
          </a:p>
          <a:p>
            <a:r>
              <a:rPr lang="pl-PL" sz="2200" dirty="0">
                <a:latin typeface="Lato" panose="020F0502020204030203" pitchFamily="34" charset="-18"/>
              </a:rPr>
              <a:t>publikowania w Biuletynie Informacji Publicznej informacji o realizowanych inwestycjach publicznych, których wartość kosztorysowa przekracza 100 mln zł.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E490AE-4FCE-4C07-8658-F33BA43C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D70B503-9919-4494-B0D8-76FA1ED28327}"/>
              </a:ext>
            </a:extLst>
          </p:cNvPr>
          <p:cNvSpPr txBox="1">
            <a:spLocks/>
          </p:cNvSpPr>
          <p:nvPr/>
        </p:nvSpPr>
        <p:spPr>
          <a:xfrm>
            <a:off x="2495600" y="0"/>
            <a:ext cx="7164796" cy="1202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Art. 133aa-ac UFP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6FD303CC-6700-4BF5-ABC9-FD47875001D8}"/>
              </a:ext>
            </a:extLst>
          </p:cNvPr>
          <p:cNvSpPr/>
          <p:nvPr/>
        </p:nvSpPr>
        <p:spPr>
          <a:xfrm>
            <a:off x="1127448" y="227687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65F50F6C-171F-4D6D-8185-4B74856AAB6D}"/>
              </a:ext>
            </a:extLst>
          </p:cNvPr>
          <p:cNvSpPr/>
          <p:nvPr/>
        </p:nvSpPr>
        <p:spPr>
          <a:xfrm>
            <a:off x="1775520" y="148478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9A54AC96-C3E3-45EC-9C32-5BBF549F120D}"/>
              </a:ext>
            </a:extLst>
          </p:cNvPr>
          <p:cNvSpPr/>
          <p:nvPr/>
        </p:nvSpPr>
        <p:spPr>
          <a:xfrm>
            <a:off x="911424" y="29969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7" descr="Lista z wypełnieniem pełnym">
            <a:extLst>
              <a:ext uri="{FF2B5EF4-FFF2-40B4-BE49-F238E27FC236}">
                <a16:creationId xmlns:a16="http://schemas.microsoft.com/office/drawing/2014/main" id="{9F045E35-3C7B-40F4-BDFE-2BA716D16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80775" y="188640"/>
            <a:ext cx="737680" cy="73768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E8A699B1-1C95-489A-9DDA-B93C2C769C60}"/>
              </a:ext>
            </a:extLst>
          </p:cNvPr>
          <p:cNvSpPr txBox="1">
            <a:spLocks/>
          </p:cNvSpPr>
          <p:nvPr/>
        </p:nvSpPr>
        <p:spPr>
          <a:xfrm>
            <a:off x="1415480" y="4005064"/>
            <a:ext cx="9576048" cy="165576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>
                <a:latin typeface="Lato" panose="020F0502020204030203" pitchFamily="34" charset="-18"/>
              </a:rPr>
              <a:t>Przyjęte progi odnoszą się zawsze do całkowitej (szacunkowej lub kosztorysowej) wartości danej inwestycji finansowanej lub dofinansowanej w określonym udziale z wydatków budżetu państwa, państwowych funduszy celowych, funduszy BGK czy skarbowych papierów wartościowych (SPW). </a:t>
            </a:r>
          </a:p>
        </p:txBody>
      </p:sp>
    </p:spTree>
    <p:extLst>
      <p:ext uri="{BB962C8B-B14F-4D97-AF65-F5344CB8AC3E}">
        <p14:creationId xmlns:p14="http://schemas.microsoft.com/office/powerpoint/2010/main" val="123461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2F2D694-3EC4-4566-A682-6F72DF22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472" y="1124744"/>
            <a:ext cx="9144000" cy="1655762"/>
          </a:xfrm>
        </p:spPr>
        <p:txBody>
          <a:bodyPr/>
          <a:lstStyle/>
          <a:p>
            <a:r>
              <a:rPr lang="pl-PL" sz="2200" dirty="0">
                <a:latin typeface="Lato" panose="020F0502020204030203" pitchFamily="34" charset="-18"/>
              </a:rPr>
              <a:t>Przed podjęciem decyzji o realizacji inwestycji, której szacunkowy łączny koszt wynosi co najmniej 10 000 tys. zł, finansowanej lub dofinansowanej w łącznej kwocie stanowiącej minimum 50% szacunkowego łącznego kosztu inwestycji:</a:t>
            </a:r>
          </a:p>
          <a:p>
            <a:r>
              <a:rPr lang="pl-PL" sz="2200" dirty="0">
                <a:latin typeface="Lato" panose="020F0502020204030203" pitchFamily="34" charset="-18"/>
              </a:rPr>
              <a:t>	z wydatków budżetu państwa, państwowych funduszy celowych, funduszy utworzonych, powierzonych lub przekazanych Bankowi Gospodarstwa Krajowego na podstawie odrębnych ustaw,</a:t>
            </a:r>
          </a:p>
          <a:p>
            <a:r>
              <a:rPr lang="pl-PL" sz="2200" dirty="0">
                <a:latin typeface="Lato" panose="020F0502020204030203" pitchFamily="34" charset="-18"/>
              </a:rPr>
              <a:t>	z wykorzystaniem skarbowych papierów wartościowych otrzymanych nieodpłatnie na podstawie przepisów odrębnych, </a:t>
            </a:r>
          </a:p>
          <a:p>
            <a:r>
              <a:rPr lang="pl-PL" sz="2200" dirty="0">
                <a:latin typeface="Lato" panose="020F0502020204030203" pitchFamily="34" charset="-18"/>
              </a:rPr>
              <a:t>podmiot, który zamierza ją realizować, </a:t>
            </a:r>
            <a:r>
              <a:rPr lang="pl-PL" sz="2200" b="1" dirty="0">
                <a:latin typeface="Lato" panose="020F0502020204030203" pitchFamily="34" charset="-18"/>
              </a:rPr>
              <a:t>sporządza ocenę </a:t>
            </a:r>
            <a:r>
              <a:rPr lang="pl-PL" sz="2200" dirty="0">
                <a:latin typeface="Lato" panose="020F0502020204030203" pitchFamily="34" charset="-18"/>
              </a:rPr>
              <a:t>w zakresie zgodności wydatkowania tych środków z zasadami celowego i oszczędnego dokonywania wydatków publicznych określonymi w art. 44 ust. 3 pkt 1 </a:t>
            </a:r>
            <a:r>
              <a:rPr lang="pl-PL" sz="2200" dirty="0" err="1">
                <a:latin typeface="Lato" panose="020F0502020204030203" pitchFamily="34" charset="-18"/>
              </a:rPr>
              <a:t>ufp</a:t>
            </a:r>
            <a:r>
              <a:rPr lang="pl-PL" sz="2200" dirty="0">
                <a:latin typeface="Lato" panose="020F0502020204030203" pitchFamily="34" charset="-18"/>
              </a:rPr>
              <a:t>.</a:t>
            </a:r>
          </a:p>
          <a:p>
            <a:endParaRPr lang="pl-PL" sz="2200" dirty="0">
              <a:latin typeface="Lato" panose="020F0502020204030203" pitchFamily="34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B15ECF-E876-4AE0-A795-61D97CA9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B353CC4-65DD-46EB-9CF2-2D040B92A362}"/>
              </a:ext>
            </a:extLst>
          </p:cNvPr>
          <p:cNvSpPr txBox="1">
            <a:spLocks/>
          </p:cNvSpPr>
          <p:nvPr/>
        </p:nvSpPr>
        <p:spPr>
          <a:xfrm>
            <a:off x="1523492" y="-99392"/>
            <a:ext cx="9145016" cy="170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Art. 133aa UFP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99ED632-90C0-4BAE-A52C-14D951B90B50}"/>
              </a:ext>
            </a:extLst>
          </p:cNvPr>
          <p:cNvSpPr/>
          <p:nvPr/>
        </p:nvSpPr>
        <p:spPr>
          <a:xfrm>
            <a:off x="1775520" y="256448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48D9BB64-8FB5-4586-9FEE-3E02031CB1C9}"/>
              </a:ext>
            </a:extLst>
          </p:cNvPr>
          <p:cNvSpPr/>
          <p:nvPr/>
        </p:nvSpPr>
        <p:spPr>
          <a:xfrm>
            <a:off x="2236057" y="3587107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EE7DAAF-9390-4305-9738-594EBFB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252" y="188640"/>
            <a:ext cx="60965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0A3B8D-702B-4EA6-A80A-22B65940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0E1C8B-F04E-452F-8CDE-EC5E6B97BE22}"/>
              </a:ext>
            </a:extLst>
          </p:cNvPr>
          <p:cNvSpPr txBox="1"/>
          <p:nvPr/>
        </p:nvSpPr>
        <p:spPr>
          <a:xfrm>
            <a:off x="623393" y="141337"/>
            <a:ext cx="10657183" cy="1785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l-PL" sz="2200" b="1" kern="1400" spc="-5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Uporządkowanie, </a:t>
            </a:r>
            <a:r>
              <a:rPr lang="pl-PL" sz="2200" b="1" kern="1400" spc="-50" dirty="0">
                <a:latin typeface="Lato" panose="020F0502020204030203" pitchFamily="34" charset="-18"/>
                <a:cs typeface="Times New Roman" panose="02020603050405020304" pitchFamily="18" charset="0"/>
              </a:rPr>
              <a:t>jawność i przejrzystość inwestycji z wydatków budżetu państwa, państwowych funduszy celowych, funduszy utworzonych, powierzonych lub przekazanych Bankowi Gospodarstwa Krajowego na podstawie odrębnych ustaw z wykorzystaniem skarbowych papierów wartościowych otrzymanych nieodpłatnie na podstawie przepisów odrębnych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5CBA432-E87B-4653-AE02-D7A5979DAE03}"/>
              </a:ext>
            </a:extLst>
          </p:cNvPr>
          <p:cNvSpPr/>
          <p:nvPr/>
        </p:nvSpPr>
        <p:spPr>
          <a:xfrm>
            <a:off x="1384368" y="2071070"/>
            <a:ext cx="9032112" cy="1141906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5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500" b="1" dirty="0">
                <a:solidFill>
                  <a:srgbClr val="FF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Naczelne zasady dokonywania wydatków publicznych wynikają z art. 44 ustawy o finansach publicznych: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5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celowo i oszczędnie</a:t>
            </a:r>
            <a:r>
              <a:rPr lang="pl-PL" sz="15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5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uzyskiwania najlepszych efektów z danych nakładów</a:t>
            </a:r>
            <a:r>
              <a:rPr lang="pl-PL" sz="15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5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optymalny </a:t>
            </a:r>
            <a:r>
              <a:rPr lang="pl-PL" sz="1500" b="1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dobór najlepszych </a:t>
            </a:r>
            <a:r>
              <a:rPr lang="pl-PL" sz="15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metod</a:t>
            </a:r>
            <a:r>
              <a:rPr lang="pl-PL" sz="15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 środków, do osiągnięcia danego celu</a:t>
            </a:r>
            <a:r>
              <a:rPr lang="pl-PL" sz="15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Prostokąt 22">
            <a:extLst>
              <a:ext uri="{FF2B5EF4-FFF2-40B4-BE49-F238E27FC236}">
                <a16:creationId xmlns:a16="http://schemas.microsoft.com/office/drawing/2014/main" id="{F1F3CDDE-BAC6-49B9-B9FA-1632B5FF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8" y="3645024"/>
            <a:ext cx="9048608" cy="555873"/>
          </a:xfrm>
          <a:prstGeom prst="rect">
            <a:avLst/>
          </a:prstGeom>
          <a:solidFill>
            <a:srgbClr val="4472C4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OGÓLNE KRYTERIA OCENY INWESTYCJI WYNIKAJĄCE Z UFP: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rostokąt 27">
            <a:extLst>
              <a:ext uri="{FF2B5EF4-FFF2-40B4-BE49-F238E27FC236}">
                <a16:creationId xmlns:a16="http://schemas.microsoft.com/office/drawing/2014/main" id="{86927AED-2A36-41E5-A2EF-820F9B30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8" y="4293096"/>
            <a:ext cx="9032112" cy="1800200"/>
          </a:xfrm>
          <a:prstGeom prst="rect">
            <a:avLst/>
          </a:prstGeom>
          <a:noFill/>
          <a:ln w="12700">
            <a:solidFill>
              <a:srgbClr val="2F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zgodność z celami wynikającymi odpowiednio ze strategii rozwoju lub politykami społecznymi lub gospodarczymi państwa,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celowość objęcia inwestycji finansowaniem lub dofinansowaniem ze środk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publicznych,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ocena finansowa inwestycji, w tym przewidywanych koszt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jej utrzymania,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efektywność inwestycji,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możliwość wykorzystania alternatywnych źr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deł finansowania lub dofinansowania inwestycji.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ZGODNE Z NACZELNYMI ZASADAMI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85A2453-64C6-42D0-820B-94A1FF614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8" y="3607171"/>
            <a:ext cx="12049752" cy="60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48B027A-BA4F-4850-A48F-6561B64F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278" y="2919605"/>
            <a:ext cx="5040560" cy="104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-18"/>
              </a:rPr>
              <a:t>Obowiązki wynikające z ustawy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587AE50-97F1-456E-A2E4-23832A773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8" y="4064371"/>
            <a:ext cx="1204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Strzałka: w lewo 15">
            <a:extLst>
              <a:ext uri="{FF2B5EF4-FFF2-40B4-BE49-F238E27FC236}">
                <a16:creationId xmlns:a16="http://schemas.microsoft.com/office/drawing/2014/main" id="{F98BE5C4-DDE3-43CC-B3DC-F9AA34C7E9EB}"/>
              </a:ext>
            </a:extLst>
          </p:cNvPr>
          <p:cNvSpPr/>
          <p:nvPr/>
        </p:nvSpPr>
        <p:spPr>
          <a:xfrm>
            <a:off x="10450382" y="1680621"/>
            <a:ext cx="946604" cy="2628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14EC497-C9AC-4190-9668-FC956D5F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661" y="5764331"/>
            <a:ext cx="1046218" cy="328965"/>
          </a:xfrm>
          <a:prstGeom prst="rect">
            <a:avLst/>
          </a:prstGeom>
        </p:spPr>
      </p:pic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4B4BFA5E-B15A-4AA9-8146-F491AD5A2B54}"/>
              </a:ext>
            </a:extLst>
          </p:cNvPr>
          <p:cNvCxnSpPr>
            <a:cxnSpLocks/>
          </p:cNvCxnSpPr>
          <p:nvPr/>
        </p:nvCxnSpPr>
        <p:spPr>
          <a:xfrm>
            <a:off x="11396986" y="1731882"/>
            <a:ext cx="51279" cy="4196931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E94B6FDB-886A-4E2B-954F-83E1DD6E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576" y="188640"/>
            <a:ext cx="64623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D0A4BA6-76B4-4244-8550-770503D79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1196752"/>
            <a:ext cx="9937104" cy="1655762"/>
          </a:xfrm>
        </p:spPr>
        <p:txBody>
          <a:bodyPr/>
          <a:lstStyle/>
          <a:p>
            <a:r>
              <a:rPr lang="pl-PL" sz="2200" dirty="0">
                <a:latin typeface="Lato" panose="020F0502020204030203" pitchFamily="34" charset="-18"/>
              </a:rPr>
              <a:t>Przepis reguluje kwestię, kiedy szacunkowy łączny koszt inwestycji, o której mowa w art. 133aa ust. 1, przekracza 500 mln zł. Wówczas podmiot, o którym mowa w art. 133aa ust. 4, jest obowiązany do opublikowania oceny inwestycji w Biuletynie Informacji Publicznej na stronie podmiotowej urzędu go obsługującego.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A91585-B6BD-4165-84EC-D79A5BB7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5ADA88E-7D3E-4787-9D0E-7886D280448B}"/>
              </a:ext>
            </a:extLst>
          </p:cNvPr>
          <p:cNvSpPr txBox="1">
            <a:spLocks/>
          </p:cNvSpPr>
          <p:nvPr/>
        </p:nvSpPr>
        <p:spPr>
          <a:xfrm>
            <a:off x="1523492" y="-99392"/>
            <a:ext cx="9145016" cy="170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Art. 133ab UFP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8605A0-CC41-4A97-AA05-D300DF43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252" y="188640"/>
            <a:ext cx="609653" cy="72548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60598FC-4BA8-4F50-859A-2AE8343CCFC0}"/>
              </a:ext>
            </a:extLst>
          </p:cNvPr>
          <p:cNvSpPr txBox="1"/>
          <p:nvPr/>
        </p:nvSpPr>
        <p:spPr>
          <a:xfrm>
            <a:off x="2927648" y="3212976"/>
            <a:ext cx="6165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Art. 133ac UFP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E89BAA43-27E5-49EC-974A-A8ABB8AC83AB}"/>
              </a:ext>
            </a:extLst>
          </p:cNvPr>
          <p:cNvSpPr txBox="1">
            <a:spLocks/>
          </p:cNvSpPr>
          <p:nvPr/>
        </p:nvSpPr>
        <p:spPr>
          <a:xfrm>
            <a:off x="1127448" y="3861048"/>
            <a:ext cx="10009112" cy="2304256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>
                <a:latin typeface="Lato" panose="020F0502020204030203" pitchFamily="34" charset="-18"/>
              </a:rPr>
              <a:t>Przepis reguluje kwestie dotyczące publikowania informacji o inwestycjach w przypadku, gdy wartość kosztorysowa inwestycji, w odniesieniu do której podjęto decyzję o jej realizacji, przekracza kwotę 100 mln zł. </a:t>
            </a:r>
          </a:p>
          <a:p>
            <a:r>
              <a:rPr lang="pl-PL" sz="2200" dirty="0">
                <a:latin typeface="Lato" panose="020F0502020204030203" pitchFamily="34" charset="-18"/>
              </a:rPr>
              <a:t>Za publikację informacji o realizowanych inwestycjach jest odpowiedzialny ten dysponent części budżetowej, który kieruje działem administracji rządowej, w ramach którego realizowana jest dana inwestycja.</a:t>
            </a:r>
          </a:p>
        </p:txBody>
      </p:sp>
    </p:spTree>
    <p:extLst>
      <p:ext uri="{BB962C8B-B14F-4D97-AF65-F5344CB8AC3E}">
        <p14:creationId xmlns:p14="http://schemas.microsoft.com/office/powerpoint/2010/main" val="317831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03657ED4-BE72-47E1-B1D3-512F5B06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988840"/>
            <a:ext cx="4334632" cy="871804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BB34B4C1-AD50-4684-B39F-E6E42CB8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45024"/>
            <a:ext cx="4334632" cy="871804"/>
          </a:xfrm>
          <a:prstGeom prst="rect">
            <a:avLst/>
          </a:prstGeom>
        </p:spPr>
      </p:pic>
      <p:sp>
        <p:nvSpPr>
          <p:cNvPr id="38" name="Strzałka: pięciokąt 37">
            <a:extLst>
              <a:ext uri="{FF2B5EF4-FFF2-40B4-BE49-F238E27FC236}">
                <a16:creationId xmlns:a16="http://schemas.microsoft.com/office/drawing/2014/main" id="{DB160D47-EABF-48AA-B9D0-92AC4A5BD3AD}"/>
              </a:ext>
            </a:extLst>
          </p:cNvPr>
          <p:cNvSpPr/>
          <p:nvPr/>
        </p:nvSpPr>
        <p:spPr>
          <a:xfrm>
            <a:off x="335360" y="5013176"/>
            <a:ext cx="4320480" cy="86409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0A3B8D-702B-4EA6-A80A-22B65940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587AE50-97F1-456E-A2E4-23832A773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8" y="4064371"/>
            <a:ext cx="1204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64" name="Obraz 5">
            <a:extLst>
              <a:ext uri="{FF2B5EF4-FFF2-40B4-BE49-F238E27FC236}">
                <a16:creationId xmlns:a16="http://schemas.microsoft.com/office/drawing/2014/main" id="{534B1CC0-EE0D-4A43-BAD7-6985CBC7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71575"/>
            <a:ext cx="28575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wal 7">
            <a:extLst>
              <a:ext uri="{FF2B5EF4-FFF2-40B4-BE49-F238E27FC236}">
                <a16:creationId xmlns:a16="http://schemas.microsoft.com/office/drawing/2014/main" id="{B9FA5B3E-42E5-4B4D-9300-345410958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36" y="2204864"/>
            <a:ext cx="3118743" cy="937642"/>
          </a:xfrm>
          <a:prstGeom prst="ellipse">
            <a:avLst/>
          </a:prstGeom>
          <a:gradFill rotWithShape="0">
            <a:gsLst>
              <a:gs pos="0">
                <a:srgbClr val="A9D18E"/>
              </a:gs>
              <a:gs pos="74001">
                <a:srgbClr val="ABC0E4"/>
              </a:gs>
              <a:gs pos="83000">
                <a:srgbClr val="ABC0E4"/>
              </a:gs>
              <a:gs pos="100000">
                <a:srgbClr val="C7D5ED"/>
              </a:gs>
            </a:gsLst>
            <a:lin ang="5400000" scaled="1"/>
          </a:gra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kryteria na podstawie odrębnych przepisów</a:t>
            </a: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wal 8">
            <a:extLst>
              <a:ext uri="{FF2B5EF4-FFF2-40B4-BE49-F238E27FC236}">
                <a16:creationId xmlns:a16="http://schemas.microsoft.com/office/drawing/2014/main" id="{812B4B50-B8BA-480B-AA4A-D75E730D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207" y="1052736"/>
            <a:ext cx="3096344" cy="901154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74001">
                <a:srgbClr val="ABC0E4"/>
              </a:gs>
              <a:gs pos="83000">
                <a:srgbClr val="ABC0E4"/>
              </a:gs>
              <a:gs pos="100000">
                <a:srgbClr val="C7D5ED"/>
              </a:gs>
            </a:gsLst>
            <a:lin ang="5400000" scaled="1"/>
          </a:gra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Nie ma kryteriów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Prostokąt: zaokrąglone rogi 9">
            <a:extLst>
              <a:ext uri="{FF2B5EF4-FFF2-40B4-BE49-F238E27FC236}">
                <a16:creationId xmlns:a16="http://schemas.microsoft.com/office/drawing/2014/main" id="{CD63DE32-8E77-4CA3-B590-8FC39799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336" y="2204864"/>
            <a:ext cx="2952328" cy="819150"/>
          </a:xfrm>
          <a:prstGeom prst="roundRect">
            <a:avLst>
              <a:gd name="adj" fmla="val 16667"/>
            </a:avLst>
          </a:prstGeom>
          <a:solidFill>
            <a:srgbClr val="4472C4">
              <a:alpha val="41960"/>
            </a:srgb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 obowiązek publikacji opisu tych kryteriów na stronie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BIP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Prostokąt: zaokrąglone rogi 10">
            <a:extLst>
              <a:ext uri="{FF2B5EF4-FFF2-40B4-BE49-F238E27FC236}">
                <a16:creationId xmlns:a16="http://schemas.microsoft.com/office/drawing/2014/main" id="{1837C56F-F8B0-43E9-B3AF-95D2AD51F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336" y="908720"/>
            <a:ext cx="2914650" cy="819150"/>
          </a:xfrm>
          <a:prstGeom prst="roundRect">
            <a:avLst>
              <a:gd name="adj" fmla="val 16667"/>
            </a:avLst>
          </a:prstGeom>
          <a:solidFill>
            <a:srgbClr val="4472C4">
              <a:alpha val="29019"/>
            </a:srgb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Opracowuje opis kryteriów i publikuje ten opis na stronie BIP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Prostokąt 13">
            <a:extLst>
              <a:ext uri="{FF2B5EF4-FFF2-40B4-BE49-F238E27FC236}">
                <a16:creationId xmlns:a16="http://schemas.microsoft.com/office/drawing/2014/main" id="{CA32B89C-140B-4E19-9B8E-2EEFCD794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0784" y="2348880"/>
            <a:ext cx="6418263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</a:rPr>
              <a:t>INWESTYCJE POWYŻEJ 10 MLN ZŁ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</a:rPr>
              <a:t>(Art. 133aa)</a:t>
            </a:r>
            <a:endParaRPr kumimoji="0" lang="pl-PL" altLang="pl-PL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ato" panose="020F0502020204030203" pitchFamily="34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Prostokąt: zaokrąglone rogi 17">
            <a:extLst>
              <a:ext uri="{FF2B5EF4-FFF2-40B4-BE49-F238E27FC236}">
                <a16:creationId xmlns:a16="http://schemas.microsoft.com/office/drawing/2014/main" id="{A2D9F85A-DFBE-4FEB-83CC-C0CC96F4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135" y="3573016"/>
            <a:ext cx="5760640" cy="1136650"/>
          </a:xfrm>
          <a:prstGeom prst="roundRect">
            <a:avLst>
              <a:gd name="adj" fmla="val 16667"/>
            </a:avLst>
          </a:prstGeom>
          <a:solidFill>
            <a:srgbClr val="4472C4">
              <a:alpha val="41960"/>
            </a:srgb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Obowiązek sporządzania corocznie informacji o inwestycjach i publikacji na stronach BIP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Minister Finansów opublikuje na stronie BIP wzór takiej informacji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Prostokąt: zaokrąglone rogi 19">
            <a:extLst>
              <a:ext uri="{FF2B5EF4-FFF2-40B4-BE49-F238E27FC236}">
                <a16:creationId xmlns:a16="http://schemas.microsoft.com/office/drawing/2014/main" id="{206C4862-F932-4E1E-8951-D6735C11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7" y="5085184"/>
            <a:ext cx="5780088" cy="836613"/>
          </a:xfrm>
          <a:prstGeom prst="roundRect">
            <a:avLst>
              <a:gd name="adj" fmla="val 16667"/>
            </a:avLst>
          </a:prstGeom>
          <a:solidFill>
            <a:srgbClr val="4472C4">
              <a:alpha val="41960"/>
            </a:srgb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Obowiązek opublikowania na stronie BIP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oceny inwestycji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70738F9D-411A-44B5-AA33-E54136EAD223}"/>
              </a:ext>
            </a:extLst>
          </p:cNvPr>
          <p:cNvCxnSpPr/>
          <p:nvPr/>
        </p:nvCxnSpPr>
        <p:spPr>
          <a:xfrm flipV="1">
            <a:off x="611505" y="10647045"/>
            <a:ext cx="980313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38">
            <a:extLst>
              <a:ext uri="{FF2B5EF4-FFF2-40B4-BE49-F238E27FC236}">
                <a16:creationId xmlns:a16="http://schemas.microsoft.com/office/drawing/2014/main" id="{AA81BA2C-EC3B-4124-9E3B-5ECDE3DD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6768" y="3861048"/>
            <a:ext cx="6154738" cy="73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</a:rPr>
              <a:t>INWESTYCJE POWYŻEJ 100 MLN ZŁ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</a:rPr>
              <a:t>(art. 133ac)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95DA9D44-297D-4EFF-A43C-E36E7E72EBE8}"/>
              </a:ext>
            </a:extLst>
          </p:cNvPr>
          <p:cNvCxnSpPr/>
          <p:nvPr/>
        </p:nvCxnSpPr>
        <p:spPr>
          <a:xfrm flipV="1">
            <a:off x="628015" y="13049885"/>
            <a:ext cx="9781540" cy="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41">
            <a:extLst>
              <a:ext uri="{FF2B5EF4-FFF2-40B4-BE49-F238E27FC236}">
                <a16:creationId xmlns:a16="http://schemas.microsoft.com/office/drawing/2014/main" id="{C30FD17F-4C75-417D-AB2C-AD05AF4E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5184"/>
            <a:ext cx="452888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INWESTYCJE POWYŻEJ 500 MLN ZŁ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(art. 133ab)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-18"/>
            </a:endParaRPr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4860A77A-64B8-4653-A3D3-2CBD71119FA2}"/>
              </a:ext>
            </a:extLst>
          </p:cNvPr>
          <p:cNvSpPr/>
          <p:nvPr/>
        </p:nvSpPr>
        <p:spPr>
          <a:xfrm>
            <a:off x="2446020" y="9220200"/>
            <a:ext cx="249555" cy="25844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D91C3881-BBDC-4C6A-B018-95A907B0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3321D5B-2638-4730-8CED-CEAC4C91A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750" y="4766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l-PL" altLang="pl-P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9E2EEEE6-214B-49D2-B8F8-44823DD06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C54EC063-D1BF-4398-A2DD-A32BC8E9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76DCF835-A755-4087-9A8E-C90768CE2284}"/>
              </a:ext>
            </a:extLst>
          </p:cNvPr>
          <p:cNvSpPr/>
          <p:nvPr/>
        </p:nvSpPr>
        <p:spPr>
          <a:xfrm>
            <a:off x="407368" y="116632"/>
            <a:ext cx="10512970" cy="43204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POSZCZEGÓLNE OBOWIĄZKI SĄ UZALEŻNIONE OD WARTOŚCI INWESTYCJI</a:t>
            </a:r>
            <a:endParaRPr lang="pl-PL" sz="1600" b="1" dirty="0">
              <a:solidFill>
                <a:srgbClr val="FFFFFF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trzałka: w prawo 40">
            <a:extLst>
              <a:ext uri="{FF2B5EF4-FFF2-40B4-BE49-F238E27FC236}">
                <a16:creationId xmlns:a16="http://schemas.microsoft.com/office/drawing/2014/main" id="{359335E6-5D60-44CB-AE28-C3FAC7658947}"/>
              </a:ext>
            </a:extLst>
          </p:cNvPr>
          <p:cNvSpPr/>
          <p:nvPr/>
        </p:nvSpPr>
        <p:spPr>
          <a:xfrm rot="20100881">
            <a:off x="4756879" y="1914501"/>
            <a:ext cx="737545" cy="30087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5B316283-79F1-4182-9F04-2995BA2E2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9639">
            <a:off x="4658951" y="2476231"/>
            <a:ext cx="733907" cy="493093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B713C800-2A06-45E5-ADE5-EA68FEF6B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65658">
            <a:off x="8585833" y="1151716"/>
            <a:ext cx="458262" cy="320601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6216F862-B58F-487F-896F-73767D754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152" y="2276872"/>
            <a:ext cx="508211" cy="44010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B557ECBB-35F5-4EB1-AE5A-585599803345}"/>
              </a:ext>
            </a:extLst>
          </p:cNvPr>
          <p:cNvSpPr/>
          <p:nvPr/>
        </p:nvSpPr>
        <p:spPr>
          <a:xfrm>
            <a:off x="335360" y="692696"/>
            <a:ext cx="489654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300" b="1" dirty="0">
                <a:solidFill>
                  <a:srgbClr val="FF0000"/>
                </a:solidFill>
                <a:latin typeface="Lato" panose="020F0502020204030203" pitchFamily="34" charset="-18"/>
              </a:rPr>
              <a:t>Obowiązki dotyczą TYLKO inwestycji finansowanej lub </a:t>
            </a:r>
          </a:p>
          <a:p>
            <a:pPr algn="ctr"/>
            <a:r>
              <a:rPr lang="pl-PL" sz="1300" b="1" dirty="0">
                <a:solidFill>
                  <a:srgbClr val="FF0000"/>
                </a:solidFill>
                <a:latin typeface="Lato" panose="020F0502020204030203" pitchFamily="34" charset="-18"/>
              </a:rPr>
              <a:t>dofinansowanej w łącznej kwocie stanowiącej co najmniej 50% jej szacunkowego łącznego kosztu z wydatków: budżetu państwa, państwowych funduszy celowych, funduszy BGK lub </a:t>
            </a:r>
          </a:p>
          <a:p>
            <a:pPr algn="ctr"/>
            <a:r>
              <a:rPr lang="pl-PL" sz="1300" b="1" dirty="0">
                <a:solidFill>
                  <a:srgbClr val="FF0000"/>
                </a:solidFill>
                <a:latin typeface="Lato" panose="020F0502020204030203" pitchFamily="34" charset="-18"/>
              </a:rPr>
              <a:t>z wykorzystaniem skarbowych papierów wartościowych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BAEFCD-0854-459B-BE85-CD2AFC7BD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8568" y="116632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6D476E-0C7F-4687-8F9F-451285DA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12">
            <a:extLst>
              <a:ext uri="{FF2B5EF4-FFF2-40B4-BE49-F238E27FC236}">
                <a16:creationId xmlns:a16="http://schemas.microsoft.com/office/drawing/2014/main" id="{D5AE7DC8-2AFC-4069-8BAB-55F6C3DA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160463"/>
            <a:ext cx="3456260" cy="53340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Art. 133aa ust.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F57824F-C6F0-4AA2-956F-AF9DF2ACC411}"/>
              </a:ext>
            </a:extLst>
          </p:cNvPr>
          <p:cNvSpPr/>
          <p:nvPr/>
        </p:nvSpPr>
        <p:spPr>
          <a:xfrm>
            <a:off x="2466975" y="3147060"/>
            <a:ext cx="676275" cy="11906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8" name="Prostokąt 22">
            <a:extLst>
              <a:ext uri="{FF2B5EF4-FFF2-40B4-BE49-F238E27FC236}">
                <a16:creationId xmlns:a16="http://schemas.microsoft.com/office/drawing/2014/main" id="{BEBE104B-E42A-425B-B16B-FC9FE589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332656"/>
            <a:ext cx="9217024" cy="611188"/>
          </a:xfrm>
          <a:prstGeom prst="rect">
            <a:avLst/>
          </a:prstGeom>
          <a:solidFill>
            <a:srgbClr val="4472C4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WYŁĄCZENIA Z OBOWIĄZKU PRZEPROWADZANIA OCENY INWESTYCJI NA PODSTAWIE USTAWY O FINANSACH PUBLICZNYCH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6010ED2C-C8E9-4FFD-9082-03DF5C08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74" y="1160463"/>
            <a:ext cx="3231654" cy="533400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Art. 133aa ust. 6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Prostokąt: zaokrąglone rogi 5">
            <a:extLst>
              <a:ext uri="{FF2B5EF4-FFF2-40B4-BE49-F238E27FC236}">
                <a16:creationId xmlns:a16="http://schemas.microsoft.com/office/drawing/2014/main" id="{EC89E6CA-8A61-4CDA-B6FD-DB46FBA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844824"/>
            <a:ext cx="5544616" cy="4248472"/>
          </a:xfrm>
          <a:prstGeom prst="roundRect">
            <a:avLst>
              <a:gd name="adj" fmla="val 16667"/>
            </a:avLst>
          </a:prstGeom>
          <a:solidFill>
            <a:srgbClr val="DEEAF6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Nowe obowiązki związane z zarządzaniem inwestycjami publicznymi nie dotyczą inwestycji: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współfinansowanych ze środków, o których mowa w art. 5 ust. 1 pkt 2–3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(środki europejskie);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altLang="pl-PL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organów i jednostek, o których mowa w art. 139 ust. 2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(podmioty posiadające autonomię budżetową);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altLang="pl-PL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</a:t>
            </a:r>
            <a:r>
              <a:rPr kumimoji="0" lang="pl-PL" altLang="pl-PL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ednostek samorządu terytorialnego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oraz ich związków, związków metropolitalnych, a także ich jednostek organizacyjnych, samorządowych osób prawnych oraz spółek kapitałowych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(szeroko pojęty sektor samorządowy);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l-PL" altLang="pl-PL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 dziedzinie obronności i bezpieczeństwa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w tym służących: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zabezpieczeniu granicy państwowej, </a:t>
            </a:r>
            <a:endParaRPr lang="pl-PL" altLang="pl-PL" sz="1400" dirty="0"/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zapewnieniu bezpieczeństwa paliwowego państwa i bezpieczeństwa gazowego państwa,</a:t>
            </a:r>
            <a:endParaRPr lang="pl-PL" altLang="pl-PL" sz="1400" dirty="0"/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zapewnieniu bezpieczeństwa infrastruktury krytycznej.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: zaokrąglone rogi 6">
            <a:extLst>
              <a:ext uri="{FF2B5EF4-FFF2-40B4-BE49-F238E27FC236}">
                <a16:creationId xmlns:a16="http://schemas.microsoft.com/office/drawing/2014/main" id="{6D1BD6B7-569E-4EBC-993C-4850F9F42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9" y="1844824"/>
            <a:ext cx="5688632" cy="4248472"/>
          </a:xfrm>
          <a:prstGeom prst="roundRect">
            <a:avLst>
              <a:gd name="adj" fmla="val 16667"/>
            </a:avLst>
          </a:prstGeom>
          <a:solidFill>
            <a:srgbClr val="DEEAF6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32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Oceny inwestycji w trybie ustawy o finansach publicznych nie przeprowadza się</a:t>
            </a:r>
            <a:r>
              <a:rPr lang="pl-PL" altLang="pl-PL" sz="1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 przypadku,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gdy przepisy odrębne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(zarówno rangi ustawowej, jak i akty wykonawcze do ustaw)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przewidują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przeprowadzenie oceny inwestycji i określają elementy tej oceny odpowiadające kryteriom wskazanym w art. 133aa ust. 3 i</a:t>
            </a:r>
            <a:endParaRPr lang="pl-PL" altLang="pl-PL" sz="1400" dirty="0"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dodatkowo opis tych elementów (wynikających z przepisów odrębnych) jest publikowany w BIP. </a:t>
            </a:r>
            <a:endParaRPr lang="pl-PL" altLang="pl-PL" sz="1400" dirty="0">
              <a:latin typeface="+mn-lt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Wymóg ten podyktowany jest koniecznością zachowania przejrzystości i jednolitego podejścia do poszczególnego rodzaju inwestycji.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Sformułowanie „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elementy odpowiadające kryteriom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” oznacza, iż kryteria te nie muszą być identyczne (o pełnej zgodności) lecz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powinny być analogiczne/zbliżone/bazujące na kryteriach określonych w ustawie w sposób ogólny.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D44F3C7-6F1F-4622-819F-978172D9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EC9C996-2731-4CFF-944A-A46A10ED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58526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523492" y="57438"/>
            <a:ext cx="9145016" cy="170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Zmiana dotycząca dokonywania przeniesień wydatków (Art. 171 ust. 11 UFP)</a:t>
            </a:r>
          </a:p>
          <a:p>
            <a:endParaRPr lang="pl-PL" sz="2800" dirty="0">
              <a:latin typeface="Lato Black" panose="020F0A02020204030203" pitchFamily="34" charset="-1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839416" y="1484784"/>
            <a:ext cx="10369152" cy="6894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w art. 171 dodaje się nowe rozwiązanie, które umożliwi wojewodom dokonywanie przeniesień wydatków, na zadania zlecone z zakresu administracji rządowej do realizacji jednostkom samorządu terytorialnego, pomiędzy działami, rozdziałami i paragrafami klasyfikacji wydatków, w ramach danej części budżetu państwa,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Art. 171 ust. 11. Wojewodowie mogą, w celu zapewnienia prawidłowej realizacji zadań z zakresu administracji rządowej oraz innych zadań zleconych odrębnymi ustawami jednostkom samorządu terytorialnego, dokonywać przeniesień wydatków pomiędzy działami, rozdziałami i paragrafami klasyfikacji wydatków, które nie powodują powstania zobowiązania Skarbu Państwa. O dokonanych przeniesieniach wojewodowie informują niezwłocznie Ministra Finansów. Przepisy ust. 3 i 4 stosuje się odpowiednio.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algn="ctr"/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D9C62D-080D-4E6E-9278-A6B635EF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260648"/>
            <a:ext cx="70797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523492" y="-99392"/>
            <a:ext cx="9145016" cy="1706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Lato Black" panose="020F0A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DDE256-4967-4AEC-A3A4-9628B496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252" y="188640"/>
            <a:ext cx="609653" cy="72548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2B9122D-1A3F-42A0-B549-36500BA19E9F}"/>
              </a:ext>
            </a:extLst>
          </p:cNvPr>
          <p:cNvSpPr txBox="1"/>
          <p:nvPr/>
        </p:nvSpPr>
        <p:spPr>
          <a:xfrm>
            <a:off x="1199456" y="1340768"/>
            <a:ext cx="98652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projektowane zmiany mają na celu uelastycznienie przepisów, uwzględniając fakt, że jednostki samorządu terytorialnego wykonują liczne zadania publiczne zlecone ustawami, które ze względu na rodzaj działalności klasyfikowane są w różnych działach klasyfikacji budżetowej. Przyjęte rozwiązanie pozwoli wojewodom na zarządzanie środkami finansowymi w przypadku zidentyfikowania oszczędności w danym obszarze i zapewnienie prawidłowej realizacji zadań. </a:t>
            </a: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wprowadzenie zmian dotyczących dokonywania przeniesień wydatków ma zatem na celu usprawnienie zarządzania środkami przeznaczonymi na realizację polityk publicznych i zapewnienie płynnego ich finansowania.</a:t>
            </a: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2049B1-2055-47C0-8F0B-E63D3D158F10}"/>
              </a:ext>
            </a:extLst>
          </p:cNvPr>
          <p:cNvSpPr txBox="1"/>
          <p:nvPr/>
        </p:nvSpPr>
        <p:spPr>
          <a:xfrm>
            <a:off x="1127448" y="260648"/>
            <a:ext cx="9577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A02020204030203" pitchFamily="34" charset="-18"/>
                <a:ea typeface="+mn-ea"/>
                <a:cs typeface="+mn-cs"/>
              </a:rPr>
              <a:t>Zmiana dotycząca dokonywania przeniesień wydatków (Art. 171 ust. 11 UFP)</a:t>
            </a:r>
          </a:p>
        </p:txBody>
      </p:sp>
    </p:spTree>
    <p:extLst>
      <p:ext uri="{BB962C8B-B14F-4D97-AF65-F5344CB8AC3E}">
        <p14:creationId xmlns:p14="http://schemas.microsoft.com/office/powerpoint/2010/main" val="165047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415480" y="404664"/>
            <a:ext cx="9288908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Cel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091407" y="1340768"/>
            <a:ext cx="10009187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200" dirty="0">
                <a:latin typeface="Lato" panose="020F0502020204030203" pitchFamily="34" charset="-18"/>
              </a:rPr>
              <a:t>Ustawa z dnia 27 lutego 2026 roku o zmianie ustawy o finansach publicznych oraz niektórych innych ustaw (Dz. U. poz. 426) zawiera przepisy mające na celu przede wszystkim wdrożenie rozwiązań zmierzających do osiągnięcia </a:t>
            </a:r>
            <a:r>
              <a:rPr lang="pl-PL" sz="2200" b="1" dirty="0">
                <a:latin typeface="Lato" panose="020F0502020204030203" pitchFamily="34" charset="-18"/>
              </a:rPr>
              <a:t>kamienia milowego A2aG </a:t>
            </a:r>
            <a:r>
              <a:rPr lang="pl-PL" sz="2200" dirty="0">
                <a:latin typeface="Lato" panose="020F0502020204030203" pitchFamily="34" charset="-18"/>
              </a:rPr>
              <a:t>określonego dla Reformy Systemu Budżetowego w Krajowym Planie Odbudowy i Zwiększania Odporności.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428AFA-4932-41B3-AB91-2521F2A36802}"/>
              </a:ext>
            </a:extLst>
          </p:cNvPr>
          <p:cNvSpPr txBox="1"/>
          <p:nvPr/>
        </p:nvSpPr>
        <p:spPr>
          <a:xfrm>
            <a:off x="1091407" y="3501008"/>
            <a:ext cx="1000918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Lato" panose="020F0502020204030203" pitchFamily="34" charset="-18"/>
              </a:rPr>
              <a:t>Reforma przewiduje wdrożenie </a:t>
            </a:r>
            <a:r>
              <a:rPr lang="pl-PL" sz="2200" b="1" dirty="0">
                <a:latin typeface="Lato" panose="020F0502020204030203" pitchFamily="34" charset="-18"/>
              </a:rPr>
              <a:t>pakietu środków legislacyjnych</a:t>
            </a:r>
            <a:r>
              <a:rPr lang="pl-PL" sz="2200" dirty="0">
                <a:latin typeface="Lato" panose="020F0502020204030203" pitchFamily="34" charset="-18"/>
              </a:rPr>
              <a:t>. Zgodnie z jej założeniami wprowadzone zostaną zmiany w trzech obszarach: 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b="1" dirty="0">
                <a:latin typeface="Lato" panose="020F0502020204030203" pitchFamily="34" charset="-18"/>
              </a:rPr>
              <a:t>klasyfikacji budżetowej,</a:t>
            </a: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b="1" dirty="0">
                <a:latin typeface="Lato" panose="020F0502020204030203" pitchFamily="34" charset="-18"/>
              </a:rPr>
              <a:t>zarządzania budżetem państwa, 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b="1" dirty="0">
                <a:latin typeface="Lato" panose="020F0502020204030203" pitchFamily="34" charset="-18"/>
              </a:rPr>
              <a:t>zarządzania inwestycjami publicznymi</a:t>
            </a:r>
            <a:r>
              <a:rPr lang="pl-PL" sz="2200" dirty="0">
                <a:latin typeface="Lato" panose="020F0502020204030203" pitchFamily="34" charset="-18"/>
              </a:rPr>
              <a:t>. 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311825-34BE-45C8-8EE9-57B0F924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271526" y="-7495"/>
            <a:ext cx="964894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dirty="0">
                <a:latin typeface="Lato Black" panose="020F0A02020204030203" pitchFamily="34" charset="-18"/>
              </a:rPr>
              <a:t>Zwiększenie limitu przeniesień wydatków dokonywanych bez zgody Ministra Finansów do 500 tys. zł.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695400" y="2274550"/>
            <a:ext cx="10729191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zmiana pozwoli na </a:t>
            </a:r>
            <a:r>
              <a:rPr lang="pl-PL" sz="2200" b="1" dirty="0">
                <a:latin typeface="Lato" panose="020F0502020204030203" pitchFamily="34" charset="-18"/>
              </a:rPr>
              <a:t>bardziej racjonalne zarządzanie posiadanymi środkami </a:t>
            </a:r>
            <a:r>
              <a:rPr lang="pl-PL" sz="2200" dirty="0">
                <a:latin typeface="Lato" panose="020F0502020204030203" pitchFamily="34" charset="-18"/>
              </a:rPr>
              <a:t>oraz </a:t>
            </a:r>
            <a:r>
              <a:rPr lang="pl-PL" sz="2200" b="1" dirty="0">
                <a:latin typeface="Lato" panose="020F0502020204030203" pitchFamily="34" charset="-18"/>
              </a:rPr>
              <a:t>uprości i zmniejszy obciążenia </a:t>
            </a:r>
            <a:r>
              <a:rPr lang="pl-PL" sz="2200" dirty="0">
                <a:latin typeface="Lato" panose="020F0502020204030203" pitchFamily="34" charset="-18"/>
              </a:rPr>
              <a:t>po stronie dysponentów części budżetowych,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wprowadzenie tego rozwiązania pozwoli na </a:t>
            </a:r>
            <a:r>
              <a:rPr lang="pl-PL" sz="2200" b="1" dirty="0">
                <a:latin typeface="Lato" panose="020F0502020204030203" pitchFamily="34" charset="-18"/>
              </a:rPr>
              <a:t>sprawne zarządzanie środkami </a:t>
            </a:r>
            <a:r>
              <a:rPr lang="pl-PL" sz="2200" dirty="0">
                <a:latin typeface="Lato" panose="020F0502020204030203" pitchFamily="34" charset="-18"/>
              </a:rPr>
              <a:t>przeznaczonymi na realizację polityk publicznych i zapewnienie płynnego ich finansowania.</a:t>
            </a: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  <a:p>
            <a:pPr algn="ctr"/>
            <a:r>
              <a:rPr lang="pl-PL" sz="1600" dirty="0">
                <a:latin typeface="Lato Black" panose="020F0A02020204030203" pitchFamily="34" charset="-18"/>
              </a:rPr>
              <a:t>100 tys. zł                                            </a:t>
            </a:r>
            <a:r>
              <a:rPr lang="pl-PL" sz="3000" dirty="0">
                <a:latin typeface="Lato Black" panose="020F0A02020204030203" pitchFamily="34" charset="-18"/>
              </a:rPr>
              <a:t>500 tys.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1256B9-43B2-4A6A-AC50-AC7564897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704" y="188640"/>
            <a:ext cx="720080" cy="720080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7C2F6E3D-16D7-44CE-B8D1-7A44E5B242E0}"/>
              </a:ext>
            </a:extLst>
          </p:cNvPr>
          <p:cNvSpPr/>
          <p:nvPr/>
        </p:nvSpPr>
        <p:spPr>
          <a:xfrm>
            <a:off x="4943872" y="4797152"/>
            <a:ext cx="146732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24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271526" y="-7495"/>
            <a:ext cx="964894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dirty="0">
                <a:latin typeface="Lato Black" panose="020F0A02020204030203" pitchFamily="34" charset="-18"/>
              </a:rPr>
              <a:t>Art. 171 ust. 3 i 3a UFP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9D737D-8815-4A2F-956A-9295BAF922F9}"/>
              </a:ext>
            </a:extLst>
          </p:cNvPr>
          <p:cNvSpPr txBox="1"/>
          <p:nvPr/>
        </p:nvSpPr>
        <p:spPr>
          <a:xfrm>
            <a:off x="1091407" y="1484784"/>
            <a:ext cx="100091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Lato" panose="020F0502020204030203" pitchFamily="34" charset="-18"/>
              </a:rPr>
              <a:t>3. Przeniesienie z grup wydatków lub do grup wydatków, o których mowa w art. 124 ust. 1 pkt 1–3 (transfery bieżące, świadczenia na rzecz osób fizycznych, wydatki bieżące), polegające na zmniejszeniu lub zwiększeniu wydatków majątkowych lub transferów majątkowych jednorazowo o kwotę </a:t>
            </a:r>
            <a:r>
              <a:rPr lang="pl-PL" sz="2200" b="1" dirty="0">
                <a:latin typeface="Lato" panose="020F0502020204030203" pitchFamily="34" charset="-18"/>
              </a:rPr>
              <a:t>powyżej 500 tys. zł wymaga zgody Ministra Finansów</a:t>
            </a:r>
            <a:r>
              <a:rPr lang="pl-PL" sz="2200" dirty="0">
                <a:latin typeface="Lato" panose="020F0502020204030203" pitchFamily="34" charset="-18"/>
              </a:rPr>
              <a:t>. </a:t>
            </a: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  <a:p>
            <a:pPr algn="ctr"/>
            <a:r>
              <a:rPr lang="pl-PL" sz="2200" dirty="0">
                <a:latin typeface="Lato" panose="020F0502020204030203" pitchFamily="34" charset="-18"/>
              </a:rPr>
              <a:t>3a. Dysponenci części budżetowych informują niezwłocznie Ministra Finansów o przeniesieniach wydatków majątkowych i transferów majątkowych w zakresie budżetu środków europejskich dokonanych poniżej kwoty 500 tys. zł.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9C291E-1285-4CB3-BFC8-8B341FEE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983432" y="404664"/>
            <a:ext cx="102251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Wydłużenie terminu na dokonanie zmian kwot dotacji na zadania zlecone lub dofinansowanie zadań własnych jednostek sektora finansów publicznych (art. 170 ust. 1 UFP)</a:t>
            </a:r>
          </a:p>
          <a:p>
            <a:pPr algn="just"/>
            <a:endParaRPr lang="pl-PL" sz="2800" dirty="0">
              <a:latin typeface="Lato Black" panose="020F0A02020204030203" pitchFamily="34" charset="-1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271588" y="1943577"/>
            <a:ext cx="10009187" cy="41857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zgodnie z nowym brzmieniem ust. 1 zmiany kwot dotacji celowych na zadania z zakresu administracji rządowej oraz inne zadania zlecone odrębnymi ustawami JST oraz na dofinansowanie zadań własnych JST będą dokonywane </a:t>
            </a:r>
            <a:r>
              <a:rPr lang="pl-PL" sz="2200" b="1" dirty="0">
                <a:latin typeface="Lato" panose="020F0502020204030203" pitchFamily="34" charset="-18"/>
              </a:rPr>
              <a:t>do 15 grudnia roku budżetowego,</a:t>
            </a:r>
          </a:p>
          <a:p>
            <a:pPr algn="ctr"/>
            <a:endParaRPr lang="pl-PL" sz="2200" b="1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proponowana zmiana wychodzi naprzeciw potrzebom jednostek samorządu terytorialnego i uwzględnia postulaty zgłaszane przez wojewodów,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możliwe będzie </a:t>
            </a:r>
            <a:r>
              <a:rPr lang="pl-PL" sz="2200" b="1" dirty="0">
                <a:latin typeface="Lato" panose="020F0502020204030203" pitchFamily="34" charset="-18"/>
              </a:rPr>
              <a:t>sprawniejsze, bardziej elastyczne </a:t>
            </a:r>
            <a:r>
              <a:rPr lang="pl-PL" sz="2200" dirty="0">
                <a:latin typeface="Lato" panose="020F0502020204030203" pitchFamily="34" charset="-18"/>
              </a:rPr>
              <a:t>zarządzanie środkami publicznymi.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200" b="1" dirty="0"/>
          </a:p>
          <a:p>
            <a:pPr algn="ctr"/>
            <a:r>
              <a:rPr lang="pl-PL" sz="2400" b="1" dirty="0">
                <a:latin typeface="Lato Black" panose="020F0A02020204030203" pitchFamily="34" charset="-18"/>
              </a:rPr>
              <a:t>15/30 listopada                  15 grudnia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EF4978F-F494-4F3F-9C11-210B3C22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260648"/>
            <a:ext cx="576029" cy="576065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08A7B82-D2F7-481A-8CC0-1FACCD9FA20F}"/>
              </a:ext>
            </a:extLst>
          </p:cNvPr>
          <p:cNvCxnSpPr>
            <a:cxnSpLocks/>
          </p:cNvCxnSpPr>
          <p:nvPr/>
        </p:nvCxnSpPr>
        <p:spPr>
          <a:xfrm flipV="1">
            <a:off x="3935760" y="5733256"/>
            <a:ext cx="2160240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Łącznik: zakrzywiony 14">
            <a:extLst>
              <a:ext uri="{FF2B5EF4-FFF2-40B4-BE49-F238E27FC236}">
                <a16:creationId xmlns:a16="http://schemas.microsoft.com/office/drawing/2014/main" id="{BF47D8C7-760D-4E8A-AA75-FB258794B123}"/>
              </a:ext>
            </a:extLst>
          </p:cNvPr>
          <p:cNvCxnSpPr/>
          <p:nvPr/>
        </p:nvCxnSpPr>
        <p:spPr>
          <a:xfrm>
            <a:off x="6240016" y="5733256"/>
            <a:ext cx="792088" cy="144016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31">
            <a:extLst>
              <a:ext uri="{FF2B5EF4-FFF2-40B4-BE49-F238E27FC236}">
                <a16:creationId xmlns:a16="http://schemas.microsoft.com/office/drawing/2014/main" id="{440A255A-0761-4A2C-A189-2AF2C7789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3965">
            <a:off x="3941244" y="5672529"/>
            <a:ext cx="2191638" cy="3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983432" y="332656"/>
            <a:ext cx="102251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Art. 170 ust. 1 UFP</a:t>
            </a:r>
          </a:p>
          <a:p>
            <a:pPr algn="just"/>
            <a:endParaRPr lang="pl-PL" sz="2800" dirty="0">
              <a:latin typeface="Lato Black" panose="020F0A02020204030203" pitchFamily="34" charset="-18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091407" y="1628800"/>
            <a:ext cx="10009187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200" dirty="0">
                <a:latin typeface="Lato" panose="020F0502020204030203" pitchFamily="34" charset="-18"/>
              </a:rPr>
              <a:t>1. Zmiany kwot dotacji celowych na zadania z zakresu administracji rządowej lub inne zadania zlecone odrębnymi ustawami jednostkom samorządu terytorialnego oraz zmiany kwot dotacji na dofinansowanie zadań własnych jednostek samorządu terytorialnego mogą następować w terminie </a:t>
            </a:r>
            <a:r>
              <a:rPr lang="pl-PL" sz="2200" b="1" dirty="0">
                <a:latin typeface="Lato" panose="020F0502020204030203" pitchFamily="34" charset="-18"/>
              </a:rPr>
              <a:t>do dnia 15 grudnia roku budżetowego.</a:t>
            </a:r>
            <a:endParaRPr lang="pl-PL" sz="2400" b="1" dirty="0">
              <a:latin typeface="Lato Black" panose="020F0A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1269FA-0B23-400C-BEA3-3F59C8099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631504" y="-99392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Zmiany dotyczące rezerw celowych (art. 154 UFP)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127448" y="907703"/>
            <a:ext cx="10009187" cy="56169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100" b="1" dirty="0" err="1">
                <a:latin typeface="Lato" panose="020F0502020204030203" pitchFamily="34" charset="-18"/>
              </a:rPr>
              <a:t>uspójnienie</a:t>
            </a:r>
            <a:r>
              <a:rPr lang="pl-PL" sz="2100" b="1" dirty="0">
                <a:latin typeface="Lato" panose="020F0502020204030203" pitchFamily="34" charset="-18"/>
              </a:rPr>
              <a:t> i uproszczenie terminów podziału rezerw celowych</a:t>
            </a:r>
            <a:r>
              <a:rPr lang="pl-PL" sz="2100" dirty="0">
                <a:latin typeface="Lato" panose="020F0502020204030203" pitchFamily="34" charset="-18"/>
              </a:rPr>
              <a:t>, przez wprowadzenie </a:t>
            </a:r>
            <a:r>
              <a:rPr lang="pl-PL" sz="2100" b="1" dirty="0">
                <a:latin typeface="Lato" panose="020F0502020204030203" pitchFamily="34" charset="-18"/>
              </a:rPr>
              <a:t>wyłącznie dwóch końcowych terminów podziału,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1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100" dirty="0">
                <a:latin typeface="Lato" panose="020F0502020204030203" pitchFamily="34" charset="-18"/>
              </a:rPr>
              <a:t>wprowadzenie regulacji, która ma </a:t>
            </a:r>
            <a:r>
              <a:rPr lang="pl-PL" sz="2100" b="1" dirty="0">
                <a:latin typeface="Lato" panose="020F0502020204030203" pitchFamily="34" charset="-18"/>
              </a:rPr>
              <a:t>usystematyzować proces </a:t>
            </a:r>
            <a:r>
              <a:rPr lang="pl-PL" sz="2100" dirty="0">
                <a:latin typeface="Lato" panose="020F0502020204030203" pitchFamily="34" charset="-18"/>
              </a:rPr>
              <a:t>dotyczący występowania przez wojewodów o podział rezerw celowych,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1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100" dirty="0">
                <a:latin typeface="Lato" panose="020F0502020204030203" pitchFamily="34" charset="-18"/>
              </a:rPr>
              <a:t>właściwi dysponenci części budżetowych będą przekazywać wojewodom informacje o wysokości środków rezerw celowych </a:t>
            </a:r>
            <a:r>
              <a:rPr lang="pl-PL" sz="2100" b="1" dirty="0">
                <a:latin typeface="Lato" panose="020F0502020204030203" pitchFamily="34" charset="-18"/>
              </a:rPr>
              <a:t>do dnia 30 września roku budżetowego.</a:t>
            </a:r>
            <a:r>
              <a:rPr lang="pl-PL" sz="2100" dirty="0">
                <a:latin typeface="Lato" panose="020F0502020204030203" pitchFamily="34" charset="-18"/>
              </a:rPr>
              <a:t> Po otrzymaniu tej informacji wojewodowie będą mogli wystąpić do MF z wnioskiem o podział rezerw celowych,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1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100" dirty="0">
                <a:latin typeface="Lato" panose="020F0502020204030203" pitchFamily="34" charset="-18"/>
              </a:rPr>
              <a:t>zmiana ta wyeliminuje przypadki, w których informacja o propozycji zwiększenia planu wydatków z określonych rezerw celowych wpływała do wojewodów w tym samym dniu, w którym upływał termin złożenia wniosku o podział rezerw celowych do MF.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480E63-ADBF-41CB-8BF3-B6814C6D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448" y="260648"/>
            <a:ext cx="618141" cy="524753"/>
          </a:xfrm>
          <a:prstGeom prst="rect">
            <a:avLst/>
          </a:prstGeom>
        </p:spPr>
      </p:pic>
      <p:sp>
        <p:nvSpPr>
          <p:cNvPr id="5" name="Objaśnienie: strzałka w lewo 4">
            <a:extLst>
              <a:ext uri="{FF2B5EF4-FFF2-40B4-BE49-F238E27FC236}">
                <a16:creationId xmlns:a16="http://schemas.microsoft.com/office/drawing/2014/main" id="{71647E18-F38F-4255-B501-0B2A95EAF2AA}"/>
              </a:ext>
            </a:extLst>
          </p:cNvPr>
          <p:cNvSpPr/>
          <p:nvPr/>
        </p:nvSpPr>
        <p:spPr>
          <a:xfrm>
            <a:off x="10416678" y="1160462"/>
            <a:ext cx="1775321" cy="118841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15.10 i 31.12</a:t>
            </a:r>
          </a:p>
        </p:txBody>
      </p:sp>
      <p:sp>
        <p:nvSpPr>
          <p:cNvPr id="6" name="Objaśnienie: strzałka w prawo 5">
            <a:extLst>
              <a:ext uri="{FF2B5EF4-FFF2-40B4-BE49-F238E27FC236}">
                <a16:creationId xmlns:a16="http://schemas.microsoft.com/office/drawing/2014/main" id="{1884932D-BBBE-40A6-A109-C502D05A7ABD}"/>
              </a:ext>
            </a:extLst>
          </p:cNvPr>
          <p:cNvSpPr/>
          <p:nvPr/>
        </p:nvSpPr>
        <p:spPr>
          <a:xfrm>
            <a:off x="0" y="2996952"/>
            <a:ext cx="1835159" cy="12241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Informacja</a:t>
            </a:r>
          </a:p>
          <a:p>
            <a:pPr algn="ctr"/>
            <a:r>
              <a:rPr lang="pl-PL" dirty="0"/>
              <a:t>do 30.09</a:t>
            </a:r>
          </a:p>
        </p:txBody>
      </p:sp>
    </p:spTree>
    <p:extLst>
      <p:ext uri="{BB962C8B-B14F-4D97-AF65-F5344CB8AC3E}">
        <p14:creationId xmlns:p14="http://schemas.microsoft.com/office/powerpoint/2010/main" val="435519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29ECC9-E8FF-4F3B-B046-09FEA4268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56905"/>
              </p:ext>
            </p:extLst>
          </p:nvPr>
        </p:nvGraphicFramePr>
        <p:xfrm>
          <a:off x="551384" y="1268760"/>
          <a:ext cx="11449272" cy="54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439DDDA8-F1B0-4EA8-B420-5183409C53C3}"/>
              </a:ext>
            </a:extLst>
          </p:cNvPr>
          <p:cNvSpPr txBox="1">
            <a:spLocks/>
          </p:cNvSpPr>
          <p:nvPr/>
        </p:nvSpPr>
        <p:spPr>
          <a:xfrm>
            <a:off x="983432" y="508707"/>
            <a:ext cx="10225136" cy="104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Harmonogram występowania o podział środków rezerw celowych</a:t>
            </a:r>
          </a:p>
          <a:p>
            <a:pPr algn="just"/>
            <a:endParaRPr lang="pl-PL" sz="2800" dirty="0">
              <a:latin typeface="Lato Black" panose="020F0A02020204030203" pitchFamily="34" charset="-18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B968996-4BB8-4AF1-A3A1-91F59828E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0775" y="188640"/>
            <a:ext cx="640135" cy="64013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6238A00-7B0F-4557-9CB1-D8FD8CDEB342}"/>
              </a:ext>
            </a:extLst>
          </p:cNvPr>
          <p:cNvSpPr txBox="1"/>
          <p:nvPr/>
        </p:nvSpPr>
        <p:spPr>
          <a:xfrm>
            <a:off x="5375920" y="4586706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100" b="1" dirty="0">
                <a:latin typeface="Lato" panose="020F0502020204030203" pitchFamily="34" charset="-18"/>
              </a:rPr>
              <a:t>n</a:t>
            </a:r>
            <a:r>
              <a:rPr lang="pl-PL" sz="1100" b="1" kern="1200" dirty="0">
                <a:latin typeface="Lato" panose="020F0502020204030203" pitchFamily="34" charset="-18"/>
              </a:rPr>
              <a:t>ie później niż 10 dni roboczych przed 31.12</a:t>
            </a:r>
          </a:p>
          <a:p>
            <a:pPr algn="ctr"/>
            <a:r>
              <a:rPr lang="pl-PL" sz="1100" kern="1200" dirty="0">
                <a:latin typeface="Lato" panose="020F0502020204030203" pitchFamily="34" charset="-18"/>
              </a:rPr>
              <a:t>Dysponent części budżetowej składa do MF wniosek o podział rezerw celowych przeznaczonych na finansowanie zadań, dla których udzielone zostały zapewnienia finansowania lub dofinansowania, o których mowa w art. 153</a:t>
            </a:r>
            <a:endParaRPr lang="pl-PL" sz="1100" dirty="0">
              <a:latin typeface="Lato" panose="020F0502020204030203" pitchFamily="34" charset="-18"/>
            </a:endParaRPr>
          </a:p>
          <a:p>
            <a:pPr lvl="0" algn="ctr"/>
            <a:endParaRPr lang="pl-PL" sz="1200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29ECC9-E8FF-4F3B-B046-09FEA4268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103896"/>
              </p:ext>
            </p:extLst>
          </p:nvPr>
        </p:nvGraphicFramePr>
        <p:xfrm>
          <a:off x="1471612" y="719666"/>
          <a:ext cx="92487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E4D1B0D1-AB51-4D66-B8DF-2F06FA6BC980}"/>
              </a:ext>
            </a:extLst>
          </p:cNvPr>
          <p:cNvSpPr txBox="1"/>
          <p:nvPr/>
        </p:nvSpPr>
        <p:spPr>
          <a:xfrm>
            <a:off x="1847528" y="400506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pl-PL" sz="1200" kern="1200" dirty="0">
                <a:latin typeface="Lato" panose="020F0502020204030203" pitchFamily="34" charset="-18"/>
              </a:rPr>
              <a:t>Ww. terminu na złożenie wniosku </a:t>
            </a:r>
            <a:r>
              <a:rPr lang="pl-PL" sz="1200" b="1" kern="1200" dirty="0">
                <a:latin typeface="Lato" panose="020F0502020204030203" pitchFamily="34" charset="-18"/>
              </a:rPr>
              <a:t>nie stosuje się </a:t>
            </a:r>
            <a:r>
              <a:rPr lang="pl-PL" sz="1200" kern="1200" dirty="0">
                <a:latin typeface="Lato" panose="020F0502020204030203" pitchFamily="34" charset="-18"/>
              </a:rPr>
              <a:t>do zmiany klasyfikacji w przypadku rezerw celowych: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pl-PL" sz="1200" kern="1200" dirty="0">
                <a:latin typeface="Lato" panose="020F0502020204030203" pitchFamily="34" charset="-18"/>
              </a:rPr>
              <a:t>1) o </a:t>
            </a:r>
            <a:r>
              <a:rPr lang="pl-PL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Lato" panose="020F0502020204030203" pitchFamily="34" charset="-18"/>
              </a:rPr>
              <a:t>których mowa w art. 140 ust. 2 pkt 2 i 3,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pl-PL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Lato" panose="020F0502020204030203" pitchFamily="34" charset="-18"/>
              </a:rPr>
              <a:t>2) przeznaczonych na finansowanie zobowiązań Skarbu Państwa,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pl-PL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Lato" panose="020F0502020204030203" pitchFamily="34" charset="-18"/>
              </a:rPr>
              <a:t>3) przeznaczonych na przeciwdziałanie klęskom żywiołowym i usuwanie ich skutków</a:t>
            </a:r>
            <a:r>
              <a:rPr lang="pl-PL" sz="11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Lato" panose="020F0502020204030203" pitchFamily="34" charset="-18"/>
              </a:rPr>
              <a:t>. </a:t>
            </a:r>
            <a:endParaRPr lang="pl-PL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" panose="020F0502020204030203" pitchFamily="34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06E19C-5292-457A-813E-B01291F51D2B}"/>
              </a:ext>
            </a:extLst>
          </p:cNvPr>
          <p:cNvSpPr txBox="1"/>
          <p:nvPr/>
        </p:nvSpPr>
        <p:spPr>
          <a:xfrm>
            <a:off x="1055440" y="741569"/>
            <a:ext cx="1008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Lato Black" panose="020F0A02020204030203" pitchFamily="34" charset="-18"/>
              </a:rPr>
              <a:t>Zmiana klasyfikacji wydatków środków z rezerw celowych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0AD967-8585-47EC-857C-5785AAED9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0775" y="260648"/>
            <a:ext cx="73768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631504" y="-99392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art. 154 ust. 1-3 UFP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091406" y="1148988"/>
            <a:ext cx="10009187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dirty="0">
                <a:latin typeface="Lato" panose="020F0502020204030203" pitchFamily="34" charset="-18"/>
              </a:rPr>
              <a:t>1. Podziału rezerw celowych dokonuje Minister Finansów, w porozumieniu z właściwymi dysponentami części budżetowych, nie później niż </a:t>
            </a:r>
            <a:r>
              <a:rPr lang="pl-PL" sz="2000" b="1" dirty="0">
                <a:latin typeface="Lato" panose="020F0502020204030203" pitchFamily="34" charset="-18"/>
              </a:rPr>
              <a:t>do dnia 15 października roku budżetowego.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2. Dysponenci części budżetowych, o których mowa w ust. 1, przekazują wojewodom informację o wysokości środków rezerw celowych przeznaczonych na zwiększenie wydatków w częściach budżetu państwa, którymi dysponują wojewodowie, </a:t>
            </a:r>
            <a:r>
              <a:rPr lang="pl-PL" sz="2000" b="1" dirty="0">
                <a:latin typeface="Lato" panose="020F0502020204030203" pitchFamily="34" charset="-18"/>
              </a:rPr>
              <a:t>do dnia 30 września roku budżetowego.  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3. Podziału rezerw celowych: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1) o których mowa w art. 140 ust. 2 pkt 2 i 3,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2) przeznaczonych na finansowanie zobowiązań Skarbu Państwa,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3) przeznaczonych na przeciwdziałanie klęskom żywiołowym i usuwanie ich skutków,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4) przeznaczonych na finansowanie zadań, dla których udzielone zostały zapewnienia finansowania lub dofinansowania, o których mowa w art. 153</a:t>
            </a:r>
          </a:p>
          <a:p>
            <a:pPr algn="ctr"/>
            <a:r>
              <a:rPr lang="pl-PL" sz="2000" dirty="0">
                <a:latin typeface="Lato" panose="020F0502020204030203" pitchFamily="34" charset="-18"/>
              </a:rPr>
              <a:t>– dokonuje Minister Finansów, w porozumieniu z właściwymi dysponentami części budżetowych, </a:t>
            </a:r>
            <a:r>
              <a:rPr lang="pl-PL" sz="2000" b="1" dirty="0">
                <a:latin typeface="Lato" panose="020F0502020204030203" pitchFamily="34" charset="-18"/>
              </a:rPr>
              <a:t>do końca roku budżetowego.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11B087-790C-4413-AB8B-7419CD4B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631504" y="-99392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art. 154 ust. 4-8 UFP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127448" y="1098323"/>
            <a:ext cx="10009187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Lato" panose="020F0502020204030203" pitchFamily="34" charset="-18"/>
              </a:rPr>
              <a:t>4. 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Rezerwy celowe mogą być przeznaczone wyłącznie na cel, na jaki zostały utworzone, oraz wykorzystane zgodnie z klasyfikacją wydatków.</a:t>
            </a:r>
            <a:r>
              <a:rPr lang="pl-PL" dirty="0">
                <a:latin typeface="Lato" panose="020F0502020204030203" pitchFamily="34" charset="-18"/>
              </a:rPr>
              <a:t>.</a:t>
            </a:r>
          </a:p>
          <a:p>
            <a:pPr algn="ctr"/>
            <a:r>
              <a:rPr lang="pl-PL" dirty="0">
                <a:latin typeface="Lato" panose="020F0502020204030203" pitchFamily="34" charset="-18"/>
              </a:rPr>
              <a:t>5. 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Zmiana klasyfikacji wydatków może być dokonana przez Ministra Finansów do końca roku budżetowego na wniosek dysponenta części budżetowej, przy czym w przypadku rezerw celowych, o których mowa w ust. 1 i ust. 3 pkt 4, wniosek ten należy złożyć nie później niż 10 dni roboczych przed upływem roku budżetowego.</a:t>
            </a:r>
            <a:r>
              <a:rPr lang="pl-PL" dirty="0">
                <a:latin typeface="Lato" panose="020F0502020204030203" pitchFamily="34" charset="-18"/>
              </a:rPr>
              <a:t>.</a:t>
            </a:r>
          </a:p>
          <a:p>
            <a:pPr algn="ctr"/>
            <a:r>
              <a:rPr lang="pl-PL" dirty="0">
                <a:latin typeface="Lato" panose="020F0502020204030203" pitchFamily="34" charset="-18"/>
              </a:rPr>
              <a:t>6. Minister Finansów może, po uzyskaniu pozytywnej opinii sejmowej komisji właściwej do spraw budżetu, dokonać zmiany przeznaczenia rezerwy celowej.</a:t>
            </a:r>
          </a:p>
          <a:p>
            <a:pPr algn="ctr"/>
            <a:r>
              <a:rPr lang="pl-PL" dirty="0">
                <a:latin typeface="Lato" panose="020F0502020204030203" pitchFamily="34" charset="-18"/>
              </a:rPr>
              <a:t>7. 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 Podziału rezerw celowych przeznaczonych na realizację programów finansowanych z udziałem środków, o których mowa w art. 5 ust. 1 pkt 2, z wyłączeniem środków, o których mowa w art. 5 ust. 3 pkt 6, dokonuje Minister Finansów na wniosek:</a:t>
            </a:r>
            <a:endParaRPr lang="pl-PL" dirty="0">
              <a:latin typeface="Lato" panose="020F0502020204030203" pitchFamily="34" charset="-18"/>
            </a:endParaRPr>
          </a:p>
          <a:p>
            <a:pPr algn="ctr"/>
            <a:r>
              <a:rPr lang="pl-PL" dirty="0">
                <a:latin typeface="Lato" panose="020F0502020204030203" pitchFamily="34" charset="-18"/>
              </a:rPr>
              <a:t>1) ministra pełniącego funkcję instytucji zarządzającej lub koordynującego realizację programów finansowanych z udziałem tych środków;</a:t>
            </a:r>
          </a:p>
          <a:p>
            <a:pPr algn="ctr"/>
            <a:r>
              <a:rPr lang="pl-PL" dirty="0">
                <a:latin typeface="Lato" panose="020F0502020204030203" pitchFamily="34" charset="-18"/>
              </a:rPr>
              <a:t>2) ministra właściwego do spraw rozwoju wsi – w zakresie wspólnej polityki rolnej.</a:t>
            </a:r>
          </a:p>
          <a:p>
            <a:pPr algn="ctr"/>
            <a:r>
              <a:rPr lang="pl-PL" dirty="0">
                <a:latin typeface="Lato" panose="020F0502020204030203" pitchFamily="34" charset="-18"/>
              </a:rPr>
              <a:t>8. 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 Dysponent części budżetowej składa do Ministra Finansów wniosek o podział rezerwy celowej, o której mowa w ust. 1 i ust. 3 pkt 4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, nie później niż 10 dni roboczych przed upływem terminu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, o którym mowa w ust. 1 albo 3.</a:t>
            </a:r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11B087-790C-4413-AB8B-7419CD4B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8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631504" y="-99392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Zmiany w harmonogramie budżetowym - art. 143 ust. 2 i art. 146 ust. 1 UFP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35FB86-45CA-482C-BC18-C6C2F282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615" y="260648"/>
            <a:ext cx="573074" cy="5730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D08812D-34D0-4376-AC51-66F31955C609}"/>
              </a:ext>
            </a:extLst>
          </p:cNvPr>
          <p:cNvSpPr txBox="1"/>
          <p:nvPr/>
        </p:nvSpPr>
        <p:spPr>
          <a:xfrm>
            <a:off x="983433" y="1412776"/>
            <a:ext cx="101171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skrócenie terminów zawartych w art. 143 ust. 2 oraz w art. 146 ust. 1 ustawy o finansach publicznych przełoży się na </a:t>
            </a:r>
            <a:r>
              <a:rPr lang="pl-PL" sz="2200" b="1" dirty="0">
                <a:latin typeface="Lato" panose="020F0502020204030203" pitchFamily="34" charset="-18"/>
              </a:rPr>
              <a:t>usprawnienie procesu</a:t>
            </a:r>
            <a:r>
              <a:rPr lang="pl-PL" sz="2200" dirty="0">
                <a:latin typeface="Lato" panose="020F0502020204030203" pitchFamily="34" charset="-18"/>
              </a:rPr>
              <a:t> zatwierdzania planu finansowego i </a:t>
            </a:r>
            <a:r>
              <a:rPr lang="pl-PL" sz="2200" b="1" dirty="0">
                <a:latin typeface="Lato" panose="020F0502020204030203" pitchFamily="34" charset="-18"/>
              </a:rPr>
              <a:t>opracowania rocznego harmonogramu dochodów i wydatków </a:t>
            </a:r>
            <a:r>
              <a:rPr lang="pl-PL" sz="2200" dirty="0">
                <a:latin typeface="Lato" panose="020F0502020204030203" pitchFamily="34" charset="-18"/>
              </a:rPr>
              <a:t>w Systemie TREZOR,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w art. 143 ust. 2 zmieniono termin opracowania i przekazania właściwym dysponentom części budżetowych projektów planów finansowych na następny rok budżetowy – w miejsce dotychczasowego granicznego terminu – 1 grudnia wprowadzono </a:t>
            </a:r>
            <a:r>
              <a:rPr lang="pl-PL" sz="2200" b="1" dirty="0">
                <a:latin typeface="Lato" panose="020F0502020204030203" pitchFamily="34" charset="-18"/>
              </a:rPr>
              <a:t>nowy termin – 25 listopada,</a:t>
            </a:r>
            <a:r>
              <a:rPr lang="pl-PL" sz="2200" dirty="0">
                <a:latin typeface="Lato" panose="020F0502020204030203" pitchFamily="34" charset="-18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w art. 146 ust. 1 proponuje się skrócenie terminu przekazania przez dysponentów części budżetowych jednostkom podległym informacji o kwotach dochodów i wydatków – z 10 dni roboczych </a:t>
            </a:r>
            <a:r>
              <a:rPr lang="pl-PL" sz="2200" b="1" dirty="0">
                <a:latin typeface="Lato" panose="020F0502020204030203" pitchFamily="34" charset="-18"/>
              </a:rPr>
              <a:t>na 7 dni</a:t>
            </a:r>
            <a:r>
              <a:rPr lang="pl-PL" sz="2200" dirty="0">
                <a:latin typeface="Lato" panose="020F0502020204030203" pitchFamily="34" charset="-18"/>
              </a:rPr>
              <a:t>. </a:t>
            </a:r>
          </a:p>
        </p:txBody>
      </p:sp>
      <p:sp>
        <p:nvSpPr>
          <p:cNvPr id="7" name="Objaśnienie: strzałka w prawo 6">
            <a:extLst>
              <a:ext uri="{FF2B5EF4-FFF2-40B4-BE49-F238E27FC236}">
                <a16:creationId xmlns:a16="http://schemas.microsoft.com/office/drawing/2014/main" id="{51B1B09C-52E4-4E6D-9E99-11A9EDE77E60}"/>
              </a:ext>
            </a:extLst>
          </p:cNvPr>
          <p:cNvSpPr/>
          <p:nvPr/>
        </p:nvSpPr>
        <p:spPr>
          <a:xfrm>
            <a:off x="0" y="3140968"/>
            <a:ext cx="1343472" cy="12961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25.11</a:t>
            </a:r>
          </a:p>
        </p:txBody>
      </p:sp>
      <p:sp>
        <p:nvSpPr>
          <p:cNvPr id="8" name="Objaśnienie: strzałka w lewo 7">
            <a:extLst>
              <a:ext uri="{FF2B5EF4-FFF2-40B4-BE49-F238E27FC236}">
                <a16:creationId xmlns:a16="http://schemas.microsoft.com/office/drawing/2014/main" id="{4A2ECEA7-C008-4533-A21F-066D647DA0FA}"/>
              </a:ext>
            </a:extLst>
          </p:cNvPr>
          <p:cNvSpPr/>
          <p:nvPr/>
        </p:nvSpPr>
        <p:spPr>
          <a:xfrm>
            <a:off x="10992544" y="4869160"/>
            <a:ext cx="1199456" cy="126017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atin typeface="Lato" panose="020F0502020204030203" pitchFamily="34" charset="-18"/>
              </a:rPr>
              <a:t>7 dni</a:t>
            </a:r>
          </a:p>
        </p:txBody>
      </p:sp>
      <p:sp>
        <p:nvSpPr>
          <p:cNvPr id="10" name="Objaśnienie: strzałka w lewo 9">
            <a:extLst>
              <a:ext uri="{FF2B5EF4-FFF2-40B4-BE49-F238E27FC236}">
                <a16:creationId xmlns:a16="http://schemas.microsoft.com/office/drawing/2014/main" id="{A076D385-D603-4B19-839F-DD21C551280B}"/>
              </a:ext>
            </a:extLst>
          </p:cNvPr>
          <p:cNvSpPr/>
          <p:nvPr/>
        </p:nvSpPr>
        <p:spPr>
          <a:xfrm>
            <a:off x="10992544" y="1412776"/>
            <a:ext cx="1199455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Nowe terminy</a:t>
            </a:r>
          </a:p>
        </p:txBody>
      </p:sp>
    </p:spTree>
    <p:extLst>
      <p:ext uri="{BB962C8B-B14F-4D97-AF65-F5344CB8AC3E}">
        <p14:creationId xmlns:p14="http://schemas.microsoft.com/office/powerpoint/2010/main" val="366145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063367" y="2708920"/>
            <a:ext cx="9937104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200" spc="-1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Nowelizacja ustawy obejmuje zmiany, które przełożą się na </a:t>
            </a:r>
            <a:r>
              <a:rPr lang="pl-PL" sz="2200" b="1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poprawę skuteczności i efektywności wydatkowania środków publicznych</a:t>
            </a:r>
            <a:r>
              <a:rPr lang="pl-PL" sz="22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przy zachowaniu </a:t>
            </a:r>
            <a:r>
              <a:rPr lang="pl-PL" sz="2200" b="1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rzetelnej</a:t>
            </a:r>
            <a:r>
              <a:rPr lang="pl-PL" sz="22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2200" b="1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przejrzystej</a:t>
            </a:r>
            <a:r>
              <a:rPr lang="pl-PL" sz="22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informacji o transferach, jakie zachodzą w jednostkach sektora finansów publicznych. </a:t>
            </a:r>
          </a:p>
          <a:p>
            <a:pPr algn="ctr"/>
            <a:endParaRPr lang="pl-PL" sz="2200" spc="-1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311825-34BE-45C8-8EE9-57B0F924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1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631504" y="-99392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Zmiana art. 143 ust. 2 UFP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11B087-790C-4413-AB8B-7419CD4B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06547AD-490D-47ED-A4B3-C90EA9E07B16}"/>
              </a:ext>
            </a:extLst>
          </p:cNvPr>
          <p:cNvSpPr txBox="1"/>
          <p:nvPr/>
        </p:nvSpPr>
        <p:spPr>
          <a:xfrm>
            <a:off x="1271588" y="1340768"/>
            <a:ext cx="10009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Obecne brzmienie przepisu:</a:t>
            </a:r>
          </a:p>
          <a:p>
            <a:endParaRPr lang="pl-PL" sz="2200" dirty="0">
              <a:latin typeface="Lato" panose="020F0502020204030203" pitchFamily="34" charset="-18"/>
            </a:endParaRPr>
          </a:p>
          <a:p>
            <a:r>
              <a:rPr lang="pl-PL" sz="2200" dirty="0">
                <a:latin typeface="Lato" panose="020F0502020204030203" pitchFamily="34" charset="-18"/>
              </a:rPr>
              <a:t>2. W terminie do dnia 1 grudnia jednostki, o których mowa w ust. 1 pkt 1, opracowują i przekazują właściwym dysponentom części budżetowych projekty planów finansowych na następny rok budżetowy, zgodne z projektem ustawy budżetowej.</a:t>
            </a:r>
          </a:p>
          <a:p>
            <a:endParaRPr lang="pl-PL" sz="2200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Propozycja zmiany terminu „1 grudnia” na „25 listopada”.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algn="ctr"/>
            <a:r>
              <a:rPr lang="pl-PL" sz="3200" dirty="0">
                <a:latin typeface="Lato Black" panose="020F0A02020204030203" pitchFamily="34" charset="-18"/>
              </a:rPr>
              <a:t>     1 grudnia                              25 listopada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B2963A0-A65C-4BF5-AF76-3428CD95612A}"/>
              </a:ext>
            </a:extLst>
          </p:cNvPr>
          <p:cNvCxnSpPr/>
          <p:nvPr/>
        </p:nvCxnSpPr>
        <p:spPr>
          <a:xfrm>
            <a:off x="3215680" y="4797152"/>
            <a:ext cx="1872208" cy="360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F4D24105-57F5-4097-826D-1498521D7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15680" y="4797152"/>
            <a:ext cx="1902117" cy="402371"/>
          </a:xfrm>
          <a:prstGeom prst="rect">
            <a:avLst/>
          </a:prstGeom>
        </p:spPr>
      </p:pic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23CA4BFC-74E9-4FFB-BE42-FE32BE4392BF}"/>
              </a:ext>
            </a:extLst>
          </p:cNvPr>
          <p:cNvCxnSpPr/>
          <p:nvPr/>
        </p:nvCxnSpPr>
        <p:spPr>
          <a:xfrm>
            <a:off x="5447928" y="4797152"/>
            <a:ext cx="1656184" cy="288032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6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ytuł 1"/>
          <p:cNvSpPr txBox="1">
            <a:spLocks/>
          </p:cNvSpPr>
          <p:nvPr/>
        </p:nvSpPr>
        <p:spPr>
          <a:xfrm>
            <a:off x="1631504" y="-99392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A02020204030203" pitchFamily="34" charset="-18"/>
              </a:rPr>
              <a:t>Zmiana art. 146 ust. 1 UFP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11B087-790C-4413-AB8B-7419CD4B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06547AD-490D-47ED-A4B3-C90EA9E07B16}"/>
              </a:ext>
            </a:extLst>
          </p:cNvPr>
          <p:cNvSpPr txBox="1"/>
          <p:nvPr/>
        </p:nvSpPr>
        <p:spPr>
          <a:xfrm>
            <a:off x="1271588" y="1340768"/>
            <a:ext cx="100091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Obecne brzmienie przepisu: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200" dirty="0">
              <a:latin typeface="Lato" panose="020F0502020204030203" pitchFamily="34" charset="-18"/>
            </a:endParaRPr>
          </a:p>
          <a:p>
            <a:pPr marL="457200" indent="-457200">
              <a:buAutoNum type="arabicPeriod"/>
            </a:pPr>
            <a:r>
              <a:rPr lang="pl-PL" sz="2200" dirty="0">
                <a:latin typeface="Lato" panose="020F0502020204030203" pitchFamily="34" charset="-18"/>
              </a:rPr>
              <a:t>Dysponenci części budżetowych, w terminie 10 dni roboczych od dnia ogłoszenia ustawy budżetowej, przekazują jednostkom podległym informacje o kwotach dochodów i wydatków, w tym wynagrodzeń.</a:t>
            </a:r>
          </a:p>
          <a:p>
            <a:endParaRPr lang="pl-PL" sz="2200" dirty="0">
              <a:latin typeface="Lato" panose="020F05020202040302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dirty="0">
                <a:latin typeface="Lato" panose="020F0502020204030203" pitchFamily="34" charset="-18"/>
              </a:rPr>
              <a:t>Propozycja zmiany terminu „10 dni roboczych” na „7 dni”.</a:t>
            </a: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  <a:p>
            <a:pPr algn="ctr"/>
            <a:endParaRPr lang="pl-PL" sz="2200" dirty="0">
              <a:latin typeface="Lato" panose="020F0502020204030203" pitchFamily="34" charset="-18"/>
            </a:endParaRPr>
          </a:p>
          <a:p>
            <a:pPr algn="ctr"/>
            <a:r>
              <a:rPr lang="pl-PL" sz="3200" dirty="0">
                <a:latin typeface="Lato Black" panose="020F0A02020204030203" pitchFamily="34" charset="-18"/>
              </a:rPr>
              <a:t>10 dni roboczych                      7 dni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4D24105-57F5-4097-826D-1498521D7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0813" flipV="1">
            <a:off x="3330163" y="4302790"/>
            <a:ext cx="3312368" cy="700693"/>
          </a:xfrm>
          <a:prstGeom prst="rect">
            <a:avLst/>
          </a:prstGeom>
        </p:spPr>
      </p:pic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23CA4BFC-74E9-4FFB-BE42-FE32BE4392BF}"/>
              </a:ext>
            </a:extLst>
          </p:cNvPr>
          <p:cNvCxnSpPr>
            <a:cxnSpLocks/>
          </p:cNvCxnSpPr>
          <p:nvPr/>
        </p:nvCxnSpPr>
        <p:spPr>
          <a:xfrm>
            <a:off x="6744072" y="4581128"/>
            <a:ext cx="1296144" cy="144016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0696D0AC-EAE0-497F-8C39-7334872BC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1710">
            <a:off x="3294561" y="4126329"/>
            <a:ext cx="338357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62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163110" y="2326836"/>
            <a:ext cx="1011712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pl-PL" sz="2200" b="1" dirty="0">
              <a:latin typeface="Lato" panose="020F0502020204030203" pitchFamily="34" charset="-18"/>
            </a:endParaRPr>
          </a:p>
          <a:p>
            <a:pPr algn="ctr"/>
            <a:r>
              <a:rPr lang="pl-PL" sz="2200" dirty="0">
                <a:latin typeface="Lato" panose="020F0502020204030203" pitchFamily="34" charset="-18"/>
                <a:cs typeface="Arial" panose="020B0604020202020204" pitchFamily="34" charset="0"/>
              </a:rPr>
              <a:t>Wejście w życie ustawy -&gt; </a:t>
            </a:r>
            <a:r>
              <a:rPr lang="pl-PL" sz="2200" b="1" dirty="0">
                <a:latin typeface="Lato" panose="020F0502020204030203" pitchFamily="34" charset="-18"/>
                <a:cs typeface="Arial" panose="020B0604020202020204" pitchFamily="34" charset="0"/>
              </a:rPr>
              <a:t>14 kwietnia 2026 roku</a:t>
            </a:r>
            <a:r>
              <a:rPr lang="pl-PL" sz="2200" dirty="0">
                <a:latin typeface="Lato" panose="020F0502020204030203" pitchFamily="34" charset="-18"/>
                <a:cs typeface="Arial" panose="020B0604020202020204" pitchFamily="34" charset="0"/>
              </a:rPr>
              <a:t>. </a:t>
            </a:r>
          </a:p>
          <a:p>
            <a:pPr algn="ctr"/>
            <a:endParaRPr lang="pl-PL" sz="2200" dirty="0"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algn="ctr"/>
            <a:r>
              <a:rPr lang="pl-PL" sz="2200" dirty="0">
                <a:latin typeface="Lato" panose="020F0502020204030203" pitchFamily="34" charset="-18"/>
                <a:cs typeface="Arial" panose="020B0604020202020204" pitchFamily="34" charset="0"/>
              </a:rPr>
              <a:t>Udoskonalenia systemu budżetowego będą wprowadzane </a:t>
            </a:r>
            <a:r>
              <a:rPr lang="pl-PL" sz="2200" b="1" dirty="0">
                <a:latin typeface="Lato" panose="020F0502020204030203" pitchFamily="34" charset="-18"/>
                <a:cs typeface="Arial" panose="020B0604020202020204" pitchFamily="34" charset="0"/>
              </a:rPr>
              <a:t>zgodnie z cyklem budżetowym</a:t>
            </a:r>
            <a:r>
              <a:rPr lang="pl-PL" sz="2200" dirty="0">
                <a:latin typeface="Lato" panose="020F0502020204030203" pitchFamily="34" charset="-18"/>
                <a:cs typeface="Arial" panose="020B0604020202020204" pitchFamily="34" charset="0"/>
              </a:rPr>
              <a:t>, czyli nie później niż w I połowie 2026 roku kiedy rozpoczyna się planowanie budżetowe na 2027 rok.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4D18BA-3C47-41A2-8E71-DFC441B1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609653" cy="72548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3EE33DB5-F568-4152-8F4D-1B9C36CE757D}"/>
              </a:ext>
            </a:extLst>
          </p:cNvPr>
          <p:cNvSpPr txBox="1">
            <a:spLocks/>
          </p:cNvSpPr>
          <p:nvPr/>
        </p:nvSpPr>
        <p:spPr>
          <a:xfrm>
            <a:off x="1820366" y="914127"/>
            <a:ext cx="89289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Lato Black" panose="020F0A02020204030203" pitchFamily="34" charset="-18"/>
              </a:rPr>
              <a:t>Wejście w życie przepisów</a:t>
            </a:r>
          </a:p>
        </p:txBody>
      </p:sp>
    </p:spTree>
    <p:extLst>
      <p:ext uri="{BB962C8B-B14F-4D97-AF65-F5344CB8AC3E}">
        <p14:creationId xmlns:p14="http://schemas.microsoft.com/office/powerpoint/2010/main" val="241582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AD0C8AB0-1369-46F4-8568-9067DDE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36" y="1056218"/>
            <a:ext cx="10170728" cy="1080120"/>
          </a:xfrm>
        </p:spPr>
        <p:txBody>
          <a:bodyPr/>
          <a:lstStyle/>
          <a:p>
            <a:r>
              <a:rPr lang="pl-PL" b="1" dirty="0">
                <a:latin typeface="Lato" panose="020F0502020204030203" pitchFamily="34" charset="-18"/>
              </a:rPr>
              <a:t>Zmiany w zakresie klasyfikacji budżetowej</a:t>
            </a:r>
            <a:r>
              <a:rPr lang="pl-PL" sz="2400" b="1" dirty="0">
                <a:latin typeface="Lato" panose="020F0502020204030203" pitchFamily="34" charset="-18"/>
              </a:rPr>
              <a:t>:</a:t>
            </a:r>
          </a:p>
          <a:p>
            <a:endParaRPr lang="pl-PL" sz="2400" b="1" dirty="0">
              <a:latin typeface="Lato" panose="020F0502020204030203" pitchFamily="34" charset="-18"/>
            </a:endParaRPr>
          </a:p>
          <a:p>
            <a:endParaRPr lang="pl-PL" b="1" dirty="0"/>
          </a:p>
          <a:p>
            <a:endParaRPr lang="pl-PL" dirty="0">
              <a:highlight>
                <a:srgbClr val="FFFF00"/>
              </a:highlight>
              <a:latin typeface="Lato" panose="020F0502020204030203" pitchFamily="34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078B3B-B628-4BF2-88D8-5B082D51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56BB-A2F4-41A2-8882-BC4FFB721B75}" type="slidenum">
              <a:rPr lang="pl-PL" smtClean="0"/>
              <a:t>4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E191A5-1067-4D5C-8C9D-728596A1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576" y="34101"/>
            <a:ext cx="737680" cy="73768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E2EE1D4-BD97-4AD0-B7D2-CB0572A1D023}"/>
              </a:ext>
            </a:extLst>
          </p:cNvPr>
          <p:cNvSpPr txBox="1"/>
          <p:nvPr/>
        </p:nvSpPr>
        <p:spPr>
          <a:xfrm>
            <a:off x="983432" y="1851645"/>
            <a:ext cx="10170728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Lato" panose="020F0502020204030203" pitchFamily="34" charset="-18"/>
              </a:rPr>
              <a:t>dotyczą </a:t>
            </a:r>
            <a:r>
              <a:rPr lang="pl-PL" sz="2200" b="1" dirty="0">
                <a:latin typeface="Lato" panose="020F0502020204030203" pitchFamily="34" charset="-18"/>
              </a:rPr>
              <a:t>nowego ukształtowania grup wydatków budżetu państwa </a:t>
            </a:r>
            <a:r>
              <a:rPr lang="pl-PL" sz="2200" dirty="0">
                <a:latin typeface="Lato" panose="020F0502020204030203" pitchFamily="34" charset="-18"/>
              </a:rPr>
              <a:t>(art. 124 </a:t>
            </a:r>
            <a:r>
              <a:rPr lang="pl-PL" sz="2200" dirty="0" err="1">
                <a:latin typeface="Lato" panose="020F0502020204030203" pitchFamily="34" charset="-18"/>
              </a:rPr>
              <a:t>ufp</a:t>
            </a:r>
            <a:r>
              <a:rPr lang="pl-PL" sz="2200" dirty="0">
                <a:latin typeface="Lato" panose="020F0502020204030203" pitchFamily="34" charset="-18"/>
              </a:rPr>
              <a:t>),</a:t>
            </a:r>
          </a:p>
          <a:p>
            <a:pPr marL="342900" indent="-34290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Lato" panose="020F0502020204030203" pitchFamily="34" charset="-18"/>
              </a:rPr>
              <a:t>w art. 236 </a:t>
            </a:r>
            <a:r>
              <a:rPr lang="pl-PL" sz="2200" dirty="0" err="1">
                <a:latin typeface="Lato" panose="020F0502020204030203" pitchFamily="34" charset="-18"/>
              </a:rPr>
              <a:t>ufp</a:t>
            </a:r>
            <a:r>
              <a:rPr lang="pl-PL" sz="2200" dirty="0">
                <a:latin typeface="Lato" panose="020F0502020204030203" pitchFamily="34" charset="-18"/>
              </a:rPr>
              <a:t> w zakresie JST przewidziano </a:t>
            </a:r>
            <a:r>
              <a:rPr lang="pl-PL" sz="2200" b="1" dirty="0">
                <a:latin typeface="Lato" panose="020F0502020204030203" pitchFamily="34" charset="-18"/>
              </a:rPr>
              <a:t>zmiany spójne </a:t>
            </a:r>
            <a:r>
              <a:rPr lang="pl-PL" sz="2200" dirty="0">
                <a:latin typeface="Lato" panose="020F0502020204030203" pitchFamily="34" charset="-18"/>
              </a:rPr>
              <a:t>z art. 124 </a:t>
            </a:r>
            <a:r>
              <a:rPr lang="pl-PL" sz="2200" dirty="0" err="1">
                <a:latin typeface="Lato" panose="020F0502020204030203" pitchFamily="34" charset="-18"/>
              </a:rPr>
              <a:t>ufp</a:t>
            </a:r>
            <a:r>
              <a:rPr lang="pl-PL" sz="2200" dirty="0">
                <a:latin typeface="Lato" panose="020F0502020204030203" pitchFamily="34" charset="-18"/>
              </a:rPr>
              <a:t>,</a:t>
            </a:r>
          </a:p>
          <a:p>
            <a:pPr marL="342900" indent="-34290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Lato" panose="020F0502020204030203" pitchFamily="34" charset="-18"/>
              </a:rPr>
              <a:t>wydane zostanie </a:t>
            </a:r>
            <a:r>
              <a:rPr lang="pl-PL" sz="2200" b="1" dirty="0">
                <a:latin typeface="Lato" panose="020F0502020204030203" pitchFamily="34" charset="-18"/>
              </a:rPr>
              <a:t>nowe rozporządzenie w sprawie klasyfikacji budżetowej </a:t>
            </a:r>
            <a:r>
              <a:rPr lang="pl-PL" sz="2200" dirty="0">
                <a:latin typeface="Lato" panose="020F0502020204030203" pitchFamily="34" charset="-18"/>
              </a:rPr>
              <a:t>(zmiana upoważnienia z art. 39 ust. 4 </a:t>
            </a:r>
            <a:r>
              <a:rPr lang="pl-PL" sz="2200" dirty="0" err="1">
                <a:latin typeface="Lato" panose="020F0502020204030203" pitchFamily="34" charset="-18"/>
              </a:rPr>
              <a:t>ufp</a:t>
            </a:r>
            <a:r>
              <a:rPr lang="pl-PL" sz="2200" dirty="0">
                <a:latin typeface="Lato" panose="020F0502020204030203" pitchFamily="34" charset="-18"/>
              </a:rPr>
              <a:t>),</a:t>
            </a:r>
          </a:p>
          <a:p>
            <a:pPr marL="342900" indent="-34290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Lato" panose="020F0502020204030203" pitchFamily="34" charset="-18"/>
              </a:rPr>
              <a:t>zastosowane zostaną po raz pierwszy </a:t>
            </a:r>
            <a:r>
              <a:rPr lang="pl-PL" sz="2200" b="1" dirty="0">
                <a:latin typeface="Lato" panose="020F0502020204030203" pitchFamily="34" charset="-18"/>
              </a:rPr>
              <a:t>do planowania budżetowego na 2027 r. </a:t>
            </a:r>
          </a:p>
          <a:p>
            <a:pPr algn="ctr"/>
            <a:endParaRPr lang="pl-PL" sz="2200" spc="-1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0371D17-FB43-4651-B680-492076B3AE71}"/>
              </a:ext>
            </a:extLst>
          </p:cNvPr>
          <p:cNvSpPr txBox="1"/>
          <p:nvPr/>
        </p:nvSpPr>
        <p:spPr>
          <a:xfrm>
            <a:off x="839416" y="404664"/>
            <a:ext cx="1036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Lato" panose="020F0502020204030203" pitchFamily="34" charset="-18"/>
              </a:rPr>
              <a:t>Najistotniejsze zmiany w grupowaniu wydatków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E9CC7948-842F-4FBE-BE47-33C056AA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03422"/>
              </p:ext>
            </p:extLst>
          </p:nvPr>
        </p:nvGraphicFramePr>
        <p:xfrm>
          <a:off x="727741" y="1988840"/>
          <a:ext cx="1080120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2965019822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638167705"/>
                    </a:ext>
                  </a:extLst>
                </a:gridCol>
              </a:tblGrid>
              <a:tr h="47050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Lato" panose="020F0502020204030203" pitchFamily="34" charset="-18"/>
                        </a:rPr>
                        <a:t>grupy wydatków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Lato" panose="020F0502020204030203" pitchFamily="34" charset="-18"/>
                        </a:rPr>
                        <a:t>grupy wydatków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984087"/>
                  </a:ext>
                </a:extLst>
              </a:tr>
              <a:tr h="3273915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Lato" panose="020F0502020204030203" pitchFamily="34" charset="-18"/>
                        </a:rPr>
                        <a:t>1. Wydatki budżetu państwa dzielą się na następujące grupy wydatków: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1) dotacje i subwencje;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2) świadczenia na rzecz osób fizycznych;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3) wydatki bieżące jednostek budżetowych;</a:t>
                      </a:r>
                    </a:p>
                    <a:p>
                      <a:pPr marL="182563" indent="0"/>
                      <a:r>
                        <a:rPr lang="pl-PL" sz="1600" dirty="0">
                          <a:solidFill>
                            <a:srgbClr val="0070C0"/>
                          </a:solidFill>
                          <a:latin typeface="Lato" panose="020F0502020204030203" pitchFamily="34" charset="-18"/>
                        </a:rPr>
                        <a:t>4) wydatki majątkowe;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5) wydatki na obsługę długu Skarbu Państwa;</a:t>
                      </a:r>
                    </a:p>
                    <a:p>
                      <a:pPr marL="182563" indent="0"/>
                      <a:r>
                        <a:rPr lang="pl-PL" sz="1600" dirty="0">
                          <a:solidFill>
                            <a:srgbClr val="FF0000"/>
                          </a:solidFill>
                          <a:latin typeface="Lato" panose="020F0502020204030203" pitchFamily="34" charset="-18"/>
                        </a:rPr>
                        <a:t>6) wydatki na realizację programów finansowanych z udziałem środków, o których mowa w art. 5 ust. 1 pkt 2, w tym wydatki budżetu środków europejskich;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7) środki własne Unii Europejskiej.</a:t>
                      </a:r>
                    </a:p>
                    <a:p>
                      <a:endParaRPr lang="pl-PL" sz="1600" dirty="0">
                        <a:latin typeface="Lato" panose="020F050202020403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Lato" panose="020F0502020204030203" pitchFamily="34" charset="-18"/>
                        </a:rPr>
                        <a:t>1. Wydatki budżetu państwa dzielą się na następujące grupy wydatków: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1) transfery bieżące;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2) świadczenia na rzecz osób fizycznych;</a:t>
                      </a:r>
                    </a:p>
                    <a:p>
                      <a:pPr marL="182563" indent="0"/>
                      <a:r>
                        <a:rPr lang="pl-PL" sz="1600" dirty="0">
                          <a:latin typeface="Lato" panose="020F0502020204030203" pitchFamily="34" charset="-18"/>
                        </a:rPr>
                        <a:t>3) wydatki bieżące;</a:t>
                      </a:r>
                    </a:p>
                    <a:p>
                      <a:pPr marL="182563" indent="0"/>
                      <a:r>
                        <a:rPr lang="pl-PL" sz="1600" dirty="0">
                          <a:solidFill>
                            <a:srgbClr val="0070C0"/>
                          </a:solidFill>
                          <a:latin typeface="Lato" panose="020F0502020204030203" pitchFamily="34" charset="-18"/>
                        </a:rPr>
                        <a:t>4) wydatki majątkowe;</a:t>
                      </a:r>
                    </a:p>
                    <a:p>
                      <a:pPr marL="182563" indent="0"/>
                      <a:r>
                        <a:rPr lang="pl-PL" sz="1600" dirty="0">
                          <a:solidFill>
                            <a:srgbClr val="0070C0"/>
                          </a:solidFill>
                          <a:latin typeface="Lato" panose="020F0502020204030203" pitchFamily="34" charset="-18"/>
                        </a:rPr>
                        <a:t>5) transfery majątkowe</a:t>
                      </a:r>
                      <a:r>
                        <a:rPr lang="pl-PL" sz="1600" dirty="0">
                          <a:latin typeface="Lato" panose="020F0502020204030203" pitchFamily="34" charset="-18"/>
                        </a:rPr>
                        <a:t>.</a:t>
                      </a:r>
                    </a:p>
                    <a:p>
                      <a:endParaRPr lang="pl-PL" sz="1600" b="1" dirty="0">
                        <a:solidFill>
                          <a:srgbClr val="FF0000"/>
                        </a:solidFill>
                        <a:latin typeface="Lato" panose="020F0502020204030203" pitchFamily="34" charset="-18"/>
                      </a:endParaRPr>
                    </a:p>
                    <a:p>
                      <a:r>
                        <a:rPr lang="pl-PL" sz="1600" b="1" dirty="0">
                          <a:solidFill>
                            <a:srgbClr val="FF0000"/>
                          </a:solidFill>
                          <a:latin typeface="Lato" panose="020F0502020204030203" pitchFamily="34" charset="-18"/>
                        </a:rPr>
                        <a:t>2. W ramach grup, o których mowa w ust. 1, </a:t>
                      </a:r>
                      <a:r>
                        <a:rPr lang="pl-PL" sz="1600" dirty="0">
                          <a:latin typeface="Lato" panose="020F0502020204030203" pitchFamily="34" charset="-18"/>
                        </a:rPr>
                        <a:t>wyodrębnia się wydatki na realizację programów finansowanych z udziałem środków, o których mowa w art. 5 ust. 1 pkt 2, nieujęte w budżecie środków europejskich.</a:t>
                      </a:r>
                    </a:p>
                    <a:p>
                      <a:endParaRPr lang="pl-PL" sz="1300" dirty="0">
                        <a:latin typeface="Lato" panose="020F050202020403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6472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6685B9E-646A-46BD-8D55-292A46A7A963}"/>
              </a:ext>
            </a:extLst>
          </p:cNvPr>
          <p:cNvSpPr txBox="1"/>
          <p:nvPr/>
        </p:nvSpPr>
        <p:spPr>
          <a:xfrm>
            <a:off x="943765" y="908720"/>
            <a:ext cx="1036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Lato" panose="020F0502020204030203" pitchFamily="34" charset="-18"/>
              </a:rPr>
              <a:t>Art. 124 ustawy o finansach publicznych </a:t>
            </a:r>
          </a:p>
          <a:p>
            <a:pPr algn="ctr"/>
            <a:endParaRPr lang="pl-PL" b="1" dirty="0">
              <a:latin typeface="Lato" panose="020F0502020204030203" pitchFamily="34" charset="-18"/>
            </a:endParaRPr>
          </a:p>
          <a:p>
            <a:pPr algn="ctr"/>
            <a:r>
              <a:rPr lang="pl-PL" b="1" dirty="0">
                <a:latin typeface="Lato" panose="020F0502020204030203" pitchFamily="34" charset="-18"/>
              </a:rPr>
              <a:t>OBECNE GRUPY                                                                            NOWE GRUPY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F0198D-95DB-461F-9B54-DE64614C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576" y="116632"/>
            <a:ext cx="64013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E9CC7948-842F-4FBE-BE47-33C056AA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7670"/>
              </p:ext>
            </p:extLst>
          </p:nvPr>
        </p:nvGraphicFramePr>
        <p:xfrm>
          <a:off x="622627" y="1263485"/>
          <a:ext cx="11053228" cy="490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762">
                  <a:extLst>
                    <a:ext uri="{9D8B030D-6E8A-4147-A177-3AD203B41FA5}">
                      <a16:colId xmlns:a16="http://schemas.microsoft.com/office/drawing/2014/main" val="1580713591"/>
                    </a:ext>
                  </a:extLst>
                </a:gridCol>
                <a:gridCol w="5779466">
                  <a:extLst>
                    <a:ext uri="{9D8B030D-6E8A-4147-A177-3AD203B41FA5}">
                      <a16:colId xmlns:a16="http://schemas.microsoft.com/office/drawing/2014/main" val="3751821375"/>
                    </a:ext>
                  </a:extLst>
                </a:gridCol>
              </a:tblGrid>
              <a:tr h="423475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Lato" panose="020F0502020204030203" pitchFamily="34" charset="-18"/>
                        </a:rPr>
                        <a:t>wydatki majątkowe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Lato" panose="020F0502020204030203" pitchFamily="34" charset="-18"/>
                        </a:rPr>
                        <a:t>wydatki majątkowe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984087"/>
                  </a:ext>
                </a:extLst>
              </a:tr>
              <a:tr h="4219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600" kern="1200" dirty="0">
                        <a:solidFill>
                          <a:schemeClr val="dk1"/>
                        </a:solidFill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4. Wydatki majątkowe obejmują:</a:t>
                      </a:r>
                    </a:p>
                    <a:p>
                      <a:pPr marL="358775" indent="-176213" algn="l" defTabSz="914400" rtl="0" eaLnBrk="1" latinLnBrk="0" hangingPunct="1"/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1) wydatki na zakup i objęcie akcji oraz wniesienie wkładów do spółek prawa handlowego;</a:t>
                      </a:r>
                    </a:p>
                    <a:p>
                      <a:pPr marL="358775" indent="-176213" algn="l" defTabSz="914400" rtl="0" eaLnBrk="1" latinLnBrk="0" hangingPunct="1"/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2) wydatki inwestycyjne państwowych jednostek budżetowych oraz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dotacje celowe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na finansowanie lub dofinansowanie kosztów inwestycji realizowanych przez inne jednostki.</a:t>
                      </a:r>
                    </a:p>
                    <a:p>
                      <a:pPr marL="0" algn="l" defTabSz="914400" rtl="0" eaLnBrk="1" latinLnBrk="0" hangingPunct="1"/>
                      <a:endParaRPr lang="pl-PL" sz="1300" kern="1200" dirty="0">
                        <a:solidFill>
                          <a:schemeClr val="dk1"/>
                        </a:solidFill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Lato" panose="020F0502020204030203" pitchFamily="34" charset="-18"/>
                        </a:rPr>
                        <a:t>6. Wydatki majątkowe, o których mowa w ust. 1 pkt 4, obejmują:</a:t>
                      </a:r>
                    </a:p>
                    <a:p>
                      <a:pPr marL="358775" indent="-182563">
                        <a:tabLst/>
                      </a:pPr>
                      <a:r>
                        <a:rPr lang="pl-PL" sz="1600" dirty="0">
                          <a:latin typeface="Lato" panose="020F0502020204030203" pitchFamily="34" charset="-18"/>
                        </a:rPr>
                        <a:t>1) nakłady na niefinansowe aktywa trwałe (wydatki inwestycyjne), do których zalicza się wydatki na:</a:t>
                      </a:r>
                    </a:p>
                    <a:p>
                      <a:pPr marL="631825" indent="-182563">
                        <a:tabLst/>
                      </a:pPr>
                      <a:r>
                        <a:rPr lang="pl-PL" sz="1600" dirty="0">
                          <a:latin typeface="Lato" panose="020F0502020204030203" pitchFamily="34" charset="-18"/>
                        </a:rPr>
                        <a:t>a) nabycie lub wytworzenie aktywów trwałych,</a:t>
                      </a:r>
                    </a:p>
                    <a:p>
                      <a:pPr marL="631825" indent="-182563">
                        <a:tabLst/>
                      </a:pPr>
                      <a:r>
                        <a:rPr lang="pl-PL" sz="1600" dirty="0">
                          <a:latin typeface="Lato" panose="020F0502020204030203" pitchFamily="34" charset="-18"/>
                        </a:rPr>
                        <a:t>b) ulepszenie istniejących środków trwałych,</a:t>
                      </a:r>
                    </a:p>
                    <a:p>
                      <a:pPr marL="631825" indent="-182563">
                        <a:tabLst/>
                      </a:pPr>
                      <a:r>
                        <a:rPr lang="pl-PL" sz="1600" dirty="0">
                          <a:latin typeface="Lato" panose="020F0502020204030203" pitchFamily="34" charset="-18"/>
                        </a:rPr>
                        <a:t>c) pierwsze wyposażenie obiektów budowlanych;</a:t>
                      </a:r>
                    </a:p>
                    <a:p>
                      <a:pPr marL="358775" indent="-182563"/>
                      <a:r>
                        <a:rPr lang="pl-PL" sz="1600" dirty="0">
                          <a:latin typeface="Lato" panose="020F0502020204030203" pitchFamily="34" charset="-18"/>
                        </a:rPr>
                        <a:t>2) wydatki na zakup i objęcie akcji oraz wniesienie wkładów do spółek prawa handlowego.</a:t>
                      </a:r>
                    </a:p>
                    <a:p>
                      <a:endParaRPr lang="pl-PL" sz="1600" dirty="0">
                        <a:latin typeface="Lato" panose="020F0502020204030203" pitchFamily="34" charset="-18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l-PL" sz="1600" dirty="0">
                        <a:latin typeface="Lato" panose="020F0502020204030203" pitchFamily="34" charset="-18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pl-PL" sz="1600" dirty="0">
                          <a:latin typeface="Lato" panose="020F0502020204030203" pitchFamily="34" charset="-18"/>
                        </a:rPr>
                        <a:t>7. Transfery majątkowe, o których mowa w ust. 1 pkt 5, obejmują przepływy finansowe niestanowiące zapłaty za dostarczone towary i usługi przekazywane innym podmiotom, w tym </a:t>
                      </a:r>
                      <a:r>
                        <a:rPr lang="pl-PL" sz="1600" b="1" dirty="0">
                          <a:latin typeface="Lato" panose="020F0502020204030203" pitchFamily="34" charset="-18"/>
                        </a:rPr>
                        <a:t>subwencje, dotacje oraz inne przepływy finansowe,</a:t>
                      </a:r>
                      <a:r>
                        <a:rPr lang="pl-PL" sz="1600" dirty="0">
                          <a:latin typeface="Lato" panose="020F0502020204030203" pitchFamily="34" charset="-18"/>
                        </a:rPr>
                        <a:t> które wywołują skutki ekonomiczne odpowiadające dotacjom i subwencjom, przeznaczone na finansowanie wydatków majątkowych.</a:t>
                      </a:r>
                      <a:endParaRPr lang="pl-PL" dirty="0">
                        <a:latin typeface="Lato" panose="020F050202020403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64724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11E9E658-5386-45C0-9A0C-4E817FC7EB6A}"/>
              </a:ext>
            </a:extLst>
          </p:cNvPr>
          <p:cNvSpPr/>
          <p:nvPr/>
        </p:nvSpPr>
        <p:spPr>
          <a:xfrm>
            <a:off x="5880039" y="4005064"/>
            <a:ext cx="57958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Lato" panose="020F0502020204030203" pitchFamily="34" charset="-18"/>
              </a:rPr>
              <a:t>transfery majątkowe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3A2165-2011-4A6B-85B4-FF69DB3DC971}"/>
              </a:ext>
            </a:extLst>
          </p:cNvPr>
          <p:cNvSpPr txBox="1"/>
          <p:nvPr/>
        </p:nvSpPr>
        <p:spPr>
          <a:xfrm>
            <a:off x="1559496" y="307325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Lato" panose="020F0502020204030203" pitchFamily="34" charset="-18"/>
              </a:rPr>
              <a:t>Podział dotychczasowej grupy wydatków majątkowych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405B814-FD68-406F-A58C-4FEF90ECEF61}"/>
              </a:ext>
            </a:extLst>
          </p:cNvPr>
          <p:cNvSpPr txBox="1"/>
          <p:nvPr/>
        </p:nvSpPr>
        <p:spPr>
          <a:xfrm>
            <a:off x="983432" y="894153"/>
            <a:ext cx="1036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Lato" panose="020F0502020204030203" pitchFamily="34" charset="-18"/>
              </a:rPr>
              <a:t>OBECNA GRUPA                                                                            NOWE GRUPY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42AB83-B1DD-4106-9090-C0356F2D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576" y="116632"/>
            <a:ext cx="64013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77D3961-8AB5-4AEF-A107-B17C2A022C2C}"/>
              </a:ext>
            </a:extLst>
          </p:cNvPr>
          <p:cNvSpPr txBox="1"/>
          <p:nvPr/>
        </p:nvSpPr>
        <p:spPr>
          <a:xfrm>
            <a:off x="695400" y="310240"/>
            <a:ext cx="1044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solidFill>
                  <a:prstClr val="black"/>
                </a:solidFill>
                <a:latin typeface="Lato" panose="020F05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Nowe grupy wydatków - schemat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EB0D00-CAED-4A7A-A9E4-65EDDBFE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41" y="775343"/>
            <a:ext cx="10633118" cy="530731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2B2E429-9806-4CAF-8822-37FD72112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584" y="116632"/>
            <a:ext cx="64013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C177D7B-2220-4C69-B1BA-EBDA4281A5A9}"/>
              </a:ext>
            </a:extLst>
          </p:cNvPr>
          <p:cNvSpPr txBox="1"/>
          <p:nvPr/>
        </p:nvSpPr>
        <p:spPr>
          <a:xfrm>
            <a:off x="767408" y="1484784"/>
            <a:ext cx="10369152" cy="4001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</a:rPr>
              <a:t>Na podstawie </a:t>
            </a: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zmienionego upoważnienia w art. 39 ust. 4 </a:t>
            </a:r>
            <a:r>
              <a:rPr lang="pl-PL" sz="1600" b="1" dirty="0" err="1">
                <a:solidFill>
                  <a:prstClr val="black"/>
                </a:solidFill>
                <a:latin typeface="Lato" panose="020F0502020204030203" pitchFamily="34" charset="-18"/>
              </a:rPr>
              <a:t>ufp</a:t>
            </a: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:</a:t>
            </a:r>
          </a:p>
          <a:p>
            <a:pPr marL="722313" algn="ctr">
              <a:spcAft>
                <a:spcPts val="60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Lato" panose="020F0502020204030203" pitchFamily="34" charset="-18"/>
              </a:rPr>
              <a:t>„4. Minister Finansów określi, w drodze rozporządzenia, szczegółową klasyfikację dochodów, wydatków, przychodów i rozchodów oraz środków, o których mowa w art. 5 ust. 1 pkt 2 i 3, </a:t>
            </a: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w tym paragrafy określające rodzaj wydatków zaliczanych do poszczególnych grup wydatków</a:t>
            </a:r>
            <a:r>
              <a:rPr lang="pl-PL" sz="1600" dirty="0">
                <a:solidFill>
                  <a:prstClr val="black"/>
                </a:solidFill>
                <a:latin typeface="Lato" panose="020F0502020204030203" pitchFamily="34" charset="-18"/>
              </a:rPr>
              <a:t>, o których mowa w art. 124 ust. 1, oraz </a:t>
            </a: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paragrafy wydatków zaliczanych do wydatków bieżących i wydatków majątkowych</a:t>
            </a:r>
            <a:r>
              <a:rPr lang="pl-PL" sz="1600" dirty="0">
                <a:solidFill>
                  <a:prstClr val="black"/>
                </a:solidFill>
                <a:latin typeface="Lato" panose="020F0502020204030203" pitchFamily="34" charset="-18"/>
              </a:rPr>
              <a:t>, o których mowa w art. 236 ust. 1–4, uwzględniając potrzebę jednolitego klasyfikowania środków publicznych.”</a:t>
            </a:r>
          </a:p>
          <a:p>
            <a:pPr lvl="0" algn="ctr"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</a:rPr>
              <a:t>zostanie wydane nowe rozporządzenie, w którym:</a:t>
            </a:r>
          </a:p>
          <a:p>
            <a:pPr marL="285750" indent="-285750" algn="ctr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rezygnuje się z powiązania z PKD</a:t>
            </a:r>
          </a:p>
          <a:p>
            <a:pPr marL="285750" indent="-285750" algn="ctr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wyraźnie przypisuje się paragrafy do grup wydatków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solidFill>
                  <a:prstClr val="black"/>
                </a:solidFill>
                <a:latin typeface="Lato" panose="020F0502020204030203" pitchFamily="34" charset="-18"/>
              </a:rPr>
              <a:t>nowy układ paragrafowej części klasyfikacji oparty jest na założeniach segmentu ekonomicznego wypracowanego w ramach „Koncepcji nowego systemu klasyfikacyjnego”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</a:rPr>
              <a:t>przy zachowaniu obecnej struktury klasyfikacji - podział na: 3-cyfrowe działy, 5-cyfrowe rozdziały i 4-cyfrowe paragrafy </a:t>
            </a:r>
            <a:endParaRPr lang="pl-PL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9C32A83-73BD-45CE-84E2-0847EC9664D7}"/>
              </a:ext>
            </a:extLst>
          </p:cNvPr>
          <p:cNvSpPr txBox="1"/>
          <p:nvPr/>
        </p:nvSpPr>
        <p:spPr>
          <a:xfrm>
            <a:off x="2531604" y="54868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</a:rPr>
              <a:t>Nowe rozporządzenie w sprawie klasyfikacji budżetowej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994561-3151-4366-9042-70C4050D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52329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/>
        </p:nvCxnSpPr>
        <p:spPr>
          <a:xfrm>
            <a:off x="1284270" y="6143946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4CBDAB3-0B74-403F-9A7E-5B12A3AE5EE6}"/>
              </a:ext>
            </a:extLst>
          </p:cNvPr>
          <p:cNvSpPr txBox="1"/>
          <p:nvPr/>
        </p:nvSpPr>
        <p:spPr>
          <a:xfrm>
            <a:off x="1189822" y="1318654"/>
            <a:ext cx="9865096" cy="467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pl-PL" sz="2400" spc="-1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Pakiet </a:t>
            </a:r>
            <a:r>
              <a:rPr lang="pl-PL" sz="2400" b="1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zmian w zakresie zarządzania budżetem państwa</a:t>
            </a:r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zawiera m.in.:</a:t>
            </a:r>
          </a:p>
          <a:p>
            <a:pPr algn="ctr"/>
            <a:endParaRPr lang="pl-PL" sz="2400" dirty="0"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usprawnienie procesów związanych z opracowaniem projektów planów/planów finansowych oraz harmonogramu dochodów i wydatków,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sz="2400" spc="-1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2400" spc="-1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umożliwienie wojewodom dokonywania przeniesień wydatków w zakresie dotyczącym realizacji zadań z zakresu administracji rządowej oraz innych zadań zleconych innymi ustawami jednostkom samorządu terytorialnego, </a:t>
            </a:r>
            <a:endParaRPr lang="pl-PL" sz="2400" dirty="0"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pl-PL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algn="just"/>
            <a:r>
              <a:rPr lang="pl-PL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pl-PL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311825-34BE-45C8-8EE9-57B0F924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775" y="188640"/>
            <a:ext cx="737680" cy="737680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52083216-823D-4DCF-8547-7A4B1541B703}"/>
              </a:ext>
            </a:extLst>
          </p:cNvPr>
          <p:cNvSpPr/>
          <p:nvPr/>
        </p:nvSpPr>
        <p:spPr>
          <a:xfrm>
            <a:off x="1163452" y="256490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152A83E7-EBB0-4581-9B1E-B4C816D685AD}"/>
              </a:ext>
            </a:extLst>
          </p:cNvPr>
          <p:cNvSpPr/>
          <p:nvPr/>
        </p:nvSpPr>
        <p:spPr>
          <a:xfrm>
            <a:off x="1055440" y="364502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947013"/>
      </p:ext>
    </p:extLst>
  </p:cSld>
  <p:clrMapOvr>
    <a:masterClrMapping/>
  </p:clrMapOvr>
</p:sld>
</file>

<file path=ppt/theme/theme1.xml><?xml version="1.0" encoding="utf-8"?>
<a:theme xmlns:a="http://schemas.openxmlformats.org/drawingml/2006/main" name="1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3427</Words>
  <Application>Microsoft Office PowerPoint</Application>
  <PresentationFormat>Panoramiczny</PresentationFormat>
  <Paragraphs>314</Paragraphs>
  <Slides>32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12</vt:i4>
      </vt:variant>
      <vt:variant>
        <vt:lpstr>Tytuły slajdów</vt:lpstr>
      </vt:variant>
      <vt:variant>
        <vt:i4>32</vt:i4>
      </vt:variant>
    </vt:vector>
  </HeadingPairs>
  <TitlesOfParts>
    <vt:vector size="53" baseType="lpstr">
      <vt:lpstr>Arial</vt:lpstr>
      <vt:lpstr>Calibri</vt:lpstr>
      <vt:lpstr>Calibri Light</vt:lpstr>
      <vt:lpstr>Lato</vt:lpstr>
      <vt:lpstr>Lato Black</vt:lpstr>
      <vt:lpstr>Montserrat</vt:lpstr>
      <vt:lpstr>Symbol</vt:lpstr>
      <vt:lpstr>Times New Roman</vt:lpstr>
      <vt:lpstr>Wingdings</vt:lpstr>
      <vt:lpstr>1_MFKAS_Godło_PL_Start</vt:lpstr>
      <vt:lpstr>2_MFKAS_Godło_PL_Start</vt:lpstr>
      <vt:lpstr>3_MFKAS_Godło_PL_Start</vt:lpstr>
      <vt:lpstr>4_MFKAS_Godło_PL_Start</vt:lpstr>
      <vt:lpstr>5_MFKAS_Godło_PL_Start</vt:lpstr>
      <vt:lpstr>6_MFKAS_Godło_PL_Srodek</vt:lpstr>
      <vt:lpstr>7_MFKAS_Godło_PL_koniec</vt:lpstr>
      <vt:lpstr>8_MFKAS_Godło_PL_koniec</vt:lpstr>
      <vt:lpstr>9_MFKAS_Godło_PL_koniec</vt:lpstr>
      <vt:lpstr>10_MFKAS_Godło_PL_koniec</vt:lpstr>
      <vt:lpstr>11_MFKAS_Godło_PL_koniec</vt:lpstr>
      <vt:lpstr>7_MFKAS_Godło_PL_Srodek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Finansów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Waluchowski Jakub</dc:creator>
  <cp:lastModifiedBy>Mazur Krystian</cp:lastModifiedBy>
  <cp:revision>379</cp:revision>
  <cp:lastPrinted>2026-03-13T13:15:59Z</cp:lastPrinted>
  <dcterms:created xsi:type="dcterms:W3CDTF">2022-12-12T12:52:00Z</dcterms:created>
  <dcterms:modified xsi:type="dcterms:W3CDTF">2026-04-01T10:18:28Z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UxC4dwLulzfINJ8nQH+xvX5LNGipWa4BRSZhPgxsCvnrXlWiiUskJFf1AWiRRQepMa1FSHUJev73RZglglDntQ==</vt:lpwstr>
  </property>
  <property fmtid="{D5CDD505-2E9C-101B-9397-08002B2CF9AE}" pid="4" name="MFClassificationDate">
    <vt:lpwstr>2022-12-12T14:34:47.5865267+01:00</vt:lpwstr>
  </property>
  <property fmtid="{D5CDD505-2E9C-101B-9397-08002B2CF9AE}" pid="5" name="MFClassifiedBySID">
    <vt:lpwstr>UxC4dwLulzfINJ8nQH+xvX5LNGipWa4BRSZhPgxsCvm42mrIC/DSDv0ggS+FjUN/2v1BBotkLlY5aAiEhoi6uWOQjDXbca9l4pMk7hYqkEZ/txrvi5r1yDiZ7bsao6g1</vt:lpwstr>
  </property>
  <property fmtid="{D5CDD505-2E9C-101B-9397-08002B2CF9AE}" pid="6" name="MFGRNItemId">
    <vt:lpwstr>GRN-32067ed9-09ec-4d18-bc9c-9895c26ea8ce</vt:lpwstr>
  </property>
  <property fmtid="{D5CDD505-2E9C-101B-9397-08002B2CF9AE}" pid="7" name="MFHash">
    <vt:lpwstr>AJ5IkJ/YP6u9W4a1i020EbZI0ypsZx0jfnkNn/d3+Fk=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