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64" r:id="rId2"/>
    <p:sldId id="265" r:id="rId3"/>
    <p:sldId id="267" r:id="rId4"/>
    <p:sldId id="266" r:id="rId5"/>
    <p:sldId id="268" r:id="rId6"/>
    <p:sldId id="269" r:id="rId7"/>
    <p:sldId id="270" r:id="rId8"/>
    <p:sldId id="271" r:id="rId9"/>
    <p:sldId id="272" r:id="rId10"/>
    <p:sldId id="273" r:id="rId11"/>
    <p:sldId id="277" r:id="rId12"/>
    <p:sldId id="274" r:id="rId13"/>
    <p:sldId id="275" r:id="rId14"/>
    <p:sldId id="276" r:id="rId15"/>
    <p:sldId id="261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ina Giżowska" initials="PG" lastIdx="4" clrIdx="0">
    <p:extLst>
      <p:ext uri="{19B8F6BF-5375-455C-9EA6-DF929625EA0E}">
        <p15:presenceInfo xmlns:p15="http://schemas.microsoft.com/office/powerpoint/2012/main" userId="S-1-5-21-1602822324-2446514062-17448087-28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A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56"/>
    <p:restoredTop sz="77709" autoAdjust="0"/>
  </p:normalViewPr>
  <p:slideViewPr>
    <p:cSldViewPr snapToGrid="0" showGuides="1">
      <p:cViewPr varScale="1">
        <p:scale>
          <a:sx n="109" d="100"/>
          <a:sy n="109" d="100"/>
        </p:scale>
        <p:origin x="654" y="31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075D4D-0EC5-41BE-B88B-D973922DCCB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97C3441-9F55-4761-A783-F4BEBD17865C}">
      <dgm:prSet phldrT="[Tekst]" custT="1"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r>
            <a:rPr lang="pl-PL" sz="2000" dirty="0"/>
            <a:t>Budowa</a:t>
          </a:r>
        </a:p>
      </dgm:t>
    </dgm:pt>
    <dgm:pt modelId="{49F20784-C919-480B-B33F-B45C0D0A49CE}" type="parTrans" cxnId="{07F5FFDF-1CE7-4CA7-82B5-2CB8293BD4EB}">
      <dgm:prSet/>
      <dgm:spPr/>
      <dgm:t>
        <a:bodyPr/>
        <a:lstStyle/>
        <a:p>
          <a:endParaRPr lang="pl-PL"/>
        </a:p>
      </dgm:t>
    </dgm:pt>
    <dgm:pt modelId="{F5583D86-B302-4658-96D2-17BE32C0F603}" type="sibTrans" cxnId="{07F5FFDF-1CE7-4CA7-82B5-2CB8293BD4EB}">
      <dgm:prSet/>
      <dgm:spPr>
        <a:ln>
          <a:solidFill>
            <a:schemeClr val="tx1"/>
          </a:solidFill>
        </a:ln>
      </dgm:spPr>
      <dgm:t>
        <a:bodyPr/>
        <a:lstStyle/>
        <a:p>
          <a:endParaRPr lang="pl-PL"/>
        </a:p>
      </dgm:t>
    </dgm:pt>
    <dgm:pt modelId="{8D4775ED-C855-488C-947A-1808A4EB8785}">
      <dgm:prSet phldrT="[Tekst]" custT="1"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r>
            <a:rPr lang="pl-PL" sz="2000" dirty="0"/>
            <a:t>Rozruch</a:t>
          </a:r>
        </a:p>
      </dgm:t>
    </dgm:pt>
    <dgm:pt modelId="{3B51305E-D9D3-4E4F-A1A3-CB421FAC62C5}" type="parTrans" cxnId="{7326A5CD-A95A-4B11-B28C-5B76C103537C}">
      <dgm:prSet/>
      <dgm:spPr/>
      <dgm:t>
        <a:bodyPr/>
        <a:lstStyle/>
        <a:p>
          <a:endParaRPr lang="pl-PL"/>
        </a:p>
      </dgm:t>
    </dgm:pt>
    <dgm:pt modelId="{AD93D7E0-5695-451F-98FC-8B61FD29F261}" type="sibTrans" cxnId="{7326A5CD-A95A-4B11-B28C-5B76C103537C}">
      <dgm:prSet/>
      <dgm:spPr>
        <a:ln>
          <a:solidFill>
            <a:schemeClr val="tx1"/>
          </a:solidFill>
        </a:ln>
      </dgm:spPr>
      <dgm:t>
        <a:bodyPr/>
        <a:lstStyle/>
        <a:p>
          <a:endParaRPr lang="pl-PL"/>
        </a:p>
      </dgm:t>
    </dgm:pt>
    <dgm:pt modelId="{BE1FADA2-3A87-4F37-BCB8-2813FD32AC3D}">
      <dgm:prSet phldrT="[Tekst]" custT="1"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r>
            <a:rPr lang="pl-PL" sz="2000" dirty="0"/>
            <a:t>Eksploatacja</a:t>
          </a:r>
        </a:p>
      </dgm:t>
    </dgm:pt>
    <dgm:pt modelId="{973F1D1B-BB19-4405-8203-C56FB58C1972}" type="parTrans" cxnId="{54AE3BFC-41C3-4397-B99B-232763AE6B27}">
      <dgm:prSet/>
      <dgm:spPr/>
      <dgm:t>
        <a:bodyPr/>
        <a:lstStyle/>
        <a:p>
          <a:endParaRPr lang="pl-PL"/>
        </a:p>
      </dgm:t>
    </dgm:pt>
    <dgm:pt modelId="{B1657A54-8533-46D6-AD31-E66C250B3DFB}" type="sibTrans" cxnId="{54AE3BFC-41C3-4397-B99B-232763AE6B27}">
      <dgm:prSet/>
      <dgm:spPr>
        <a:ln>
          <a:solidFill>
            <a:schemeClr val="tx1"/>
          </a:solidFill>
        </a:ln>
      </dgm:spPr>
      <dgm:t>
        <a:bodyPr/>
        <a:lstStyle/>
        <a:p>
          <a:endParaRPr lang="pl-PL"/>
        </a:p>
      </dgm:t>
    </dgm:pt>
    <dgm:pt modelId="{8FF63032-4F78-4FE6-B594-856C8036B08F}">
      <dgm:prSet custT="1"/>
      <dgm:spPr>
        <a:solidFill>
          <a:srgbClr val="FF0000"/>
        </a:solidFill>
        <a:ln>
          <a:solidFill>
            <a:schemeClr val="tx2"/>
          </a:solidFill>
        </a:ln>
      </dgm:spPr>
      <dgm:t>
        <a:bodyPr/>
        <a:lstStyle/>
        <a:p>
          <a:r>
            <a:rPr lang="pl-PL" sz="2000" dirty="0"/>
            <a:t>Likwidacja</a:t>
          </a:r>
        </a:p>
      </dgm:t>
    </dgm:pt>
    <dgm:pt modelId="{A7ABF650-9C86-4658-B8B4-62704C87622E}" type="parTrans" cxnId="{7EFC1CE8-3CDC-478A-859D-072E1013721A}">
      <dgm:prSet/>
      <dgm:spPr/>
      <dgm:t>
        <a:bodyPr/>
        <a:lstStyle/>
        <a:p>
          <a:endParaRPr lang="pl-PL"/>
        </a:p>
      </dgm:t>
    </dgm:pt>
    <dgm:pt modelId="{0D734417-6E95-401D-B8B7-D977A1ED0199}" type="sibTrans" cxnId="{7EFC1CE8-3CDC-478A-859D-072E1013721A}">
      <dgm:prSet/>
      <dgm:spPr/>
      <dgm:t>
        <a:bodyPr/>
        <a:lstStyle/>
        <a:p>
          <a:endParaRPr lang="pl-PL"/>
        </a:p>
      </dgm:t>
    </dgm:pt>
    <dgm:pt modelId="{7F7B22F5-582D-46E5-86C1-35AB8C9FD95F}" type="pres">
      <dgm:prSet presAssocID="{EC075D4D-0EC5-41BE-B88B-D973922DCCBB}" presName="Name0" presStyleCnt="0">
        <dgm:presLayoutVars>
          <dgm:dir/>
          <dgm:resizeHandles val="exact"/>
        </dgm:presLayoutVars>
      </dgm:prSet>
      <dgm:spPr/>
    </dgm:pt>
    <dgm:pt modelId="{3ACCE296-DC93-4801-9B33-A5B620202DFE}" type="pres">
      <dgm:prSet presAssocID="{E97C3441-9F55-4761-A783-F4BEBD17865C}" presName="node" presStyleLbl="node1" presStyleIdx="0" presStyleCnt="4">
        <dgm:presLayoutVars>
          <dgm:bulletEnabled val="1"/>
        </dgm:presLayoutVars>
      </dgm:prSet>
      <dgm:spPr/>
    </dgm:pt>
    <dgm:pt modelId="{B8CDFC91-18B5-4B08-A9D4-21C0B06F2290}" type="pres">
      <dgm:prSet presAssocID="{F5583D86-B302-4658-96D2-17BE32C0F603}" presName="sibTrans" presStyleLbl="sibTrans2D1" presStyleIdx="0" presStyleCnt="3" custScaleX="128559"/>
      <dgm:spPr/>
    </dgm:pt>
    <dgm:pt modelId="{B41CC2C1-695F-4760-A105-90D41EFC9D59}" type="pres">
      <dgm:prSet presAssocID="{F5583D86-B302-4658-96D2-17BE32C0F603}" presName="connectorText" presStyleLbl="sibTrans2D1" presStyleIdx="0" presStyleCnt="3"/>
      <dgm:spPr/>
    </dgm:pt>
    <dgm:pt modelId="{84D43268-9FEE-45FC-8C9A-25D9FC844322}" type="pres">
      <dgm:prSet presAssocID="{8D4775ED-C855-488C-947A-1808A4EB8785}" presName="node" presStyleLbl="node1" presStyleIdx="1" presStyleCnt="4" custLinFactNeighborX="-2136" custLinFactNeighborY="1119">
        <dgm:presLayoutVars>
          <dgm:bulletEnabled val="1"/>
        </dgm:presLayoutVars>
      </dgm:prSet>
      <dgm:spPr/>
    </dgm:pt>
    <dgm:pt modelId="{D69A0DA0-1D63-45FF-A2D7-D4C2DC7B0244}" type="pres">
      <dgm:prSet presAssocID="{AD93D7E0-5695-451F-98FC-8B61FD29F261}" presName="sibTrans" presStyleLbl="sibTrans2D1" presStyleIdx="1" presStyleCnt="3" custScaleX="118335"/>
      <dgm:spPr/>
    </dgm:pt>
    <dgm:pt modelId="{A2617591-26B6-48BF-8012-6D8B28211748}" type="pres">
      <dgm:prSet presAssocID="{AD93D7E0-5695-451F-98FC-8B61FD29F261}" presName="connectorText" presStyleLbl="sibTrans2D1" presStyleIdx="1" presStyleCnt="3"/>
      <dgm:spPr/>
    </dgm:pt>
    <dgm:pt modelId="{90822352-AC5D-4DF5-A926-334712C7957D}" type="pres">
      <dgm:prSet presAssocID="{BE1FADA2-3A87-4F37-BCB8-2813FD32AC3D}" presName="node" presStyleLbl="node1" presStyleIdx="2" presStyleCnt="4" custScaleX="118727" custScaleY="100764">
        <dgm:presLayoutVars>
          <dgm:bulletEnabled val="1"/>
        </dgm:presLayoutVars>
      </dgm:prSet>
      <dgm:spPr/>
    </dgm:pt>
    <dgm:pt modelId="{E901695E-C388-412A-B3DA-3B8130F3A519}" type="pres">
      <dgm:prSet presAssocID="{B1657A54-8533-46D6-AD31-E66C250B3DFB}" presName="sibTrans" presStyleLbl="sibTrans2D1" presStyleIdx="2" presStyleCnt="3" custScaleX="111291"/>
      <dgm:spPr/>
    </dgm:pt>
    <dgm:pt modelId="{96756629-60D1-4EEF-A8B5-9D715956F4EF}" type="pres">
      <dgm:prSet presAssocID="{B1657A54-8533-46D6-AD31-E66C250B3DFB}" presName="connectorText" presStyleLbl="sibTrans2D1" presStyleIdx="2" presStyleCnt="3"/>
      <dgm:spPr/>
    </dgm:pt>
    <dgm:pt modelId="{8232E4D4-2D6B-4776-995B-FECCE60D0321}" type="pres">
      <dgm:prSet presAssocID="{8FF63032-4F78-4FE6-B594-856C8036B08F}" presName="node" presStyleLbl="node1" presStyleIdx="3" presStyleCnt="4">
        <dgm:presLayoutVars>
          <dgm:bulletEnabled val="1"/>
        </dgm:presLayoutVars>
      </dgm:prSet>
      <dgm:spPr/>
    </dgm:pt>
  </dgm:ptLst>
  <dgm:cxnLst>
    <dgm:cxn modelId="{40F44707-974C-4134-B771-DC863E2F4CCC}" type="presOf" srcId="{EC075D4D-0EC5-41BE-B88B-D973922DCCBB}" destId="{7F7B22F5-582D-46E5-86C1-35AB8C9FD95F}" srcOrd="0" destOrd="0" presId="urn:microsoft.com/office/officeart/2005/8/layout/process1"/>
    <dgm:cxn modelId="{03E88617-65E7-4108-BAD8-4B974C282846}" type="presOf" srcId="{8D4775ED-C855-488C-947A-1808A4EB8785}" destId="{84D43268-9FEE-45FC-8C9A-25D9FC844322}" srcOrd="0" destOrd="0" presId="urn:microsoft.com/office/officeart/2005/8/layout/process1"/>
    <dgm:cxn modelId="{F161711C-581D-476A-AEB3-B15050058524}" type="presOf" srcId="{BE1FADA2-3A87-4F37-BCB8-2813FD32AC3D}" destId="{90822352-AC5D-4DF5-A926-334712C7957D}" srcOrd="0" destOrd="0" presId="urn:microsoft.com/office/officeart/2005/8/layout/process1"/>
    <dgm:cxn modelId="{5FC5CB1C-B225-440C-AF3B-B4D50ECF37BC}" type="presOf" srcId="{F5583D86-B302-4658-96D2-17BE32C0F603}" destId="{B41CC2C1-695F-4760-A105-90D41EFC9D59}" srcOrd="1" destOrd="0" presId="urn:microsoft.com/office/officeart/2005/8/layout/process1"/>
    <dgm:cxn modelId="{EB2CA433-79D7-4113-A813-325AAEB91C89}" type="presOf" srcId="{E97C3441-9F55-4761-A783-F4BEBD17865C}" destId="{3ACCE296-DC93-4801-9B33-A5B620202DFE}" srcOrd="0" destOrd="0" presId="urn:microsoft.com/office/officeart/2005/8/layout/process1"/>
    <dgm:cxn modelId="{A4B2E564-9342-4E76-ACF3-5FFB397E09EA}" type="presOf" srcId="{AD93D7E0-5695-451F-98FC-8B61FD29F261}" destId="{A2617591-26B6-48BF-8012-6D8B28211748}" srcOrd="1" destOrd="0" presId="urn:microsoft.com/office/officeart/2005/8/layout/process1"/>
    <dgm:cxn modelId="{B5DFAA76-01F4-485A-ACBD-F07DDDE5B04C}" type="presOf" srcId="{B1657A54-8533-46D6-AD31-E66C250B3DFB}" destId="{E901695E-C388-412A-B3DA-3B8130F3A519}" srcOrd="0" destOrd="0" presId="urn:microsoft.com/office/officeart/2005/8/layout/process1"/>
    <dgm:cxn modelId="{38FDA858-1336-4523-AD05-75AA92F592D9}" type="presOf" srcId="{F5583D86-B302-4658-96D2-17BE32C0F603}" destId="{B8CDFC91-18B5-4B08-A9D4-21C0B06F2290}" srcOrd="0" destOrd="0" presId="urn:microsoft.com/office/officeart/2005/8/layout/process1"/>
    <dgm:cxn modelId="{6C4E4B86-8A11-476E-B2FA-13A9ACEEAF25}" type="presOf" srcId="{AD93D7E0-5695-451F-98FC-8B61FD29F261}" destId="{D69A0DA0-1D63-45FF-A2D7-D4C2DC7B0244}" srcOrd="0" destOrd="0" presId="urn:microsoft.com/office/officeart/2005/8/layout/process1"/>
    <dgm:cxn modelId="{048476BF-2ECF-423C-A7FB-CC1A23C4BD90}" type="presOf" srcId="{B1657A54-8533-46D6-AD31-E66C250B3DFB}" destId="{96756629-60D1-4EEF-A8B5-9D715956F4EF}" srcOrd="1" destOrd="0" presId="urn:microsoft.com/office/officeart/2005/8/layout/process1"/>
    <dgm:cxn modelId="{7326A5CD-A95A-4B11-B28C-5B76C103537C}" srcId="{EC075D4D-0EC5-41BE-B88B-D973922DCCBB}" destId="{8D4775ED-C855-488C-947A-1808A4EB8785}" srcOrd="1" destOrd="0" parTransId="{3B51305E-D9D3-4E4F-A1A3-CB421FAC62C5}" sibTransId="{AD93D7E0-5695-451F-98FC-8B61FD29F261}"/>
    <dgm:cxn modelId="{0DDE54D8-2F92-442D-B924-1EA88D25F981}" type="presOf" srcId="{8FF63032-4F78-4FE6-B594-856C8036B08F}" destId="{8232E4D4-2D6B-4776-995B-FECCE60D0321}" srcOrd="0" destOrd="0" presId="urn:microsoft.com/office/officeart/2005/8/layout/process1"/>
    <dgm:cxn modelId="{07F5FFDF-1CE7-4CA7-82B5-2CB8293BD4EB}" srcId="{EC075D4D-0EC5-41BE-B88B-D973922DCCBB}" destId="{E97C3441-9F55-4761-A783-F4BEBD17865C}" srcOrd="0" destOrd="0" parTransId="{49F20784-C919-480B-B33F-B45C0D0A49CE}" sibTransId="{F5583D86-B302-4658-96D2-17BE32C0F603}"/>
    <dgm:cxn modelId="{7EFC1CE8-3CDC-478A-859D-072E1013721A}" srcId="{EC075D4D-0EC5-41BE-B88B-D973922DCCBB}" destId="{8FF63032-4F78-4FE6-B594-856C8036B08F}" srcOrd="3" destOrd="0" parTransId="{A7ABF650-9C86-4658-B8B4-62704C87622E}" sibTransId="{0D734417-6E95-401D-B8B7-D977A1ED0199}"/>
    <dgm:cxn modelId="{54AE3BFC-41C3-4397-B99B-232763AE6B27}" srcId="{EC075D4D-0EC5-41BE-B88B-D973922DCCBB}" destId="{BE1FADA2-3A87-4F37-BCB8-2813FD32AC3D}" srcOrd="2" destOrd="0" parTransId="{973F1D1B-BB19-4405-8203-C56FB58C1972}" sibTransId="{B1657A54-8533-46D6-AD31-E66C250B3DFB}"/>
    <dgm:cxn modelId="{2F121B0A-4738-4518-BA33-A7FD2E3AADB5}" type="presParOf" srcId="{7F7B22F5-582D-46E5-86C1-35AB8C9FD95F}" destId="{3ACCE296-DC93-4801-9B33-A5B620202DFE}" srcOrd="0" destOrd="0" presId="urn:microsoft.com/office/officeart/2005/8/layout/process1"/>
    <dgm:cxn modelId="{11D60CAD-1D06-4A84-B63A-64901A01C6F6}" type="presParOf" srcId="{7F7B22F5-582D-46E5-86C1-35AB8C9FD95F}" destId="{B8CDFC91-18B5-4B08-A9D4-21C0B06F2290}" srcOrd="1" destOrd="0" presId="urn:microsoft.com/office/officeart/2005/8/layout/process1"/>
    <dgm:cxn modelId="{EB323851-AC81-4615-9AE0-37CF31C7E381}" type="presParOf" srcId="{B8CDFC91-18B5-4B08-A9D4-21C0B06F2290}" destId="{B41CC2C1-695F-4760-A105-90D41EFC9D59}" srcOrd="0" destOrd="0" presId="urn:microsoft.com/office/officeart/2005/8/layout/process1"/>
    <dgm:cxn modelId="{CCA0BBEA-995F-492B-B81B-B4088A637168}" type="presParOf" srcId="{7F7B22F5-582D-46E5-86C1-35AB8C9FD95F}" destId="{84D43268-9FEE-45FC-8C9A-25D9FC844322}" srcOrd="2" destOrd="0" presId="urn:microsoft.com/office/officeart/2005/8/layout/process1"/>
    <dgm:cxn modelId="{778E8FC3-F614-4576-A3BA-7CE649F2AE41}" type="presParOf" srcId="{7F7B22F5-582D-46E5-86C1-35AB8C9FD95F}" destId="{D69A0DA0-1D63-45FF-A2D7-D4C2DC7B0244}" srcOrd="3" destOrd="0" presId="urn:microsoft.com/office/officeart/2005/8/layout/process1"/>
    <dgm:cxn modelId="{9B763BE1-04E9-44D9-AF70-43BC50CAD3E2}" type="presParOf" srcId="{D69A0DA0-1D63-45FF-A2D7-D4C2DC7B0244}" destId="{A2617591-26B6-48BF-8012-6D8B28211748}" srcOrd="0" destOrd="0" presId="urn:microsoft.com/office/officeart/2005/8/layout/process1"/>
    <dgm:cxn modelId="{8A338693-F207-44EA-B0F8-B20E2C55E046}" type="presParOf" srcId="{7F7B22F5-582D-46E5-86C1-35AB8C9FD95F}" destId="{90822352-AC5D-4DF5-A926-334712C7957D}" srcOrd="4" destOrd="0" presId="urn:microsoft.com/office/officeart/2005/8/layout/process1"/>
    <dgm:cxn modelId="{8C46659F-99D3-4329-AA5A-C5A43E74988A}" type="presParOf" srcId="{7F7B22F5-582D-46E5-86C1-35AB8C9FD95F}" destId="{E901695E-C388-412A-B3DA-3B8130F3A519}" srcOrd="5" destOrd="0" presId="urn:microsoft.com/office/officeart/2005/8/layout/process1"/>
    <dgm:cxn modelId="{449F8BD1-0CA2-46D3-A493-4DFC3CB0DE9C}" type="presParOf" srcId="{E901695E-C388-412A-B3DA-3B8130F3A519}" destId="{96756629-60D1-4EEF-A8B5-9D715956F4EF}" srcOrd="0" destOrd="0" presId="urn:microsoft.com/office/officeart/2005/8/layout/process1"/>
    <dgm:cxn modelId="{E3E8E640-5DB5-44B7-9B2C-77D97950ED3F}" type="presParOf" srcId="{7F7B22F5-582D-46E5-86C1-35AB8C9FD95F}" destId="{8232E4D4-2D6B-4776-995B-FECCE60D0321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CE296-DC93-4801-9B33-A5B620202DFE}">
      <dsp:nvSpPr>
        <dsp:cNvPr id="0" name=""/>
        <dsp:cNvSpPr/>
      </dsp:nvSpPr>
      <dsp:spPr>
        <a:xfrm>
          <a:off x="2197" y="1290794"/>
          <a:ext cx="1994436" cy="1196661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Budowa</a:t>
          </a:r>
        </a:p>
      </dsp:txBody>
      <dsp:txXfrm>
        <a:off x="37246" y="1325843"/>
        <a:ext cx="1924338" cy="1126563"/>
      </dsp:txXfrm>
    </dsp:sp>
    <dsp:sp modelId="{B8CDFC91-18B5-4B08-A9D4-21C0B06F2290}">
      <dsp:nvSpPr>
        <dsp:cNvPr id="0" name=""/>
        <dsp:cNvSpPr/>
      </dsp:nvSpPr>
      <dsp:spPr>
        <a:xfrm rot="16572">
          <a:off x="2133187" y="1648566"/>
          <a:ext cx="533768" cy="4946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100" kern="1200"/>
        </a:p>
      </dsp:txBody>
      <dsp:txXfrm>
        <a:off x="2133188" y="1747132"/>
        <a:ext cx="385382" cy="296772"/>
      </dsp:txXfrm>
    </dsp:sp>
    <dsp:sp modelId="{84D43268-9FEE-45FC-8C9A-25D9FC844322}">
      <dsp:nvSpPr>
        <dsp:cNvPr id="0" name=""/>
        <dsp:cNvSpPr/>
      </dsp:nvSpPr>
      <dsp:spPr>
        <a:xfrm>
          <a:off x="2780008" y="1304184"/>
          <a:ext cx="1994436" cy="1196661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Rozruch</a:t>
          </a:r>
        </a:p>
      </dsp:txBody>
      <dsp:txXfrm>
        <a:off x="2815057" y="1339233"/>
        <a:ext cx="1924338" cy="1126563"/>
      </dsp:txXfrm>
    </dsp:sp>
    <dsp:sp modelId="{D69A0DA0-1D63-45FF-A2D7-D4C2DC7B0244}">
      <dsp:nvSpPr>
        <dsp:cNvPr id="0" name=""/>
        <dsp:cNvSpPr/>
      </dsp:nvSpPr>
      <dsp:spPr>
        <a:xfrm rot="21584622">
          <a:off x="4938023" y="1648873"/>
          <a:ext cx="509381" cy="4946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100" kern="1200"/>
        </a:p>
      </dsp:txBody>
      <dsp:txXfrm>
        <a:off x="4938024" y="1748129"/>
        <a:ext cx="360995" cy="296772"/>
      </dsp:txXfrm>
    </dsp:sp>
    <dsp:sp modelId="{90822352-AC5D-4DF5-A926-334712C7957D}">
      <dsp:nvSpPr>
        <dsp:cNvPr id="0" name=""/>
        <dsp:cNvSpPr/>
      </dsp:nvSpPr>
      <dsp:spPr>
        <a:xfrm>
          <a:off x="5586619" y="1286222"/>
          <a:ext cx="2367934" cy="1205804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Eksploatacja</a:t>
          </a:r>
        </a:p>
      </dsp:txBody>
      <dsp:txXfrm>
        <a:off x="5621936" y="1321539"/>
        <a:ext cx="2297300" cy="1135170"/>
      </dsp:txXfrm>
    </dsp:sp>
    <dsp:sp modelId="{E901695E-C388-412A-B3DA-3B8130F3A519}">
      <dsp:nvSpPr>
        <dsp:cNvPr id="0" name=""/>
        <dsp:cNvSpPr/>
      </dsp:nvSpPr>
      <dsp:spPr>
        <a:xfrm>
          <a:off x="8130126" y="1641814"/>
          <a:ext cx="470561" cy="4946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100" kern="1200"/>
        </a:p>
      </dsp:txBody>
      <dsp:txXfrm>
        <a:off x="8130126" y="1740738"/>
        <a:ext cx="329393" cy="296772"/>
      </dsp:txXfrm>
    </dsp:sp>
    <dsp:sp modelId="{8232E4D4-2D6B-4776-995B-FECCE60D0321}">
      <dsp:nvSpPr>
        <dsp:cNvPr id="0" name=""/>
        <dsp:cNvSpPr/>
      </dsp:nvSpPr>
      <dsp:spPr>
        <a:xfrm>
          <a:off x="8752328" y="1290794"/>
          <a:ext cx="1994436" cy="1196661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Likwidacja</a:t>
          </a:r>
        </a:p>
      </dsp:txBody>
      <dsp:txXfrm>
        <a:off x="8787377" y="1325843"/>
        <a:ext cx="1924338" cy="1126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9D79A-ECE1-441D-8DB3-524524C17BB9}" type="datetimeFigureOut">
              <a:rPr lang="pl-PL" smtClean="0"/>
              <a:t>18.08.2025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F3840-B4C8-4042-A92C-098EEA766E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388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F3840-B4C8-4042-A92C-098EEA766ECF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0632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F3840-B4C8-4042-A92C-098EEA766ECF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7587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F3840-B4C8-4042-A92C-098EEA766ECF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1299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F3840-B4C8-4042-A92C-098EEA766ECF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00768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F3840-B4C8-4042-A92C-098EEA766ECF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703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F3840-B4C8-4042-A92C-098EEA766ECF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2090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F3840-B4C8-4042-A92C-098EEA766ECF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1426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F3840-B4C8-4042-A92C-098EEA766ECF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826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F3840-B4C8-4042-A92C-098EEA766ECF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6549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F3840-B4C8-4042-A92C-098EEA766ECF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2102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F3840-B4C8-4042-A92C-098EEA766ECF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7546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F3840-B4C8-4042-A92C-098EEA766ECF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1080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F3840-B4C8-4042-A92C-098EEA766ECF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5407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A720E9-3518-7ACA-692B-766D748389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0596" y="2257540"/>
            <a:ext cx="5256212" cy="1332820"/>
          </a:xfrm>
          <a:noFill/>
        </p:spPr>
        <p:txBody>
          <a:bodyPr anchor="ctr">
            <a:noAutofit/>
          </a:bodyPr>
          <a:lstStyle>
            <a:lvl1pPr marL="9525" indent="0" algn="l">
              <a:tabLst/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Tytuł prezentacji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E07430E-ED7C-6867-174C-AF50EC3CAD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8" y="3720663"/>
            <a:ext cx="2902872" cy="549048"/>
          </a:xfrm>
          <a:prstGeom prst="rect">
            <a:avLst/>
          </a:prstGeom>
          <a:solidFill>
            <a:srgbClr val="ED1A39"/>
          </a:solidFill>
        </p:spPr>
        <p:txBody>
          <a:bodyPr anchor="ctr"/>
          <a:lstStyle>
            <a:lvl1pPr marL="230188" indent="0" algn="l"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Autor prezentacji</a:t>
            </a:r>
          </a:p>
        </p:txBody>
      </p:sp>
      <p:pic>
        <p:nvPicPr>
          <p:cNvPr id="8" name="Obraz 7" descr="Obraz zawierający tekst, Czcionka, Grafika, projekt graficzny&#10;&#10;Opis wygenerowany automatycznie">
            <a:extLst>
              <a:ext uri="{FF2B5EF4-FFF2-40B4-BE49-F238E27FC236}">
                <a16:creationId xmlns:a16="http://schemas.microsoft.com/office/drawing/2014/main" id="{5F37FD8B-5888-D677-7A5E-CE1DD2D779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788" y="560159"/>
            <a:ext cx="2469469" cy="600682"/>
          </a:xfrm>
          <a:prstGeom prst="rect">
            <a:avLst/>
          </a:prstGeom>
        </p:spPr>
      </p:pic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C9830DC-BDC0-8DD0-FEAE-CAAD034A98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596" y="4380643"/>
            <a:ext cx="5345404" cy="715996"/>
          </a:xfrm>
        </p:spPr>
        <p:txBody>
          <a:bodyPr>
            <a:normAutofit/>
          </a:bodyPr>
          <a:lstStyle>
            <a:lvl1pPr marL="11113" indent="0">
              <a:tabLst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Departament autora</a:t>
            </a:r>
          </a:p>
        </p:txBody>
      </p:sp>
      <p:sp>
        <p:nvSpPr>
          <p:cNvPr id="6" name="Symbol zastępczy tekstu 4">
            <a:extLst>
              <a:ext uri="{FF2B5EF4-FFF2-40B4-BE49-F238E27FC236}">
                <a16:creationId xmlns:a16="http://schemas.microsoft.com/office/drawing/2014/main" id="{50CA2B87-22CA-9190-413F-A54EC1BA96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5096639"/>
            <a:ext cx="5233067" cy="667665"/>
          </a:xfrm>
        </p:spPr>
        <p:txBody>
          <a:bodyPr>
            <a:noAutofit/>
          </a:bodyPr>
          <a:lstStyle>
            <a:lvl1pPr marL="9525" indent="0" algn="r">
              <a:lnSpc>
                <a:spcPct val="120000"/>
              </a:lnSpc>
              <a:tabLst/>
              <a:defRPr lang="pl-PL" sz="1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Dopisek</a:t>
            </a:r>
            <a:br>
              <a:rPr lang="pl-PL" dirty="0"/>
            </a:br>
            <a:r>
              <a:rPr lang="pl-PL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0674279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7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52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F4205AA-6B9E-D2CA-CEDE-19ECDECB16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66469-813C-5948-B700-6EB416010EE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6735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Pusty">
    <p:bg>
      <p:bgPr>
        <a:gradFill>
          <a:gsLst>
            <a:gs pos="20000">
              <a:srgbClr val="00AFCB"/>
            </a:gs>
            <a:gs pos="50000">
              <a:srgbClr val="009CDC"/>
            </a:gs>
            <a:gs pos="80000">
              <a:srgbClr val="007AC2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F4205AA-6B9E-D2CA-CEDE-19ECDECB16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66469-813C-5948-B700-6EB416010EE3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2" name="Obraz 1" descr="Obraz zawierający tekst, Czcionka, Grafika, projekt graficzny&#10;&#10;Opis wygenerowany automatycznie">
            <a:extLst>
              <a:ext uri="{FF2B5EF4-FFF2-40B4-BE49-F238E27FC236}">
                <a16:creationId xmlns:a16="http://schemas.microsoft.com/office/drawing/2014/main" id="{77A5B6F5-4F4A-8E5F-B0C6-8C2366045B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487" y="6311899"/>
            <a:ext cx="1501381" cy="36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47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012D00-231F-7F5A-7614-21994178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2EF0BD8-3D7C-A9B3-830F-0C70FD17A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8625756-CF1A-92EA-F74A-BD4549A1F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FD4E326D-2A7F-3359-BFAD-E728E51DDD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66469-813C-5948-B700-6EB416010EE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4227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Zawartość z podpisem">
    <p:bg>
      <p:bgPr>
        <a:gradFill>
          <a:gsLst>
            <a:gs pos="20000">
              <a:srgbClr val="00AFCB"/>
            </a:gs>
            <a:gs pos="50000">
              <a:srgbClr val="009CDC"/>
            </a:gs>
            <a:gs pos="80000">
              <a:srgbClr val="007AC2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012D00-231F-7F5A-7614-21994178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2956035" cy="1262289"/>
          </a:xfrm>
          <a:solidFill>
            <a:srgbClr val="ED1A39"/>
          </a:solidFill>
        </p:spPr>
        <p:txBody>
          <a:bodyPr anchor="ctr"/>
          <a:lstStyle>
            <a:lvl1pPr marL="95250" indent="0">
              <a:tabLst/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2EF0BD8-3D7C-A9B3-830F-0C70FD17A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8625756-CF1A-92EA-F74A-BD4549A1F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54514"/>
            <a:ext cx="3932237" cy="331447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FD4E326D-2A7F-3359-BFAD-E728E51DDD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66469-813C-5948-B700-6EB416010EE3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5" name="Obraz 4" descr="Obraz zawierający tekst, Czcionka, Grafika, projekt graficzny&#10;&#10;Opis wygenerowany automatycznie">
            <a:extLst>
              <a:ext uri="{FF2B5EF4-FFF2-40B4-BE49-F238E27FC236}">
                <a16:creationId xmlns:a16="http://schemas.microsoft.com/office/drawing/2014/main" id="{C6ADA271-A08F-F7BD-9CF8-9BBF090312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487" y="6311899"/>
            <a:ext cx="1501381" cy="36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802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24A205-301D-EDC3-1BA1-E174F5B2D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7271D55-DBFE-8349-E9C1-1C1EDE48D6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2C2AFDE-E46A-844F-862B-2806D0F86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285D2611-4F7A-F8B6-6FE1-23B7DC73C4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66469-813C-5948-B700-6EB416010EE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0724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raz z podpisem">
    <p:bg>
      <p:bgPr>
        <a:gradFill>
          <a:gsLst>
            <a:gs pos="20000">
              <a:srgbClr val="00AFCB"/>
            </a:gs>
            <a:gs pos="50000">
              <a:srgbClr val="009CDC"/>
            </a:gs>
            <a:gs pos="80000">
              <a:srgbClr val="007AC2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7271D55-DBFE-8349-E9C1-1C1EDE48D6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285D2611-4F7A-F8B6-6FE1-23B7DC73C4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66469-813C-5948-B700-6EB416010EE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7C59B1AF-291F-8202-89EE-8111D48A8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987424"/>
            <a:ext cx="3158054" cy="1262289"/>
          </a:xfrm>
          <a:solidFill>
            <a:srgbClr val="ED1A39"/>
          </a:solidFill>
        </p:spPr>
        <p:txBody>
          <a:bodyPr anchor="ctr"/>
          <a:lstStyle>
            <a:lvl1pPr marL="179388" indent="0">
              <a:tabLst/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6" name="Symbol zastępczy tekstu 3">
            <a:extLst>
              <a:ext uri="{FF2B5EF4-FFF2-40B4-BE49-F238E27FC236}">
                <a16:creationId xmlns:a16="http://schemas.microsoft.com/office/drawing/2014/main" id="{2CDC13DD-BF04-71F0-AA0E-ABC049AFA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54514"/>
            <a:ext cx="3932237" cy="33144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635805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główek sekcji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ED3DD86-99A1-A172-24A4-F26E3C47A2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66469-813C-5948-B700-6EB416010EE3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 descr="Obraz zawierający tekst, Czcionka, Grafika, projekt graficzny&#10;&#10;Opis wygenerowany automatycznie">
            <a:extLst>
              <a:ext uri="{FF2B5EF4-FFF2-40B4-BE49-F238E27FC236}">
                <a16:creationId xmlns:a16="http://schemas.microsoft.com/office/drawing/2014/main" id="{A174586A-0265-47B1-6BB3-BF83306730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788" y="560159"/>
            <a:ext cx="2469469" cy="600682"/>
          </a:xfrm>
          <a:prstGeom prst="rect">
            <a:avLst/>
          </a:prstGeom>
        </p:spPr>
      </p:pic>
      <p:sp>
        <p:nvSpPr>
          <p:cNvPr id="9" name="Tytuł 1">
            <a:extLst>
              <a:ext uri="{FF2B5EF4-FFF2-40B4-BE49-F238E27FC236}">
                <a16:creationId xmlns:a16="http://schemas.microsoft.com/office/drawing/2014/main" id="{00296617-EC0A-C8FA-6AFE-438B9A981DE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1565" y="3429000"/>
            <a:ext cx="9154817" cy="1332820"/>
          </a:xfrm>
          <a:noFill/>
        </p:spPr>
        <p:txBody>
          <a:bodyPr anchor="ctr">
            <a:noAutofit/>
          </a:bodyPr>
          <a:lstStyle>
            <a:lvl1pPr marL="9525" indent="0" algn="l">
              <a:tabLst/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id="{0A03682B-7FCF-F470-2CFB-C3DA287328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8" y="4911953"/>
            <a:ext cx="6390352" cy="549048"/>
          </a:xfrm>
          <a:prstGeom prst="rect">
            <a:avLst/>
          </a:prstGeom>
          <a:solidFill>
            <a:srgbClr val="ED1A39"/>
          </a:solidFill>
        </p:spPr>
        <p:txBody>
          <a:bodyPr anchor="ctr"/>
          <a:lstStyle>
            <a:lvl1pPr marL="231775" indent="0" algn="l"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37853031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5073CE-E233-24A2-E09B-A59B89A36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997176" cy="719396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333EB5F-7428-444D-E68A-62A566B96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9191"/>
            <a:ext cx="10515600" cy="46777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/>
            </a:lvl1pPr>
            <a:lvl2pPr marL="457200" indent="0">
              <a:lnSpc>
                <a:spcPct val="120000"/>
              </a:lnSpc>
              <a:buNone/>
              <a:defRPr/>
            </a:lvl2pPr>
            <a:lvl3pPr marL="914400" indent="0">
              <a:lnSpc>
                <a:spcPct val="120000"/>
              </a:lnSpc>
              <a:buNone/>
              <a:defRPr/>
            </a:lvl3pPr>
            <a:lvl4pPr marL="1371600" indent="0">
              <a:lnSpc>
                <a:spcPct val="120000"/>
              </a:lnSpc>
              <a:buNone/>
              <a:defRPr/>
            </a:lvl4pPr>
            <a:lvl5pPr marL="1828800" indent="0">
              <a:lnSpc>
                <a:spcPct val="120000"/>
              </a:lnSpc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11687AA-EB75-C453-21F6-66E03151D3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66469-813C-5948-B700-6EB416010EE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4824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ytuł i zawartość">
    <p:bg>
      <p:bgPr>
        <a:gradFill>
          <a:gsLst>
            <a:gs pos="20000">
              <a:srgbClr val="00AFCB"/>
            </a:gs>
            <a:gs pos="50000">
              <a:srgbClr val="009CDC"/>
            </a:gs>
            <a:gs pos="80000">
              <a:srgbClr val="007AC2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5073CE-E233-24A2-E09B-A59B89A36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1240"/>
            <a:ext cx="5690191" cy="720240"/>
          </a:xfrm>
          <a:solidFill>
            <a:srgbClr val="ED1A39"/>
          </a:solidFill>
        </p:spPr>
        <p:txBody>
          <a:bodyPr/>
          <a:lstStyle>
            <a:lvl1pPr marL="179388" indent="0">
              <a:tabLst/>
              <a:defRPr b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333EB5F-7428-444D-E68A-62A566B96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456"/>
            <a:ext cx="10515600" cy="46565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11687AA-EB75-C453-21F6-66E03151D3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66469-813C-5948-B700-6EB416010EE3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4" name="Obraz 3" descr="Obraz zawierający tekst, Czcionka, Grafika, projekt graficzny&#10;&#10;Opis wygenerowany automatycznie">
            <a:extLst>
              <a:ext uri="{FF2B5EF4-FFF2-40B4-BE49-F238E27FC236}">
                <a16:creationId xmlns:a16="http://schemas.microsoft.com/office/drawing/2014/main" id="{474C83FB-1FA8-9919-48B6-8694AC1A32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487" y="6311899"/>
            <a:ext cx="1501381" cy="36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065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2BFB69-0AD0-FB07-57F1-60D8E2446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997176" cy="719396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D331CA-6178-A929-7479-FF96C17946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20456"/>
            <a:ext cx="5181600" cy="46565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AB435D1-0FC3-5131-9451-63FE5F622A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20456"/>
            <a:ext cx="5181600" cy="46565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39AAA48F-CBAC-876C-02B2-0832A49288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66469-813C-5948-B700-6EB416010EE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846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wa elementy zawartości">
    <p:bg>
      <p:bgPr>
        <a:gradFill>
          <a:gsLst>
            <a:gs pos="20000">
              <a:srgbClr val="00AFCB"/>
            </a:gs>
            <a:gs pos="50000">
              <a:srgbClr val="009CDC"/>
            </a:gs>
            <a:gs pos="80000">
              <a:srgbClr val="007AC2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D331CA-6178-A929-7479-FF96C17946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20456"/>
            <a:ext cx="5181600" cy="46565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AB435D1-0FC3-5131-9451-63FE5F622A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20456"/>
            <a:ext cx="5181600" cy="46565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39AAA48F-CBAC-876C-02B2-0832A49288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66469-813C-5948-B700-6EB416010EE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0E17828E-94B7-F1D8-C9CA-B99FE5DB6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81240"/>
            <a:ext cx="5753986" cy="720240"/>
          </a:xfrm>
          <a:solidFill>
            <a:srgbClr val="ED1A39"/>
          </a:solidFill>
        </p:spPr>
        <p:txBody>
          <a:bodyPr/>
          <a:lstStyle>
            <a:lvl1pPr marL="179388" indent="0">
              <a:tabLst/>
              <a:defRPr b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2" name="Obraz 1" descr="Obraz zawierający tekst, Czcionka, Grafika, projekt graficzny&#10;&#10;Opis wygenerowany automatycznie">
            <a:extLst>
              <a:ext uri="{FF2B5EF4-FFF2-40B4-BE49-F238E27FC236}">
                <a16:creationId xmlns:a16="http://schemas.microsoft.com/office/drawing/2014/main" id="{3FFFD456-2CEC-5E35-6F95-D4661D6793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487" y="6311899"/>
            <a:ext cx="1501381" cy="36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2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FF611E-B449-51C2-06BD-A53E10061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719396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559851E-BB5A-37C7-A09A-4F523E173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82842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9AEB75F-A5A1-2021-9A8C-C2806B4565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75E16A9-B10F-416C-787E-00F55A6A20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82842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295FF11-69A3-F651-EF61-82B01284DB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id="{35C3031D-1E0C-6EFF-5A8B-200D08D3E8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66469-813C-5948-B700-6EB416010EE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210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orównanie">
    <p:bg>
      <p:bgPr>
        <a:gradFill>
          <a:gsLst>
            <a:gs pos="20000">
              <a:srgbClr val="00AFCB"/>
            </a:gs>
            <a:gs pos="50000">
              <a:srgbClr val="009CDC"/>
            </a:gs>
            <a:gs pos="80000">
              <a:srgbClr val="007AC2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559851E-BB5A-37C7-A09A-4F523E173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41321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9AEB75F-A5A1-2021-9A8C-C2806B4565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75E16A9-B10F-416C-787E-00F55A6A20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41321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295FF11-69A3-F651-EF61-82B01284DB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id="{35C3031D-1E0C-6EFF-5A8B-200D08D3E8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66469-813C-5948-B700-6EB416010EE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079A74D3-EFF9-EAB2-C49B-E8DB22267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81240"/>
            <a:ext cx="5753986" cy="720240"/>
          </a:xfrm>
          <a:solidFill>
            <a:srgbClr val="ED1A39"/>
          </a:solidFill>
        </p:spPr>
        <p:txBody>
          <a:bodyPr/>
          <a:lstStyle>
            <a:lvl1pPr marL="179388" indent="0">
              <a:tabLst/>
              <a:defRPr b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2" name="Obraz 1" descr="Obraz zawierający tekst, Czcionka, Grafika, projekt graficzny&#10;&#10;Opis wygenerowany automatycznie">
            <a:extLst>
              <a:ext uri="{FF2B5EF4-FFF2-40B4-BE49-F238E27FC236}">
                <a16:creationId xmlns:a16="http://schemas.microsoft.com/office/drawing/2014/main" id="{69EDEDB7-0F65-E9F9-DA2C-E09A596FDF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487" y="6311899"/>
            <a:ext cx="1501381" cy="36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81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FA6065-E0B7-93D3-E19A-751956033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997176" cy="719396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CD4EACF-5B46-95AC-D9A7-1729F29E0A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66469-813C-5948-B700-6EB416010EE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6294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ylko tytuł">
    <p:bg>
      <p:bgPr>
        <a:gradFill>
          <a:gsLst>
            <a:gs pos="20000">
              <a:srgbClr val="00AFCB"/>
            </a:gs>
            <a:gs pos="50000">
              <a:srgbClr val="009CDC"/>
            </a:gs>
            <a:gs pos="80000">
              <a:srgbClr val="007AC2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CD4EACF-5B46-95AC-D9A7-1729F29E0A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66469-813C-5948-B700-6EB416010EE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C5E3C6DD-B2BC-4054-5306-BF74439B9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1240"/>
            <a:ext cx="5775251" cy="720240"/>
          </a:xfrm>
          <a:solidFill>
            <a:srgbClr val="ED1A39"/>
          </a:solidFill>
        </p:spPr>
        <p:txBody>
          <a:bodyPr/>
          <a:lstStyle>
            <a:lvl1pPr marL="187325" indent="0">
              <a:tabLst/>
              <a:defRPr b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2" name="Obraz 1" descr="Obraz zawierający tekst, Czcionka, Grafika, projekt graficzny&#10;&#10;Opis wygenerowany automatycznie">
            <a:extLst>
              <a:ext uri="{FF2B5EF4-FFF2-40B4-BE49-F238E27FC236}">
                <a16:creationId xmlns:a16="http://schemas.microsoft.com/office/drawing/2014/main" id="{E5037CF3-5229-5A6B-2CE0-2CBCB259A8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487" y="6311899"/>
            <a:ext cx="1501381" cy="36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66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F3F1AA9-F50D-1E6F-CA48-F6662AEE8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971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495C0B0-46E9-430A-6655-88C8A0111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  <a:p>
            <a:pPr lvl="0"/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1E2B52B-B076-3789-B5AB-3C31DD87E7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1428" y="6311900"/>
            <a:ext cx="580571" cy="365125"/>
          </a:xfrm>
          <a:prstGeom prst="rect">
            <a:avLst/>
          </a:prstGeom>
          <a:solidFill>
            <a:srgbClr val="ED1A39"/>
          </a:solidFill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fld id="{71466469-813C-5948-B700-6EB416010EE3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 descr="Obraz zawierający krąg, zrzut ekranu, Sztuka fraktalna&#10;&#10;Opis wygenerowany automatycznie">
            <a:extLst>
              <a:ext uri="{FF2B5EF4-FFF2-40B4-BE49-F238E27FC236}">
                <a16:creationId xmlns:a16="http://schemas.microsoft.com/office/drawing/2014/main" id="{5AE01640-0539-7602-3D08-8AB532A08318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3414" y="-349985"/>
            <a:ext cx="2454516" cy="2040673"/>
          </a:xfrm>
          <a:prstGeom prst="rect">
            <a:avLst/>
          </a:prstGeom>
        </p:spPr>
      </p:pic>
      <p:pic>
        <p:nvPicPr>
          <p:cNvPr id="10" name="Obraz 9" descr="Obraz zawierający Grafika, serce&#10;&#10;Opis wygenerowany automatycznie">
            <a:extLst>
              <a:ext uri="{FF2B5EF4-FFF2-40B4-BE49-F238E27FC236}">
                <a16:creationId xmlns:a16="http://schemas.microsoft.com/office/drawing/2014/main" id="{BE5C7679-0F33-68AC-9E2D-E2C8C050F3C5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303" y="6311900"/>
            <a:ext cx="1496896" cy="36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12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2" r:id="rId4"/>
    <p:sldLayoutId id="2147483659" r:id="rId5"/>
    <p:sldLayoutId id="2147483653" r:id="rId6"/>
    <p:sldLayoutId id="2147483660" r:id="rId7"/>
    <p:sldLayoutId id="2147483654" r:id="rId8"/>
    <p:sldLayoutId id="2147483661" r:id="rId9"/>
    <p:sldLayoutId id="2147483655" r:id="rId10"/>
    <p:sldLayoutId id="2147483662" r:id="rId11"/>
    <p:sldLayoutId id="2147483656" r:id="rId12"/>
    <p:sldLayoutId id="2147483663" r:id="rId13"/>
    <p:sldLayoutId id="2147483657" r:id="rId14"/>
    <p:sldLayoutId id="2147483664" r:id="rId15"/>
    <p:sldLayoutId id="214748365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ED1A39"/>
          </a:solidFill>
          <a:latin typeface="Ubuntu" panose="020B0504030602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pl/web/paa/wydane-ogolne-opinie-prezesa-paa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37C8DD-4CC5-329F-354B-A5AA24BE19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0595" y="2257540"/>
            <a:ext cx="7942143" cy="1332820"/>
          </a:xfrm>
        </p:spPr>
        <p:txBody>
          <a:bodyPr/>
          <a:lstStyle/>
          <a:p>
            <a:r>
              <a:rPr lang="pl-PL" dirty="0"/>
              <a:t>Polskie ramy prawne związane z wydawaniem zezwoleń dla obiektów jądrowych</a:t>
            </a:r>
          </a:p>
        </p:txBody>
      </p:sp>
    </p:spTree>
    <p:extLst>
      <p:ext uri="{BB962C8B-B14F-4D97-AF65-F5344CB8AC3E}">
        <p14:creationId xmlns:p14="http://schemas.microsoft.com/office/powerpoint/2010/main" val="165939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32AAF7-CDED-5E15-A767-67E686291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711088" cy="719396"/>
          </a:xfrm>
        </p:spPr>
        <p:txBody>
          <a:bodyPr>
            <a:normAutofit/>
          </a:bodyPr>
          <a:lstStyle/>
          <a:p>
            <a:r>
              <a:rPr lang="pl-PL" dirty="0"/>
              <a:t>Narzędzia dialogu - opinie Prezesa PAA</a:t>
            </a:r>
          </a:p>
        </p:txBody>
      </p:sp>
      <p:sp>
        <p:nvSpPr>
          <p:cNvPr id="4" name="Symbol zastępczy numeru slajdu 6">
            <a:extLst>
              <a:ext uri="{FF2B5EF4-FFF2-40B4-BE49-F238E27FC236}">
                <a16:creationId xmlns:a16="http://schemas.microsoft.com/office/drawing/2014/main" id="{A2740533-BA9C-0FD4-4B1E-A9092DA565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11428" y="6311900"/>
            <a:ext cx="580571" cy="365125"/>
          </a:xfrm>
        </p:spPr>
        <p:txBody>
          <a:bodyPr/>
          <a:lstStyle/>
          <a:p>
            <a:fld id="{71466469-813C-5948-B700-6EB416010EE3}" type="slidenum">
              <a:rPr lang="pl-PL" smtClean="0"/>
              <a:pPr/>
              <a:t>10</a:t>
            </a:fld>
            <a:endParaRPr lang="pl-PL"/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94D1EDE8-AC87-4221-AB2C-43CAC6F8A584}"/>
              </a:ext>
            </a:extLst>
          </p:cNvPr>
          <p:cNvSpPr txBox="1">
            <a:spLocks/>
          </p:cNvSpPr>
          <p:nvPr/>
        </p:nvSpPr>
        <p:spPr>
          <a:xfrm>
            <a:off x="545605" y="1183702"/>
            <a:ext cx="11100789" cy="524682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pl-PL" dirty="0"/>
              <a:t>Jedną z dobrowolnych form dialogu inwestorów z polskim dozorem jądrowym są opinie Prezesa PAA. Zasadniczo możemy je podzielić na: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b="1" dirty="0"/>
              <a:t>ogólne opinie Prezesa PAA </a:t>
            </a:r>
            <a:r>
              <a:rPr lang="pl-PL" dirty="0"/>
              <a:t>dotyczące planowanych rozwiązań organizacyjno-technicznych w przyszłej działalności oraz projektów dokumentów,</a:t>
            </a:r>
          </a:p>
          <a:p>
            <a:pPr marL="457200" indent="-457200" algn="just" fontAlgn="base">
              <a:buFont typeface="Arial" panose="020B0604020202020204" pitchFamily="34" charset="0"/>
              <a:buChar char="•"/>
            </a:pPr>
            <a:r>
              <a:rPr lang="pl-PL" b="1" dirty="0"/>
              <a:t>wyprzedzające opinie Prezesa PAA </a:t>
            </a:r>
            <a:r>
              <a:rPr lang="pl-PL" dirty="0"/>
              <a:t>dotyczące planowanej lokalizacji obiektu jądrowego albo określonych aspektów lokalizacji obiektu jądrowego składane przed wystąpieniem z wnioskiem o wydanie zezwolenia na budowę obiektu jądrowego,</a:t>
            </a:r>
          </a:p>
          <a:p>
            <a:pPr marL="457200" indent="-457200" algn="just" fontAlgn="base">
              <a:buFont typeface="Arial" panose="020B0604020202020204" pitchFamily="34" charset="0"/>
              <a:buChar char="•"/>
            </a:pPr>
            <a:r>
              <a:rPr lang="pl-PL" b="1" dirty="0"/>
              <a:t>opinie Prezesa PAA </a:t>
            </a:r>
            <a:r>
              <a:rPr lang="pl-PL" dirty="0"/>
              <a:t>w zakresie bezpieczeństwa jądrowego i ochrony radiologicznej na temat wstępnego raportu lokalizacyjnego.</a:t>
            </a:r>
          </a:p>
          <a:p>
            <a:br>
              <a:rPr lang="pl-PL" sz="2400" dirty="0"/>
            </a:b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3914966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32AAF7-CDED-5E15-A767-67E686291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711088" cy="719396"/>
          </a:xfrm>
        </p:spPr>
        <p:txBody>
          <a:bodyPr>
            <a:normAutofit/>
          </a:bodyPr>
          <a:lstStyle/>
          <a:p>
            <a:r>
              <a:rPr lang="pl-PL" dirty="0"/>
              <a:t>Ogólna opinia Prezesa PAA</a:t>
            </a:r>
          </a:p>
        </p:txBody>
      </p:sp>
      <p:sp>
        <p:nvSpPr>
          <p:cNvPr id="4" name="Symbol zastępczy numeru slajdu 6">
            <a:extLst>
              <a:ext uri="{FF2B5EF4-FFF2-40B4-BE49-F238E27FC236}">
                <a16:creationId xmlns:a16="http://schemas.microsoft.com/office/drawing/2014/main" id="{A2740533-BA9C-0FD4-4B1E-A9092DA565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11428" y="6311900"/>
            <a:ext cx="580571" cy="365125"/>
          </a:xfrm>
        </p:spPr>
        <p:txBody>
          <a:bodyPr/>
          <a:lstStyle/>
          <a:p>
            <a:fld id="{71466469-813C-5948-B700-6EB416010EE3}" type="slidenum">
              <a:rPr lang="pl-PL" smtClean="0"/>
              <a:pPr/>
              <a:t>11</a:t>
            </a:fld>
            <a:endParaRPr lang="pl-PL"/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94D1EDE8-AC87-4221-AB2C-43CAC6F8A584}"/>
              </a:ext>
            </a:extLst>
          </p:cNvPr>
          <p:cNvSpPr txBox="1">
            <a:spLocks/>
          </p:cNvSpPr>
          <p:nvPr/>
        </p:nvSpPr>
        <p:spPr>
          <a:xfrm>
            <a:off x="545605" y="1183702"/>
            <a:ext cx="11100789" cy="524682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b="1" dirty="0"/>
              <a:t>Ogólna opinia Prezesa PAA w Ustawie – Prawo atomowe: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400" dirty="0"/>
              <a:t>1. Przed złożeniem wniosku o wydanie zezwolenia inwestor może zwrócić się do Prezesa PAA z wnioskiem o wydanie ogólnej opinii dotyczącej:</a:t>
            </a:r>
            <a:r>
              <a:rPr lang="en-GB" sz="2400" dirty="0"/>
              <a:t> </a:t>
            </a:r>
            <a:endParaRPr lang="pl-PL" sz="2400" dirty="0"/>
          </a:p>
          <a:p>
            <a:pPr algn="just">
              <a:lnSpc>
                <a:spcPct val="150000"/>
              </a:lnSpc>
              <a:spcBef>
                <a:spcPts val="0"/>
              </a:spcBef>
              <a:buAutoNum type="alphaLcParenR"/>
            </a:pPr>
            <a:r>
              <a:rPr lang="pl-PL" sz="2400" dirty="0"/>
              <a:t> planowanych </a:t>
            </a:r>
            <a:r>
              <a:rPr lang="pl-PL" sz="2400" b="1" dirty="0"/>
              <a:t>rozwiązań organizacyjno-technicznych</a:t>
            </a:r>
            <a:r>
              <a:rPr lang="pl-PL" sz="2400" dirty="0"/>
              <a:t>,</a:t>
            </a:r>
            <a:endParaRPr lang="pl-PL" sz="2400" b="1" dirty="0"/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AutoNum type="alphaLcParenR"/>
            </a:pPr>
            <a:r>
              <a:rPr lang="pl-PL" sz="2400" dirty="0"/>
              <a:t> </a:t>
            </a:r>
            <a:r>
              <a:rPr lang="pl-PL" sz="2400" b="1" dirty="0"/>
              <a:t>projektów dokumentów</a:t>
            </a:r>
            <a:r>
              <a:rPr lang="pl-PL" sz="2400" dirty="0"/>
              <a:t>, które należy złożyć wraz z wnioskiem o wydanie zezwolenia</a:t>
            </a:r>
            <a:r>
              <a:rPr lang="en-GB" sz="2400" dirty="0"/>
              <a:t>.</a:t>
            </a:r>
            <a:endParaRPr lang="pl-PL" sz="2400" dirty="0"/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pl-PL" sz="2400" dirty="0"/>
              <a:t> Do wniosku o wydanie opinii inwestor dołącza, w zależności od zakresu wniosku</a:t>
            </a:r>
            <a:r>
              <a:rPr lang="en-US" sz="2400" dirty="0"/>
              <a:t>:</a:t>
            </a:r>
            <a:endParaRPr lang="pl-PL" sz="2400" dirty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l-PL" sz="2400" dirty="0"/>
              <a:t>a) Opis lub dokumentację planowanych rozwiązań organizacyjno-technicznych, w szczególności</a:t>
            </a:r>
            <a:r>
              <a:rPr lang="en-US" sz="2400" dirty="0"/>
              <a:t>:</a:t>
            </a:r>
            <a:endParaRPr lang="pl-PL" sz="2400" dirty="0"/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400" dirty="0"/>
              <a:t>opis lub dokumentację </a:t>
            </a:r>
            <a:r>
              <a:rPr lang="pl-PL" sz="2400" b="1" dirty="0"/>
              <a:t>zintegrowanego systemu zarządzania,</a:t>
            </a:r>
            <a:endParaRPr lang="pl-PL" sz="2400" dirty="0"/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400" dirty="0"/>
              <a:t>opis lub dokumentację </a:t>
            </a:r>
            <a:r>
              <a:rPr lang="pl-PL" sz="2400" b="1" dirty="0"/>
              <a:t>SEKW mających istotne znaczenie z punktu widzenia </a:t>
            </a:r>
            <a:r>
              <a:rPr lang="pl-PL" sz="2400" b="1" dirty="0" err="1"/>
              <a:t>bjior</a:t>
            </a:r>
            <a:r>
              <a:rPr lang="pl-PL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7995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32AAF7-CDED-5E15-A767-67E686291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711088" cy="719396"/>
          </a:xfrm>
        </p:spPr>
        <p:txBody>
          <a:bodyPr>
            <a:normAutofit/>
          </a:bodyPr>
          <a:lstStyle/>
          <a:p>
            <a:r>
              <a:rPr lang="pl-PL" dirty="0"/>
              <a:t>Ogólna opinia Prezesa PAA</a:t>
            </a:r>
          </a:p>
        </p:txBody>
      </p:sp>
      <p:sp>
        <p:nvSpPr>
          <p:cNvPr id="4" name="Symbol zastępczy numeru slajdu 6">
            <a:extLst>
              <a:ext uri="{FF2B5EF4-FFF2-40B4-BE49-F238E27FC236}">
                <a16:creationId xmlns:a16="http://schemas.microsoft.com/office/drawing/2014/main" id="{A2740533-BA9C-0FD4-4B1E-A9092DA565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11428" y="6311900"/>
            <a:ext cx="580571" cy="365125"/>
          </a:xfrm>
        </p:spPr>
        <p:txBody>
          <a:bodyPr/>
          <a:lstStyle/>
          <a:p>
            <a:fld id="{71466469-813C-5948-B700-6EB416010EE3}" type="slidenum">
              <a:rPr lang="pl-PL" smtClean="0"/>
              <a:pPr/>
              <a:t>12</a:t>
            </a:fld>
            <a:endParaRPr lang="pl-PL"/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94D1EDE8-AC87-4221-AB2C-43CAC6F8A584}"/>
              </a:ext>
            </a:extLst>
          </p:cNvPr>
          <p:cNvSpPr txBox="1">
            <a:spLocks/>
          </p:cNvSpPr>
          <p:nvPr/>
        </p:nvSpPr>
        <p:spPr>
          <a:xfrm>
            <a:off x="545605" y="1183702"/>
            <a:ext cx="11100789" cy="51281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lvl="0" indent="-360000" algn="just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2000" dirty="0">
                <a:solidFill>
                  <a:srgbClr val="000000"/>
                </a:solidFill>
              </a:rPr>
              <a:t>b) Projekty odpowiednich dokumentów spośród wskazanych w rozporządzeniu dokumentowym</a:t>
            </a:r>
            <a:r>
              <a:rPr lang="pl-PL" sz="2000" dirty="0"/>
              <a:t>, np.:</a:t>
            </a:r>
          </a:p>
          <a:p>
            <a:pPr marL="360000" lvl="0" indent="-360000" algn="just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AutoNum type="arabicPeriod"/>
            </a:pPr>
            <a:r>
              <a:rPr lang="pl-PL" sz="19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Raport lokalizacyjny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pl-PL" sz="1900" dirty="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60000" lvl="0" indent="-360000" algn="just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AutoNum type="arabicPeriod"/>
            </a:pPr>
            <a:r>
              <a:rPr lang="pl-PL" sz="1900" dirty="0"/>
              <a:t>Wstępny raport bezpieczeństwa</a:t>
            </a:r>
            <a:r>
              <a:rPr lang="pl-PL" sz="19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360000" lvl="0" indent="-360000" algn="just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AutoNum type="arabicPeriod"/>
            </a:pPr>
            <a:r>
              <a:rPr lang="pl-PL" sz="1900" dirty="0"/>
              <a:t>Raporty źródłowe z probabilistycznych analiz bezpieczeństwa poziomu 1 i 2</a:t>
            </a:r>
            <a:r>
              <a:rPr lang="pl-PL" sz="1900" dirty="0">
                <a:solidFill>
                  <a:srgbClr val="000000"/>
                </a:solidFill>
                <a:cs typeface="Calibri" panose="020F0502020204030204" pitchFamily="34" charset="0"/>
              </a:rPr>
              <a:t>.</a:t>
            </a:r>
          </a:p>
          <a:p>
            <a:pPr marL="360000" lvl="0" indent="-360000" algn="just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AutoNum type="arabicPeriod"/>
            </a:pPr>
            <a:r>
              <a:rPr lang="pl-PL" sz="1900" dirty="0"/>
              <a:t>Opis i wyniki weryfikacji analiz bezpieczeństwa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pl-PL" sz="1900" dirty="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60000" lvl="0" indent="-360000" algn="just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AutoNum type="arabicPeriod"/>
            </a:pPr>
            <a:r>
              <a:rPr lang="pl-PL" sz="1900" dirty="0"/>
              <a:t>Dokumentacja dotycząca klasyfikacji bezpieczeństwa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pl-PL" sz="1900" dirty="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60000" lvl="0" indent="-360000" algn="just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AutoNum type="arabicPeriod"/>
            </a:pPr>
            <a:r>
              <a:rPr lang="pl-PL" sz="1900" dirty="0"/>
              <a:t>Wykaz i charakterystyka zawartości dokumentacji projektowej obiektu jądrowego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pl-PL" sz="1900" dirty="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60000" lvl="0" indent="-360000" algn="just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AutoNum type="arabicPeriod"/>
            </a:pPr>
            <a:r>
              <a:rPr lang="pl-PL" sz="1900" dirty="0"/>
              <a:t>Dokumentacja opisująca zintegrowany system zarządzania, dla etapu budowy obiektu jądrowego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pl-PL" sz="1900" dirty="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60000" lvl="0" indent="-360000" algn="just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AutoNum type="arabicPeriod"/>
            </a:pPr>
            <a:r>
              <a:rPr lang="pl-PL" sz="1900" dirty="0"/>
              <a:t>Program likwidacji obiektu jądrowego</a:t>
            </a:r>
            <a:r>
              <a:rPr lang="pl-PL" sz="19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360000" indent="-360000" algn="just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pl-PL" sz="1900" dirty="0"/>
              <a:t>Projekt systemu ochrony fizycznej obiektu jądrowego i materiałów jądrowych</a:t>
            </a:r>
            <a:r>
              <a:rPr lang="en-US" sz="1900" dirty="0"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pl-PL" sz="1900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60000" indent="-360000" algn="just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pl-PL" sz="1900" dirty="0"/>
              <a:t>Harmonogram budowy obiektu jądrowego</a:t>
            </a:r>
            <a:r>
              <a:rPr lang="pl-PL" sz="1900" dirty="0">
                <a:cs typeface="Calibri" panose="020F0502020204030204" pitchFamily="34" charset="0"/>
              </a:rPr>
              <a:t>.</a:t>
            </a:r>
          </a:p>
          <a:p>
            <a:pPr marL="360000" indent="-360000" algn="just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pl-PL" sz="1900" dirty="0"/>
              <a:t>Program monitoringu radiacyjnego środowiska</a:t>
            </a:r>
            <a:r>
              <a:rPr lang="en-US" sz="1900" dirty="0"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pl-PL" sz="1900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60000" indent="-360000" algn="just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pl-PL" sz="1900" dirty="0"/>
              <a:t>Podstawowe informacje na temat systemu zarządzania sytuacjami zdarzeń radiacyjnych</a:t>
            </a:r>
            <a:r>
              <a:rPr lang="pl-PL" sz="1900" dirty="0"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pl-PL" sz="1800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</a:pPr>
            <a:endParaRPr lang="pl-PL" sz="1800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402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32AAF7-CDED-5E15-A767-67E686291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711088" cy="719396"/>
          </a:xfrm>
        </p:spPr>
        <p:txBody>
          <a:bodyPr>
            <a:normAutofit/>
          </a:bodyPr>
          <a:lstStyle/>
          <a:p>
            <a:r>
              <a:rPr lang="pl-PL" dirty="0"/>
              <a:t>Ogólna opinia Prezesa PAA</a:t>
            </a:r>
          </a:p>
        </p:txBody>
      </p:sp>
      <p:sp>
        <p:nvSpPr>
          <p:cNvPr id="4" name="Symbol zastępczy numeru slajdu 6">
            <a:extLst>
              <a:ext uri="{FF2B5EF4-FFF2-40B4-BE49-F238E27FC236}">
                <a16:creationId xmlns:a16="http://schemas.microsoft.com/office/drawing/2014/main" id="{A2740533-BA9C-0FD4-4B1E-A9092DA565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11428" y="6311900"/>
            <a:ext cx="580571" cy="365125"/>
          </a:xfrm>
        </p:spPr>
        <p:txBody>
          <a:bodyPr/>
          <a:lstStyle/>
          <a:p>
            <a:fld id="{71466469-813C-5948-B700-6EB416010EE3}" type="slidenum">
              <a:rPr lang="pl-PL" smtClean="0"/>
              <a:pPr/>
              <a:t>13</a:t>
            </a:fld>
            <a:endParaRPr lang="pl-PL"/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94D1EDE8-AC87-4221-AB2C-43CAC6F8A584}"/>
              </a:ext>
            </a:extLst>
          </p:cNvPr>
          <p:cNvSpPr txBox="1">
            <a:spLocks/>
          </p:cNvSpPr>
          <p:nvPr/>
        </p:nvSpPr>
        <p:spPr>
          <a:xfrm>
            <a:off x="545605" y="1183702"/>
            <a:ext cx="11100789" cy="5128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>
              <a:spcAft>
                <a:spcPts val="600"/>
              </a:spcAft>
            </a:pPr>
            <a:r>
              <a:rPr lang="pl-PL" sz="2000" b="1" u="sng" dirty="0"/>
              <a:t>Opinia ogólna Prezesa PAA</a:t>
            </a:r>
            <a:r>
              <a:rPr lang="pl-PL" sz="2000" b="1" dirty="0"/>
              <a:t> </a:t>
            </a:r>
            <a:r>
              <a:rPr lang="pl-PL" sz="2000" dirty="0"/>
              <a:t>w sprawie planowanych rozwiązań </a:t>
            </a:r>
            <a:r>
              <a:rPr lang="pl-PL" sz="2000" b="1" dirty="0"/>
              <a:t>organizacyjno-technicznych</a:t>
            </a:r>
            <a:r>
              <a:rPr lang="pl-PL" sz="2000" dirty="0"/>
              <a:t> lub </a:t>
            </a:r>
            <a:r>
              <a:rPr lang="pl-PL" sz="2000" b="1" dirty="0"/>
              <a:t>projektów dokumentów</a:t>
            </a:r>
            <a:r>
              <a:rPr lang="pl-PL" sz="2000" dirty="0"/>
              <a:t>, które należy złożyć wraz z wnioskiem o wydanie zezwolenia: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700" b="1" dirty="0"/>
              <a:t>Opinia nie jest obowiązkowa – zakres określa wnioskodawca.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700" dirty="0"/>
              <a:t>Opłata za wniosek wynosi </a:t>
            </a:r>
            <a:r>
              <a:rPr lang="en-US" sz="1700" b="1" dirty="0"/>
              <a:t>350</a:t>
            </a:r>
            <a:r>
              <a:rPr lang="pl-PL" sz="1700" b="1" dirty="0"/>
              <a:t> </a:t>
            </a:r>
            <a:r>
              <a:rPr lang="en-US" sz="1700" b="1" dirty="0"/>
              <a:t>000 </a:t>
            </a:r>
            <a:r>
              <a:rPr lang="pl-PL" sz="1700" b="1" dirty="0"/>
              <a:t>zł</a:t>
            </a:r>
            <a:r>
              <a:rPr lang="pl-PL" sz="170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700" dirty="0"/>
              <a:t>Opinia ogólna zostanie wydana w terminie </a:t>
            </a:r>
            <a:r>
              <a:rPr lang="pl-PL" sz="1700" b="1" dirty="0"/>
              <a:t>6 miesięcy</a:t>
            </a:r>
            <a:r>
              <a:rPr lang="pl-PL" sz="1700" dirty="0"/>
              <a:t>, a w przypadkach szczególnie skomplikowanych – </a:t>
            </a:r>
            <a:br>
              <a:rPr lang="pl-PL" sz="1700" dirty="0"/>
            </a:br>
            <a:r>
              <a:rPr lang="pl-PL" sz="1700" dirty="0"/>
              <a:t>w terminie </a:t>
            </a:r>
            <a:r>
              <a:rPr lang="pl-PL" sz="1700" b="1" dirty="0"/>
              <a:t>9 miesięcy</a:t>
            </a:r>
            <a:r>
              <a:rPr lang="pl-PL" sz="1700" dirty="0"/>
              <a:t> od dnia złożenia wniosku.</a:t>
            </a:r>
          </a:p>
          <a:p>
            <a:endParaRPr lang="pl-PL" dirty="0"/>
          </a:p>
        </p:txBody>
      </p:sp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DFCB839B-4430-4E5C-A30C-7A6724BA5472}"/>
              </a:ext>
            </a:extLst>
          </p:cNvPr>
          <p:cNvCxnSpPr>
            <a:cxnSpLocks/>
          </p:cNvCxnSpPr>
          <p:nvPr/>
        </p:nvCxnSpPr>
        <p:spPr>
          <a:xfrm>
            <a:off x="1418348" y="4989426"/>
            <a:ext cx="856895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Prostokąt 6">
            <a:extLst>
              <a:ext uri="{FF2B5EF4-FFF2-40B4-BE49-F238E27FC236}">
                <a16:creationId xmlns:a16="http://schemas.microsoft.com/office/drawing/2014/main" id="{C2C9AD17-AEFF-443D-8474-8B891B2225B7}"/>
              </a:ext>
            </a:extLst>
          </p:cNvPr>
          <p:cNvSpPr/>
          <p:nvPr/>
        </p:nvSpPr>
        <p:spPr>
          <a:xfrm>
            <a:off x="7056673" y="3813642"/>
            <a:ext cx="2843549" cy="9279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Ocena wniosku przez PAA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B0767A46-C5F3-4A03-80D5-757742B6574A}"/>
              </a:ext>
            </a:extLst>
          </p:cNvPr>
          <p:cNvSpPr/>
          <p:nvPr/>
        </p:nvSpPr>
        <p:spPr>
          <a:xfrm>
            <a:off x="1418348" y="3815940"/>
            <a:ext cx="5653641" cy="92772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Przygotowanie wniosku o wydanie pozwolenia na budowę przez inwestora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97687E76-688E-4D70-BE0F-8860884FEDAB}"/>
              </a:ext>
            </a:extLst>
          </p:cNvPr>
          <p:cNvSpPr txBox="1"/>
          <p:nvPr/>
        </p:nvSpPr>
        <p:spPr>
          <a:xfrm>
            <a:off x="6314892" y="5148254"/>
            <a:ext cx="14442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/>
              <a:t>Złożenie wniosku na zezwolenie na budowę obiektu jądrowego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89A5070-DADE-4006-80C8-D6CACDA197BA}"/>
              </a:ext>
            </a:extLst>
          </p:cNvPr>
          <p:cNvSpPr txBox="1"/>
          <p:nvPr/>
        </p:nvSpPr>
        <p:spPr>
          <a:xfrm>
            <a:off x="1274332" y="5184696"/>
            <a:ext cx="13681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Złożenie wniosku o ogólną opinię Prezesa PAA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362C2275-A97B-424C-B0F3-B098EA192549}"/>
              </a:ext>
            </a:extLst>
          </p:cNvPr>
          <p:cNvCxnSpPr/>
          <p:nvPr/>
        </p:nvCxnSpPr>
        <p:spPr>
          <a:xfrm>
            <a:off x="7059263" y="4809406"/>
            <a:ext cx="0" cy="3600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Owal 12">
            <a:extLst>
              <a:ext uri="{FF2B5EF4-FFF2-40B4-BE49-F238E27FC236}">
                <a16:creationId xmlns:a16="http://schemas.microsoft.com/office/drawing/2014/main" id="{C74BD828-B95D-4EAD-B846-3FE6A4271B7E}"/>
              </a:ext>
            </a:extLst>
          </p:cNvPr>
          <p:cNvSpPr/>
          <p:nvPr/>
        </p:nvSpPr>
        <p:spPr>
          <a:xfrm>
            <a:off x="6987256" y="4909037"/>
            <a:ext cx="144012" cy="15238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426E7DA8-19CC-403A-9478-AF14AC78A49F}"/>
              </a:ext>
            </a:extLst>
          </p:cNvPr>
          <p:cNvCxnSpPr/>
          <p:nvPr/>
        </p:nvCxnSpPr>
        <p:spPr>
          <a:xfrm>
            <a:off x="1963798" y="4817376"/>
            <a:ext cx="0" cy="3600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Owal 14">
            <a:extLst>
              <a:ext uri="{FF2B5EF4-FFF2-40B4-BE49-F238E27FC236}">
                <a16:creationId xmlns:a16="http://schemas.microsoft.com/office/drawing/2014/main" id="{A5A515A1-CD5C-4BA5-AEFE-CA05F00D2F79}"/>
              </a:ext>
            </a:extLst>
          </p:cNvPr>
          <p:cNvSpPr/>
          <p:nvPr/>
        </p:nvSpPr>
        <p:spPr>
          <a:xfrm>
            <a:off x="1891791" y="4917007"/>
            <a:ext cx="144012" cy="15238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C34B75EA-242B-40E4-B67A-279CD91BE7CF}"/>
              </a:ext>
            </a:extLst>
          </p:cNvPr>
          <p:cNvCxnSpPr/>
          <p:nvPr/>
        </p:nvCxnSpPr>
        <p:spPr>
          <a:xfrm>
            <a:off x="5788466" y="4821754"/>
            <a:ext cx="0" cy="3600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8A6A5522-612C-47CC-9B34-4A55B0D59B31}"/>
              </a:ext>
            </a:extLst>
          </p:cNvPr>
          <p:cNvSpPr txBox="1"/>
          <p:nvPr/>
        </p:nvSpPr>
        <p:spPr>
          <a:xfrm>
            <a:off x="5236691" y="5158966"/>
            <a:ext cx="11768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i="1" dirty="0"/>
              <a:t>Ogólna opinia Prezesa PAA</a:t>
            </a:r>
          </a:p>
        </p:txBody>
      </p:sp>
      <p:sp>
        <p:nvSpPr>
          <p:cNvPr id="18" name="Owal 17">
            <a:extLst>
              <a:ext uri="{FF2B5EF4-FFF2-40B4-BE49-F238E27FC236}">
                <a16:creationId xmlns:a16="http://schemas.microsoft.com/office/drawing/2014/main" id="{2EEA4BA1-BAE5-497E-BD0F-85BBE2D5FB3B}"/>
              </a:ext>
            </a:extLst>
          </p:cNvPr>
          <p:cNvSpPr/>
          <p:nvPr/>
        </p:nvSpPr>
        <p:spPr>
          <a:xfrm>
            <a:off x="5716460" y="4921385"/>
            <a:ext cx="144012" cy="1523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rgbClr val="92D05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CFA9B8E9-4662-4A38-82F5-86159CFF2D3F}"/>
              </a:ext>
            </a:extLst>
          </p:cNvPr>
          <p:cNvSpPr txBox="1"/>
          <p:nvPr/>
        </p:nvSpPr>
        <p:spPr>
          <a:xfrm>
            <a:off x="3879304" y="5184696"/>
            <a:ext cx="1424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Złożenie wniosku o ogólną opinię Prezesa PAA</a:t>
            </a:r>
          </a:p>
        </p:txBody>
      </p:sp>
      <p:cxnSp>
        <p:nvCxnSpPr>
          <p:cNvPr id="20" name="Łącznik prosty 19">
            <a:extLst>
              <a:ext uri="{FF2B5EF4-FFF2-40B4-BE49-F238E27FC236}">
                <a16:creationId xmlns:a16="http://schemas.microsoft.com/office/drawing/2014/main" id="{26E7163E-CADE-4EDE-9FCB-3E50F4CF058F}"/>
              </a:ext>
            </a:extLst>
          </p:cNvPr>
          <p:cNvCxnSpPr/>
          <p:nvPr/>
        </p:nvCxnSpPr>
        <p:spPr>
          <a:xfrm>
            <a:off x="4628094" y="4818451"/>
            <a:ext cx="0" cy="3600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Owal 20">
            <a:extLst>
              <a:ext uri="{FF2B5EF4-FFF2-40B4-BE49-F238E27FC236}">
                <a16:creationId xmlns:a16="http://schemas.microsoft.com/office/drawing/2014/main" id="{391264A4-DBDB-42D3-87FD-7E8974A34042}"/>
              </a:ext>
            </a:extLst>
          </p:cNvPr>
          <p:cNvSpPr/>
          <p:nvPr/>
        </p:nvSpPr>
        <p:spPr>
          <a:xfrm>
            <a:off x="4556087" y="4918082"/>
            <a:ext cx="144012" cy="15238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88C07D47-F3A2-4325-8DE0-F231EFF875A7}"/>
              </a:ext>
            </a:extLst>
          </p:cNvPr>
          <p:cNvCxnSpPr/>
          <p:nvPr/>
        </p:nvCxnSpPr>
        <p:spPr>
          <a:xfrm>
            <a:off x="3266267" y="4821754"/>
            <a:ext cx="0" cy="3600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D7194ACA-0271-4AB3-B069-043FF402F406}"/>
              </a:ext>
            </a:extLst>
          </p:cNvPr>
          <p:cNvSpPr txBox="1"/>
          <p:nvPr/>
        </p:nvSpPr>
        <p:spPr>
          <a:xfrm>
            <a:off x="2714492" y="5158966"/>
            <a:ext cx="11768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i="1" dirty="0"/>
              <a:t>Ogólna opinia Prezesa PAA</a:t>
            </a:r>
          </a:p>
        </p:txBody>
      </p:sp>
      <p:sp>
        <p:nvSpPr>
          <p:cNvPr id="24" name="Owal 23">
            <a:extLst>
              <a:ext uri="{FF2B5EF4-FFF2-40B4-BE49-F238E27FC236}">
                <a16:creationId xmlns:a16="http://schemas.microsoft.com/office/drawing/2014/main" id="{75C9F73A-D090-4BBE-B5F7-54D86BEFEBA6}"/>
              </a:ext>
            </a:extLst>
          </p:cNvPr>
          <p:cNvSpPr/>
          <p:nvPr/>
        </p:nvSpPr>
        <p:spPr>
          <a:xfrm>
            <a:off x="3194261" y="4921385"/>
            <a:ext cx="144012" cy="1523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rgbClr val="92D050"/>
                </a:solidFill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775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32AAF7-CDED-5E15-A767-67E686291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711088" cy="719396"/>
          </a:xfrm>
        </p:spPr>
        <p:txBody>
          <a:bodyPr>
            <a:normAutofit/>
          </a:bodyPr>
          <a:lstStyle/>
          <a:p>
            <a:r>
              <a:rPr lang="pl-PL" dirty="0"/>
              <a:t>Ogólna opinia Prezesa PAA</a:t>
            </a:r>
          </a:p>
        </p:txBody>
      </p:sp>
      <p:sp>
        <p:nvSpPr>
          <p:cNvPr id="4" name="Symbol zastępczy numeru slajdu 6">
            <a:extLst>
              <a:ext uri="{FF2B5EF4-FFF2-40B4-BE49-F238E27FC236}">
                <a16:creationId xmlns:a16="http://schemas.microsoft.com/office/drawing/2014/main" id="{A2740533-BA9C-0FD4-4B1E-A9092DA565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11428" y="6311900"/>
            <a:ext cx="580571" cy="365125"/>
          </a:xfrm>
        </p:spPr>
        <p:txBody>
          <a:bodyPr/>
          <a:lstStyle/>
          <a:p>
            <a:fld id="{71466469-813C-5948-B700-6EB416010EE3}" type="slidenum">
              <a:rPr lang="pl-PL" smtClean="0"/>
              <a:pPr/>
              <a:t>14</a:t>
            </a:fld>
            <a:endParaRPr lang="pl-PL"/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94D1EDE8-AC87-4221-AB2C-43CAC6F8A584}"/>
              </a:ext>
            </a:extLst>
          </p:cNvPr>
          <p:cNvSpPr txBox="1">
            <a:spLocks/>
          </p:cNvSpPr>
          <p:nvPr/>
        </p:nvSpPr>
        <p:spPr>
          <a:xfrm>
            <a:off x="545605" y="1183702"/>
            <a:ext cx="11100789" cy="4423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550" dirty="0"/>
              <a:t>Prezes PAA wydał dotychczas następujące opinie ogólne: (aktualne na dzień 31.07.2025 r.)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1550" dirty="0"/>
              <a:t>23.05.2023 na wniosek </a:t>
            </a:r>
            <a:r>
              <a:rPr lang="pl-PL" sz="1550" b="1" dirty="0"/>
              <a:t>ORLEN </a:t>
            </a:r>
            <a:r>
              <a:rPr lang="pl-PL" sz="1550" b="1" dirty="0" err="1"/>
              <a:t>Synthos</a:t>
            </a:r>
            <a:r>
              <a:rPr lang="pl-PL" sz="1550" b="1" dirty="0"/>
              <a:t> Green Energy </a:t>
            </a:r>
            <a:r>
              <a:rPr lang="pl-PL" sz="1550" dirty="0"/>
              <a:t>– opinia ogólna na temat wybranych założeń technicznych reaktora BWRX-300</a:t>
            </a:r>
            <a:r>
              <a:rPr lang="en-US" sz="1550" dirty="0"/>
              <a:t>.</a:t>
            </a:r>
            <a:endParaRPr lang="pl-PL" sz="155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1550" dirty="0"/>
              <a:t>9</a:t>
            </a:r>
            <a:r>
              <a:rPr lang="en-US" sz="1550" dirty="0"/>
              <a:t>.</a:t>
            </a:r>
            <a:r>
              <a:rPr lang="pl-PL" sz="1550" dirty="0"/>
              <a:t>06.2023 na wniosek </a:t>
            </a:r>
            <a:r>
              <a:rPr lang="pl-PL" sz="1550" b="1" dirty="0"/>
              <a:t>Polskich Elektrowni Jądrowych </a:t>
            </a:r>
            <a:r>
              <a:rPr lang="pl-PL" sz="1550" dirty="0"/>
              <a:t>– opinia ogólna na temat opisu (zakresu i szczegółowości) niezależnej weryfikacji analiz bezpieczeństwa.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1550" dirty="0"/>
              <a:t>22.12.2023 na wniosek </a:t>
            </a:r>
            <a:r>
              <a:rPr lang="pl-PL" sz="1550" b="1" dirty="0"/>
              <a:t>KGHM Polska Miedź </a:t>
            </a:r>
            <a:r>
              <a:rPr lang="pl-PL" sz="1550" dirty="0"/>
              <a:t>– opinia ogólna na temat wybranych założeń technicznych reaktora NuScale.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1550" dirty="0"/>
              <a:t>26.04.2024 na wniosek </a:t>
            </a:r>
            <a:r>
              <a:rPr lang="pl-PL" sz="1550" b="1" dirty="0"/>
              <a:t>KGHM Polska Miedź </a:t>
            </a:r>
            <a:r>
              <a:rPr lang="pl-PL" sz="1550" dirty="0"/>
              <a:t>– opinia ogólna dotycząca zastosowanych przez dostawcę technologii NuScale NPM-20 metodyk przeprowadzania analiz bezpieczeństwa w zakresie bezpieczeństwa jądrowego.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1550" dirty="0"/>
              <a:t>30.08.2024 na wniosek </a:t>
            </a:r>
            <a:r>
              <a:rPr lang="pl-PL" sz="1550" b="1" dirty="0"/>
              <a:t>Polskich Elektrowni Jądrowych </a:t>
            </a:r>
            <a:r>
              <a:rPr lang="pl-PL" sz="1550" dirty="0"/>
              <a:t>– opinia ogólna dotycząca klasyfikacji bezpieczeństwa systemów oraz elementów konstrukcji i wyposażenia planowanej elektrowni jądrowej.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1550" dirty="0"/>
              <a:t>28.03.2025 na wniosek </a:t>
            </a:r>
            <a:r>
              <a:rPr lang="pl-PL" sz="1550" b="1" dirty="0"/>
              <a:t>Polskich Elektrowni Jądrowych </a:t>
            </a:r>
            <a:r>
              <a:rPr lang="pl-PL" sz="1550" dirty="0"/>
              <a:t>– ogólna opinia dotycząca Systemu Wody Cyrkulacyjnej w elektrowni jądrowej.</a:t>
            </a:r>
          </a:p>
          <a:p>
            <a:pPr algn="just"/>
            <a:r>
              <a:rPr lang="pl-PL" sz="1550" dirty="0"/>
              <a:t>Opinie ogólne Prezesa PAA są dostępne na stronie: </a:t>
            </a:r>
            <a:r>
              <a:rPr lang="pl-PL" sz="1550" dirty="0">
                <a:hlinkClick r:id="rId3"/>
              </a:rPr>
              <a:t>https://www.gov.pl/web/paa/wydane-ogolne-opinie-prezesa-paa</a:t>
            </a:r>
            <a:r>
              <a:rPr lang="pl-PL" sz="1550" dirty="0"/>
              <a:t> </a:t>
            </a:r>
          </a:p>
          <a:p>
            <a:endParaRPr lang="pl-PL" sz="1550" dirty="0"/>
          </a:p>
        </p:txBody>
      </p:sp>
    </p:spTree>
    <p:extLst>
      <p:ext uri="{BB962C8B-B14F-4D97-AF65-F5344CB8AC3E}">
        <p14:creationId xmlns:p14="http://schemas.microsoft.com/office/powerpoint/2010/main" val="852564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0508D0-82F4-3414-7D96-3F9D728566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671" y="3016405"/>
            <a:ext cx="7763885" cy="1633992"/>
          </a:xfrm>
        </p:spPr>
        <p:txBody>
          <a:bodyPr/>
          <a:lstStyle/>
          <a:p>
            <a:r>
              <a:rPr lang="pl-PL" dirty="0"/>
              <a:t>Dziękuję </a:t>
            </a:r>
            <a:r>
              <a:rPr lang="pl-PL"/>
              <a:t>za uwagę.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11383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32AAF7-CDED-5E15-A767-67E686291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711088" cy="719396"/>
          </a:xfrm>
        </p:spPr>
        <p:txBody>
          <a:bodyPr>
            <a:normAutofit/>
          </a:bodyPr>
          <a:lstStyle/>
          <a:p>
            <a:r>
              <a:rPr lang="pl-PL" dirty="0"/>
              <a:t>Plan prezentacji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442F73C-F857-5C67-9363-A8902F1AA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7057"/>
            <a:ext cx="10515600" cy="1944907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pl-PL" b="1" dirty="0"/>
              <a:t> Polskie ramy prawne</a:t>
            </a:r>
          </a:p>
          <a:p>
            <a:pPr>
              <a:buAutoNum type="arabicPeriod"/>
            </a:pPr>
            <a:r>
              <a:rPr lang="pl-PL" dirty="0"/>
              <a:t> Proces licencjonowania</a:t>
            </a:r>
          </a:p>
          <a:p>
            <a:pPr>
              <a:buAutoNum type="arabicPeriod"/>
            </a:pPr>
            <a:r>
              <a:rPr lang="pl-PL" dirty="0"/>
              <a:t> Ogólna opinia Prezesa PAA</a:t>
            </a:r>
          </a:p>
        </p:txBody>
      </p:sp>
      <p:sp>
        <p:nvSpPr>
          <p:cNvPr id="4" name="Symbol zastępczy numeru slajdu 6">
            <a:extLst>
              <a:ext uri="{FF2B5EF4-FFF2-40B4-BE49-F238E27FC236}">
                <a16:creationId xmlns:a16="http://schemas.microsoft.com/office/drawing/2014/main" id="{A2740533-BA9C-0FD4-4B1E-A9092DA565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11428" y="6311900"/>
            <a:ext cx="580571" cy="365125"/>
          </a:xfrm>
        </p:spPr>
        <p:txBody>
          <a:bodyPr/>
          <a:lstStyle/>
          <a:p>
            <a:fld id="{71466469-813C-5948-B700-6EB416010EE3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65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32AAF7-CDED-5E15-A767-67E686291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711088" cy="719396"/>
          </a:xfrm>
        </p:spPr>
        <p:txBody>
          <a:bodyPr>
            <a:normAutofit/>
          </a:bodyPr>
          <a:lstStyle/>
          <a:p>
            <a:r>
              <a:rPr lang="pl-PL" dirty="0"/>
              <a:t>Polskie ramy prawne</a:t>
            </a:r>
          </a:p>
        </p:txBody>
      </p:sp>
      <p:sp>
        <p:nvSpPr>
          <p:cNvPr id="4" name="Symbol zastępczy numeru slajdu 6">
            <a:extLst>
              <a:ext uri="{FF2B5EF4-FFF2-40B4-BE49-F238E27FC236}">
                <a16:creationId xmlns:a16="http://schemas.microsoft.com/office/drawing/2014/main" id="{A2740533-BA9C-0FD4-4B1E-A9092DA565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6787" y="6311900"/>
            <a:ext cx="580571" cy="365125"/>
          </a:xfrm>
        </p:spPr>
        <p:txBody>
          <a:bodyPr/>
          <a:lstStyle/>
          <a:p>
            <a:fld id="{71466469-813C-5948-B700-6EB416010EE3}" type="slidenum">
              <a:rPr lang="pl-PL" smtClean="0"/>
              <a:pPr/>
              <a:t>3</a:t>
            </a:fld>
            <a:endParaRPr lang="pl-PL"/>
          </a:p>
        </p:txBody>
      </p:sp>
      <p:sp>
        <p:nvSpPr>
          <p:cNvPr id="9" name="Trójkąt równoramienny 8">
            <a:extLst>
              <a:ext uri="{FF2B5EF4-FFF2-40B4-BE49-F238E27FC236}">
                <a16:creationId xmlns:a16="http://schemas.microsoft.com/office/drawing/2014/main" id="{D87913CC-9ED7-4033-BD75-E0C1D4362E7D}"/>
              </a:ext>
            </a:extLst>
          </p:cNvPr>
          <p:cNvSpPr/>
          <p:nvPr/>
        </p:nvSpPr>
        <p:spPr>
          <a:xfrm>
            <a:off x="2645343" y="926022"/>
            <a:ext cx="5124398" cy="3866090"/>
          </a:xfrm>
          <a:prstGeom prst="triangle">
            <a:avLst/>
          </a:prstGeom>
          <a:solidFill>
            <a:srgbClr val="D9EF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EBADC44F-2299-4989-905C-B08BF11B179F}"/>
              </a:ext>
            </a:extLst>
          </p:cNvPr>
          <p:cNvCxnSpPr>
            <a:cxnSpLocks/>
          </p:cNvCxnSpPr>
          <p:nvPr/>
        </p:nvCxnSpPr>
        <p:spPr>
          <a:xfrm>
            <a:off x="3301027" y="3813560"/>
            <a:ext cx="381571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BF41B7B8-30D6-4A00-A547-908A77B78AA9}"/>
              </a:ext>
            </a:extLst>
          </p:cNvPr>
          <p:cNvSpPr txBox="1"/>
          <p:nvPr/>
        </p:nvSpPr>
        <p:spPr>
          <a:xfrm>
            <a:off x="3844714" y="4118169"/>
            <a:ext cx="3797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Rozporządzenia wykonawcze</a:t>
            </a:r>
          </a:p>
        </p:txBody>
      </p: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C7DEFE54-9AEC-4165-8A27-F1447E67FB2F}"/>
              </a:ext>
            </a:extLst>
          </p:cNvPr>
          <p:cNvCxnSpPr>
            <a:cxnSpLocks/>
          </p:cNvCxnSpPr>
          <p:nvPr/>
        </p:nvCxnSpPr>
        <p:spPr>
          <a:xfrm>
            <a:off x="3908722" y="2899160"/>
            <a:ext cx="25984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E4DA6807-41D6-414C-A18A-6A9C2FF5EE62}"/>
              </a:ext>
            </a:extLst>
          </p:cNvPr>
          <p:cNvSpPr txBox="1"/>
          <p:nvPr/>
        </p:nvSpPr>
        <p:spPr>
          <a:xfrm>
            <a:off x="4265150" y="2256527"/>
            <a:ext cx="1884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Konstytucja RP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248677CF-698D-49C0-BA72-BFF34B198870}"/>
              </a:ext>
            </a:extLst>
          </p:cNvPr>
          <p:cNvSpPr txBox="1"/>
          <p:nvPr/>
        </p:nvSpPr>
        <p:spPr>
          <a:xfrm>
            <a:off x="3972182" y="3203770"/>
            <a:ext cx="3797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Ustawa – Prawo atomowe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DBC652B-B087-4238-98CE-BD99BA8BE9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5014" y="5046043"/>
            <a:ext cx="7964905" cy="1496553"/>
          </a:xfrm>
          <a:prstGeom prst="rect">
            <a:avLst/>
          </a:prstGeom>
        </p:spPr>
      </p:pic>
      <p:sp>
        <p:nvSpPr>
          <p:cNvPr id="22" name="pole tekstowe 21">
            <a:extLst>
              <a:ext uri="{FF2B5EF4-FFF2-40B4-BE49-F238E27FC236}">
                <a16:creationId xmlns:a16="http://schemas.microsoft.com/office/drawing/2014/main" id="{2C0CF598-1BDA-483C-8F89-D2EF57E913A5}"/>
              </a:ext>
            </a:extLst>
          </p:cNvPr>
          <p:cNvSpPr txBox="1"/>
          <p:nvPr/>
        </p:nvSpPr>
        <p:spPr>
          <a:xfrm>
            <a:off x="2815084" y="5680527"/>
            <a:ext cx="4765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Zalecenia organizacyjno-techniczne Prezesa PAA</a:t>
            </a:r>
          </a:p>
        </p:txBody>
      </p:sp>
      <p:cxnSp>
        <p:nvCxnSpPr>
          <p:cNvPr id="29" name="Łącznik prosty 28">
            <a:extLst>
              <a:ext uri="{FF2B5EF4-FFF2-40B4-BE49-F238E27FC236}">
                <a16:creationId xmlns:a16="http://schemas.microsoft.com/office/drawing/2014/main" id="{8E928E5C-A5E5-4627-8FB6-49BBFAFC5F78}"/>
              </a:ext>
            </a:extLst>
          </p:cNvPr>
          <p:cNvCxnSpPr>
            <a:cxnSpLocks/>
          </p:cNvCxnSpPr>
          <p:nvPr/>
        </p:nvCxnSpPr>
        <p:spPr>
          <a:xfrm>
            <a:off x="2668203" y="5046043"/>
            <a:ext cx="506385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Nawias klamrowy zamykający 31">
            <a:extLst>
              <a:ext uri="{FF2B5EF4-FFF2-40B4-BE49-F238E27FC236}">
                <a16:creationId xmlns:a16="http://schemas.microsoft.com/office/drawing/2014/main" id="{05D5CEC9-1A10-4E19-9DE8-9251403BC4F2}"/>
              </a:ext>
            </a:extLst>
          </p:cNvPr>
          <p:cNvSpPr/>
          <p:nvPr/>
        </p:nvSpPr>
        <p:spPr>
          <a:xfrm>
            <a:off x="9086630" y="5046042"/>
            <a:ext cx="580571" cy="144683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Nawias klamrowy zamykający 32">
            <a:extLst>
              <a:ext uri="{FF2B5EF4-FFF2-40B4-BE49-F238E27FC236}">
                <a16:creationId xmlns:a16="http://schemas.microsoft.com/office/drawing/2014/main" id="{90288BEA-6897-42C0-BEB2-225278215314}"/>
              </a:ext>
            </a:extLst>
          </p:cNvPr>
          <p:cNvSpPr/>
          <p:nvPr/>
        </p:nvSpPr>
        <p:spPr>
          <a:xfrm>
            <a:off x="9096580" y="926022"/>
            <a:ext cx="570621" cy="386609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F33E039A-25A8-47BD-A3F3-65724B6DD3D1}"/>
              </a:ext>
            </a:extLst>
          </p:cNvPr>
          <p:cNvSpPr txBox="1"/>
          <p:nvPr/>
        </p:nvSpPr>
        <p:spPr>
          <a:xfrm>
            <a:off x="9667201" y="2512751"/>
            <a:ext cx="1884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/>
              <a:t>Wiążące prawnie</a:t>
            </a: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332FF394-947F-475A-A01A-B765FCFA3EB5}"/>
              </a:ext>
            </a:extLst>
          </p:cNvPr>
          <p:cNvSpPr txBox="1"/>
          <p:nvPr/>
        </p:nvSpPr>
        <p:spPr>
          <a:xfrm>
            <a:off x="9635416" y="5569403"/>
            <a:ext cx="2011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/>
              <a:t>Niewiążące</a:t>
            </a:r>
          </a:p>
        </p:txBody>
      </p:sp>
    </p:spTree>
    <p:extLst>
      <p:ext uri="{BB962C8B-B14F-4D97-AF65-F5344CB8AC3E}">
        <p14:creationId xmlns:p14="http://schemas.microsoft.com/office/powerpoint/2010/main" val="1007106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32AAF7-CDED-5E15-A767-67E686291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711088" cy="719396"/>
          </a:xfrm>
        </p:spPr>
        <p:txBody>
          <a:bodyPr>
            <a:normAutofit/>
          </a:bodyPr>
          <a:lstStyle/>
          <a:p>
            <a:r>
              <a:rPr lang="pl-PL" dirty="0"/>
              <a:t>Polskie ramy prawne</a:t>
            </a:r>
          </a:p>
        </p:txBody>
      </p:sp>
      <p:sp>
        <p:nvSpPr>
          <p:cNvPr id="4" name="Symbol zastępczy numeru slajdu 6">
            <a:extLst>
              <a:ext uri="{FF2B5EF4-FFF2-40B4-BE49-F238E27FC236}">
                <a16:creationId xmlns:a16="http://schemas.microsoft.com/office/drawing/2014/main" id="{A2740533-BA9C-0FD4-4B1E-A9092DA565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11428" y="6311900"/>
            <a:ext cx="580571" cy="365125"/>
          </a:xfrm>
        </p:spPr>
        <p:txBody>
          <a:bodyPr/>
          <a:lstStyle/>
          <a:p>
            <a:fld id="{71466469-813C-5948-B700-6EB416010EE3}" type="slidenum">
              <a:rPr lang="pl-PL" smtClean="0"/>
              <a:pPr/>
              <a:t>4</a:t>
            </a:fld>
            <a:endParaRPr lang="pl-PL"/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94D1EDE8-AC87-4221-AB2C-43CAC6F8A584}"/>
              </a:ext>
            </a:extLst>
          </p:cNvPr>
          <p:cNvSpPr txBox="1">
            <a:spLocks/>
          </p:cNvSpPr>
          <p:nvPr/>
        </p:nvSpPr>
        <p:spPr>
          <a:xfrm>
            <a:off x="545605" y="1183702"/>
            <a:ext cx="11100789" cy="5246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1800"/>
              </a:spcAft>
            </a:pPr>
            <a:r>
              <a:rPr lang="pl-PL" sz="2400" b="1" u="sng" dirty="0"/>
              <a:t>Ustawa z dn. 29 listopada 2000 r. – Prawo atomowe</a:t>
            </a:r>
          </a:p>
          <a:p>
            <a:pPr algn="ctr">
              <a:spcBef>
                <a:spcPts val="0"/>
              </a:spcBef>
              <a:spcAft>
                <a:spcPts val="1800"/>
              </a:spcAft>
            </a:pPr>
            <a:r>
              <a:rPr lang="pl-PL" sz="2400" dirty="0"/>
              <a:t>Wprowadza jednolity system zapewnienia </a:t>
            </a:r>
            <a:r>
              <a:rPr lang="pl-PL" sz="2400" b="1" dirty="0"/>
              <a:t>bezpieczeństwa jądrowego i ochrony radiologicznej </a:t>
            </a:r>
            <a:r>
              <a:rPr lang="pl-PL" sz="2400" dirty="0"/>
              <a:t>dla pracowników oraz ogółu ludności w Polsce</a:t>
            </a:r>
            <a:r>
              <a:rPr lang="en-US" sz="2400" dirty="0"/>
              <a:t>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D93FFBC-DC47-4194-B0A4-EF5EFA87FD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1749" y="3107849"/>
            <a:ext cx="5372755" cy="2833310"/>
          </a:xfrm>
          <a:prstGeom prst="rect">
            <a:avLst/>
          </a:prstGeom>
        </p:spPr>
      </p:pic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8E030AC0-B31A-478D-9FF2-B2F708C2D925}"/>
              </a:ext>
            </a:extLst>
          </p:cNvPr>
          <p:cNvSpPr txBox="1">
            <a:spLocks/>
          </p:cNvSpPr>
          <p:nvPr/>
        </p:nvSpPr>
        <p:spPr>
          <a:xfrm>
            <a:off x="545605" y="3107849"/>
            <a:ext cx="5842838" cy="315594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dirty="0"/>
              <a:t>Ustawa reguluje wszelkie rodzaje działalności związane z </a:t>
            </a:r>
            <a:r>
              <a:rPr lang="pl-PL" b="1" dirty="0"/>
              <a:t>narażeniem na promieniowanie jonizujące</a:t>
            </a:r>
            <a:r>
              <a:rPr lang="pl-PL" dirty="0"/>
              <a:t>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dirty="0"/>
              <a:t>Jej najważniejsze przepisy dotyczą</a:t>
            </a:r>
            <a:r>
              <a:rPr lang="en-US" dirty="0"/>
              <a:t>: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Wydawania zezwoleń na działalności związane z narażeniem na promieniowanie jonizujące.</a:t>
            </a:r>
            <a:endParaRPr lang="en-US" dirty="0"/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Obowiązków kierowników jednostek organizacyjnych prowadzących działalność.</a:t>
            </a:r>
            <a:endParaRPr lang="en-US" dirty="0"/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dirty="0"/>
              <a:t>Uprawnień Prezesa PAA do nadzorowania tych działań.</a:t>
            </a:r>
          </a:p>
        </p:txBody>
      </p:sp>
    </p:spTree>
    <p:extLst>
      <p:ext uri="{BB962C8B-B14F-4D97-AF65-F5344CB8AC3E}">
        <p14:creationId xmlns:p14="http://schemas.microsoft.com/office/powerpoint/2010/main" val="325646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32AAF7-CDED-5E15-A767-67E686291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711088" cy="719396"/>
          </a:xfrm>
        </p:spPr>
        <p:txBody>
          <a:bodyPr>
            <a:normAutofit/>
          </a:bodyPr>
          <a:lstStyle/>
          <a:p>
            <a:r>
              <a:rPr lang="pl-PL" dirty="0"/>
              <a:t>Polskie ramy prawne</a:t>
            </a:r>
          </a:p>
        </p:txBody>
      </p:sp>
      <p:sp>
        <p:nvSpPr>
          <p:cNvPr id="4" name="Symbol zastępczy numeru slajdu 6">
            <a:extLst>
              <a:ext uri="{FF2B5EF4-FFF2-40B4-BE49-F238E27FC236}">
                <a16:creationId xmlns:a16="http://schemas.microsoft.com/office/drawing/2014/main" id="{A2740533-BA9C-0FD4-4B1E-A9092DA565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11428" y="6311900"/>
            <a:ext cx="580571" cy="365125"/>
          </a:xfrm>
        </p:spPr>
        <p:txBody>
          <a:bodyPr/>
          <a:lstStyle/>
          <a:p>
            <a:fld id="{71466469-813C-5948-B700-6EB416010EE3}" type="slidenum">
              <a:rPr lang="pl-PL" smtClean="0"/>
              <a:pPr/>
              <a:t>5</a:t>
            </a:fld>
            <a:endParaRPr lang="pl-PL"/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94D1EDE8-AC87-4221-AB2C-43CAC6F8A584}"/>
              </a:ext>
            </a:extLst>
          </p:cNvPr>
          <p:cNvSpPr txBox="1">
            <a:spLocks/>
          </p:cNvSpPr>
          <p:nvPr/>
        </p:nvSpPr>
        <p:spPr>
          <a:xfrm>
            <a:off x="545605" y="1183702"/>
            <a:ext cx="11100789" cy="524682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5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3100" b="1" u="sng" dirty="0"/>
              <a:t>Rozporządzenia wykonawcze</a:t>
            </a:r>
            <a:endParaRPr lang="pl-PL" sz="3100" u="sng" dirty="0"/>
          </a:p>
          <a:p>
            <a:pPr algn="just">
              <a:lnSpc>
                <a:spcPts val="25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2400" dirty="0"/>
              <a:t>Przykłady:</a:t>
            </a:r>
          </a:p>
          <a:p>
            <a:pPr algn="just">
              <a:lnSpc>
                <a:spcPts val="25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2400" dirty="0"/>
              <a:t> Rozporządzenie w sprawie wymagań bezpieczeństwa jądrowego i ochrony radiologicznej, jakie ma uwzględniać </a:t>
            </a:r>
            <a:r>
              <a:rPr lang="pl-PL" sz="2400" b="1" dirty="0"/>
              <a:t>projekt obiektu jądrowego</a:t>
            </a:r>
            <a:r>
              <a:rPr lang="pl-PL" sz="2400" dirty="0"/>
              <a:t>.</a:t>
            </a:r>
          </a:p>
          <a:p>
            <a:pPr algn="just">
              <a:lnSpc>
                <a:spcPts val="25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2400" dirty="0"/>
              <a:t> Rozporządzenie w sprawie zakresu i sposobu przeprowadzania </a:t>
            </a:r>
            <a:r>
              <a:rPr lang="pl-PL" sz="2400" b="1" dirty="0"/>
              <a:t>analiz bezpieczeństwa </a:t>
            </a:r>
            <a:r>
              <a:rPr lang="pl-PL" sz="2400" dirty="0"/>
              <a:t>przeprowadzanych przed wystąpieniem z wnioskiem o wydanie zezwolenia na budowę obiektu jądrowego, oraz zakresu </a:t>
            </a:r>
            <a:r>
              <a:rPr lang="pl-PL" sz="2400" b="1" dirty="0"/>
              <a:t>wstępnego raportu bezpieczeństwa</a:t>
            </a:r>
            <a:r>
              <a:rPr lang="pl-PL" sz="2400" dirty="0"/>
              <a:t> dla obiektu jądrowego.</a:t>
            </a:r>
          </a:p>
          <a:p>
            <a:pPr algn="just">
              <a:lnSpc>
                <a:spcPts val="25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2400" dirty="0"/>
              <a:t> Rozporządzenie w sprawie szczegółowego zakresu przeprowadzania oceny terenu przeznaczonego pod </a:t>
            </a:r>
            <a:r>
              <a:rPr lang="pl-PL" sz="2400" b="1" dirty="0"/>
              <a:t>lokalizację obiektu jądrowego</a:t>
            </a:r>
            <a:r>
              <a:rPr lang="pl-PL" sz="2400" dirty="0"/>
              <a:t>, przypadków wykluczających możliwość uznania terenu za spełniający wymogi lokalizacji obiektu jądrowego oraz w sprawie wymagań dotyczących raportu lokalizacyjnego dla obiektu jądrowego.</a:t>
            </a:r>
          </a:p>
          <a:p>
            <a:pPr algn="just">
              <a:lnSpc>
                <a:spcPts val="25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2400" dirty="0"/>
              <a:t> Rozporządzenie w sprawie </a:t>
            </a:r>
            <a:r>
              <a:rPr lang="pl-PL" sz="2400" b="1" dirty="0"/>
              <a:t>dokumentów</a:t>
            </a:r>
            <a:r>
              <a:rPr lang="pl-PL" sz="2400" dirty="0"/>
              <a:t> wymaganych przy składaniu wniosku o wydanie zezwolenia na wykonywanie działalności związanej z narażeniem na działanie promieniowania jonizującego albo przy zgłoszeniu wykonywania tej działalności.</a:t>
            </a:r>
          </a:p>
        </p:txBody>
      </p:sp>
    </p:spTree>
    <p:extLst>
      <p:ext uri="{BB962C8B-B14F-4D97-AF65-F5344CB8AC3E}">
        <p14:creationId xmlns:p14="http://schemas.microsoft.com/office/powerpoint/2010/main" val="195856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32AAF7-CDED-5E15-A767-67E686291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711088" cy="719396"/>
          </a:xfrm>
        </p:spPr>
        <p:txBody>
          <a:bodyPr>
            <a:normAutofit/>
          </a:bodyPr>
          <a:lstStyle/>
          <a:p>
            <a:r>
              <a:rPr lang="pl-PL" dirty="0"/>
              <a:t>Polskie ramy prawne</a:t>
            </a:r>
          </a:p>
        </p:txBody>
      </p:sp>
      <p:sp>
        <p:nvSpPr>
          <p:cNvPr id="4" name="Symbol zastępczy numeru slajdu 6">
            <a:extLst>
              <a:ext uri="{FF2B5EF4-FFF2-40B4-BE49-F238E27FC236}">
                <a16:creationId xmlns:a16="http://schemas.microsoft.com/office/drawing/2014/main" id="{A2740533-BA9C-0FD4-4B1E-A9092DA565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11428" y="6311900"/>
            <a:ext cx="580571" cy="365125"/>
          </a:xfrm>
        </p:spPr>
        <p:txBody>
          <a:bodyPr/>
          <a:lstStyle/>
          <a:p>
            <a:fld id="{71466469-813C-5948-B700-6EB416010EE3}" type="slidenum">
              <a:rPr lang="pl-PL" smtClean="0"/>
              <a:pPr/>
              <a:t>6</a:t>
            </a:fld>
            <a:endParaRPr lang="pl-PL"/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94D1EDE8-AC87-4221-AB2C-43CAC6F8A584}"/>
              </a:ext>
            </a:extLst>
          </p:cNvPr>
          <p:cNvSpPr txBox="1">
            <a:spLocks/>
          </p:cNvSpPr>
          <p:nvPr/>
        </p:nvSpPr>
        <p:spPr>
          <a:xfrm>
            <a:off x="545605" y="1183702"/>
            <a:ext cx="11100789" cy="524682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00"/>
              </a:lnSpc>
              <a:spcBef>
                <a:spcPts val="0"/>
              </a:spcBef>
              <a:spcAft>
                <a:spcPts val="1800"/>
              </a:spcAft>
            </a:pPr>
            <a:r>
              <a:rPr lang="pl-PL" sz="3100" b="1" u="sng" dirty="0"/>
              <a:t>Zalecenia organizacyjno-techniczne Prezesa PAA</a:t>
            </a:r>
            <a:endParaRPr lang="pl-PL" sz="3100" u="sng" dirty="0"/>
          </a:p>
          <a:p>
            <a:pPr algn="ctr">
              <a:spcBef>
                <a:spcPts val="0"/>
              </a:spcBef>
              <a:spcAft>
                <a:spcPts val="1800"/>
              </a:spcAft>
            </a:pPr>
            <a:r>
              <a:rPr lang="pl-PL" sz="2400" dirty="0"/>
              <a:t>Prezes PAA wydaje zalecenia organizacyjno-techniczne w sprawach bezpieczeństwa jądrowego i ochrony radiologicznej, które mogą służyć jako wskazówki postępowania w dziedzinach związanych z bezpieczeństwem jądrowym i ochroną radiologiczną.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pl-PL" sz="2400" dirty="0"/>
              <a:t>Prezes PAA wydał następujące zalecenia dotyczące obiektów jądrowych:</a:t>
            </a:r>
            <a:endParaRPr lang="en-US" sz="2400" dirty="0"/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/>
              <a:t>Zalecenia dotyczące oceny </a:t>
            </a:r>
            <a:r>
              <a:rPr lang="pl-PL" sz="2400" b="1" dirty="0"/>
              <a:t>sejsmiczności</a:t>
            </a:r>
            <a:r>
              <a:rPr lang="pl-PL" sz="2400" dirty="0"/>
              <a:t> podłoża dla lokalizacji obiektów jądrowych</a:t>
            </a:r>
            <a:r>
              <a:rPr lang="en-US" sz="2400" dirty="0"/>
              <a:t>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/>
              <a:t>Zalecenia dotyczące oceny </a:t>
            </a:r>
            <a:r>
              <a:rPr lang="pl-PL" sz="2400" b="1" dirty="0"/>
              <a:t>stabilności tektonicznej podłoża i aktywności uskoków </a:t>
            </a:r>
            <a:r>
              <a:rPr lang="pl-PL" sz="2400" dirty="0"/>
              <a:t>dla lokalizacji obiektów jądrowych</a:t>
            </a:r>
            <a:r>
              <a:rPr lang="en-US" sz="2400" dirty="0"/>
              <a:t>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/>
              <a:t>Zalecenia dotyczące oceny warunków </a:t>
            </a:r>
            <a:r>
              <a:rPr lang="pl-PL" sz="2400" b="1" dirty="0"/>
              <a:t>geologiczno-inżynierskich i hydrogeologicznych </a:t>
            </a:r>
            <a:r>
              <a:rPr lang="pl-PL" sz="2400" dirty="0"/>
              <a:t>dla lokalizacji obiektów jądrowych</a:t>
            </a:r>
            <a:r>
              <a:rPr lang="en-US" sz="2400" dirty="0"/>
              <a:t>.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400" dirty="0"/>
              <a:t>Zalecenia dotyczące wyznaczania </a:t>
            </a:r>
            <a:r>
              <a:rPr lang="pl-PL" sz="2400" b="1" dirty="0"/>
              <a:t>stref planowania awaryjnego oraz rozszerzających je dystansów </a:t>
            </a:r>
            <a:r>
              <a:rPr lang="pl-PL" sz="2400" dirty="0"/>
              <a:t>wokół jednostki organizacyjnej wykonującej działalność zakwalifikowaną do I lub II kategorii zagrożeń.</a:t>
            </a:r>
          </a:p>
        </p:txBody>
      </p:sp>
    </p:spTree>
    <p:extLst>
      <p:ext uri="{BB962C8B-B14F-4D97-AF65-F5344CB8AC3E}">
        <p14:creationId xmlns:p14="http://schemas.microsoft.com/office/powerpoint/2010/main" val="458191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32AAF7-CDED-5E15-A767-67E686291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711088" cy="719396"/>
          </a:xfrm>
        </p:spPr>
        <p:txBody>
          <a:bodyPr>
            <a:normAutofit/>
          </a:bodyPr>
          <a:lstStyle/>
          <a:p>
            <a:r>
              <a:rPr lang="pl-PL" dirty="0"/>
              <a:t>Plan prezentacji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442F73C-F857-5C67-9363-A8902F1AA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7057"/>
            <a:ext cx="10515600" cy="1944907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pl-PL" dirty="0"/>
              <a:t> Polskie ramy prawne</a:t>
            </a:r>
          </a:p>
          <a:p>
            <a:pPr>
              <a:buAutoNum type="arabicPeriod"/>
            </a:pPr>
            <a:r>
              <a:rPr lang="pl-PL" b="1" dirty="0"/>
              <a:t> Proces licencjonowania</a:t>
            </a:r>
          </a:p>
          <a:p>
            <a:pPr>
              <a:buAutoNum type="arabicPeriod"/>
            </a:pPr>
            <a:r>
              <a:rPr lang="pl-PL" dirty="0"/>
              <a:t> Ogólna opinia Prezesa PAA</a:t>
            </a:r>
          </a:p>
        </p:txBody>
      </p:sp>
      <p:sp>
        <p:nvSpPr>
          <p:cNvPr id="4" name="Symbol zastępczy numeru slajdu 6">
            <a:extLst>
              <a:ext uri="{FF2B5EF4-FFF2-40B4-BE49-F238E27FC236}">
                <a16:creationId xmlns:a16="http://schemas.microsoft.com/office/drawing/2014/main" id="{A2740533-BA9C-0FD4-4B1E-A9092DA565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11428" y="6311900"/>
            <a:ext cx="580571" cy="365125"/>
          </a:xfrm>
        </p:spPr>
        <p:txBody>
          <a:bodyPr/>
          <a:lstStyle/>
          <a:p>
            <a:fld id="{71466469-813C-5948-B700-6EB416010EE3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604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32AAF7-CDED-5E15-A767-67E686291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711088" cy="719396"/>
          </a:xfrm>
        </p:spPr>
        <p:txBody>
          <a:bodyPr>
            <a:normAutofit/>
          </a:bodyPr>
          <a:lstStyle/>
          <a:p>
            <a:r>
              <a:rPr lang="pl-PL" dirty="0"/>
              <a:t>Proces licencjonowania elektrowni jądrowych</a:t>
            </a:r>
          </a:p>
        </p:txBody>
      </p:sp>
      <p:sp>
        <p:nvSpPr>
          <p:cNvPr id="4" name="Symbol zastępczy numeru slajdu 6">
            <a:extLst>
              <a:ext uri="{FF2B5EF4-FFF2-40B4-BE49-F238E27FC236}">
                <a16:creationId xmlns:a16="http://schemas.microsoft.com/office/drawing/2014/main" id="{A2740533-BA9C-0FD4-4B1E-A9092DA565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11428" y="6311900"/>
            <a:ext cx="580571" cy="365125"/>
          </a:xfrm>
        </p:spPr>
        <p:txBody>
          <a:bodyPr/>
          <a:lstStyle/>
          <a:p>
            <a:fld id="{71466469-813C-5948-B700-6EB416010EE3}" type="slidenum">
              <a:rPr lang="pl-PL" smtClean="0"/>
              <a:pPr/>
              <a:t>8</a:t>
            </a:fld>
            <a:endParaRPr lang="pl-PL"/>
          </a:p>
        </p:txBody>
      </p:sp>
      <p:graphicFrame>
        <p:nvGraphicFramePr>
          <p:cNvPr id="17" name="Symbol zastępczy zawartości 12">
            <a:extLst>
              <a:ext uri="{FF2B5EF4-FFF2-40B4-BE49-F238E27FC236}">
                <a16:creationId xmlns:a16="http://schemas.microsoft.com/office/drawing/2014/main" id="{71553E66-D4EB-4EC1-A499-E8743CCA8B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6383493"/>
              </p:ext>
            </p:extLst>
          </p:nvPr>
        </p:nvGraphicFramePr>
        <p:xfrm>
          <a:off x="426903" y="1600200"/>
          <a:ext cx="10748962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Prostokąt: zaokrąglone rogi 17">
            <a:extLst>
              <a:ext uri="{FF2B5EF4-FFF2-40B4-BE49-F238E27FC236}">
                <a16:creationId xmlns:a16="http://schemas.microsoft.com/office/drawing/2014/main" id="{683FA0C0-8071-4572-B38B-8F6B95DC5C64}"/>
              </a:ext>
            </a:extLst>
          </p:cNvPr>
          <p:cNvSpPr/>
          <p:nvPr/>
        </p:nvSpPr>
        <p:spPr>
          <a:xfrm>
            <a:off x="529831" y="1600200"/>
            <a:ext cx="1584325" cy="8636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Zezwolenie na budowę</a:t>
            </a:r>
          </a:p>
        </p:txBody>
      </p:sp>
      <p:sp>
        <p:nvSpPr>
          <p:cNvPr id="19" name="Prostokąt: zaokrąglone rogi 18">
            <a:extLst>
              <a:ext uri="{FF2B5EF4-FFF2-40B4-BE49-F238E27FC236}">
                <a16:creationId xmlns:a16="http://schemas.microsoft.com/office/drawing/2014/main" id="{18103E42-36A9-422D-844F-481B8A2B07A5}"/>
              </a:ext>
            </a:extLst>
          </p:cNvPr>
          <p:cNvSpPr/>
          <p:nvPr/>
        </p:nvSpPr>
        <p:spPr>
          <a:xfrm>
            <a:off x="6266797" y="1600200"/>
            <a:ext cx="1754188" cy="8636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Zezwolenie na eksploatację</a:t>
            </a:r>
          </a:p>
        </p:txBody>
      </p:sp>
      <p:sp>
        <p:nvSpPr>
          <p:cNvPr id="20" name="Prostokąt: zaokrąglone rogi 19">
            <a:extLst>
              <a:ext uri="{FF2B5EF4-FFF2-40B4-BE49-F238E27FC236}">
                <a16:creationId xmlns:a16="http://schemas.microsoft.com/office/drawing/2014/main" id="{3F016061-7AFD-4A51-8A9E-03DC129A5836}"/>
              </a:ext>
            </a:extLst>
          </p:cNvPr>
          <p:cNvSpPr/>
          <p:nvPr/>
        </p:nvSpPr>
        <p:spPr>
          <a:xfrm>
            <a:off x="3485592" y="4584700"/>
            <a:ext cx="1584325" cy="8636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Zezwolenie na rozruch</a:t>
            </a:r>
          </a:p>
        </p:txBody>
      </p:sp>
      <p:sp>
        <p:nvSpPr>
          <p:cNvPr id="21" name="Prostokąt: zaokrąglone rogi 20">
            <a:extLst>
              <a:ext uri="{FF2B5EF4-FFF2-40B4-BE49-F238E27FC236}">
                <a16:creationId xmlns:a16="http://schemas.microsoft.com/office/drawing/2014/main" id="{206F44D0-EF60-42D2-ACCC-4596E047233E}"/>
              </a:ext>
            </a:extLst>
          </p:cNvPr>
          <p:cNvSpPr/>
          <p:nvPr/>
        </p:nvSpPr>
        <p:spPr>
          <a:xfrm>
            <a:off x="9404311" y="4584700"/>
            <a:ext cx="1584325" cy="8636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Zezwolenie na likwidację</a:t>
            </a:r>
          </a:p>
        </p:txBody>
      </p:sp>
      <p:sp>
        <p:nvSpPr>
          <p:cNvPr id="22" name="Strzałka: w dół 21">
            <a:extLst>
              <a:ext uri="{FF2B5EF4-FFF2-40B4-BE49-F238E27FC236}">
                <a16:creationId xmlns:a16="http://schemas.microsoft.com/office/drawing/2014/main" id="{C6D6BCEA-2A2F-4C97-8D08-47DE47EDF1A7}"/>
              </a:ext>
            </a:extLst>
          </p:cNvPr>
          <p:cNvSpPr/>
          <p:nvPr/>
        </p:nvSpPr>
        <p:spPr>
          <a:xfrm>
            <a:off x="1177530" y="2498888"/>
            <a:ext cx="288925" cy="358775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3" name="Strzałka: w dół 22">
            <a:extLst>
              <a:ext uri="{FF2B5EF4-FFF2-40B4-BE49-F238E27FC236}">
                <a16:creationId xmlns:a16="http://schemas.microsoft.com/office/drawing/2014/main" id="{55081725-922B-4D0A-A5CB-02C72EEF0D9F}"/>
              </a:ext>
            </a:extLst>
          </p:cNvPr>
          <p:cNvSpPr/>
          <p:nvPr/>
        </p:nvSpPr>
        <p:spPr>
          <a:xfrm>
            <a:off x="6999428" y="2492084"/>
            <a:ext cx="288925" cy="358775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4" name="Strzałka: w dół 23">
            <a:extLst>
              <a:ext uri="{FF2B5EF4-FFF2-40B4-BE49-F238E27FC236}">
                <a16:creationId xmlns:a16="http://schemas.microsoft.com/office/drawing/2014/main" id="{4CA4B08E-3903-4CA7-8D4C-4EEAD718D390}"/>
              </a:ext>
            </a:extLst>
          </p:cNvPr>
          <p:cNvSpPr/>
          <p:nvPr/>
        </p:nvSpPr>
        <p:spPr>
          <a:xfrm rot="10800000">
            <a:off x="4133293" y="4172761"/>
            <a:ext cx="288925" cy="358775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5" name="Strzałka: w dół 24">
            <a:extLst>
              <a:ext uri="{FF2B5EF4-FFF2-40B4-BE49-F238E27FC236}">
                <a16:creationId xmlns:a16="http://schemas.microsoft.com/office/drawing/2014/main" id="{9DD30269-A49B-44BC-B44C-6CC3718867B9}"/>
              </a:ext>
            </a:extLst>
          </p:cNvPr>
          <p:cNvSpPr/>
          <p:nvPr/>
        </p:nvSpPr>
        <p:spPr>
          <a:xfrm rot="10800000">
            <a:off x="10052012" y="4150519"/>
            <a:ext cx="288925" cy="358775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0FD85657-D122-4A7D-B084-0AF126B35DCC}"/>
              </a:ext>
            </a:extLst>
          </p:cNvPr>
          <p:cNvSpPr txBox="1"/>
          <p:nvPr/>
        </p:nvSpPr>
        <p:spPr>
          <a:xfrm>
            <a:off x="5069917" y="4734580"/>
            <a:ext cx="1104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9 miesięcy</a:t>
            </a:r>
          </a:p>
          <a:p>
            <a:r>
              <a:rPr lang="pl-PL" sz="1400" dirty="0"/>
              <a:t>1,9 mln zł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8F21231B-E33C-4F73-AAAC-9A0CC593346F}"/>
              </a:ext>
            </a:extLst>
          </p:cNvPr>
          <p:cNvSpPr txBox="1"/>
          <p:nvPr/>
        </p:nvSpPr>
        <p:spPr>
          <a:xfrm>
            <a:off x="8020985" y="1770390"/>
            <a:ext cx="1071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6 miesięcy</a:t>
            </a:r>
          </a:p>
          <a:p>
            <a:r>
              <a:rPr lang="pl-PL" sz="1400" dirty="0"/>
              <a:t>1,9 mln zł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516B30FA-60B7-4ADC-8045-D866C1F57BBA}"/>
              </a:ext>
            </a:extLst>
          </p:cNvPr>
          <p:cNvSpPr txBox="1"/>
          <p:nvPr/>
        </p:nvSpPr>
        <p:spPr>
          <a:xfrm>
            <a:off x="2114155" y="1770390"/>
            <a:ext cx="1185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24 miesiące</a:t>
            </a:r>
          </a:p>
          <a:p>
            <a:r>
              <a:rPr lang="pl-PL" sz="1400" dirty="0"/>
              <a:t>5 mln zł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A5841A64-2882-4BFE-87A4-87C2FAF47ED5}"/>
              </a:ext>
            </a:extLst>
          </p:cNvPr>
          <p:cNvSpPr txBox="1"/>
          <p:nvPr/>
        </p:nvSpPr>
        <p:spPr>
          <a:xfrm>
            <a:off x="10988636" y="4754890"/>
            <a:ext cx="1039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9 miesięcy</a:t>
            </a:r>
          </a:p>
          <a:p>
            <a:r>
              <a:rPr lang="pl-PL" sz="1400" dirty="0"/>
              <a:t>2 mln zł</a:t>
            </a:r>
          </a:p>
        </p:txBody>
      </p:sp>
    </p:spTree>
    <p:extLst>
      <p:ext uri="{BB962C8B-B14F-4D97-AF65-F5344CB8AC3E}">
        <p14:creationId xmlns:p14="http://schemas.microsoft.com/office/powerpoint/2010/main" val="2195250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32AAF7-CDED-5E15-A767-67E686291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711088" cy="719396"/>
          </a:xfrm>
        </p:spPr>
        <p:txBody>
          <a:bodyPr>
            <a:normAutofit/>
          </a:bodyPr>
          <a:lstStyle/>
          <a:p>
            <a:r>
              <a:rPr lang="pl-PL" dirty="0"/>
              <a:t>Plan prezentacji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442F73C-F857-5C67-9363-A8902F1AA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7057"/>
            <a:ext cx="10515600" cy="1944907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pl-PL" dirty="0"/>
              <a:t> Polskie ramy prawne</a:t>
            </a:r>
          </a:p>
          <a:p>
            <a:pPr>
              <a:buAutoNum type="arabicPeriod"/>
            </a:pPr>
            <a:r>
              <a:rPr lang="pl-PL" dirty="0"/>
              <a:t> Proces licencjonowania</a:t>
            </a:r>
          </a:p>
          <a:p>
            <a:pPr>
              <a:buAutoNum type="arabicPeriod"/>
            </a:pPr>
            <a:r>
              <a:rPr lang="pl-PL" b="1" dirty="0"/>
              <a:t> Ogólna opinia Prezesa PAA</a:t>
            </a:r>
          </a:p>
        </p:txBody>
      </p:sp>
      <p:sp>
        <p:nvSpPr>
          <p:cNvPr id="4" name="Symbol zastępczy numeru slajdu 6">
            <a:extLst>
              <a:ext uri="{FF2B5EF4-FFF2-40B4-BE49-F238E27FC236}">
                <a16:creationId xmlns:a16="http://schemas.microsoft.com/office/drawing/2014/main" id="{A2740533-BA9C-0FD4-4B1E-A9092DA565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11428" y="6311900"/>
            <a:ext cx="580571" cy="365125"/>
          </a:xfrm>
        </p:spPr>
        <p:txBody>
          <a:bodyPr/>
          <a:lstStyle/>
          <a:p>
            <a:fld id="{71466469-813C-5948-B700-6EB416010EE3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663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yw pakietu Office">
  <a:themeElements>
    <a:clrScheme name="PAA - kolory KIW 2024">
      <a:dk1>
        <a:srgbClr val="000000"/>
      </a:dk1>
      <a:lt1>
        <a:srgbClr val="FFFFFF"/>
      </a:lt1>
      <a:dk2>
        <a:srgbClr val="32598A"/>
      </a:dk2>
      <a:lt2>
        <a:srgbClr val="E7E6E6"/>
      </a:lt2>
      <a:accent1>
        <a:srgbClr val="009CDC"/>
      </a:accent1>
      <a:accent2>
        <a:srgbClr val="0079C2"/>
      </a:accent2>
      <a:accent3>
        <a:srgbClr val="00AFCB"/>
      </a:accent3>
      <a:accent4>
        <a:srgbClr val="C8E614"/>
      </a:accent4>
      <a:accent5>
        <a:srgbClr val="ED1A38"/>
      </a:accent5>
      <a:accent6>
        <a:srgbClr val="89313F"/>
      </a:accent6>
      <a:hlink>
        <a:srgbClr val="059F93"/>
      </a:hlink>
      <a:folHlink>
        <a:srgbClr val="919191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1427</TotalTime>
  <Words>1011</Words>
  <Application>Microsoft Office PowerPoint</Application>
  <PresentationFormat>Panoramiczny</PresentationFormat>
  <Paragraphs>137</Paragraphs>
  <Slides>15</Slides>
  <Notes>13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Ubuntu</vt:lpstr>
      <vt:lpstr>Motyw pakietu Office</vt:lpstr>
      <vt:lpstr>Polskie ramy prawne związane z wydawaniem zezwoleń dla obiektów jądrowych</vt:lpstr>
      <vt:lpstr>Plan prezentacji</vt:lpstr>
      <vt:lpstr>Polskie ramy prawne</vt:lpstr>
      <vt:lpstr>Polskie ramy prawne</vt:lpstr>
      <vt:lpstr>Polskie ramy prawne</vt:lpstr>
      <vt:lpstr>Polskie ramy prawne</vt:lpstr>
      <vt:lpstr>Plan prezentacji</vt:lpstr>
      <vt:lpstr>Proces licencjonowania elektrowni jądrowych</vt:lpstr>
      <vt:lpstr>Plan prezentacji</vt:lpstr>
      <vt:lpstr>Narzędzia dialogu - opinie Prezesa PAA</vt:lpstr>
      <vt:lpstr>Ogólna opinia Prezesa PAA</vt:lpstr>
      <vt:lpstr>Ogólna opinia Prezesa PAA</vt:lpstr>
      <vt:lpstr>Ogólna opinia Prezesa PAA</vt:lpstr>
      <vt:lpstr>Ogólna opinia Prezesa PAA</vt:lpstr>
      <vt:lpstr>Dziękuję za uwagę.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Zuzanna Zembrzuska</dc:creator>
  <cp:lastModifiedBy>Dominik Rauchut</cp:lastModifiedBy>
  <cp:revision>58</cp:revision>
  <dcterms:created xsi:type="dcterms:W3CDTF">2024-11-25T18:06:31Z</dcterms:created>
  <dcterms:modified xsi:type="dcterms:W3CDTF">2025-08-18T11:34:58Z</dcterms:modified>
</cp:coreProperties>
</file>