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omments/comment1.xml" ContentType="application/vnd.openxmlformats-officedocument.presentationml.comment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7" r:id="rId2"/>
    <p:sldId id="323" r:id="rId3"/>
    <p:sldId id="307" r:id="rId4"/>
    <p:sldId id="310" r:id="rId5"/>
    <p:sldId id="306" r:id="rId6"/>
    <p:sldId id="314" r:id="rId7"/>
    <p:sldId id="316" r:id="rId8"/>
    <p:sldId id="317" r:id="rId9"/>
    <p:sldId id="318" r:id="rId10"/>
    <p:sldId id="320" r:id="rId11"/>
    <p:sldId id="321" r:id="rId12"/>
    <p:sldId id="322" r:id="rId13"/>
    <p:sldId id="319" r:id="rId14"/>
    <p:sldId id="305" r:id="rId15"/>
    <p:sldId id="281" r:id="rId16"/>
  </p:sldIdLst>
  <p:sldSz cx="12192000" cy="6858000"/>
  <p:notesSz cx="6794500" cy="99314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123B5DBD-E8AE-4AD6-B150-630DCBAB6AF0}">
          <p14:sldIdLst>
            <p14:sldId id="277"/>
            <p14:sldId id="323"/>
            <p14:sldId id="307"/>
            <p14:sldId id="310"/>
            <p14:sldId id="306"/>
            <p14:sldId id="314"/>
            <p14:sldId id="316"/>
            <p14:sldId id="317"/>
            <p14:sldId id="318"/>
            <p14:sldId id="320"/>
            <p14:sldId id="321"/>
            <p14:sldId id="322"/>
            <p14:sldId id="319"/>
          </p14:sldIdLst>
        </p14:section>
        <p14:section name="Sekcja bez tytułu" id="{0F246755-6B7F-45F6-AEAD-3F061D16C6E3}">
          <p14:sldIdLst>
            <p14:sldId id="305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in Jaśkiewicz" initials="MJ" lastIdx="5" clrIdx="0">
    <p:extLst>
      <p:ext uri="{19B8F6BF-5375-455C-9EA6-DF929625EA0E}">
        <p15:presenceInfo xmlns:p15="http://schemas.microsoft.com/office/powerpoint/2012/main" userId="S-1-5-21-131936225-1279037216-1591944940-8020" providerId="AD"/>
      </p:ext>
    </p:extLst>
  </p:cmAuthor>
  <p:cmAuthor id="2" name="Marta Wołkowicz" initials="MW" lastIdx="5" clrIdx="1">
    <p:extLst>
      <p:ext uri="{19B8F6BF-5375-455C-9EA6-DF929625EA0E}">
        <p15:presenceInfo xmlns:p15="http://schemas.microsoft.com/office/powerpoint/2012/main" userId="S::mwolkowicz@mazowieckiepl.onmicrosoft.com::f374274e-cea3-4c4d-b199-6c17c1dff3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3216" autoAdjust="0"/>
  </p:normalViewPr>
  <p:slideViewPr>
    <p:cSldViewPr snapToGrid="0">
      <p:cViewPr varScale="1">
        <p:scale>
          <a:sx n="103" d="100"/>
          <a:sy n="103" d="100"/>
        </p:scale>
        <p:origin x="1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8-03T13:51:52.058" idx="5">
    <p:pos x="7055" y="4038"/>
    <p:text>kwestia czy nie nalezałoby położyć większego nacisku na to, że tylko drogi publiczne mogą być we wniosku</p:text>
    <p:extLst>
      <p:ext uri="{C676402C-5697-4E1C-873F-D02D1690AC5C}">
        <p15:threadingInfo xmlns:p15="http://schemas.microsoft.com/office/powerpoint/2012/main" timeZoneBias="-120"/>
      </p:ext>
    </p:extLst>
  </p:cm>
  <p:cm authorId="2" dt="2026-08-03T14:19:07.018" idx="2">
    <p:pos x="7055" y="4174"/>
    <p:text>To dopowiemy.</p:text>
    <p:extLst>
      <p:ext uri="{C676402C-5697-4E1C-873F-D02D1690AC5C}">
        <p15:threadingInfo xmlns:p15="http://schemas.microsoft.com/office/powerpoint/2012/main" timeZoneBias="-120">
          <p15:parentCm authorId="1" idx="5"/>
        </p15:threadingInfo>
      </p:ext>
    </p:extLst>
  </p:cm>
</p:cmLst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uw-mazowiecki/ogloszenie-wojewody-mazowieckiego-o-naborze-wnioskow-o-dofinansowanie-zadan-gminnych-i-powiatowych-w-ramach-rzadowego-funduszu-rozwoju-drog-na-rok-2027" TargetMode="External"/><Relationship Id="rId1" Type="http://schemas.openxmlformats.org/officeDocument/2006/relationships/hyperlink" Target="https://www.gov.pl/web/uw-mazowiecki/ogloszenie-wojewody-mazowieckiego-o-naborze-wnioskow-o-dofinansowanie-zadan-polegajacych-wylacznie-na-remoncie-drog-powiatowych-lub-gminnych-w-ramach-rzadowego-funduszu-rozwoju-drog-na-rok-2027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uw-mazowiecki/ogloszenie-wojewody-mazowieckiego-o-naborze-wnioskow-o-dofinansowanie-zadan-polegajacych-wylacznie-na-remoncie-drog-powiatowych-lub-gminnych-w-ramach-rzadowego-funduszu-rozwoju-drog-na-rok-2027" TargetMode="External"/><Relationship Id="rId1" Type="http://schemas.openxmlformats.org/officeDocument/2006/relationships/hyperlink" Target="https://www.gov.pl/web/uw-mazowiecki/ogloszenie-wojewody-mazowieckiego-o-naborze-wnioskow-o-dofinansowanie-zadan-gminnych-i-powiatowych-w-ramach-rzadowego-funduszu-rozwoju-drog-na-rok-2027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0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6" Type="http://schemas.openxmlformats.org/officeDocument/2006/relationships/image" Target="../media/image9.svg"/><Relationship Id="rId5" Type="http://schemas.openxmlformats.org/officeDocument/2006/relationships/image" Target="../media/image4.png"/><Relationship Id="rId4" Type="http://schemas.openxmlformats.org/officeDocument/2006/relationships/image" Target="../media/image8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0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6" Type="http://schemas.openxmlformats.org/officeDocument/2006/relationships/image" Target="../media/image9.svg"/><Relationship Id="rId5" Type="http://schemas.openxmlformats.org/officeDocument/2006/relationships/image" Target="../media/image4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E92DF3-64DD-4A70-859A-85B1703AFB1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4969359-80E5-4BF4-BAA1-641D376A32E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pl-PL" sz="2400" b="1" i="0" dirty="0">
              <a:solidFill>
                <a:schemeClr val="tx1"/>
              </a:solidFill>
            </a:rPr>
            <a:t>Minister Infrastruktury uzgodnił z Ministrem Finansów </a:t>
          </a:r>
          <a:r>
            <a:rPr lang="pl-PL" sz="2400" b="1" i="0" dirty="0">
              <a:solidFill>
                <a:srgbClr val="FF0000"/>
              </a:solidFill>
            </a:rPr>
            <a:t>Plan Rządowego Funduszu Rozwoju Dróg na 2027 rok</a:t>
          </a:r>
          <a:r>
            <a:rPr lang="pl-PL" sz="2400" b="1" i="0" dirty="0">
              <a:solidFill>
                <a:schemeClr val="tx1"/>
              </a:solidFill>
            </a:rPr>
            <a:t>, zgodnie z którym: </a:t>
          </a:r>
          <a:endParaRPr lang="pl-PL" sz="2800" b="0" dirty="0">
            <a:solidFill>
              <a:schemeClr val="tx1"/>
            </a:solidFill>
          </a:endParaRPr>
        </a:p>
      </dgm:t>
    </dgm:pt>
    <dgm:pt modelId="{3B71458C-8644-4CB1-BED4-079E1398DA2A}" type="parTrans" cxnId="{774DDF80-4954-422B-AB74-C1E1391D704C}">
      <dgm:prSet/>
      <dgm:spPr/>
      <dgm:t>
        <a:bodyPr/>
        <a:lstStyle/>
        <a:p>
          <a:endParaRPr lang="pl-PL"/>
        </a:p>
      </dgm:t>
    </dgm:pt>
    <dgm:pt modelId="{3A6F8089-3352-43BE-92F4-6488B8E24FF2}" type="sibTrans" cxnId="{774DDF80-4954-422B-AB74-C1E1391D704C}">
      <dgm:prSet/>
      <dgm:spPr/>
      <dgm:t>
        <a:bodyPr/>
        <a:lstStyle/>
        <a:p>
          <a:endParaRPr lang="pl-PL"/>
        </a:p>
      </dgm:t>
    </dgm:pt>
    <dgm:pt modelId="{90EA1507-8B0A-41CE-A150-2A585A3CCDDA}" type="pres">
      <dgm:prSet presAssocID="{A5E92DF3-64DD-4A70-859A-85B1703AFB13}" presName="linear" presStyleCnt="0">
        <dgm:presLayoutVars>
          <dgm:animLvl val="lvl"/>
          <dgm:resizeHandles val="exact"/>
        </dgm:presLayoutVars>
      </dgm:prSet>
      <dgm:spPr/>
    </dgm:pt>
    <dgm:pt modelId="{896A3D6C-C59F-407B-A9A6-7E61B60DDCDF}" type="pres">
      <dgm:prSet presAssocID="{D4969359-80E5-4BF4-BAA1-641D376A32E7}" presName="parentText" presStyleLbl="node1" presStyleIdx="0" presStyleCnt="1" custLinFactNeighborY="767">
        <dgm:presLayoutVars>
          <dgm:chMax val="0"/>
          <dgm:bulletEnabled val="1"/>
        </dgm:presLayoutVars>
      </dgm:prSet>
      <dgm:spPr/>
    </dgm:pt>
  </dgm:ptLst>
  <dgm:cxnLst>
    <dgm:cxn modelId="{BE4F4B27-92A5-4841-B7E4-80D84E22F342}" type="presOf" srcId="{A5E92DF3-64DD-4A70-859A-85B1703AFB13}" destId="{90EA1507-8B0A-41CE-A150-2A585A3CCDDA}" srcOrd="0" destOrd="0" presId="urn:microsoft.com/office/officeart/2005/8/layout/vList2"/>
    <dgm:cxn modelId="{774DDF80-4954-422B-AB74-C1E1391D704C}" srcId="{A5E92DF3-64DD-4A70-859A-85B1703AFB13}" destId="{D4969359-80E5-4BF4-BAA1-641D376A32E7}" srcOrd="0" destOrd="0" parTransId="{3B71458C-8644-4CB1-BED4-079E1398DA2A}" sibTransId="{3A6F8089-3352-43BE-92F4-6488B8E24FF2}"/>
    <dgm:cxn modelId="{DE12318A-A00B-4169-9B75-C2697CDC2753}" type="presOf" srcId="{D4969359-80E5-4BF4-BAA1-641D376A32E7}" destId="{896A3D6C-C59F-407B-A9A6-7E61B60DDCDF}" srcOrd="0" destOrd="0" presId="urn:microsoft.com/office/officeart/2005/8/layout/vList2"/>
    <dgm:cxn modelId="{032DA37C-2C65-4D4A-830F-97DD25BBC07C}" type="presParOf" srcId="{90EA1507-8B0A-41CE-A150-2A585A3CCDDA}" destId="{896A3D6C-C59F-407B-A9A6-7E61B60DDCD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7241200-810B-4ECD-B359-7E24B74CE5A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ABE73E6-F777-4698-BEC6-6138B0E34237}">
      <dgm:prSet phldrT="[Tekst]" phldr="0" custT="1"/>
      <dgm:spPr/>
      <dgm:t>
        <a:bodyPr/>
        <a:lstStyle/>
        <a:p>
          <a:r>
            <a:rPr lang="pl-PL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Załączniki do Wniosku o dofinansowanie</a:t>
          </a:r>
          <a:endParaRPr lang="pl-PL" sz="1800" b="1" dirty="0"/>
        </a:p>
      </dgm:t>
    </dgm:pt>
    <dgm:pt modelId="{5C8EF320-5838-4195-9B7E-3E18BB009D34}" type="parTrans" cxnId="{FCA73EC7-A39A-44D3-8AE6-CC8159EA317B}">
      <dgm:prSet/>
      <dgm:spPr/>
      <dgm:t>
        <a:bodyPr/>
        <a:lstStyle/>
        <a:p>
          <a:endParaRPr lang="pl-PL"/>
        </a:p>
      </dgm:t>
    </dgm:pt>
    <dgm:pt modelId="{38ABDFA3-5B7B-4C64-A6CF-1A924356FC1F}" type="sibTrans" cxnId="{FCA73EC7-A39A-44D3-8AE6-CC8159EA317B}">
      <dgm:prSet/>
      <dgm:spPr/>
      <dgm:t>
        <a:bodyPr/>
        <a:lstStyle/>
        <a:p>
          <a:endParaRPr lang="pl-PL"/>
        </a:p>
      </dgm:t>
    </dgm:pt>
    <dgm:pt modelId="{BD9EF69C-269A-4402-B1B4-08CC1DF3610F}">
      <dgm:prSet phldrT="[Tekst]" phldr="0" custT="1"/>
      <dgm:spPr/>
      <dgm:t>
        <a:bodyPr/>
        <a:lstStyle/>
        <a:p>
          <a:pPr marL="114300" lvl="1" indent="0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Wykonalność i aktualność dokumentów uprawniających do realizacji robót:</a:t>
          </a:r>
          <a:endParaRPr lang="pl-PL" sz="13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A77E8B-A38B-465D-9B74-ADE4691B1C7B}" type="parTrans" cxnId="{2B75F35C-BCE4-4ED1-84A9-37632E659090}">
      <dgm:prSet/>
      <dgm:spPr/>
      <dgm:t>
        <a:bodyPr/>
        <a:lstStyle/>
        <a:p>
          <a:endParaRPr lang="pl-PL"/>
        </a:p>
      </dgm:t>
    </dgm:pt>
    <dgm:pt modelId="{46836205-D27E-4E66-980C-085C016CEE01}" type="sibTrans" cxnId="{2B75F35C-BCE4-4ED1-84A9-37632E659090}">
      <dgm:prSet/>
      <dgm:spPr/>
      <dgm:t>
        <a:bodyPr/>
        <a:lstStyle/>
        <a:p>
          <a:endParaRPr lang="pl-PL"/>
        </a:p>
      </dgm:t>
    </dgm:pt>
    <dgm:pt modelId="{623D2AC5-3D88-44B1-9592-55E8535E28C5}">
      <dgm:prSet phldrT="[Tekst]" phldr="0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3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podstawowy:</a:t>
          </a:r>
        </a:p>
      </dgm:t>
    </dgm:pt>
    <dgm:pt modelId="{B4A6B73F-174F-4FCD-ACB3-808B71A8AA20}" type="parTrans" cxnId="{D87F2300-0119-4F92-9869-6E25575B0802}">
      <dgm:prSet/>
      <dgm:spPr/>
      <dgm:t>
        <a:bodyPr/>
        <a:lstStyle/>
        <a:p>
          <a:endParaRPr lang="pl-PL"/>
        </a:p>
      </dgm:t>
    </dgm:pt>
    <dgm:pt modelId="{640B1F32-A7BD-4904-9BEF-64DB01AA4F41}" type="sibTrans" cxnId="{D87F2300-0119-4F92-9869-6E25575B0802}">
      <dgm:prSet/>
      <dgm:spPr/>
      <dgm:t>
        <a:bodyPr/>
        <a:lstStyle/>
        <a:p>
          <a:endParaRPr lang="pl-PL"/>
        </a:p>
      </dgm:t>
    </dgm:pt>
    <dgm:pt modelId="{09CADBCC-DEC5-45D0-BA5D-0D75B270AE4E}">
      <dgm:prSet phldrT="[Tekst]" phldr="0" custT="1"/>
      <dgm:spPr/>
      <dgm:t>
        <a:bodyPr/>
        <a:lstStyle/>
        <a:p>
          <a:pPr marL="114300" lvl="1" indent="0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3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308C89-E9FA-499A-91AD-68E2F40B5ECF}" type="parTrans" cxnId="{2AA8F5CA-CCBC-430F-A9C4-964CFF35B41C}">
      <dgm:prSet/>
      <dgm:spPr/>
      <dgm:t>
        <a:bodyPr/>
        <a:lstStyle/>
        <a:p>
          <a:endParaRPr lang="pl-PL"/>
        </a:p>
      </dgm:t>
    </dgm:pt>
    <dgm:pt modelId="{6D78245A-4D4B-47F9-AB10-4A97DD8683BD}" type="sibTrans" cxnId="{2AA8F5CA-CCBC-430F-A9C4-964CFF35B41C}">
      <dgm:prSet/>
      <dgm:spPr/>
      <dgm:t>
        <a:bodyPr/>
        <a:lstStyle/>
        <a:p>
          <a:endParaRPr lang="pl-PL"/>
        </a:p>
      </dgm:t>
    </dgm:pt>
    <dgm:pt modelId="{6F44FBBC-792F-408C-B8FF-E44906015CDE}">
      <dgm:prSet phldrT="[Tekst]" phldr="0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300" b="1" i="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remontowy:</a:t>
          </a:r>
          <a:endParaRPr lang="pl-PL" sz="1300" b="1" u="sng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A13DC5-F427-46EF-8D1F-4B1EEDEB563A}" type="parTrans" cxnId="{C8B2749C-7BF2-4EB3-AE75-8145CA3AF65A}">
      <dgm:prSet/>
      <dgm:spPr/>
      <dgm:t>
        <a:bodyPr/>
        <a:lstStyle/>
        <a:p>
          <a:endParaRPr lang="pl-PL"/>
        </a:p>
      </dgm:t>
    </dgm:pt>
    <dgm:pt modelId="{7843DCB8-C1C2-4A91-A1DB-7FD420F1DD3A}" type="sibTrans" cxnId="{C8B2749C-7BF2-4EB3-AE75-8145CA3AF65A}">
      <dgm:prSet/>
      <dgm:spPr/>
      <dgm:t>
        <a:bodyPr/>
        <a:lstStyle/>
        <a:p>
          <a:endParaRPr lang="pl-PL"/>
        </a:p>
      </dgm:t>
    </dgm:pt>
    <dgm:pt modelId="{ECBA9A29-760F-4256-824B-613CBD09C244}">
      <dgm:prSet phldrT="[Tekst]" phldr="0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kopię </a:t>
          </a:r>
          <a:r>
            <a:rPr lang="pl-PL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(poświadczoną za zgodność z oryginałem) </a:t>
          </a: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zgłoszenia organowi administracji architektoniczno-budowlanej wykonywania robót budowlanych objętych zadaniem </a:t>
          </a:r>
          <a:r>
            <a:rPr lang="pl-PL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(wyłącznie formularz zgłoszenia), wraz z kopią opisu technicznego (jeżeli stanowił załącznik do zgłoszenia, również jako część projektu budowlanego);</a:t>
          </a:r>
          <a:endParaRPr lang="pl-PL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AB554B-1CEF-4471-89E6-E4DD9E9F9AB4}" type="parTrans" cxnId="{481393E5-4B09-477D-89AA-D1FAAAE5EFB0}">
      <dgm:prSet/>
      <dgm:spPr/>
      <dgm:t>
        <a:bodyPr/>
        <a:lstStyle/>
        <a:p>
          <a:endParaRPr lang="pl-PL"/>
        </a:p>
      </dgm:t>
    </dgm:pt>
    <dgm:pt modelId="{A37BADF8-DF82-47A3-989D-0A5425A16EFD}" type="sibTrans" cxnId="{481393E5-4B09-477D-89AA-D1FAAAE5EFB0}">
      <dgm:prSet/>
      <dgm:spPr/>
      <dgm:t>
        <a:bodyPr/>
        <a:lstStyle/>
        <a:p>
          <a:endParaRPr lang="pl-PL"/>
        </a:p>
      </dgm:t>
    </dgm:pt>
    <dgm:pt modelId="{CBA4C23A-35F8-40B3-BD7E-D0F0E417C08F}">
      <dgm:prSet phldrT="[Tekst]" phldr="0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pl-PL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 przypadku, gdy droga zgłoszona do dofinansowania nie posiada nadanego numeru przez zarząd województwa w trybie art. 10 ust. 7 pkt 2) ww. ustawy o drogach publicznych, do wniosku dołączyć należy uchwałę rady powiatu lub rady gminy, na podstawie której droga zgłoszona do dofinansowania została zaliczona do odpowiednio dróg powiatowych lub dróg gminnych;</a:t>
          </a:r>
          <a:endParaRPr lang="pl-PL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F6FE74-CFD6-48B0-9F46-CA8FADEAB61B}" type="parTrans" cxnId="{F3EDBD0C-A2AB-4D60-8FAE-2D67CD8EF201}">
      <dgm:prSet/>
      <dgm:spPr/>
      <dgm:t>
        <a:bodyPr/>
        <a:lstStyle/>
        <a:p>
          <a:endParaRPr lang="pl-PL"/>
        </a:p>
      </dgm:t>
    </dgm:pt>
    <dgm:pt modelId="{BFA351BE-6972-41C2-8A23-6FED02E25945}" type="sibTrans" cxnId="{F3EDBD0C-A2AB-4D60-8FAE-2D67CD8EF201}">
      <dgm:prSet/>
      <dgm:spPr/>
      <dgm:t>
        <a:bodyPr/>
        <a:lstStyle/>
        <a:p>
          <a:endParaRPr lang="pl-PL"/>
        </a:p>
      </dgm:t>
    </dgm:pt>
    <dgm:pt modelId="{8B2A8A1C-2D28-4040-BE3C-B3B56CD64B54}">
      <dgm:prSet phldrT="[Tekst]" phldr="0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mapę poglądową;</a:t>
          </a:r>
        </a:p>
      </dgm:t>
    </dgm:pt>
    <dgm:pt modelId="{457FECAF-5EC4-46E3-942F-DB85BE9CC37C}" type="parTrans" cxnId="{59B3D8B8-1D71-40F0-87B3-9D1B2D77983E}">
      <dgm:prSet/>
      <dgm:spPr/>
      <dgm:t>
        <a:bodyPr/>
        <a:lstStyle/>
        <a:p>
          <a:endParaRPr lang="pl-PL"/>
        </a:p>
      </dgm:t>
    </dgm:pt>
    <dgm:pt modelId="{C109D0A7-2C9B-466B-B457-DF8E07694054}" type="sibTrans" cxnId="{59B3D8B8-1D71-40F0-87B3-9D1B2D77983E}">
      <dgm:prSet/>
      <dgm:spPr/>
      <dgm:t>
        <a:bodyPr/>
        <a:lstStyle/>
        <a:p>
          <a:endParaRPr lang="pl-PL"/>
        </a:p>
      </dgm:t>
    </dgm:pt>
    <dgm:pt modelId="{682C7141-0D0B-4449-9C66-3486C1B6A7A0}">
      <dgm:prSet phldrT="[Tekst]" phldr="0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pl-PL" sz="105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sporządzone </a:t>
          </a: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wg wzoru do ogłoszenia oświadczenie </a:t>
          </a:r>
          <a:r>
            <a:rPr lang="pl-PL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potwierdzające sporządzenie oraz przekazanie do Generalnego Dyrektora Dróg Krajowych i Autostrad informacji dla celów statystycznych o sieci dróg publicznych (dotyczy informacji na dzień 31 grudnia 2025 r.).</a:t>
          </a:r>
          <a:endParaRPr lang="pl-PL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6BEA1D-99B9-481D-8182-28A078AF811C}" type="parTrans" cxnId="{29C65624-32A6-41C8-B77C-3601F2D63A19}">
      <dgm:prSet/>
      <dgm:spPr/>
      <dgm:t>
        <a:bodyPr/>
        <a:lstStyle/>
        <a:p>
          <a:endParaRPr lang="pl-PL"/>
        </a:p>
      </dgm:t>
    </dgm:pt>
    <dgm:pt modelId="{031DD690-9B3F-4503-BA98-A357B52AC75B}" type="sibTrans" cxnId="{29C65624-32A6-41C8-B77C-3601F2D63A19}">
      <dgm:prSet/>
      <dgm:spPr/>
      <dgm:t>
        <a:bodyPr/>
        <a:lstStyle/>
        <a:p>
          <a:endParaRPr lang="pl-PL"/>
        </a:p>
      </dgm:t>
    </dgm:pt>
    <dgm:pt modelId="{793BF0D6-3E2B-4AF3-95D1-9856B6EE6A7B}">
      <dgm:prSet phldrT="[Tekst]" phldr="0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endParaRPr lang="pl-PL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72FA7F-B25F-4F1A-924E-E90668E2773E}" type="parTrans" cxnId="{1F54FBB3-79CD-4BE3-A706-6E5F0EE425EE}">
      <dgm:prSet/>
      <dgm:spPr/>
      <dgm:t>
        <a:bodyPr/>
        <a:lstStyle/>
        <a:p>
          <a:endParaRPr lang="pl-PL"/>
        </a:p>
      </dgm:t>
    </dgm:pt>
    <dgm:pt modelId="{4A6D1435-E3D3-4058-985C-6C16018EE800}" type="sibTrans" cxnId="{1F54FBB3-79CD-4BE3-A706-6E5F0EE425EE}">
      <dgm:prSet/>
      <dgm:spPr/>
      <dgm:t>
        <a:bodyPr/>
        <a:lstStyle/>
        <a:p>
          <a:endParaRPr lang="pl-PL"/>
        </a:p>
      </dgm:t>
    </dgm:pt>
    <dgm:pt modelId="{F88B5CAF-A9B8-45E5-82F0-79A3BF3B8C2B}">
      <dgm:prSet phldrT="[Tekst]" phldr="0"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 zależności od rodzaju prowadzonych robót budowlanych, </a:t>
          </a: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kopię</a:t>
          </a:r>
          <a:r>
            <a:rPr lang="pl-PL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(poświadczoną za zgodność z oryginałem):</a:t>
          </a:r>
          <a:endParaRPr lang="pl-PL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F3EBCB-80B1-4612-8826-EDE15CEDA2A3}" type="parTrans" cxnId="{D333F3F4-A688-4A1E-9401-9F34DE4E3958}">
      <dgm:prSet/>
      <dgm:spPr/>
      <dgm:t>
        <a:bodyPr/>
        <a:lstStyle/>
        <a:p>
          <a:endParaRPr lang="pl-PL"/>
        </a:p>
      </dgm:t>
    </dgm:pt>
    <dgm:pt modelId="{82540511-1B03-4A1E-9242-CDB96BD6402F}" type="sibTrans" cxnId="{D333F3F4-A688-4A1E-9401-9F34DE4E3958}">
      <dgm:prSet/>
      <dgm:spPr/>
      <dgm:t>
        <a:bodyPr/>
        <a:lstStyle/>
        <a:p>
          <a:endParaRPr lang="pl-PL"/>
        </a:p>
      </dgm:t>
    </dgm:pt>
    <dgm:pt modelId="{0B9C5BBC-6930-4121-8FB0-855E49C41AA4}">
      <dgm:prSet phldrT="[Tekst]" phldr="0"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pl-PL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decyzji o pozwoleniu na budowę wraz z kopią oświadczenia/oświadczeń o prawie do dysponowania nieruchomością na cele budowlane;</a:t>
          </a:r>
          <a:endParaRPr lang="pl-PL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B5192A-F208-4703-9215-08AD10CF10CE}" type="parTrans" cxnId="{E6937866-3050-4EF7-847C-47B805B84483}">
      <dgm:prSet/>
      <dgm:spPr/>
      <dgm:t>
        <a:bodyPr/>
        <a:lstStyle/>
        <a:p>
          <a:endParaRPr lang="pl-PL"/>
        </a:p>
      </dgm:t>
    </dgm:pt>
    <dgm:pt modelId="{C34341F6-F2AC-47D8-9256-BF32BBDBA094}" type="sibTrans" cxnId="{E6937866-3050-4EF7-847C-47B805B84483}">
      <dgm:prSet/>
      <dgm:spPr/>
      <dgm:t>
        <a:bodyPr/>
        <a:lstStyle/>
        <a:p>
          <a:endParaRPr lang="pl-PL"/>
        </a:p>
      </dgm:t>
    </dgm:pt>
    <dgm:pt modelId="{B59946C8-7162-4C5A-88BE-0B9AEED588AA}">
      <dgm:prSet phldrT="[Tekst]" phldr="0"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pl-PL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decyzji o zezwoleniu na realizację inwestycji drogowej;</a:t>
          </a:r>
          <a:endParaRPr lang="pl-PL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68B428-5D6B-4B60-AF8A-D1BF1071D7EB}" type="parTrans" cxnId="{4A822235-C37E-4F95-B146-39197C824D9B}">
      <dgm:prSet/>
      <dgm:spPr/>
      <dgm:t>
        <a:bodyPr/>
        <a:lstStyle/>
        <a:p>
          <a:endParaRPr lang="pl-PL"/>
        </a:p>
      </dgm:t>
    </dgm:pt>
    <dgm:pt modelId="{D4A6CE8B-E14D-4D53-9624-001572F1FE68}" type="sibTrans" cxnId="{4A822235-C37E-4F95-B146-39197C824D9B}">
      <dgm:prSet/>
      <dgm:spPr/>
      <dgm:t>
        <a:bodyPr/>
        <a:lstStyle/>
        <a:p>
          <a:endParaRPr lang="pl-PL"/>
        </a:p>
      </dgm:t>
    </dgm:pt>
    <dgm:pt modelId="{A08F86D9-490C-49F8-A4D2-C0A1147CDB97}">
      <dgm:prSet phldrT="[Tekst]" phldr="0"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zgłoszenia organowi administracji architektoniczno-budowlanej wykonywania robót budowlanych (wyłącznie formularz zgłoszenia) wraz z kopią opisu technicznego (jeżeli stanowił załącznik do zgłoszenia, również jako część projektu budowlanego);</a:t>
          </a:r>
          <a:endParaRPr lang="pl-PL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39C2DF-7A5A-4C2F-B539-5BF9C176D198}" type="parTrans" cxnId="{FA1FA6CB-A996-4D73-96B3-E8BF56CD86AB}">
      <dgm:prSet/>
      <dgm:spPr/>
      <dgm:t>
        <a:bodyPr/>
        <a:lstStyle/>
        <a:p>
          <a:endParaRPr lang="pl-PL"/>
        </a:p>
      </dgm:t>
    </dgm:pt>
    <dgm:pt modelId="{FBAD50E3-68A9-4EA1-A1BA-F0B015ECD531}" type="sibTrans" cxnId="{FA1FA6CB-A996-4D73-96B3-E8BF56CD86AB}">
      <dgm:prSet/>
      <dgm:spPr/>
      <dgm:t>
        <a:bodyPr/>
        <a:lstStyle/>
        <a:p>
          <a:endParaRPr lang="pl-PL"/>
        </a:p>
      </dgm:t>
    </dgm:pt>
    <dgm:pt modelId="{ED4BA0E4-5AB7-402E-A7F7-C5A0D6DB7D71}">
      <dgm:prSet phldrT="[Tekst]" phldr="0"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pl-PL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postanowienia właściwego organu administracji architektoniczno-budowlanej w przypadku uzyskania zgody na odstępstwo od przepisów techniczno-budowlanych (jeśli dotyczy);</a:t>
          </a:r>
          <a:endParaRPr lang="pl-PL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6DB157-37FB-41B3-85AD-9FD87B3F0967}" type="parTrans" cxnId="{C6444C01-25F7-4474-BB54-42C67848099E}">
      <dgm:prSet/>
      <dgm:spPr/>
      <dgm:t>
        <a:bodyPr/>
        <a:lstStyle/>
        <a:p>
          <a:endParaRPr lang="pl-PL"/>
        </a:p>
      </dgm:t>
    </dgm:pt>
    <dgm:pt modelId="{2C291774-04C6-4FE7-BC27-10725114FA4B}" type="sibTrans" cxnId="{C6444C01-25F7-4474-BB54-42C67848099E}">
      <dgm:prSet/>
      <dgm:spPr/>
      <dgm:t>
        <a:bodyPr/>
        <a:lstStyle/>
        <a:p>
          <a:endParaRPr lang="pl-PL"/>
        </a:p>
      </dgm:t>
    </dgm:pt>
    <dgm:pt modelId="{F408ABD1-A1CF-4BE0-BB3A-62106C6B48B0}">
      <dgm:prSet phldrT="[Tekst]" phldr="0"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</a:pP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mapę poglądową;</a:t>
          </a:r>
        </a:p>
      </dgm:t>
    </dgm:pt>
    <dgm:pt modelId="{9D869216-FFCB-43BF-BCDD-CAF6BC638474}" type="parTrans" cxnId="{922C4EB8-D4E6-473E-8D35-D4F9884D3B12}">
      <dgm:prSet/>
      <dgm:spPr/>
      <dgm:t>
        <a:bodyPr/>
        <a:lstStyle/>
        <a:p>
          <a:endParaRPr lang="pl-PL"/>
        </a:p>
      </dgm:t>
    </dgm:pt>
    <dgm:pt modelId="{2407BC3B-E9A2-4A72-9298-5CA12AE1A3BA}" type="sibTrans" cxnId="{922C4EB8-D4E6-473E-8D35-D4F9884D3B12}">
      <dgm:prSet/>
      <dgm:spPr/>
      <dgm:t>
        <a:bodyPr/>
        <a:lstStyle/>
        <a:p>
          <a:endParaRPr lang="pl-PL"/>
        </a:p>
      </dgm:t>
    </dgm:pt>
    <dgm:pt modelId="{6E61DEA7-623C-4DC7-BB52-B5801EBDA025}">
      <dgm:prSet phldrT="[Tekst]" phldr="0"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endParaRPr lang="pl-PL" sz="10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D8D2C2-1628-4099-BE05-6F0933E9F149}" type="parTrans" cxnId="{981B449B-0533-4745-996D-BD48EBCDAFDA}">
      <dgm:prSet/>
      <dgm:spPr/>
      <dgm:t>
        <a:bodyPr/>
        <a:lstStyle/>
        <a:p>
          <a:endParaRPr lang="pl-PL"/>
        </a:p>
      </dgm:t>
    </dgm:pt>
    <dgm:pt modelId="{7E8938F2-4C45-4668-9DF7-67494AD461B5}" type="sibTrans" cxnId="{981B449B-0533-4745-996D-BD48EBCDAFDA}">
      <dgm:prSet/>
      <dgm:spPr/>
      <dgm:t>
        <a:bodyPr/>
        <a:lstStyle/>
        <a:p>
          <a:endParaRPr lang="pl-PL"/>
        </a:p>
      </dgm:t>
    </dgm:pt>
    <dgm:pt modelId="{926C0462-D83D-4206-ADB9-D09367416489}">
      <dgm:prSet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pl-PL" sz="105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sporządzone </a:t>
          </a: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wg wzoru do ogłoszenia oświadczenie </a:t>
          </a:r>
          <a:r>
            <a:rPr lang="pl-PL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potwierdzające sporządzenie oraz przekazanie do Generalnego Dyrektora Dróg Krajowych i Autostrad informacji dla celów statystycznych o sieci dróg publicznych (dotyczy informacji na dzień 31 grudnia 2025 r.).</a:t>
          </a:r>
          <a:endParaRPr lang="pl-PL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1A3B3D-71E8-42FF-82FF-CF90E506D1EA}" type="parTrans" cxnId="{13BA0779-F402-4D7C-99ED-3CD0B7505554}">
      <dgm:prSet/>
      <dgm:spPr/>
      <dgm:t>
        <a:bodyPr/>
        <a:lstStyle/>
        <a:p>
          <a:endParaRPr lang="pl-PL"/>
        </a:p>
      </dgm:t>
    </dgm:pt>
    <dgm:pt modelId="{B3B76E37-2290-42A5-8EBE-B1C92BB3C7D9}" type="sibTrans" cxnId="{13BA0779-F402-4D7C-99ED-3CD0B7505554}">
      <dgm:prSet/>
      <dgm:spPr/>
      <dgm:t>
        <a:bodyPr/>
        <a:lstStyle/>
        <a:p>
          <a:endParaRPr lang="pl-PL"/>
        </a:p>
      </dgm:t>
    </dgm:pt>
    <dgm:pt modelId="{33C57991-0A99-41B6-B6C5-39144FAE7105}">
      <dgm:prSet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</a:pPr>
          <a:endParaRPr lang="pl-PL" sz="105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AFFE57-C940-4C4A-AE22-3030C86EFF14}" type="parTrans" cxnId="{A3A74E3E-204C-490E-B1E6-0BEFBFE5992D}">
      <dgm:prSet/>
      <dgm:spPr/>
      <dgm:t>
        <a:bodyPr/>
        <a:lstStyle/>
        <a:p>
          <a:endParaRPr lang="pl-PL"/>
        </a:p>
      </dgm:t>
    </dgm:pt>
    <dgm:pt modelId="{C47C9FBD-9618-4BFF-9EED-0511802AA806}" type="sibTrans" cxnId="{A3A74E3E-204C-490E-B1E6-0BEFBFE5992D}">
      <dgm:prSet/>
      <dgm:spPr/>
      <dgm:t>
        <a:bodyPr/>
        <a:lstStyle/>
        <a:p>
          <a:endParaRPr lang="pl-PL"/>
        </a:p>
      </dgm:t>
    </dgm:pt>
    <dgm:pt modelId="{526299B4-589A-46B2-89F5-8A910F6D3094}">
      <dgm:prSet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</a:pPr>
          <a:r>
            <a:rPr lang="pl-PL" sz="105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Nieobligatoryjny załącznik: </a:t>
          </a: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projekt stałej organizacji ruchu oraz oświadczenie projektanta </a:t>
          </a:r>
          <a:r>
            <a:rPr lang="pl-PL" sz="105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dotyczące dostosowania odcinka/odcinków drogi/dróg objętych wnioskiem o dofinansowanie do ruchu pojazdów o dopuszczalnym nacisku pojedynczej osi napędowej do 11,5 t.</a:t>
          </a:r>
        </a:p>
      </dgm:t>
    </dgm:pt>
    <dgm:pt modelId="{6EE9162D-703B-4E2C-8D78-8BD021D992AE}" type="parTrans" cxnId="{40BD038C-B67C-42B1-A592-8F7866B69BEA}">
      <dgm:prSet/>
      <dgm:spPr/>
      <dgm:t>
        <a:bodyPr/>
        <a:lstStyle/>
        <a:p>
          <a:endParaRPr lang="pl-PL"/>
        </a:p>
      </dgm:t>
    </dgm:pt>
    <dgm:pt modelId="{65E76878-1ADC-470C-94E3-884BE7EDA752}" type="sibTrans" cxnId="{40BD038C-B67C-42B1-A592-8F7866B69BEA}">
      <dgm:prSet/>
      <dgm:spPr/>
      <dgm:t>
        <a:bodyPr/>
        <a:lstStyle/>
        <a:p>
          <a:endParaRPr lang="pl-PL"/>
        </a:p>
      </dgm:t>
    </dgm:pt>
    <dgm:pt modelId="{456C9348-EF4D-410C-A8CB-3A2752673BD5}">
      <dgm:prSet phldrT="[Tekst]" phldr="0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05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Nieobligatoryjny załącznik</a:t>
          </a:r>
          <a:r>
            <a:rPr lang="pl-PL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projekt stałej organizacji ruchu.</a:t>
          </a:r>
        </a:p>
      </dgm:t>
    </dgm:pt>
    <dgm:pt modelId="{66A16AF1-5FD5-487E-A949-510D87B79308}" type="parTrans" cxnId="{4897D936-C7DB-4DBE-BD2B-D88706475DF9}">
      <dgm:prSet/>
      <dgm:spPr/>
      <dgm:t>
        <a:bodyPr/>
        <a:lstStyle/>
        <a:p>
          <a:endParaRPr lang="pl-PL"/>
        </a:p>
      </dgm:t>
    </dgm:pt>
    <dgm:pt modelId="{4A159A54-C32D-4D3F-9A37-28983FA1A544}" type="sibTrans" cxnId="{4897D936-C7DB-4DBE-BD2B-D88706475DF9}">
      <dgm:prSet/>
      <dgm:spPr/>
      <dgm:t>
        <a:bodyPr/>
        <a:lstStyle/>
        <a:p>
          <a:endParaRPr lang="pl-PL"/>
        </a:p>
      </dgm:t>
    </dgm:pt>
    <dgm:pt modelId="{A9D0482B-2485-4137-828D-F18DBD8FF191}">
      <dgm:prSet phldrT="[Tekst]" phldr="0" custT="1"/>
      <dgm:spPr/>
      <dgm:t>
        <a:bodyPr/>
        <a:lstStyle/>
        <a:p>
          <a:pPr marL="114300" lvl="1" indent="0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3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75EAAF-A164-4A48-8276-BF9F15890303}" type="parTrans" cxnId="{D5AB0509-0A22-45DE-B999-11B335A32C8A}">
      <dgm:prSet/>
      <dgm:spPr/>
      <dgm:t>
        <a:bodyPr/>
        <a:lstStyle/>
        <a:p>
          <a:endParaRPr lang="pl-PL"/>
        </a:p>
      </dgm:t>
    </dgm:pt>
    <dgm:pt modelId="{D61854FA-DBE4-4F93-85D1-8BB5F4D341CA}" type="sibTrans" cxnId="{D5AB0509-0A22-45DE-B999-11B335A32C8A}">
      <dgm:prSet/>
      <dgm:spPr/>
      <dgm:t>
        <a:bodyPr/>
        <a:lstStyle/>
        <a:p>
          <a:endParaRPr lang="pl-PL"/>
        </a:p>
      </dgm:t>
    </dgm:pt>
    <dgm:pt modelId="{2D2A90D5-29DA-43F2-86D2-823E73C3FA46}">
      <dgm:prSet phldrT="[Tekst]" phldr="0" custT="1"/>
      <dgm:spPr/>
      <dgm:t>
        <a:bodyPr/>
        <a:lstStyle/>
        <a:p>
          <a:pPr marL="114300" lvl="1" indent="0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 dzień złożenia wniosku nie jest wymagane dysponowanie ostateczną decyzją o pozwoleniu na budowę/ZRID lub przyjętym bez sprzeciwu zgłoszeniem zamiaru wykonania robót budowlanych </a:t>
          </a:r>
          <a:br>
            <a:rPr lang="pl-PL" sz="105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pl-PL" sz="105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 zastrzeżeniem, że w trakcie prowadzonej oceny wniosków Komisja może wezwać do przedłożenia w tym zakresie stosownych wyjaśnień. </a:t>
          </a:r>
        </a:p>
      </dgm:t>
    </dgm:pt>
    <dgm:pt modelId="{EBA2F420-5964-4BCC-8E73-85048FFE093A}" type="parTrans" cxnId="{0DFF87DF-0DE0-4448-A2A0-64B841CA6BA6}">
      <dgm:prSet/>
      <dgm:spPr/>
      <dgm:t>
        <a:bodyPr/>
        <a:lstStyle/>
        <a:p>
          <a:endParaRPr lang="pl-PL"/>
        </a:p>
      </dgm:t>
    </dgm:pt>
    <dgm:pt modelId="{5F16D322-6F36-4A26-9630-1FE5C05405F7}" type="sibTrans" cxnId="{0DFF87DF-0DE0-4448-A2A0-64B841CA6BA6}">
      <dgm:prSet/>
      <dgm:spPr/>
      <dgm:t>
        <a:bodyPr/>
        <a:lstStyle/>
        <a:p>
          <a:endParaRPr lang="pl-PL"/>
        </a:p>
      </dgm:t>
    </dgm:pt>
    <dgm:pt modelId="{82634F62-B158-4BC8-B9F1-F017098C2890}">
      <dgm:prSet phldrT="[Tekst]" phldr="0" custT="1"/>
      <dgm:spPr/>
      <dgm:t>
        <a:bodyPr/>
        <a:lstStyle/>
        <a:p>
          <a:pPr marL="114300" lvl="1" indent="0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Dokumenty te, uzupełnione o adnotację o ostateczności lub niewniesieniu sprzeciwu, powinny zostać przedłożone na żądanie Wojewody przed podpisaniem umowy o dofinansowanie. Brak ostateczności dołączonej do wniosku decyzji o pozwoleniu na budowę/ZRID lub dokumentu potwierdzającego przyjęcie bez sprzeciwu dołączonego do wniosku zgłoszenia zamiaru wykonywania robót budowlanych może stanowić podstawę odmowy zawarcia umowy o dofinansowanie.</a:t>
          </a:r>
        </a:p>
      </dgm:t>
    </dgm:pt>
    <dgm:pt modelId="{DC555CCE-DA66-4E3E-8781-A8008D915C37}" type="parTrans" cxnId="{B0E1A7D2-198D-4FB7-AEA2-A9954E536EFA}">
      <dgm:prSet/>
      <dgm:spPr/>
      <dgm:t>
        <a:bodyPr/>
        <a:lstStyle/>
        <a:p>
          <a:endParaRPr lang="pl-PL"/>
        </a:p>
      </dgm:t>
    </dgm:pt>
    <dgm:pt modelId="{E44A16DC-C0F7-478D-B78F-F82F02E95B94}" type="sibTrans" cxnId="{B0E1A7D2-198D-4FB7-AEA2-A9954E536EFA}">
      <dgm:prSet/>
      <dgm:spPr/>
      <dgm:t>
        <a:bodyPr/>
        <a:lstStyle/>
        <a:p>
          <a:endParaRPr lang="pl-PL"/>
        </a:p>
      </dgm:t>
    </dgm:pt>
    <dgm:pt modelId="{2999B929-AC02-4729-AFD5-9B642727B0C1}">
      <dgm:prSet phldrT="[Tekst]" phldr="0" custT="1"/>
      <dgm:spPr/>
      <dgm:t>
        <a:bodyPr/>
        <a:lstStyle/>
        <a:p>
          <a:pPr marL="114300" lvl="1" indent="0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!!! </a:t>
          </a:r>
          <a:r>
            <a:rPr lang="pl-PL" sz="105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Uwaga Jeżeli z daty wydania pozwolenia na budowę/zezwolenia na realizację inwestycji drogowej/zgłoszenia wynika, że wygasa ono przed planowanym terminem rozpoczęcia inwestycji, do wniosku należy dołączyć dokument potwierdzający jego aktualność na dzień planowanego rozpoczęcia realizacji zadania, np. kopię dziennika budowy z dokonanymi wpisami.</a:t>
          </a:r>
        </a:p>
      </dgm:t>
    </dgm:pt>
    <dgm:pt modelId="{C8A271A0-5F86-4672-A686-01A987413BED}" type="parTrans" cxnId="{312CD9F0-298D-4710-87E5-D09E4362FEA4}">
      <dgm:prSet/>
      <dgm:spPr/>
      <dgm:t>
        <a:bodyPr/>
        <a:lstStyle/>
        <a:p>
          <a:endParaRPr lang="pl-PL"/>
        </a:p>
      </dgm:t>
    </dgm:pt>
    <dgm:pt modelId="{1973FA76-1E3F-45B1-A2FC-3E623564E8EC}" type="sibTrans" cxnId="{312CD9F0-298D-4710-87E5-D09E4362FEA4}">
      <dgm:prSet/>
      <dgm:spPr/>
      <dgm:t>
        <a:bodyPr/>
        <a:lstStyle/>
        <a:p>
          <a:endParaRPr lang="pl-PL"/>
        </a:p>
      </dgm:t>
    </dgm:pt>
    <dgm:pt modelId="{1BA5CDD3-DBF8-4D62-95C3-DEEDD9542730}">
      <dgm:prSet phldrT="[Tekst]" phldr="0" custT="1"/>
      <dgm:spPr/>
      <dgm:t>
        <a:bodyPr/>
        <a:lstStyle/>
        <a:p>
          <a:pPr marL="114300" lvl="1" indent="0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05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6C6B4B-6AAE-4EFD-A2E4-BEF0C849A7FA}" type="parTrans" cxnId="{B9EBBB2E-6859-481A-8582-4B102A5C180C}">
      <dgm:prSet/>
      <dgm:spPr/>
      <dgm:t>
        <a:bodyPr/>
        <a:lstStyle/>
        <a:p>
          <a:endParaRPr lang="pl-PL"/>
        </a:p>
      </dgm:t>
    </dgm:pt>
    <dgm:pt modelId="{B0022D1C-6959-409F-8719-22218F031CCA}" type="sibTrans" cxnId="{B9EBBB2E-6859-481A-8582-4B102A5C180C}">
      <dgm:prSet/>
      <dgm:spPr/>
      <dgm:t>
        <a:bodyPr/>
        <a:lstStyle/>
        <a:p>
          <a:endParaRPr lang="pl-PL"/>
        </a:p>
      </dgm:t>
    </dgm:pt>
    <dgm:pt modelId="{B42DD7E6-B9A2-40F2-A0D6-69A698E4EFE2}">
      <dgm:prSet phldrT="[Tekst]" phldr="0"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w przypadku, gdy droga zgłoszona do dofinansowania nie posiada nadanego numeru przez zarząd województwa w trybie art. 10 ust. 7 pkt 2) ww. ustawy o drogach publicznych, do wniosku dołączyć należy uchwałę rady powiatu lub rady gminy, na podstawie której droga zgłoszona do dofinansowania została zaliczona do odpowiednio dróg powiatowych lub dróg gminnych;;</a:t>
          </a:r>
          <a:endParaRPr lang="pl-PL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4EEAC1-F7A6-48DD-9869-D5403CE67220}" type="parTrans" cxnId="{7A3A5E30-2405-4B5C-B1E8-B48FC7802AAC}">
      <dgm:prSet/>
      <dgm:spPr/>
      <dgm:t>
        <a:bodyPr/>
        <a:lstStyle/>
        <a:p>
          <a:endParaRPr lang="pl-PL"/>
        </a:p>
      </dgm:t>
    </dgm:pt>
    <dgm:pt modelId="{10DAECAA-98BC-47D3-8CA4-C2209D5BEF00}" type="sibTrans" cxnId="{7A3A5E30-2405-4B5C-B1E8-B48FC7802AAC}">
      <dgm:prSet/>
      <dgm:spPr/>
      <dgm:t>
        <a:bodyPr/>
        <a:lstStyle/>
        <a:p>
          <a:endParaRPr lang="pl-PL"/>
        </a:p>
      </dgm:t>
    </dgm:pt>
    <dgm:pt modelId="{1705A180-28C9-4BFC-9BB2-B4194FA1428E}" type="pres">
      <dgm:prSet presAssocID="{57241200-810B-4ECD-B359-7E24B74CE5AA}" presName="linear" presStyleCnt="0">
        <dgm:presLayoutVars>
          <dgm:animLvl val="lvl"/>
          <dgm:resizeHandles val="exact"/>
        </dgm:presLayoutVars>
      </dgm:prSet>
      <dgm:spPr/>
    </dgm:pt>
    <dgm:pt modelId="{65322707-46B0-40CE-80E0-7F5C37B10395}" type="pres">
      <dgm:prSet presAssocID="{BABE73E6-F777-4698-BEC6-6138B0E34237}" presName="parentText" presStyleLbl="node1" presStyleIdx="0" presStyleCnt="1" custLinFactNeighborY="-14882">
        <dgm:presLayoutVars>
          <dgm:chMax val="0"/>
          <dgm:bulletEnabled val="1"/>
        </dgm:presLayoutVars>
      </dgm:prSet>
      <dgm:spPr/>
    </dgm:pt>
    <dgm:pt modelId="{E29F9388-1799-44DB-A679-D0F8B9E88220}" type="pres">
      <dgm:prSet presAssocID="{BABE73E6-F777-4698-BEC6-6138B0E34237}" presName="childText" presStyleLbl="revTx" presStyleIdx="0" presStyleCnt="1" custLinFactNeighborX="-192" custLinFactNeighborY="-3880">
        <dgm:presLayoutVars>
          <dgm:bulletEnabled val="1"/>
        </dgm:presLayoutVars>
      </dgm:prSet>
      <dgm:spPr/>
    </dgm:pt>
  </dgm:ptLst>
  <dgm:cxnLst>
    <dgm:cxn modelId="{D87F2300-0119-4F92-9869-6E25575B0802}" srcId="{BABE73E6-F777-4698-BEC6-6138B0E34237}" destId="{623D2AC5-3D88-44B1-9592-55E8535E28C5}" srcOrd="5" destOrd="0" parTransId="{B4A6B73F-174F-4FCD-ACB3-808B71A8AA20}" sibTransId="{640B1F32-A7BD-4904-9BEF-64DB01AA4F41}"/>
    <dgm:cxn modelId="{C6444C01-25F7-4474-BB54-42C67848099E}" srcId="{BABE73E6-F777-4698-BEC6-6138B0E34237}" destId="{ED4BA0E4-5AB7-402E-A7F7-C5A0D6DB7D71}" srcOrd="10" destOrd="0" parTransId="{A56DB157-37FB-41B3-85AD-9FD87B3F0967}" sibTransId="{2C291774-04C6-4FE7-BC27-10725114FA4B}"/>
    <dgm:cxn modelId="{4319BB06-659D-4A21-8684-977955772840}" type="presOf" srcId="{A08F86D9-490C-49F8-A4D2-C0A1147CDB97}" destId="{E29F9388-1799-44DB-A679-D0F8B9E88220}" srcOrd="0" destOrd="9" presId="urn:microsoft.com/office/officeart/2005/8/layout/vList2"/>
    <dgm:cxn modelId="{D5AB0509-0A22-45DE-B999-11B335A32C8A}" srcId="{BABE73E6-F777-4698-BEC6-6138B0E34237}" destId="{A9D0482B-2485-4137-828D-F18DBD8FF191}" srcOrd="25" destOrd="0" parTransId="{FA75EAAF-A164-4A48-8276-BF9F15890303}" sibTransId="{D61854FA-DBE4-4F93-85D1-8BB5F4D341CA}"/>
    <dgm:cxn modelId="{F3EDBD0C-A2AB-4D60-8FAE-2D67CD8EF201}" srcId="{BABE73E6-F777-4698-BEC6-6138B0E34237}" destId="{CBA4C23A-35F8-40B3-BD7E-D0F0E417C08F}" srcOrd="19" destOrd="0" parTransId="{ECF6FE74-CFD6-48B0-9F46-CA8FADEAB61B}" sibTransId="{BFA351BE-6972-41C2-8A23-6FED02E25945}"/>
    <dgm:cxn modelId="{8114380D-AB9B-4C24-9E65-1172D176AAB9}" type="presOf" srcId="{F408ABD1-A1CF-4BE0-BB3A-62106C6B48B0}" destId="{E29F9388-1799-44DB-A679-D0F8B9E88220}" srcOrd="0" destOrd="12" presId="urn:microsoft.com/office/officeart/2005/8/layout/vList2"/>
    <dgm:cxn modelId="{F056C614-14FA-42BA-8651-CB9FD8E2B765}" type="presOf" srcId="{33C57991-0A99-41B6-B6C5-39144FAE7105}" destId="{E29F9388-1799-44DB-A679-D0F8B9E88220}" srcOrd="0" destOrd="14" presId="urn:microsoft.com/office/officeart/2005/8/layout/vList2"/>
    <dgm:cxn modelId="{558B7520-5A8F-40D9-A043-326D8CE99187}" type="presOf" srcId="{2D2A90D5-29DA-43F2-86D2-823E73C3FA46}" destId="{E29F9388-1799-44DB-A679-D0F8B9E88220}" srcOrd="0" destOrd="1" presId="urn:microsoft.com/office/officeart/2005/8/layout/vList2"/>
    <dgm:cxn modelId="{2B4A7D23-5809-4FEB-AB77-FD225BABA4F1}" type="presOf" srcId="{8B2A8A1C-2D28-4040-BE3C-B3B56CD64B54}" destId="{E29F9388-1799-44DB-A679-D0F8B9E88220}" srcOrd="0" destOrd="20" presId="urn:microsoft.com/office/officeart/2005/8/layout/vList2"/>
    <dgm:cxn modelId="{EB56EB23-8099-41E7-99C6-94AFB9DFBB2B}" type="presOf" srcId="{B42DD7E6-B9A2-40F2-A0D6-69A698E4EFE2}" destId="{E29F9388-1799-44DB-A679-D0F8B9E88220}" srcOrd="0" destOrd="11" presId="urn:microsoft.com/office/officeart/2005/8/layout/vList2"/>
    <dgm:cxn modelId="{29C65624-32A6-41C8-B77C-3601F2D63A19}" srcId="{BABE73E6-F777-4698-BEC6-6138B0E34237}" destId="{682C7141-0D0B-4449-9C66-3486C1B6A7A0}" srcOrd="21" destOrd="0" parTransId="{366BEA1D-99B9-481D-8182-28A078AF811C}" sibTransId="{031DD690-9B3F-4503-BA98-A357B52AC75B}"/>
    <dgm:cxn modelId="{55C9DB27-389C-4954-9DED-2DA3AA0D1335}" type="presOf" srcId="{793BF0D6-3E2B-4AF3-95D1-9856B6EE6A7B}" destId="{E29F9388-1799-44DB-A679-D0F8B9E88220}" srcOrd="0" destOrd="22" presId="urn:microsoft.com/office/officeart/2005/8/layout/vList2"/>
    <dgm:cxn modelId="{B9EBBB2E-6859-481A-8582-4B102A5C180C}" srcId="{BABE73E6-F777-4698-BEC6-6138B0E34237}" destId="{1BA5CDD3-DBF8-4D62-95C3-DEEDD9542730}" srcOrd="3" destOrd="0" parTransId="{A46C6B4B-6AAE-4EFD-A2E4-BEF0C849A7FA}" sibTransId="{B0022D1C-6959-409F-8719-22218F031CCA}"/>
    <dgm:cxn modelId="{7A3A5E30-2405-4B5C-B1E8-B48FC7802AAC}" srcId="{BABE73E6-F777-4698-BEC6-6138B0E34237}" destId="{B42DD7E6-B9A2-40F2-A0D6-69A698E4EFE2}" srcOrd="11" destOrd="0" parTransId="{F94EEAC1-F7A6-48DD-9869-D5403CE67220}" sibTransId="{10DAECAA-98BC-47D3-8CA4-C2209D5BEF00}"/>
    <dgm:cxn modelId="{D4F5C734-EEC5-4261-B4F7-4B988406BF25}" type="presOf" srcId="{456C9348-EF4D-410C-A8CB-3A2752673BD5}" destId="{E29F9388-1799-44DB-A679-D0F8B9E88220}" srcOrd="0" destOrd="23" presId="urn:microsoft.com/office/officeart/2005/8/layout/vList2"/>
    <dgm:cxn modelId="{4A822235-C37E-4F95-B146-39197C824D9B}" srcId="{BABE73E6-F777-4698-BEC6-6138B0E34237}" destId="{B59946C8-7162-4C5A-88BE-0B9AEED588AA}" srcOrd="8" destOrd="0" parTransId="{4668B428-5D6B-4B60-AF8A-D1BF1071D7EB}" sibTransId="{D4A6CE8B-E14D-4D53-9624-001572F1FE68}"/>
    <dgm:cxn modelId="{4897D936-C7DB-4DBE-BD2B-D88706475DF9}" srcId="{BABE73E6-F777-4698-BEC6-6138B0E34237}" destId="{456C9348-EF4D-410C-A8CB-3A2752673BD5}" srcOrd="23" destOrd="0" parTransId="{66A16AF1-5FD5-487E-A949-510D87B79308}" sibTransId="{4A159A54-C32D-4D3F-9A37-28983FA1A544}"/>
    <dgm:cxn modelId="{A3A74E3E-204C-490E-B1E6-0BEFBFE5992D}" srcId="{BABE73E6-F777-4698-BEC6-6138B0E34237}" destId="{33C57991-0A99-41B6-B6C5-39144FAE7105}" srcOrd="14" destOrd="0" parTransId="{36AFFE57-C940-4C4A-AE22-3030C86EFF14}" sibTransId="{C47C9FBD-9618-4BFF-9EED-0511802AA806}"/>
    <dgm:cxn modelId="{2B75F35C-BCE4-4ED1-84A9-37632E659090}" srcId="{BABE73E6-F777-4698-BEC6-6138B0E34237}" destId="{BD9EF69C-269A-4402-B1B4-08CC1DF3610F}" srcOrd="0" destOrd="0" parTransId="{D0A77E8B-A38B-465D-9B74-ADE4691B1C7B}" sibTransId="{46836205-D27E-4E66-980C-085C016CEE01}"/>
    <dgm:cxn modelId="{B350F663-9636-447D-81D6-C41204AE9760}" type="presOf" srcId="{B59946C8-7162-4C5A-88BE-0B9AEED588AA}" destId="{E29F9388-1799-44DB-A679-D0F8B9E88220}" srcOrd="0" destOrd="8" presId="urn:microsoft.com/office/officeart/2005/8/layout/vList2"/>
    <dgm:cxn modelId="{E6937866-3050-4EF7-847C-47B805B84483}" srcId="{BABE73E6-F777-4698-BEC6-6138B0E34237}" destId="{0B9C5BBC-6930-4121-8FB0-855E49C41AA4}" srcOrd="7" destOrd="0" parTransId="{FBB5192A-F208-4703-9215-08AD10CF10CE}" sibTransId="{C34341F6-F2AC-47D8-9256-BF32BBDBA094}"/>
    <dgm:cxn modelId="{8AFF4E67-7E16-4584-A8C3-7B79B1C70218}" type="presOf" srcId="{57241200-810B-4ECD-B359-7E24B74CE5AA}" destId="{1705A180-28C9-4BFC-9BB2-B4194FA1428E}" srcOrd="0" destOrd="0" presId="urn:microsoft.com/office/officeart/2005/8/layout/vList2"/>
    <dgm:cxn modelId="{EDF2A469-E487-473F-B1DC-47008DCD4707}" type="presOf" srcId="{CBA4C23A-35F8-40B3-BD7E-D0F0E417C08F}" destId="{E29F9388-1799-44DB-A679-D0F8B9E88220}" srcOrd="0" destOrd="19" presId="urn:microsoft.com/office/officeart/2005/8/layout/vList2"/>
    <dgm:cxn modelId="{EB5D024A-B55E-459E-9B45-CF0E5CBBCC0A}" type="presOf" srcId="{682C7141-0D0B-4449-9C66-3486C1B6A7A0}" destId="{E29F9388-1799-44DB-A679-D0F8B9E88220}" srcOrd="0" destOrd="21" presId="urn:microsoft.com/office/officeart/2005/8/layout/vList2"/>
    <dgm:cxn modelId="{6136CD6B-DB71-4F73-B016-CC31A08DAA37}" type="presOf" srcId="{0B9C5BBC-6930-4121-8FB0-855E49C41AA4}" destId="{E29F9388-1799-44DB-A679-D0F8B9E88220}" srcOrd="0" destOrd="7" presId="urn:microsoft.com/office/officeart/2005/8/layout/vList2"/>
    <dgm:cxn modelId="{444B784C-BFB9-4134-BA13-1C4F36AEF9AB}" type="presOf" srcId="{BABE73E6-F777-4698-BEC6-6138B0E34237}" destId="{65322707-46B0-40CE-80E0-7F5C37B10395}" srcOrd="0" destOrd="0" presId="urn:microsoft.com/office/officeart/2005/8/layout/vList2"/>
    <dgm:cxn modelId="{1FECA354-71AF-429D-BF98-309E55F36602}" type="presOf" srcId="{526299B4-589A-46B2-89F5-8A910F6D3094}" destId="{E29F9388-1799-44DB-A679-D0F8B9E88220}" srcOrd="0" destOrd="15" presId="urn:microsoft.com/office/officeart/2005/8/layout/vList2"/>
    <dgm:cxn modelId="{E60CF154-0963-498A-9DB8-953E8AC1F9F9}" type="presOf" srcId="{1BA5CDD3-DBF8-4D62-95C3-DEEDD9542730}" destId="{E29F9388-1799-44DB-A679-D0F8B9E88220}" srcOrd="0" destOrd="3" presId="urn:microsoft.com/office/officeart/2005/8/layout/vList2"/>
    <dgm:cxn modelId="{9CB8F176-0327-44E0-A582-A70188DBCE19}" type="presOf" srcId="{ECBA9A29-760F-4256-824B-613CBD09C244}" destId="{E29F9388-1799-44DB-A679-D0F8B9E88220}" srcOrd="0" destOrd="18" presId="urn:microsoft.com/office/officeart/2005/8/layout/vList2"/>
    <dgm:cxn modelId="{13BA0779-F402-4D7C-99ED-3CD0B7505554}" srcId="{BABE73E6-F777-4698-BEC6-6138B0E34237}" destId="{926C0462-D83D-4206-ADB9-D09367416489}" srcOrd="13" destOrd="0" parTransId="{521A3B3D-71E8-42FF-82FF-CF90E506D1EA}" sibTransId="{B3B76E37-2290-42A5-8EBE-B1C92BB3C7D9}"/>
    <dgm:cxn modelId="{74A1CC7E-ABCB-4425-8526-2D885A304B55}" type="presOf" srcId="{6E61DEA7-623C-4DC7-BB52-B5801EBDA025}" destId="{E29F9388-1799-44DB-A679-D0F8B9E88220}" srcOrd="0" destOrd="16" presId="urn:microsoft.com/office/officeart/2005/8/layout/vList2"/>
    <dgm:cxn modelId="{DFAD5386-D5A5-4F7A-ADA9-C5A69A108642}" type="presOf" srcId="{926C0462-D83D-4206-ADB9-D09367416489}" destId="{E29F9388-1799-44DB-A679-D0F8B9E88220}" srcOrd="0" destOrd="13" presId="urn:microsoft.com/office/officeart/2005/8/layout/vList2"/>
    <dgm:cxn modelId="{40BD038C-B67C-42B1-A592-8F7866B69BEA}" srcId="{BABE73E6-F777-4698-BEC6-6138B0E34237}" destId="{526299B4-589A-46B2-89F5-8A910F6D3094}" srcOrd="15" destOrd="0" parTransId="{6EE9162D-703B-4E2C-8D78-8BD021D992AE}" sibTransId="{65E76878-1ADC-470C-94E3-884BE7EDA752}"/>
    <dgm:cxn modelId="{6D5DCA8E-2AF6-42E2-A396-B1D3B39EA861}" type="presOf" srcId="{82634F62-B158-4BC8-B9F1-F017098C2890}" destId="{E29F9388-1799-44DB-A679-D0F8B9E88220}" srcOrd="0" destOrd="2" presId="urn:microsoft.com/office/officeart/2005/8/layout/vList2"/>
    <dgm:cxn modelId="{981B449B-0533-4745-996D-BD48EBCDAFDA}" srcId="{BABE73E6-F777-4698-BEC6-6138B0E34237}" destId="{6E61DEA7-623C-4DC7-BB52-B5801EBDA025}" srcOrd="16" destOrd="0" parTransId="{38D8D2C2-1628-4099-BE05-6F0933E9F149}" sibTransId="{7E8938F2-4C45-4668-9DF7-67494AD461B5}"/>
    <dgm:cxn modelId="{C8B2749C-7BF2-4EB3-AE75-8145CA3AF65A}" srcId="{BABE73E6-F777-4698-BEC6-6138B0E34237}" destId="{6F44FBBC-792F-408C-B8FF-E44906015CDE}" srcOrd="17" destOrd="0" parTransId="{6AA13DC5-F427-46EF-8D1F-4B1EEDEB563A}" sibTransId="{7843DCB8-C1C2-4A91-A1DB-7FD420F1DD3A}"/>
    <dgm:cxn modelId="{B3EA0EA2-3803-462B-A466-573DC986871B}" type="presOf" srcId="{BD9EF69C-269A-4402-B1B4-08CC1DF3610F}" destId="{E29F9388-1799-44DB-A679-D0F8B9E88220}" srcOrd="0" destOrd="0" presId="urn:microsoft.com/office/officeart/2005/8/layout/vList2"/>
    <dgm:cxn modelId="{F6500BA3-0C81-493A-9298-AB8D9F1740E9}" type="presOf" srcId="{623D2AC5-3D88-44B1-9592-55E8535E28C5}" destId="{E29F9388-1799-44DB-A679-D0F8B9E88220}" srcOrd="0" destOrd="5" presId="urn:microsoft.com/office/officeart/2005/8/layout/vList2"/>
    <dgm:cxn modelId="{1F54FBB3-79CD-4BE3-A706-6E5F0EE425EE}" srcId="{BABE73E6-F777-4698-BEC6-6138B0E34237}" destId="{793BF0D6-3E2B-4AF3-95D1-9856B6EE6A7B}" srcOrd="22" destOrd="0" parTransId="{F872FA7F-B25F-4F1A-924E-E90668E2773E}" sibTransId="{4A6D1435-E3D3-4058-985C-6C16018EE800}"/>
    <dgm:cxn modelId="{922C4EB8-D4E6-473E-8D35-D4F9884D3B12}" srcId="{BABE73E6-F777-4698-BEC6-6138B0E34237}" destId="{F408ABD1-A1CF-4BE0-BB3A-62106C6B48B0}" srcOrd="12" destOrd="0" parTransId="{9D869216-FFCB-43BF-BCDD-CAF6BC638474}" sibTransId="{2407BC3B-E9A2-4A72-9298-5CA12AE1A3BA}"/>
    <dgm:cxn modelId="{59B3D8B8-1D71-40F0-87B3-9D1B2D77983E}" srcId="{BABE73E6-F777-4698-BEC6-6138B0E34237}" destId="{8B2A8A1C-2D28-4040-BE3C-B3B56CD64B54}" srcOrd="20" destOrd="0" parTransId="{457FECAF-5EC4-46E3-942F-DB85BE9CC37C}" sibTransId="{C109D0A7-2C9B-466B-B457-DF8E07694054}"/>
    <dgm:cxn modelId="{2D045FC6-E7F0-43A9-818A-D7DC71716418}" type="presOf" srcId="{ED4BA0E4-5AB7-402E-A7F7-C5A0D6DB7D71}" destId="{E29F9388-1799-44DB-A679-D0F8B9E88220}" srcOrd="0" destOrd="10" presId="urn:microsoft.com/office/officeart/2005/8/layout/vList2"/>
    <dgm:cxn modelId="{FCA73EC7-A39A-44D3-8AE6-CC8159EA317B}" srcId="{57241200-810B-4ECD-B359-7E24B74CE5AA}" destId="{BABE73E6-F777-4698-BEC6-6138B0E34237}" srcOrd="0" destOrd="0" parTransId="{5C8EF320-5838-4195-9B7E-3E18BB009D34}" sibTransId="{38ABDFA3-5B7B-4C64-A6CF-1A924356FC1F}"/>
    <dgm:cxn modelId="{2AA8F5CA-CCBC-430F-A9C4-964CFF35B41C}" srcId="{BABE73E6-F777-4698-BEC6-6138B0E34237}" destId="{09CADBCC-DEC5-45D0-BA5D-0D75B270AE4E}" srcOrd="24" destOrd="0" parTransId="{6D308C89-E9FA-499A-91AD-68E2F40B5ECF}" sibTransId="{6D78245A-4D4B-47F9-AB10-4A97DD8683BD}"/>
    <dgm:cxn modelId="{FA1FA6CB-A996-4D73-96B3-E8BF56CD86AB}" srcId="{BABE73E6-F777-4698-BEC6-6138B0E34237}" destId="{A08F86D9-490C-49F8-A4D2-C0A1147CDB97}" srcOrd="9" destOrd="0" parTransId="{F839C2DF-7A5A-4C2F-B539-5BF9C176D198}" sibTransId="{FBAD50E3-68A9-4EA1-A1BA-F0B015ECD531}"/>
    <dgm:cxn modelId="{B0E1A7D2-198D-4FB7-AEA2-A9954E536EFA}" srcId="{BABE73E6-F777-4698-BEC6-6138B0E34237}" destId="{82634F62-B158-4BC8-B9F1-F017098C2890}" srcOrd="2" destOrd="0" parTransId="{DC555CCE-DA66-4E3E-8781-A8008D915C37}" sibTransId="{E44A16DC-C0F7-478D-B78F-F82F02E95B94}"/>
    <dgm:cxn modelId="{78F6BFDE-2408-4D67-8DE6-5B02918A2242}" type="presOf" srcId="{09CADBCC-DEC5-45D0-BA5D-0D75B270AE4E}" destId="{E29F9388-1799-44DB-A679-D0F8B9E88220}" srcOrd="0" destOrd="24" presId="urn:microsoft.com/office/officeart/2005/8/layout/vList2"/>
    <dgm:cxn modelId="{0DFF87DF-0DE0-4448-A2A0-64B841CA6BA6}" srcId="{BABE73E6-F777-4698-BEC6-6138B0E34237}" destId="{2D2A90D5-29DA-43F2-86D2-823E73C3FA46}" srcOrd="1" destOrd="0" parTransId="{EBA2F420-5964-4BCC-8E73-85048FFE093A}" sibTransId="{5F16D322-6F36-4A26-9630-1FE5C05405F7}"/>
    <dgm:cxn modelId="{CC6055E4-19B5-49FC-9B60-295582FF60A8}" type="presOf" srcId="{2999B929-AC02-4729-AFD5-9B642727B0C1}" destId="{E29F9388-1799-44DB-A679-D0F8B9E88220}" srcOrd="0" destOrd="4" presId="urn:microsoft.com/office/officeart/2005/8/layout/vList2"/>
    <dgm:cxn modelId="{481393E5-4B09-477D-89AA-D1FAAAE5EFB0}" srcId="{BABE73E6-F777-4698-BEC6-6138B0E34237}" destId="{ECBA9A29-760F-4256-824B-613CBD09C244}" srcOrd="18" destOrd="0" parTransId="{13AB554B-1CEF-4471-89E6-E4DD9E9F9AB4}" sibTransId="{A37BADF8-DF82-47A3-989D-0A5425A16EFD}"/>
    <dgm:cxn modelId="{8EC988E6-06CA-4047-ADEF-7BEFA6A82E47}" type="presOf" srcId="{6F44FBBC-792F-408C-B8FF-E44906015CDE}" destId="{E29F9388-1799-44DB-A679-D0F8B9E88220}" srcOrd="0" destOrd="17" presId="urn:microsoft.com/office/officeart/2005/8/layout/vList2"/>
    <dgm:cxn modelId="{312CD9F0-298D-4710-87E5-D09E4362FEA4}" srcId="{BABE73E6-F777-4698-BEC6-6138B0E34237}" destId="{2999B929-AC02-4729-AFD5-9B642727B0C1}" srcOrd="4" destOrd="0" parTransId="{C8A271A0-5F86-4672-A686-01A987413BED}" sibTransId="{1973FA76-1E3F-45B1-A2FC-3E623564E8EC}"/>
    <dgm:cxn modelId="{F1CED9F4-E720-4E56-9B78-59D608D39B2E}" type="presOf" srcId="{F88B5CAF-A9B8-45E5-82F0-79A3BF3B8C2B}" destId="{E29F9388-1799-44DB-A679-D0F8B9E88220}" srcOrd="0" destOrd="6" presId="urn:microsoft.com/office/officeart/2005/8/layout/vList2"/>
    <dgm:cxn modelId="{D333F3F4-A688-4A1E-9401-9F34DE4E3958}" srcId="{BABE73E6-F777-4698-BEC6-6138B0E34237}" destId="{F88B5CAF-A9B8-45E5-82F0-79A3BF3B8C2B}" srcOrd="6" destOrd="0" parTransId="{B0F3EBCB-80B1-4612-8826-EDE15CEDA2A3}" sibTransId="{82540511-1B03-4A1E-9242-CDB96BD6402F}"/>
    <dgm:cxn modelId="{6DAD69F7-45C6-4BEA-9838-E84C2E98BE46}" type="presOf" srcId="{A9D0482B-2485-4137-828D-F18DBD8FF191}" destId="{E29F9388-1799-44DB-A679-D0F8B9E88220}" srcOrd="0" destOrd="25" presId="urn:microsoft.com/office/officeart/2005/8/layout/vList2"/>
    <dgm:cxn modelId="{F1CDBFB1-747C-48A6-9194-88B5553F80C9}" type="presParOf" srcId="{1705A180-28C9-4BFC-9BB2-B4194FA1428E}" destId="{65322707-46B0-40CE-80E0-7F5C37B10395}" srcOrd="0" destOrd="0" presId="urn:microsoft.com/office/officeart/2005/8/layout/vList2"/>
    <dgm:cxn modelId="{FB6AD5D6-1A75-4343-B58C-558BEF797BF4}" type="presParOf" srcId="{1705A180-28C9-4BFC-9BB2-B4194FA1428E}" destId="{E29F9388-1799-44DB-A679-D0F8B9E8822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7241200-810B-4ECD-B359-7E24B74CE5A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D295716-5846-48F3-833F-ADCB34F4C0B0}">
      <dgm:prSet phldrT="[Tekst]" phldr="0" custT="1"/>
      <dgm:spPr/>
      <dgm:t>
        <a:bodyPr/>
        <a:lstStyle/>
        <a:p>
          <a:r>
            <a:rPr lang="pl-PL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Ocena wniosków o dofinansowanie </a:t>
          </a:r>
          <a:r>
            <a:rPr lang="pl-PL" sz="1800" dirty="0"/>
            <a:t>- Komisja dokonuje oceny wniosków o dofinansowanie, mając na celu wyrównywanie potencjału społeczno-gospodarczego, poprawę jakości życia mieszkańców i zapewnienie spójności terytorialnej na obszarze województwa i biorąc pod uwagę:</a:t>
          </a:r>
          <a:endParaRPr lang="pl-PL" sz="1800" b="1" dirty="0"/>
        </a:p>
      </dgm:t>
    </dgm:pt>
    <dgm:pt modelId="{E9180B5B-44AA-4F01-85AF-8D19A8C48606}" type="parTrans" cxnId="{45CF1C9E-133E-4047-BD68-FB4782F18058}">
      <dgm:prSet/>
      <dgm:spPr/>
      <dgm:t>
        <a:bodyPr/>
        <a:lstStyle/>
        <a:p>
          <a:endParaRPr lang="pl-PL"/>
        </a:p>
      </dgm:t>
    </dgm:pt>
    <dgm:pt modelId="{E8B65364-E18E-4D6E-8A56-FF8088903FCF}" type="sibTrans" cxnId="{45CF1C9E-133E-4047-BD68-FB4782F18058}">
      <dgm:prSet/>
      <dgm:spPr/>
      <dgm:t>
        <a:bodyPr/>
        <a:lstStyle/>
        <a:p>
          <a:endParaRPr lang="pl-PL"/>
        </a:p>
      </dgm:t>
    </dgm:pt>
    <dgm:pt modelId="{5A33335B-304A-4F80-80C3-5C3724DBB829}">
      <dgm:prSet phldrT="[Tekst]" phldr="0" custT="1"/>
      <dgm:spPr/>
      <dgm:t>
        <a:bodyPr/>
        <a:lstStyle/>
        <a:p>
          <a:endParaRPr lang="pl-PL" sz="13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C53208-57A1-4D5A-8460-F52E1EA94179}" type="parTrans" cxnId="{C7CC69DE-8752-4264-9EBC-1650ADABB641}">
      <dgm:prSet/>
      <dgm:spPr/>
      <dgm:t>
        <a:bodyPr/>
        <a:lstStyle/>
        <a:p>
          <a:endParaRPr lang="pl-PL"/>
        </a:p>
      </dgm:t>
    </dgm:pt>
    <dgm:pt modelId="{0EB4DEC5-2B1E-488C-8E99-B71F331894E6}" type="sibTrans" cxnId="{C7CC69DE-8752-4264-9EBC-1650ADABB641}">
      <dgm:prSet/>
      <dgm:spPr/>
      <dgm:t>
        <a:bodyPr/>
        <a:lstStyle/>
        <a:p>
          <a:endParaRPr lang="pl-PL"/>
        </a:p>
      </dgm:t>
    </dgm:pt>
    <dgm:pt modelId="{827A253B-3BE8-4AEF-9E00-84621953085B}">
      <dgm:prSet phldrT="[Tekst]" phldr="0" custT="1"/>
      <dgm:spPr/>
      <dgm:t>
        <a:bodyPr/>
        <a:lstStyle/>
        <a:p>
          <a:endParaRPr lang="pl-PL" sz="1300" b="0" dirty="0">
            <a:solidFill>
              <a:schemeClr val="tx1"/>
            </a:solidFill>
          </a:endParaRPr>
        </a:p>
      </dgm:t>
    </dgm:pt>
    <dgm:pt modelId="{B0D377DD-A2F5-4EBE-B726-86ED50048D3A}" type="parTrans" cxnId="{41CBC004-1B4A-404E-925E-F630811805A9}">
      <dgm:prSet/>
      <dgm:spPr/>
      <dgm:t>
        <a:bodyPr/>
        <a:lstStyle/>
        <a:p>
          <a:endParaRPr lang="pl-PL"/>
        </a:p>
      </dgm:t>
    </dgm:pt>
    <dgm:pt modelId="{B3F0D62C-264E-4C0A-9F74-ABF8307BC74B}" type="sibTrans" cxnId="{41CBC004-1B4A-404E-925E-F630811805A9}">
      <dgm:prSet/>
      <dgm:spPr/>
      <dgm:t>
        <a:bodyPr/>
        <a:lstStyle/>
        <a:p>
          <a:endParaRPr lang="pl-PL"/>
        </a:p>
      </dgm:t>
    </dgm:pt>
    <dgm:pt modelId="{8A5951FF-6E55-48EB-874E-C59DDAF2816A}">
      <dgm:prSet phldrT="[Tekst]" phldr="0" custT="1"/>
      <dgm:spPr/>
      <dgm:t>
        <a:bodyPr/>
        <a:lstStyle/>
        <a:p>
          <a:pPr>
            <a:buNone/>
          </a:pPr>
          <a:r>
            <a:rPr lang="pl-PL" sz="13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podstawowy</a:t>
          </a:r>
          <a:r>
            <a:rPr lang="pl-PL" sz="1300" b="1" u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pl-PL" sz="13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EE7E55-2D39-4687-90A3-B6572FD3A229}" type="parTrans" cxnId="{ECC31578-4E8B-423F-A2A7-18BE77EEFF64}">
      <dgm:prSet/>
      <dgm:spPr/>
      <dgm:t>
        <a:bodyPr/>
        <a:lstStyle/>
        <a:p>
          <a:endParaRPr lang="pl-PL"/>
        </a:p>
      </dgm:t>
    </dgm:pt>
    <dgm:pt modelId="{9EFC4582-F02B-46A7-A73E-1903C1E0C9B6}" type="sibTrans" cxnId="{ECC31578-4E8B-423F-A2A7-18BE77EEFF64}">
      <dgm:prSet/>
      <dgm:spPr/>
      <dgm:t>
        <a:bodyPr/>
        <a:lstStyle/>
        <a:p>
          <a:endParaRPr lang="pl-PL"/>
        </a:p>
      </dgm:t>
    </dgm:pt>
    <dgm:pt modelId="{FAEB4728-D27E-4F47-99C8-033B2B722715}">
      <dgm:prSet phldrT="[Tekst]" phldr="0" custT="1"/>
      <dgm:spPr/>
      <dgm:t>
        <a:bodyPr/>
        <a:lstStyle/>
        <a:p>
          <a:pPr>
            <a:buNone/>
          </a:pPr>
          <a:r>
            <a:rPr lang="pl-PL" sz="13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remontowy</a:t>
          </a:r>
          <a:r>
            <a:rPr lang="pl-PL" sz="1300" b="1" u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pl-PL" sz="13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877E99-CDA3-4D12-B605-E80D7A91FA3E}" type="parTrans" cxnId="{30BD9EA7-54A2-449E-B678-15F15F7ED7D1}">
      <dgm:prSet/>
      <dgm:spPr/>
      <dgm:t>
        <a:bodyPr/>
        <a:lstStyle/>
        <a:p>
          <a:endParaRPr lang="pl-PL"/>
        </a:p>
      </dgm:t>
    </dgm:pt>
    <dgm:pt modelId="{4248D0BF-ED7E-46E4-B233-B1825F7C70B9}" type="sibTrans" cxnId="{30BD9EA7-54A2-449E-B678-15F15F7ED7D1}">
      <dgm:prSet/>
      <dgm:spPr/>
      <dgm:t>
        <a:bodyPr/>
        <a:lstStyle/>
        <a:p>
          <a:endParaRPr lang="pl-PL"/>
        </a:p>
      </dgm:t>
    </dgm:pt>
    <dgm:pt modelId="{672FA759-7E42-4E18-9924-7B6FE229A457}">
      <dgm:prSet phldrT="[Tekst]" phldr="0" custT="1"/>
      <dgm:spPr/>
      <dgm:t>
        <a:bodyPr/>
        <a:lstStyle/>
        <a:p>
          <a:pPr>
            <a:buNone/>
          </a:pPr>
          <a:r>
            <a:rPr lang="pl-PL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1) poprawę stanu bezpieczeństwa ruchu drogowego, ze szczególnym uwzględnieniem bezpieczeństwa ruchu drogowego niechronionych uczestników ruchu;</a:t>
          </a:r>
          <a:endParaRPr lang="pl-PL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B2AA40-7276-4269-802A-2717C0D08703}" type="parTrans" cxnId="{F0F6AF42-E9C0-4A9B-ACDC-B17A87A3B99C}">
      <dgm:prSet/>
      <dgm:spPr/>
      <dgm:t>
        <a:bodyPr/>
        <a:lstStyle/>
        <a:p>
          <a:endParaRPr lang="pl-PL"/>
        </a:p>
      </dgm:t>
    </dgm:pt>
    <dgm:pt modelId="{37BD4146-F4C9-484A-A44D-BFCFB1B592B7}" type="sibTrans" cxnId="{F0F6AF42-E9C0-4A9B-ACDC-B17A87A3B99C}">
      <dgm:prSet/>
      <dgm:spPr/>
      <dgm:t>
        <a:bodyPr/>
        <a:lstStyle/>
        <a:p>
          <a:endParaRPr lang="pl-PL"/>
        </a:p>
      </dgm:t>
    </dgm:pt>
    <dgm:pt modelId="{D79EB0DE-8DE9-4084-BFE2-F66599432F91}">
      <dgm:prSet custT="1"/>
      <dgm:spPr/>
      <dgm:t>
        <a:bodyPr/>
        <a:lstStyle/>
        <a:p>
          <a:pPr>
            <a:buNone/>
          </a:pPr>
          <a:r>
            <a:rPr lang="pl-PL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2) zapewnienie spójności sieci dróg publicznych;</a:t>
          </a:r>
        </a:p>
      </dgm:t>
    </dgm:pt>
    <dgm:pt modelId="{AB78EF44-9C3E-4F90-8B6A-209EDC83C2EC}" type="parTrans" cxnId="{2466D401-745F-47D4-AD34-4FB53306479B}">
      <dgm:prSet/>
      <dgm:spPr/>
      <dgm:t>
        <a:bodyPr/>
        <a:lstStyle/>
        <a:p>
          <a:endParaRPr lang="pl-PL"/>
        </a:p>
      </dgm:t>
    </dgm:pt>
    <dgm:pt modelId="{4BBB51F1-E788-4508-826D-1962BDFC5704}" type="sibTrans" cxnId="{2466D401-745F-47D4-AD34-4FB53306479B}">
      <dgm:prSet/>
      <dgm:spPr/>
      <dgm:t>
        <a:bodyPr/>
        <a:lstStyle/>
        <a:p>
          <a:endParaRPr lang="pl-PL"/>
        </a:p>
      </dgm:t>
    </dgm:pt>
    <dgm:pt modelId="{D5D9F118-5B47-4517-8B8D-EF0204BEE4DB}">
      <dgm:prSet custT="1"/>
      <dgm:spPr/>
      <dgm:t>
        <a:bodyPr/>
        <a:lstStyle/>
        <a:p>
          <a:pPr>
            <a:buNone/>
          </a:pPr>
          <a:r>
            <a:rPr lang="pl-PL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3) podnoszenie standardów technicznych dróg powiatowych i dróg gminnych, w szczególności dostosowanie ich do ruchu pojazdów o dopuszczalnym nacisku pojedynczej osi napędowej do 11,5 t, oraz zachowanie jednorodności sieci dróg powiatowych i dróg gminnych pod względem spełniania tych standardów;</a:t>
          </a:r>
        </a:p>
      </dgm:t>
    </dgm:pt>
    <dgm:pt modelId="{4ABE58FF-4E6C-4786-89EE-114BE566F7ED}" type="parTrans" cxnId="{482DEFC4-6119-4DCE-BE84-28C81BB6FE90}">
      <dgm:prSet/>
      <dgm:spPr/>
      <dgm:t>
        <a:bodyPr/>
        <a:lstStyle/>
        <a:p>
          <a:endParaRPr lang="pl-PL"/>
        </a:p>
      </dgm:t>
    </dgm:pt>
    <dgm:pt modelId="{A90B7AC7-AFDC-42B6-BB25-34A864154EE0}" type="sibTrans" cxnId="{482DEFC4-6119-4DCE-BE84-28C81BB6FE90}">
      <dgm:prSet/>
      <dgm:spPr/>
      <dgm:t>
        <a:bodyPr/>
        <a:lstStyle/>
        <a:p>
          <a:endParaRPr lang="pl-PL"/>
        </a:p>
      </dgm:t>
    </dgm:pt>
    <dgm:pt modelId="{ACFA5611-9BDA-4B20-8AC0-E5295D18CF39}">
      <dgm:prSet custT="1"/>
      <dgm:spPr/>
      <dgm:t>
        <a:bodyPr/>
        <a:lstStyle/>
        <a:p>
          <a:pPr>
            <a:buNone/>
          </a:pPr>
          <a:r>
            <a:rPr lang="pl-PL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4) zwiększenie dostępności transportowej jednostek administracyjnych;</a:t>
          </a:r>
        </a:p>
      </dgm:t>
    </dgm:pt>
    <dgm:pt modelId="{3950B0DA-FE3E-4059-A97D-7C89FF9891DB}" type="parTrans" cxnId="{1818BF10-5A3D-4633-A9FF-6A6871AB4015}">
      <dgm:prSet/>
      <dgm:spPr/>
      <dgm:t>
        <a:bodyPr/>
        <a:lstStyle/>
        <a:p>
          <a:endParaRPr lang="pl-PL"/>
        </a:p>
      </dgm:t>
    </dgm:pt>
    <dgm:pt modelId="{A775C571-09AE-4B2E-840D-340413F597D8}" type="sibTrans" cxnId="{1818BF10-5A3D-4633-A9FF-6A6871AB4015}">
      <dgm:prSet/>
      <dgm:spPr/>
      <dgm:t>
        <a:bodyPr/>
        <a:lstStyle/>
        <a:p>
          <a:endParaRPr lang="pl-PL"/>
        </a:p>
      </dgm:t>
    </dgm:pt>
    <dgm:pt modelId="{4DD3C9D6-A4B6-4CB2-A3D7-70A2147AF97D}">
      <dgm:prSet custT="1"/>
      <dgm:spPr/>
      <dgm:t>
        <a:bodyPr/>
        <a:lstStyle/>
        <a:p>
          <a:pPr>
            <a:buNone/>
          </a:pPr>
          <a:r>
            <a:rPr lang="pl-PL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5) poprawę dostępności terenów inwestycyjnych;</a:t>
          </a:r>
        </a:p>
      </dgm:t>
    </dgm:pt>
    <dgm:pt modelId="{BB48715A-E520-43CC-9335-6953882A9226}" type="parTrans" cxnId="{2DE5186B-62CD-4054-8C5D-A12F393F4036}">
      <dgm:prSet/>
      <dgm:spPr/>
      <dgm:t>
        <a:bodyPr/>
        <a:lstStyle/>
        <a:p>
          <a:endParaRPr lang="pl-PL"/>
        </a:p>
      </dgm:t>
    </dgm:pt>
    <dgm:pt modelId="{3CA3D0DD-1714-4FAA-AD66-B4C2EDFF4F53}" type="sibTrans" cxnId="{2DE5186B-62CD-4054-8C5D-A12F393F4036}">
      <dgm:prSet/>
      <dgm:spPr/>
      <dgm:t>
        <a:bodyPr/>
        <a:lstStyle/>
        <a:p>
          <a:endParaRPr lang="pl-PL"/>
        </a:p>
      </dgm:t>
    </dgm:pt>
    <dgm:pt modelId="{AE93E1B5-0C4A-440D-A7AF-1558460ABEBF}">
      <dgm:prSet custT="1"/>
      <dgm:spPr/>
      <dgm:t>
        <a:bodyPr/>
        <a:lstStyle/>
        <a:p>
          <a:pPr>
            <a:buNone/>
          </a:pPr>
          <a:r>
            <a:rPr lang="pl-PL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6) zwiększenie liczby obwodnic w ciągu dróg powiatowych i dróg gminnych;</a:t>
          </a:r>
        </a:p>
      </dgm:t>
    </dgm:pt>
    <dgm:pt modelId="{AB21AD5C-5565-4B7A-9101-7C3E43655525}" type="parTrans" cxnId="{9F6BA91E-A53A-403D-B3B0-592CCE033E96}">
      <dgm:prSet/>
      <dgm:spPr/>
      <dgm:t>
        <a:bodyPr/>
        <a:lstStyle/>
        <a:p>
          <a:endParaRPr lang="pl-PL"/>
        </a:p>
      </dgm:t>
    </dgm:pt>
    <dgm:pt modelId="{3A60DAA5-4B37-4BBA-BFAA-410E2D5EF3B6}" type="sibTrans" cxnId="{9F6BA91E-A53A-403D-B3B0-592CCE033E96}">
      <dgm:prSet/>
      <dgm:spPr/>
      <dgm:t>
        <a:bodyPr/>
        <a:lstStyle/>
        <a:p>
          <a:endParaRPr lang="pl-PL"/>
        </a:p>
      </dgm:t>
    </dgm:pt>
    <dgm:pt modelId="{25771087-0A40-44FE-B861-10659C765E59}">
      <dgm:prSet custT="1"/>
      <dgm:spPr/>
      <dgm:t>
        <a:bodyPr/>
        <a:lstStyle/>
        <a:p>
          <a:pPr>
            <a:buNone/>
          </a:pPr>
          <a:r>
            <a:rPr lang="pl-PL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7) poprawę dostępności terenów objętych przedsięwzięciami lub inwestycjami powiązanymi z przedsięwzięciem infrastrukturalnym o których mowa w art. 5c ust. 1 ustawy z dnia 8 grudnia 2006 r. o finansowym wsparciu tworzenia lokali mieszkalnych na wynajem, mieszkań chronionych, noclegowni, schronisk dla osób bezdomnych, ogrzewalni i tymczasowych pomieszczeń.</a:t>
          </a:r>
        </a:p>
      </dgm:t>
    </dgm:pt>
    <dgm:pt modelId="{09D14D73-9BBE-4632-AD10-F0D7A251A13C}" type="parTrans" cxnId="{E5CED1A1-3B38-420E-A33D-5F09F896B2C1}">
      <dgm:prSet/>
      <dgm:spPr/>
      <dgm:t>
        <a:bodyPr/>
        <a:lstStyle/>
        <a:p>
          <a:endParaRPr lang="pl-PL"/>
        </a:p>
      </dgm:t>
    </dgm:pt>
    <dgm:pt modelId="{A5D4BA4A-E044-42B6-9109-63CF8579F874}" type="sibTrans" cxnId="{E5CED1A1-3B38-420E-A33D-5F09F896B2C1}">
      <dgm:prSet/>
      <dgm:spPr/>
      <dgm:t>
        <a:bodyPr/>
        <a:lstStyle/>
        <a:p>
          <a:endParaRPr lang="pl-PL"/>
        </a:p>
      </dgm:t>
    </dgm:pt>
    <dgm:pt modelId="{77747510-39CC-4486-9B32-7738CFFBD74C}">
      <dgm:prSet custT="1"/>
      <dgm:spPr/>
      <dgm:t>
        <a:bodyPr/>
        <a:lstStyle/>
        <a:p>
          <a:pPr>
            <a:buNone/>
          </a:pPr>
          <a:endParaRPr lang="pl-PL" sz="13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B98C9C-B05F-4064-81BC-BBC4C79E44F7}" type="parTrans" cxnId="{FE56C971-B69D-4177-ADB9-CF7A1064AF34}">
      <dgm:prSet/>
      <dgm:spPr/>
      <dgm:t>
        <a:bodyPr/>
        <a:lstStyle/>
        <a:p>
          <a:endParaRPr lang="pl-PL"/>
        </a:p>
      </dgm:t>
    </dgm:pt>
    <dgm:pt modelId="{A98E9847-B198-4E5F-91D5-AD540BF9BDAA}" type="sibTrans" cxnId="{FE56C971-B69D-4177-ADB9-CF7A1064AF34}">
      <dgm:prSet/>
      <dgm:spPr/>
      <dgm:t>
        <a:bodyPr/>
        <a:lstStyle/>
        <a:p>
          <a:endParaRPr lang="pl-PL"/>
        </a:p>
      </dgm:t>
    </dgm:pt>
    <dgm:pt modelId="{34CB8D1D-0A90-4EDF-A1C0-25E0D278B430}">
      <dgm:prSet phldrT="[Tekst]" phldr="0" custT="1"/>
      <dgm:spPr/>
      <dgm:t>
        <a:bodyPr/>
        <a:lstStyle/>
        <a:p>
          <a:pPr>
            <a:buNone/>
          </a:pPr>
          <a:r>
            <a:rPr lang="pl-PL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1) poprawę stanu bezpieczeństwa ruchu drogowego, ze szczególnym uwzględnieniem bezpieczeństwa ruchu drogowego niechronionych uczestników ruchu;</a:t>
          </a:r>
          <a:endParaRPr lang="pl-PL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6BFA5B-0B15-41F6-A611-A5D9C7DD1C58}" type="parTrans" cxnId="{08CAA6A9-EA89-496B-8597-2E8898C43718}">
      <dgm:prSet/>
      <dgm:spPr/>
      <dgm:t>
        <a:bodyPr/>
        <a:lstStyle/>
        <a:p>
          <a:endParaRPr lang="pl-PL"/>
        </a:p>
      </dgm:t>
    </dgm:pt>
    <dgm:pt modelId="{8B36A5C8-6A51-4616-9BD0-2D932507B129}" type="sibTrans" cxnId="{08CAA6A9-EA89-496B-8597-2E8898C43718}">
      <dgm:prSet/>
      <dgm:spPr/>
      <dgm:t>
        <a:bodyPr/>
        <a:lstStyle/>
        <a:p>
          <a:endParaRPr lang="pl-PL"/>
        </a:p>
      </dgm:t>
    </dgm:pt>
    <dgm:pt modelId="{472C4A69-5724-4CDE-A71F-A368BEC36BF9}">
      <dgm:prSet custT="1"/>
      <dgm:spPr/>
      <dgm:t>
        <a:bodyPr/>
        <a:lstStyle/>
        <a:p>
          <a:pPr>
            <a:buNone/>
          </a:pPr>
          <a:r>
            <a:rPr lang="pl-PL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2) zapewnienie spójności sieci dróg publicznych;</a:t>
          </a:r>
        </a:p>
      </dgm:t>
    </dgm:pt>
    <dgm:pt modelId="{09E03A67-9935-467D-8708-2D305D33AD9B}" type="parTrans" cxnId="{CD84E910-C02D-4029-94E4-C909D94C2D0E}">
      <dgm:prSet/>
      <dgm:spPr/>
      <dgm:t>
        <a:bodyPr/>
        <a:lstStyle/>
        <a:p>
          <a:endParaRPr lang="pl-PL"/>
        </a:p>
      </dgm:t>
    </dgm:pt>
    <dgm:pt modelId="{7A5F6DBC-51A7-4E2B-9E81-836DB313C860}" type="sibTrans" cxnId="{CD84E910-C02D-4029-94E4-C909D94C2D0E}">
      <dgm:prSet/>
      <dgm:spPr/>
      <dgm:t>
        <a:bodyPr/>
        <a:lstStyle/>
        <a:p>
          <a:endParaRPr lang="pl-PL"/>
        </a:p>
      </dgm:t>
    </dgm:pt>
    <dgm:pt modelId="{AE0796AF-3738-4B46-9ACA-0A98ECFF1695}">
      <dgm:prSet custT="1"/>
      <dgm:spPr/>
      <dgm:t>
        <a:bodyPr/>
        <a:lstStyle/>
        <a:p>
          <a:pPr>
            <a:buNone/>
          </a:pPr>
          <a:r>
            <a:rPr lang="pl-PL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3) poprawę dostępności transportowej jednostek administracyjnych;</a:t>
          </a:r>
        </a:p>
      </dgm:t>
    </dgm:pt>
    <dgm:pt modelId="{F1DF6DD2-A7DA-4E8D-A81D-D4E569967E7F}" type="parTrans" cxnId="{32F4646C-A0AD-439C-81E0-5020BC433748}">
      <dgm:prSet/>
      <dgm:spPr/>
      <dgm:t>
        <a:bodyPr/>
        <a:lstStyle/>
        <a:p>
          <a:endParaRPr lang="pl-PL"/>
        </a:p>
      </dgm:t>
    </dgm:pt>
    <dgm:pt modelId="{FEEC0442-BDE7-459D-A6F6-A58103FD1426}" type="sibTrans" cxnId="{32F4646C-A0AD-439C-81E0-5020BC433748}">
      <dgm:prSet/>
      <dgm:spPr/>
      <dgm:t>
        <a:bodyPr/>
        <a:lstStyle/>
        <a:p>
          <a:endParaRPr lang="pl-PL"/>
        </a:p>
      </dgm:t>
    </dgm:pt>
    <dgm:pt modelId="{81309221-583F-4B97-B63A-8B355C4ABAEE}">
      <dgm:prSet custT="1"/>
      <dgm:spPr/>
      <dgm:t>
        <a:bodyPr/>
        <a:lstStyle/>
        <a:p>
          <a:pPr>
            <a:buNone/>
          </a:pPr>
          <a:r>
            <a:rPr lang="pl-PL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4) poprawę dostępności terenów inwestycyjnych;</a:t>
          </a:r>
        </a:p>
      </dgm:t>
    </dgm:pt>
    <dgm:pt modelId="{4FED9BC0-6941-4FF6-88EA-539A7A0C250D}" type="parTrans" cxnId="{22D95698-1E94-4F43-9391-7A8159133E30}">
      <dgm:prSet/>
      <dgm:spPr/>
      <dgm:t>
        <a:bodyPr/>
        <a:lstStyle/>
        <a:p>
          <a:endParaRPr lang="pl-PL"/>
        </a:p>
      </dgm:t>
    </dgm:pt>
    <dgm:pt modelId="{64C405D8-A75E-43CD-B566-A4FBC9D1EB4C}" type="sibTrans" cxnId="{22D95698-1E94-4F43-9391-7A8159133E30}">
      <dgm:prSet/>
      <dgm:spPr/>
      <dgm:t>
        <a:bodyPr/>
        <a:lstStyle/>
        <a:p>
          <a:endParaRPr lang="pl-PL"/>
        </a:p>
      </dgm:t>
    </dgm:pt>
    <dgm:pt modelId="{E55F5C39-62C4-49F5-8860-C9CC44C8BFE6}">
      <dgm:prSet custT="1"/>
      <dgm:spPr/>
      <dgm:t>
        <a:bodyPr/>
        <a:lstStyle/>
        <a:p>
          <a:pPr>
            <a:buNone/>
          </a:pPr>
          <a:r>
            <a:rPr lang="pl-PL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5) poprawę dostępności terenów objętych przedsięwzięciami lub inwestycjami powiązanymi z przedsięwzięciem infrastrukturalnym, o których mowa w art. 5c ust. 1 ustawy z dnia 8 grudnia 2006 r. o finansowym wsparciu tworzenia lokali mieszkalnych na wynajem, mieszkań chronionych, noclegowni, schronisk dla osób bezdomnych, ogrzewalni i tymczasowych pomieszczeń.</a:t>
          </a:r>
        </a:p>
      </dgm:t>
    </dgm:pt>
    <dgm:pt modelId="{31BF8977-359A-4B19-870D-47D4BF57B99D}" type="parTrans" cxnId="{C0F06958-B855-4E26-88A5-324D57895CCC}">
      <dgm:prSet/>
      <dgm:spPr/>
      <dgm:t>
        <a:bodyPr/>
        <a:lstStyle/>
        <a:p>
          <a:endParaRPr lang="pl-PL"/>
        </a:p>
      </dgm:t>
    </dgm:pt>
    <dgm:pt modelId="{95B797D0-FDE3-4FAF-846B-B7F5F9F55588}" type="sibTrans" cxnId="{C0F06958-B855-4E26-88A5-324D57895CCC}">
      <dgm:prSet/>
      <dgm:spPr/>
      <dgm:t>
        <a:bodyPr/>
        <a:lstStyle/>
        <a:p>
          <a:endParaRPr lang="pl-PL"/>
        </a:p>
      </dgm:t>
    </dgm:pt>
    <dgm:pt modelId="{1705A180-28C9-4BFC-9BB2-B4194FA1428E}" type="pres">
      <dgm:prSet presAssocID="{57241200-810B-4ECD-B359-7E24B74CE5AA}" presName="linear" presStyleCnt="0">
        <dgm:presLayoutVars>
          <dgm:animLvl val="lvl"/>
          <dgm:resizeHandles val="exact"/>
        </dgm:presLayoutVars>
      </dgm:prSet>
      <dgm:spPr/>
    </dgm:pt>
    <dgm:pt modelId="{6EAC4AA8-35DB-42C9-A2DE-E43C47209A64}" type="pres">
      <dgm:prSet presAssocID="{1D295716-5846-48F3-833F-ADCB34F4C0B0}" presName="parentText" presStyleLbl="node1" presStyleIdx="0" presStyleCnt="1" custLinFactNeighborY="2198">
        <dgm:presLayoutVars>
          <dgm:chMax val="0"/>
          <dgm:bulletEnabled val="1"/>
        </dgm:presLayoutVars>
      </dgm:prSet>
      <dgm:spPr/>
    </dgm:pt>
    <dgm:pt modelId="{E8C2BA2D-7D6B-4CEB-A052-70519AB0DE5C}" type="pres">
      <dgm:prSet presAssocID="{1D295716-5846-48F3-833F-ADCB34F4C0B0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2466D401-745F-47D4-AD34-4FB53306479B}" srcId="{1D295716-5846-48F3-833F-ADCB34F4C0B0}" destId="{D79EB0DE-8DE9-4084-BFE2-F66599432F91}" srcOrd="3" destOrd="0" parTransId="{AB78EF44-9C3E-4F90-8B6A-209EDC83C2EC}" sibTransId="{4BBB51F1-E788-4508-826D-1962BDFC5704}"/>
    <dgm:cxn modelId="{41CBC004-1B4A-404E-925E-F630811805A9}" srcId="{1D295716-5846-48F3-833F-ADCB34F4C0B0}" destId="{827A253B-3BE8-4AEF-9E00-84621953085B}" srcOrd="16" destOrd="0" parTransId="{B0D377DD-A2F5-4EBE-B726-86ED50048D3A}" sibTransId="{B3F0D62C-264E-4C0A-9F74-ABF8307BC74B}"/>
    <dgm:cxn modelId="{1818BF10-5A3D-4633-A9FF-6A6871AB4015}" srcId="{1D295716-5846-48F3-833F-ADCB34F4C0B0}" destId="{ACFA5611-9BDA-4B20-8AC0-E5295D18CF39}" srcOrd="5" destOrd="0" parTransId="{3950B0DA-FE3E-4059-A97D-7C89FF9891DB}" sibTransId="{A775C571-09AE-4B2E-840D-340413F597D8}"/>
    <dgm:cxn modelId="{CD84E910-C02D-4029-94E4-C909D94C2D0E}" srcId="{1D295716-5846-48F3-833F-ADCB34F4C0B0}" destId="{472C4A69-5724-4CDE-A71F-A368BEC36BF9}" srcOrd="12" destOrd="0" parTransId="{09E03A67-9935-467D-8708-2D305D33AD9B}" sibTransId="{7A5F6DBC-51A7-4E2B-9E81-836DB313C860}"/>
    <dgm:cxn modelId="{9F6BA91E-A53A-403D-B3B0-592CCE033E96}" srcId="{1D295716-5846-48F3-833F-ADCB34F4C0B0}" destId="{AE93E1B5-0C4A-440D-A7AF-1558460ABEBF}" srcOrd="7" destOrd="0" parTransId="{AB21AD5C-5565-4B7A-9101-7C3E43655525}" sibTransId="{3A60DAA5-4B37-4BBA-BFAA-410E2D5EF3B6}"/>
    <dgm:cxn modelId="{0FABFB33-A684-4DC4-966C-E1DBA5E55883}" type="presOf" srcId="{8A5951FF-6E55-48EB-874E-C59DDAF2816A}" destId="{E8C2BA2D-7D6B-4CEB-A052-70519AB0DE5C}" srcOrd="0" destOrd="1" presId="urn:microsoft.com/office/officeart/2005/8/layout/vList2"/>
    <dgm:cxn modelId="{6B696B37-D979-45FA-89E9-E0FD68A9B9E6}" type="presOf" srcId="{4DD3C9D6-A4B6-4CB2-A3D7-70A2147AF97D}" destId="{E8C2BA2D-7D6B-4CEB-A052-70519AB0DE5C}" srcOrd="0" destOrd="6" presId="urn:microsoft.com/office/officeart/2005/8/layout/vList2"/>
    <dgm:cxn modelId="{EA13E637-12FF-4B3B-AC9F-7E6CB305F00C}" type="presOf" srcId="{81309221-583F-4B97-B63A-8B355C4ABAEE}" destId="{E8C2BA2D-7D6B-4CEB-A052-70519AB0DE5C}" srcOrd="0" destOrd="14" presId="urn:microsoft.com/office/officeart/2005/8/layout/vList2"/>
    <dgm:cxn modelId="{634A723D-212B-47D5-A96C-0FD1557BE108}" type="presOf" srcId="{1D295716-5846-48F3-833F-ADCB34F4C0B0}" destId="{6EAC4AA8-35DB-42C9-A2DE-E43C47209A64}" srcOrd="0" destOrd="0" presId="urn:microsoft.com/office/officeart/2005/8/layout/vList2"/>
    <dgm:cxn modelId="{F0F6AF42-E9C0-4A9B-ACDC-B17A87A3B99C}" srcId="{1D295716-5846-48F3-833F-ADCB34F4C0B0}" destId="{672FA759-7E42-4E18-9924-7B6FE229A457}" srcOrd="2" destOrd="0" parTransId="{CFB2AA40-7276-4269-802A-2717C0D08703}" sibTransId="{37BD4146-F4C9-484A-A44D-BFCFB1B592B7}"/>
    <dgm:cxn modelId="{05F13946-C400-49D1-B278-3DE09ECC4184}" type="presOf" srcId="{E55F5C39-62C4-49F5-8860-C9CC44C8BFE6}" destId="{E8C2BA2D-7D6B-4CEB-A052-70519AB0DE5C}" srcOrd="0" destOrd="15" presId="urn:microsoft.com/office/officeart/2005/8/layout/vList2"/>
    <dgm:cxn modelId="{8AFF4E67-7E16-4584-A8C3-7B79B1C70218}" type="presOf" srcId="{57241200-810B-4ECD-B359-7E24B74CE5AA}" destId="{1705A180-28C9-4BFC-9BB2-B4194FA1428E}" srcOrd="0" destOrd="0" presId="urn:microsoft.com/office/officeart/2005/8/layout/vList2"/>
    <dgm:cxn modelId="{2DE5186B-62CD-4054-8C5D-A12F393F4036}" srcId="{1D295716-5846-48F3-833F-ADCB34F4C0B0}" destId="{4DD3C9D6-A4B6-4CB2-A3D7-70A2147AF97D}" srcOrd="6" destOrd="0" parTransId="{BB48715A-E520-43CC-9335-6953882A9226}" sibTransId="{3CA3D0DD-1714-4FAA-AD66-B4C2EDFF4F53}"/>
    <dgm:cxn modelId="{32F4646C-A0AD-439C-81E0-5020BC433748}" srcId="{1D295716-5846-48F3-833F-ADCB34F4C0B0}" destId="{AE0796AF-3738-4B46-9ACA-0A98ECFF1695}" srcOrd="13" destOrd="0" parTransId="{F1DF6DD2-A7DA-4E8D-A81D-D4E569967E7F}" sibTransId="{FEEC0442-BDE7-459D-A6F6-A58103FD1426}"/>
    <dgm:cxn modelId="{FE56C971-B69D-4177-ADB9-CF7A1064AF34}" srcId="{1D295716-5846-48F3-833F-ADCB34F4C0B0}" destId="{77747510-39CC-4486-9B32-7738CFFBD74C}" srcOrd="9" destOrd="0" parTransId="{1EB98C9C-B05F-4064-81BC-BBC4C79E44F7}" sibTransId="{A98E9847-B198-4E5F-91D5-AD540BF9BDAA}"/>
    <dgm:cxn modelId="{1788EF75-5A88-48E3-BF5A-3BF7F5352D79}" type="presOf" srcId="{472C4A69-5724-4CDE-A71F-A368BEC36BF9}" destId="{E8C2BA2D-7D6B-4CEB-A052-70519AB0DE5C}" srcOrd="0" destOrd="12" presId="urn:microsoft.com/office/officeart/2005/8/layout/vList2"/>
    <dgm:cxn modelId="{ECC31578-4E8B-423F-A2A7-18BE77EEFF64}" srcId="{1D295716-5846-48F3-833F-ADCB34F4C0B0}" destId="{8A5951FF-6E55-48EB-874E-C59DDAF2816A}" srcOrd="1" destOrd="0" parTransId="{85EE7E55-2D39-4687-90A3-B6572FD3A229}" sibTransId="{9EFC4582-F02B-46A7-A73E-1903C1E0C9B6}"/>
    <dgm:cxn modelId="{C0F06958-B855-4E26-88A5-324D57895CCC}" srcId="{1D295716-5846-48F3-833F-ADCB34F4C0B0}" destId="{E55F5C39-62C4-49F5-8860-C9CC44C8BFE6}" srcOrd="15" destOrd="0" parTransId="{31BF8977-359A-4B19-870D-47D4BF57B99D}" sibTransId="{95B797D0-FDE3-4FAF-846B-B7F5F9F55588}"/>
    <dgm:cxn modelId="{4C24B680-4453-43A7-8BDC-78947DB20ADE}" type="presOf" srcId="{AE93E1B5-0C4A-440D-A7AF-1558460ABEBF}" destId="{E8C2BA2D-7D6B-4CEB-A052-70519AB0DE5C}" srcOrd="0" destOrd="7" presId="urn:microsoft.com/office/officeart/2005/8/layout/vList2"/>
    <dgm:cxn modelId="{834F6287-5101-4994-BAD2-99B11A97BC91}" type="presOf" srcId="{25771087-0A40-44FE-B861-10659C765E59}" destId="{E8C2BA2D-7D6B-4CEB-A052-70519AB0DE5C}" srcOrd="0" destOrd="8" presId="urn:microsoft.com/office/officeart/2005/8/layout/vList2"/>
    <dgm:cxn modelId="{8C32848F-DB87-4EA4-85C9-3E8D19A62491}" type="presOf" srcId="{77747510-39CC-4486-9B32-7738CFFBD74C}" destId="{E8C2BA2D-7D6B-4CEB-A052-70519AB0DE5C}" srcOrd="0" destOrd="9" presId="urn:microsoft.com/office/officeart/2005/8/layout/vList2"/>
    <dgm:cxn modelId="{22D95698-1E94-4F43-9391-7A8159133E30}" srcId="{1D295716-5846-48F3-833F-ADCB34F4C0B0}" destId="{81309221-583F-4B97-B63A-8B355C4ABAEE}" srcOrd="14" destOrd="0" parTransId="{4FED9BC0-6941-4FF6-88EA-539A7A0C250D}" sibTransId="{64C405D8-A75E-43CD-B566-A4FBC9D1EB4C}"/>
    <dgm:cxn modelId="{0E8FFA99-8EFD-4BF3-8882-21EB39E5C45F}" type="presOf" srcId="{5A33335B-304A-4F80-80C3-5C3724DBB829}" destId="{E8C2BA2D-7D6B-4CEB-A052-70519AB0DE5C}" srcOrd="0" destOrd="0" presId="urn:microsoft.com/office/officeart/2005/8/layout/vList2"/>
    <dgm:cxn modelId="{45CF1C9E-133E-4047-BD68-FB4782F18058}" srcId="{57241200-810B-4ECD-B359-7E24B74CE5AA}" destId="{1D295716-5846-48F3-833F-ADCB34F4C0B0}" srcOrd="0" destOrd="0" parTransId="{E9180B5B-44AA-4F01-85AF-8D19A8C48606}" sibTransId="{E8B65364-E18E-4D6E-8A56-FF8088903FCF}"/>
    <dgm:cxn modelId="{6ED313A0-F6F6-4322-8293-654E8C29A2AC}" type="presOf" srcId="{ACFA5611-9BDA-4B20-8AC0-E5295D18CF39}" destId="{E8C2BA2D-7D6B-4CEB-A052-70519AB0DE5C}" srcOrd="0" destOrd="5" presId="urn:microsoft.com/office/officeart/2005/8/layout/vList2"/>
    <dgm:cxn modelId="{E5CED1A1-3B38-420E-A33D-5F09F896B2C1}" srcId="{1D295716-5846-48F3-833F-ADCB34F4C0B0}" destId="{25771087-0A40-44FE-B861-10659C765E59}" srcOrd="8" destOrd="0" parTransId="{09D14D73-9BBE-4632-AD10-F0D7A251A13C}" sibTransId="{A5D4BA4A-E044-42B6-9109-63CF8579F874}"/>
    <dgm:cxn modelId="{30BD9EA7-54A2-449E-B678-15F15F7ED7D1}" srcId="{1D295716-5846-48F3-833F-ADCB34F4C0B0}" destId="{FAEB4728-D27E-4F47-99C8-033B2B722715}" srcOrd="10" destOrd="0" parTransId="{1F877E99-CDA3-4D12-B605-E80D7A91FA3E}" sibTransId="{4248D0BF-ED7E-46E4-B233-B1825F7C70B9}"/>
    <dgm:cxn modelId="{3573EEA7-4459-4315-8F70-996C44D8DD67}" type="presOf" srcId="{827A253B-3BE8-4AEF-9E00-84621953085B}" destId="{E8C2BA2D-7D6B-4CEB-A052-70519AB0DE5C}" srcOrd="0" destOrd="16" presId="urn:microsoft.com/office/officeart/2005/8/layout/vList2"/>
    <dgm:cxn modelId="{08CAA6A9-EA89-496B-8597-2E8898C43718}" srcId="{1D295716-5846-48F3-833F-ADCB34F4C0B0}" destId="{34CB8D1D-0A90-4EDF-A1C0-25E0D278B430}" srcOrd="11" destOrd="0" parTransId="{9E6BFA5B-0B15-41F6-A611-A5D9C7DD1C58}" sibTransId="{8B36A5C8-6A51-4616-9BD0-2D932507B129}"/>
    <dgm:cxn modelId="{4B09C8AE-0B45-4BA2-BDC4-EA6758DAC7FD}" type="presOf" srcId="{D79EB0DE-8DE9-4084-BFE2-F66599432F91}" destId="{E8C2BA2D-7D6B-4CEB-A052-70519AB0DE5C}" srcOrd="0" destOrd="3" presId="urn:microsoft.com/office/officeart/2005/8/layout/vList2"/>
    <dgm:cxn modelId="{482DEFC4-6119-4DCE-BE84-28C81BB6FE90}" srcId="{1D295716-5846-48F3-833F-ADCB34F4C0B0}" destId="{D5D9F118-5B47-4517-8B8D-EF0204BEE4DB}" srcOrd="4" destOrd="0" parTransId="{4ABE58FF-4E6C-4786-89EE-114BE566F7ED}" sibTransId="{A90B7AC7-AFDC-42B6-BB25-34A864154EE0}"/>
    <dgm:cxn modelId="{DFB2DAC8-D0CB-48BA-896C-B2F0D07C1443}" type="presOf" srcId="{FAEB4728-D27E-4F47-99C8-033B2B722715}" destId="{E8C2BA2D-7D6B-4CEB-A052-70519AB0DE5C}" srcOrd="0" destOrd="10" presId="urn:microsoft.com/office/officeart/2005/8/layout/vList2"/>
    <dgm:cxn modelId="{23DE12D5-5A4C-4E06-90D4-26393C6C54EF}" type="presOf" srcId="{672FA759-7E42-4E18-9924-7B6FE229A457}" destId="{E8C2BA2D-7D6B-4CEB-A052-70519AB0DE5C}" srcOrd="0" destOrd="2" presId="urn:microsoft.com/office/officeart/2005/8/layout/vList2"/>
    <dgm:cxn modelId="{C7CC69DE-8752-4264-9EBC-1650ADABB641}" srcId="{1D295716-5846-48F3-833F-ADCB34F4C0B0}" destId="{5A33335B-304A-4F80-80C3-5C3724DBB829}" srcOrd="0" destOrd="0" parTransId="{A9C53208-57A1-4D5A-8460-F52E1EA94179}" sibTransId="{0EB4DEC5-2B1E-488C-8E99-B71F331894E6}"/>
    <dgm:cxn modelId="{4EEAE4E5-B7B0-4FAA-8331-2F29A1128CE9}" type="presOf" srcId="{D5D9F118-5B47-4517-8B8D-EF0204BEE4DB}" destId="{E8C2BA2D-7D6B-4CEB-A052-70519AB0DE5C}" srcOrd="0" destOrd="4" presId="urn:microsoft.com/office/officeart/2005/8/layout/vList2"/>
    <dgm:cxn modelId="{4E956FF3-392C-4732-86FC-C221AFF424D7}" type="presOf" srcId="{34CB8D1D-0A90-4EDF-A1C0-25E0D278B430}" destId="{E8C2BA2D-7D6B-4CEB-A052-70519AB0DE5C}" srcOrd="0" destOrd="11" presId="urn:microsoft.com/office/officeart/2005/8/layout/vList2"/>
    <dgm:cxn modelId="{18CECDFD-F716-4165-B803-8FA8C5E61956}" type="presOf" srcId="{AE0796AF-3738-4B46-9ACA-0A98ECFF1695}" destId="{E8C2BA2D-7D6B-4CEB-A052-70519AB0DE5C}" srcOrd="0" destOrd="13" presId="urn:microsoft.com/office/officeart/2005/8/layout/vList2"/>
    <dgm:cxn modelId="{846CD444-466D-416D-8C21-5AF5084A5DB9}" type="presParOf" srcId="{1705A180-28C9-4BFC-9BB2-B4194FA1428E}" destId="{6EAC4AA8-35DB-42C9-A2DE-E43C47209A64}" srcOrd="0" destOrd="0" presId="urn:microsoft.com/office/officeart/2005/8/layout/vList2"/>
    <dgm:cxn modelId="{B0E14F0C-DEA9-4BDD-8BE3-5D3527C2A79A}" type="presParOf" srcId="{1705A180-28C9-4BFC-9BB2-B4194FA1428E}" destId="{E8C2BA2D-7D6B-4CEB-A052-70519AB0DE5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1246F8-4EEB-405B-BA3A-1F67C6B525E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036C2E7-0E21-45C6-AEE7-461BBA137ACD}">
      <dgm:prSet phldrT="[Tekst]" phldr="0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pl-PL" sz="2000" dirty="0">
              <a:solidFill>
                <a:schemeClr val="tx1"/>
              </a:solidFill>
            </a:rPr>
            <a:t>Wysokość środków na 2027 rok przeznaczonych </a:t>
          </a:r>
          <a:br>
            <a:rPr lang="pl-PL" sz="2000" dirty="0">
              <a:solidFill>
                <a:schemeClr val="tx1"/>
              </a:solidFill>
            </a:rPr>
          </a:br>
          <a:r>
            <a:rPr lang="pl-PL" sz="2000" dirty="0">
              <a:solidFill>
                <a:schemeClr val="tx1"/>
              </a:solidFill>
            </a:rPr>
            <a:t>na dofinansowanie zadań polegających </a:t>
          </a:r>
          <a:r>
            <a:rPr lang="pl-PL" sz="2000" b="1" u="sng" dirty="0">
              <a:solidFill>
                <a:schemeClr val="tx1"/>
              </a:solidFill>
            </a:rPr>
            <a:t>wyłącznie na remoncie </a:t>
          </a:r>
          <a:r>
            <a:rPr lang="pl-PL" sz="2000" dirty="0">
              <a:solidFill>
                <a:schemeClr val="tx1"/>
              </a:solidFill>
            </a:rPr>
            <a:t>dróg powiatowych i gminnych w województwie mazowieckim </a:t>
          </a:r>
          <a:r>
            <a:rPr lang="pl-PL" sz="2000" b="1" dirty="0">
              <a:solidFill>
                <a:srgbClr val="FF0000"/>
              </a:solidFill>
            </a:rPr>
            <a:t>wynosi  103 631 874,67 zł.</a:t>
          </a:r>
        </a:p>
      </dgm:t>
    </dgm:pt>
    <dgm:pt modelId="{83700E88-2943-4B10-B265-0D3A8AA21CAE}" type="parTrans" cxnId="{FAB64C7E-D933-41E5-A53C-A57CE35A5A44}">
      <dgm:prSet/>
      <dgm:spPr/>
      <dgm:t>
        <a:bodyPr/>
        <a:lstStyle/>
        <a:p>
          <a:endParaRPr lang="pl-PL"/>
        </a:p>
      </dgm:t>
    </dgm:pt>
    <dgm:pt modelId="{E2F00705-582D-4D87-A96A-1B9F97E2785F}" type="sibTrans" cxnId="{FAB64C7E-D933-41E5-A53C-A57CE35A5A44}">
      <dgm:prSet/>
      <dgm:spPr/>
      <dgm:t>
        <a:bodyPr/>
        <a:lstStyle/>
        <a:p>
          <a:endParaRPr lang="pl-PL"/>
        </a:p>
      </dgm:t>
    </dgm:pt>
    <dgm:pt modelId="{B5F10AD2-3100-414D-AF0B-2A46A229B8AF}">
      <dgm:prSet phldrT="[Tekst]" phldr="0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pl-PL" sz="2000" dirty="0">
              <a:solidFill>
                <a:schemeClr val="tx1"/>
              </a:solidFill>
            </a:rPr>
            <a:t>Wysokość środków na 2027 rok przeznaczonych na dofinansowanie zadań powiatowych i gminnych w województwie mazowieckim </a:t>
          </a:r>
          <a:r>
            <a:rPr lang="pl-PL" sz="2000" b="1" dirty="0">
              <a:solidFill>
                <a:srgbClr val="FF0000"/>
              </a:solidFill>
            </a:rPr>
            <a:t>wynosi 241 807 949,36 zł.</a:t>
          </a:r>
        </a:p>
      </dgm:t>
    </dgm:pt>
    <dgm:pt modelId="{CED3197C-5561-485B-B4D5-69A424B0B6FE}" type="parTrans" cxnId="{104DCF91-7D6C-465C-86D4-DE33B1BFD6FD}">
      <dgm:prSet/>
      <dgm:spPr/>
      <dgm:t>
        <a:bodyPr/>
        <a:lstStyle/>
        <a:p>
          <a:endParaRPr lang="pl-PL"/>
        </a:p>
      </dgm:t>
    </dgm:pt>
    <dgm:pt modelId="{2C6C4832-06AF-4857-8E50-A686250E54F3}" type="sibTrans" cxnId="{104DCF91-7D6C-465C-86D4-DE33B1BFD6FD}">
      <dgm:prSet/>
      <dgm:spPr/>
      <dgm:t>
        <a:bodyPr/>
        <a:lstStyle/>
        <a:p>
          <a:endParaRPr lang="pl-PL"/>
        </a:p>
      </dgm:t>
    </dgm:pt>
    <dgm:pt modelId="{21E9197A-8F53-4516-91AD-A35C50C94526}" type="pres">
      <dgm:prSet presAssocID="{9E1246F8-4EEB-405B-BA3A-1F67C6B525EC}" presName="linear" presStyleCnt="0">
        <dgm:presLayoutVars>
          <dgm:dir/>
          <dgm:animLvl val="lvl"/>
          <dgm:resizeHandles val="exact"/>
        </dgm:presLayoutVars>
      </dgm:prSet>
      <dgm:spPr/>
    </dgm:pt>
    <dgm:pt modelId="{DD75CB94-48F7-42FA-8B45-B11273504873}" type="pres">
      <dgm:prSet presAssocID="{B5F10AD2-3100-414D-AF0B-2A46A229B8AF}" presName="parentLin" presStyleCnt="0"/>
      <dgm:spPr/>
    </dgm:pt>
    <dgm:pt modelId="{2C4A55C5-92FA-4B30-9D42-92636E4A6322}" type="pres">
      <dgm:prSet presAssocID="{B5F10AD2-3100-414D-AF0B-2A46A229B8AF}" presName="parentLeftMargin" presStyleLbl="node1" presStyleIdx="0" presStyleCnt="2"/>
      <dgm:spPr/>
    </dgm:pt>
    <dgm:pt modelId="{57063E35-1F57-4A79-8937-06C6043F0322}" type="pres">
      <dgm:prSet presAssocID="{B5F10AD2-3100-414D-AF0B-2A46A229B8AF}" presName="parentText" presStyleLbl="node1" presStyleIdx="0" presStyleCnt="2" custScaleX="112053" custLinFactNeighborX="65661" custLinFactNeighborY="-3891">
        <dgm:presLayoutVars>
          <dgm:chMax val="0"/>
          <dgm:bulletEnabled val="1"/>
        </dgm:presLayoutVars>
      </dgm:prSet>
      <dgm:spPr/>
    </dgm:pt>
    <dgm:pt modelId="{2800EB33-13BE-47CF-9E13-767BE0BD9F68}" type="pres">
      <dgm:prSet presAssocID="{B5F10AD2-3100-414D-AF0B-2A46A229B8AF}" presName="negativeSpace" presStyleCnt="0"/>
      <dgm:spPr/>
    </dgm:pt>
    <dgm:pt modelId="{ABCD0FB1-0D9E-4DB9-83A0-3DEE450E120E}" type="pres">
      <dgm:prSet presAssocID="{B5F10AD2-3100-414D-AF0B-2A46A229B8AF}" presName="childText" presStyleLbl="conFgAcc1" presStyleIdx="0" presStyleCnt="2">
        <dgm:presLayoutVars>
          <dgm:bulletEnabled val="1"/>
        </dgm:presLayoutVars>
      </dgm:prSet>
      <dgm:spPr/>
    </dgm:pt>
    <dgm:pt modelId="{14BE0694-3386-4B6F-8618-EDA41D544760}" type="pres">
      <dgm:prSet presAssocID="{2C6C4832-06AF-4857-8E50-A686250E54F3}" presName="spaceBetweenRectangles" presStyleCnt="0"/>
      <dgm:spPr/>
    </dgm:pt>
    <dgm:pt modelId="{4092817F-3EA2-4077-AF09-5DE4EDB16BDC}" type="pres">
      <dgm:prSet presAssocID="{3036C2E7-0E21-45C6-AEE7-461BBA137ACD}" presName="parentLin" presStyleCnt="0"/>
      <dgm:spPr/>
    </dgm:pt>
    <dgm:pt modelId="{FFE6642D-44BE-4242-BECE-0F5937084A01}" type="pres">
      <dgm:prSet presAssocID="{3036C2E7-0E21-45C6-AEE7-461BBA137ACD}" presName="parentLeftMargin" presStyleLbl="node1" presStyleIdx="0" presStyleCnt="2"/>
      <dgm:spPr/>
    </dgm:pt>
    <dgm:pt modelId="{4DA73C6E-1E03-4219-B715-B645DDE5B787}" type="pres">
      <dgm:prSet presAssocID="{3036C2E7-0E21-45C6-AEE7-461BBA137ACD}" presName="parentText" presStyleLbl="node1" presStyleIdx="1" presStyleCnt="2" custLinFactNeighborX="49689" custLinFactNeighborY="-3254">
        <dgm:presLayoutVars>
          <dgm:chMax val="0"/>
          <dgm:bulletEnabled val="1"/>
        </dgm:presLayoutVars>
      </dgm:prSet>
      <dgm:spPr/>
    </dgm:pt>
    <dgm:pt modelId="{10A23103-F275-44E0-BFAC-5BB794CA70CF}" type="pres">
      <dgm:prSet presAssocID="{3036C2E7-0E21-45C6-AEE7-461BBA137ACD}" presName="negativeSpace" presStyleCnt="0"/>
      <dgm:spPr/>
    </dgm:pt>
    <dgm:pt modelId="{EDDA9F70-2D7E-4275-97EE-9AD071A61520}" type="pres">
      <dgm:prSet presAssocID="{3036C2E7-0E21-45C6-AEE7-461BBA137AC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A3D7974-DC6C-4BED-BE30-FCB001F6BE7E}" type="presOf" srcId="{B5F10AD2-3100-414D-AF0B-2A46A229B8AF}" destId="{57063E35-1F57-4A79-8937-06C6043F0322}" srcOrd="1" destOrd="0" presId="urn:microsoft.com/office/officeart/2005/8/layout/list1"/>
    <dgm:cxn modelId="{60BE077D-9D49-415C-B37A-2E43B65D87DC}" type="presOf" srcId="{3036C2E7-0E21-45C6-AEE7-461BBA137ACD}" destId="{4DA73C6E-1E03-4219-B715-B645DDE5B787}" srcOrd="1" destOrd="0" presId="urn:microsoft.com/office/officeart/2005/8/layout/list1"/>
    <dgm:cxn modelId="{FAB64C7E-D933-41E5-A53C-A57CE35A5A44}" srcId="{9E1246F8-4EEB-405B-BA3A-1F67C6B525EC}" destId="{3036C2E7-0E21-45C6-AEE7-461BBA137ACD}" srcOrd="1" destOrd="0" parTransId="{83700E88-2943-4B10-B265-0D3A8AA21CAE}" sibTransId="{E2F00705-582D-4D87-A96A-1B9F97E2785F}"/>
    <dgm:cxn modelId="{0F18CE85-CBC0-4995-AAD4-F66591096067}" type="presOf" srcId="{3036C2E7-0E21-45C6-AEE7-461BBA137ACD}" destId="{FFE6642D-44BE-4242-BECE-0F5937084A01}" srcOrd="0" destOrd="0" presId="urn:microsoft.com/office/officeart/2005/8/layout/list1"/>
    <dgm:cxn modelId="{104DCF91-7D6C-465C-86D4-DE33B1BFD6FD}" srcId="{9E1246F8-4EEB-405B-BA3A-1F67C6B525EC}" destId="{B5F10AD2-3100-414D-AF0B-2A46A229B8AF}" srcOrd="0" destOrd="0" parTransId="{CED3197C-5561-485B-B4D5-69A424B0B6FE}" sibTransId="{2C6C4832-06AF-4857-8E50-A686250E54F3}"/>
    <dgm:cxn modelId="{74E259CD-8091-40A3-83A7-C1CFE2366622}" type="presOf" srcId="{B5F10AD2-3100-414D-AF0B-2A46A229B8AF}" destId="{2C4A55C5-92FA-4B30-9D42-92636E4A6322}" srcOrd="0" destOrd="0" presId="urn:microsoft.com/office/officeart/2005/8/layout/list1"/>
    <dgm:cxn modelId="{D7996EFD-EED7-4461-8BA2-8A36BCF418AF}" type="presOf" srcId="{9E1246F8-4EEB-405B-BA3A-1F67C6B525EC}" destId="{21E9197A-8F53-4516-91AD-A35C50C94526}" srcOrd="0" destOrd="0" presId="urn:microsoft.com/office/officeart/2005/8/layout/list1"/>
    <dgm:cxn modelId="{1967DC4A-2736-4213-A93D-02E322425756}" type="presParOf" srcId="{21E9197A-8F53-4516-91AD-A35C50C94526}" destId="{DD75CB94-48F7-42FA-8B45-B11273504873}" srcOrd="0" destOrd="0" presId="urn:microsoft.com/office/officeart/2005/8/layout/list1"/>
    <dgm:cxn modelId="{A2EE4FBD-9DB8-481B-AFE7-D95FD828DCDD}" type="presParOf" srcId="{DD75CB94-48F7-42FA-8B45-B11273504873}" destId="{2C4A55C5-92FA-4B30-9D42-92636E4A6322}" srcOrd="0" destOrd="0" presId="urn:microsoft.com/office/officeart/2005/8/layout/list1"/>
    <dgm:cxn modelId="{516CCBF3-E3E4-4C1B-AAA9-46AAC85CF3FE}" type="presParOf" srcId="{DD75CB94-48F7-42FA-8B45-B11273504873}" destId="{57063E35-1F57-4A79-8937-06C6043F0322}" srcOrd="1" destOrd="0" presId="urn:microsoft.com/office/officeart/2005/8/layout/list1"/>
    <dgm:cxn modelId="{0C46763E-7F46-4361-9DB2-376291DED6B2}" type="presParOf" srcId="{21E9197A-8F53-4516-91AD-A35C50C94526}" destId="{2800EB33-13BE-47CF-9E13-767BE0BD9F68}" srcOrd="1" destOrd="0" presId="urn:microsoft.com/office/officeart/2005/8/layout/list1"/>
    <dgm:cxn modelId="{A379A7B5-A3BF-407A-BCBC-4745AB791EF1}" type="presParOf" srcId="{21E9197A-8F53-4516-91AD-A35C50C94526}" destId="{ABCD0FB1-0D9E-4DB9-83A0-3DEE450E120E}" srcOrd="2" destOrd="0" presId="urn:microsoft.com/office/officeart/2005/8/layout/list1"/>
    <dgm:cxn modelId="{5E1D3F8C-D80F-444E-BD92-B0EAF85AAF73}" type="presParOf" srcId="{21E9197A-8F53-4516-91AD-A35C50C94526}" destId="{14BE0694-3386-4B6F-8618-EDA41D544760}" srcOrd="3" destOrd="0" presId="urn:microsoft.com/office/officeart/2005/8/layout/list1"/>
    <dgm:cxn modelId="{4B466968-6A97-438C-B94E-D1CFE1D346DC}" type="presParOf" srcId="{21E9197A-8F53-4516-91AD-A35C50C94526}" destId="{4092817F-3EA2-4077-AF09-5DE4EDB16BDC}" srcOrd="4" destOrd="0" presId="urn:microsoft.com/office/officeart/2005/8/layout/list1"/>
    <dgm:cxn modelId="{9236D210-F2B8-45AB-ACEC-3D1ECA8FE7F5}" type="presParOf" srcId="{4092817F-3EA2-4077-AF09-5DE4EDB16BDC}" destId="{FFE6642D-44BE-4242-BECE-0F5937084A01}" srcOrd="0" destOrd="0" presId="urn:microsoft.com/office/officeart/2005/8/layout/list1"/>
    <dgm:cxn modelId="{F7F4D4C3-7102-43F5-AFD0-BCFE03F0C570}" type="presParOf" srcId="{4092817F-3EA2-4077-AF09-5DE4EDB16BDC}" destId="{4DA73C6E-1E03-4219-B715-B645DDE5B787}" srcOrd="1" destOrd="0" presId="urn:microsoft.com/office/officeart/2005/8/layout/list1"/>
    <dgm:cxn modelId="{FE7AF2E9-0644-4D7E-B952-E522E81F2FC5}" type="presParOf" srcId="{21E9197A-8F53-4516-91AD-A35C50C94526}" destId="{10A23103-F275-44E0-BFAC-5BB794CA70CF}" srcOrd="5" destOrd="0" presId="urn:microsoft.com/office/officeart/2005/8/layout/list1"/>
    <dgm:cxn modelId="{669F1175-5BA5-4729-8193-36D1A2B8B825}" type="presParOf" srcId="{21E9197A-8F53-4516-91AD-A35C50C94526}" destId="{EDDA9F70-2D7E-4275-97EE-9AD071A6152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FEA150-E1B1-48B0-919B-9E372F46A2DF}" type="doc">
      <dgm:prSet loTypeId="urn:microsoft.com/office/officeart/2005/8/layout/orgChart1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EC19647F-928F-4D68-A002-8F6017D037A6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buNone/>
          </a:pPr>
          <a:r>
            <a:rPr lang="pl-PL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1"/>
            </a:rPr>
            <a:t>Ogłoszenie Wojewody Mazowieckiego</a:t>
          </a:r>
          <a:r>
            <a:rPr lang="pl-PL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1"/>
            </a:rPr>
            <a:t> </a:t>
          </a:r>
          <a:r>
            <a:rPr lang="pl-PL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1"/>
            </a:rPr>
            <a:t>o naborze wniosków o dofinansowanie zadań polegających </a:t>
          </a:r>
          <a:r>
            <a:rPr lang="pl-PL" sz="2000" b="1" u="sng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1"/>
            </a:rPr>
            <a:t>wyłącznie na remoncie </a:t>
          </a:r>
          <a:r>
            <a:rPr lang="pl-PL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1"/>
            </a:rPr>
            <a:t>dróg powiatowych lub gminnych w ramach Rządowego Funduszu Rozwoju Dróg na rok 2027</a:t>
          </a:r>
          <a:endParaRPr lang="pl-PL" sz="2000" dirty="0">
            <a:solidFill>
              <a:schemeClr val="tx1"/>
            </a:solidFill>
            <a:effectLst/>
            <a:latin typeface="Times New Roman" panose="02020603050405020304" pitchFamily="18" charset="0"/>
            <a:ea typeface="Calibri" panose="020F0502020204030204" pitchFamily="34" charset="0"/>
          </a:endParaRPr>
        </a:p>
      </dgm:t>
    </dgm:pt>
    <dgm:pt modelId="{EC225363-7AE9-4C69-876A-C34DFAA8468C}" type="parTrans" cxnId="{BEC180CE-4ACC-4368-8591-F2305048C45B}">
      <dgm:prSet/>
      <dgm:spPr/>
      <dgm:t>
        <a:bodyPr/>
        <a:lstStyle/>
        <a:p>
          <a:endParaRPr lang="pl-PL"/>
        </a:p>
      </dgm:t>
    </dgm:pt>
    <dgm:pt modelId="{F9851316-C7F0-470E-B5E0-FA0596893311}" type="sibTrans" cxnId="{BEC180CE-4ACC-4368-8591-F2305048C45B}">
      <dgm:prSet/>
      <dgm:spPr/>
      <dgm:t>
        <a:bodyPr/>
        <a:lstStyle/>
        <a:p>
          <a:endParaRPr lang="pl-PL"/>
        </a:p>
      </dgm:t>
    </dgm:pt>
    <dgm:pt modelId="{C4B77FFE-F50B-4E07-B142-290E35029EB0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buNone/>
          </a:pPr>
          <a:r>
            <a:rPr lang="pl-PL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2"/>
            </a:rPr>
            <a:t>Ogłoszenie Wojewody Mazowieckiego</a:t>
          </a:r>
          <a:r>
            <a:rPr lang="pl-PL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2"/>
            </a:rPr>
            <a:t> </a:t>
          </a:r>
          <a:br>
            <a:rPr lang="pl-PL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2"/>
            </a:rPr>
          </a:br>
          <a:r>
            <a:rPr lang="pl-PL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2"/>
            </a:rPr>
            <a:t>o naborze wniosków o dofinansowanie zadań gminnych i powiatowych w ramach Rządowego Funduszu Rozwoju Dróg na rok 2027</a:t>
          </a:r>
          <a:endParaRPr lang="pl-PL" sz="2000" dirty="0">
            <a:solidFill>
              <a:schemeClr val="tx1"/>
            </a:solidFill>
            <a:effectLst/>
            <a:latin typeface="Times New Roman" panose="02020603050405020304" pitchFamily="18" charset="0"/>
            <a:ea typeface="Calibri" panose="020F0502020204030204" pitchFamily="34" charset="0"/>
          </a:endParaRPr>
        </a:p>
      </dgm:t>
    </dgm:pt>
    <dgm:pt modelId="{BCF69E1C-E633-4BED-A1F7-EA5ADBB05208}" type="parTrans" cxnId="{A8B8E7C0-E0EA-4E7C-970C-8546440B7FDA}">
      <dgm:prSet/>
      <dgm:spPr/>
      <dgm:t>
        <a:bodyPr/>
        <a:lstStyle/>
        <a:p>
          <a:endParaRPr lang="pl-PL"/>
        </a:p>
      </dgm:t>
    </dgm:pt>
    <dgm:pt modelId="{16BC19FA-DBA8-4341-98B0-3E452C3D1C7D}" type="sibTrans" cxnId="{A8B8E7C0-E0EA-4E7C-970C-8546440B7FDA}">
      <dgm:prSet/>
      <dgm:spPr/>
      <dgm:t>
        <a:bodyPr/>
        <a:lstStyle/>
        <a:p>
          <a:endParaRPr lang="pl-PL"/>
        </a:p>
      </dgm:t>
    </dgm:pt>
    <dgm:pt modelId="{C58C39C7-2937-459F-A299-A2EC2CAE680D}">
      <dgm:prSet phldrT="[Teks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pl-PL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Dwie alokacje </a:t>
          </a:r>
          <a:r>
            <a:rPr lang="pl-PL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Dwa odrębne nabory</a:t>
          </a:r>
          <a:endParaRPr lang="pl-PL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105DB2-A254-4DDA-A6A6-0FDAD2368D79}" type="sibTrans" cxnId="{B84B778C-EC8D-4CB9-A8C8-616637117618}">
      <dgm:prSet/>
      <dgm:spPr/>
      <dgm:t>
        <a:bodyPr/>
        <a:lstStyle/>
        <a:p>
          <a:endParaRPr lang="pl-PL"/>
        </a:p>
      </dgm:t>
    </dgm:pt>
    <dgm:pt modelId="{3E7D9EF4-A9D8-4124-B221-F0F5605A3C9E}" type="parTrans" cxnId="{B84B778C-EC8D-4CB9-A8C8-616637117618}">
      <dgm:prSet/>
      <dgm:spPr/>
      <dgm:t>
        <a:bodyPr/>
        <a:lstStyle/>
        <a:p>
          <a:endParaRPr lang="pl-PL"/>
        </a:p>
      </dgm:t>
    </dgm:pt>
    <dgm:pt modelId="{7F672CC9-77DA-4AE8-BB05-64D9E14E8E67}" type="pres">
      <dgm:prSet presAssocID="{7CFEA150-E1B1-48B0-919B-9E372F46A2D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C36E4F3-DBB4-42CC-8FA4-4126A88D60D4}" type="pres">
      <dgm:prSet presAssocID="{C58C39C7-2937-459F-A299-A2EC2CAE680D}" presName="hierRoot1" presStyleCnt="0">
        <dgm:presLayoutVars>
          <dgm:hierBranch val="init"/>
        </dgm:presLayoutVars>
      </dgm:prSet>
      <dgm:spPr/>
    </dgm:pt>
    <dgm:pt modelId="{5FA8295C-2851-49A2-8C01-B8E4408A0E3D}" type="pres">
      <dgm:prSet presAssocID="{C58C39C7-2937-459F-A299-A2EC2CAE680D}" presName="rootComposite1" presStyleCnt="0"/>
      <dgm:spPr/>
    </dgm:pt>
    <dgm:pt modelId="{E72290E9-6B2E-4582-A089-173BB32AD8B3}" type="pres">
      <dgm:prSet presAssocID="{C58C39C7-2937-459F-A299-A2EC2CAE680D}" presName="rootText1" presStyleLbl="node0" presStyleIdx="0" presStyleCnt="1" custScaleX="112793">
        <dgm:presLayoutVars>
          <dgm:chPref val="3"/>
        </dgm:presLayoutVars>
      </dgm:prSet>
      <dgm:spPr>
        <a:prstGeom prst="roundRect">
          <a:avLst/>
        </a:prstGeom>
      </dgm:spPr>
    </dgm:pt>
    <dgm:pt modelId="{58D89969-6290-4B47-97CA-C2C71B6D2DD7}" type="pres">
      <dgm:prSet presAssocID="{C58C39C7-2937-459F-A299-A2EC2CAE680D}" presName="rootConnector1" presStyleLbl="node1" presStyleIdx="0" presStyleCnt="0"/>
      <dgm:spPr/>
    </dgm:pt>
    <dgm:pt modelId="{16B39E41-D355-49C8-92E5-E49816D806A3}" type="pres">
      <dgm:prSet presAssocID="{C58C39C7-2937-459F-A299-A2EC2CAE680D}" presName="hierChild2" presStyleCnt="0"/>
      <dgm:spPr/>
    </dgm:pt>
    <dgm:pt modelId="{2C21EBC7-E105-48B7-ACD7-AA0AFCB14DA0}" type="pres">
      <dgm:prSet presAssocID="{BCF69E1C-E633-4BED-A1F7-EA5ADBB05208}" presName="Name37" presStyleLbl="parChTrans1D2" presStyleIdx="0" presStyleCnt="2"/>
      <dgm:spPr/>
    </dgm:pt>
    <dgm:pt modelId="{7ED3830B-DEF7-4923-8521-8D98821E28F3}" type="pres">
      <dgm:prSet presAssocID="{C4B77FFE-F50B-4E07-B142-290E35029EB0}" presName="hierRoot2" presStyleCnt="0">
        <dgm:presLayoutVars>
          <dgm:hierBranch val="init"/>
        </dgm:presLayoutVars>
      </dgm:prSet>
      <dgm:spPr/>
    </dgm:pt>
    <dgm:pt modelId="{4A933E31-54DF-4362-9A0E-08190EEA5B17}" type="pres">
      <dgm:prSet presAssocID="{C4B77FFE-F50B-4E07-B142-290E35029EB0}" presName="rootComposite" presStyleCnt="0"/>
      <dgm:spPr/>
    </dgm:pt>
    <dgm:pt modelId="{D9F5E675-574C-48C3-81DF-025F50C1FCDE}" type="pres">
      <dgm:prSet presAssocID="{C4B77FFE-F50B-4E07-B142-290E35029EB0}" presName="rootText" presStyleLbl="node2" presStyleIdx="0" presStyleCnt="2" custScaleX="119418" custScaleY="103476" custLinFactNeighborX="-254" custLinFactNeighborY="-508">
        <dgm:presLayoutVars>
          <dgm:chPref val="3"/>
        </dgm:presLayoutVars>
      </dgm:prSet>
      <dgm:spPr>
        <a:prstGeom prst="roundRect">
          <a:avLst/>
        </a:prstGeom>
      </dgm:spPr>
    </dgm:pt>
    <dgm:pt modelId="{35368F75-93A4-4441-9774-334154F2F4DE}" type="pres">
      <dgm:prSet presAssocID="{C4B77FFE-F50B-4E07-B142-290E35029EB0}" presName="rootConnector" presStyleLbl="node2" presStyleIdx="0" presStyleCnt="2"/>
      <dgm:spPr/>
    </dgm:pt>
    <dgm:pt modelId="{A9AC12CB-FF53-4602-93FC-642CB2F56A80}" type="pres">
      <dgm:prSet presAssocID="{C4B77FFE-F50B-4E07-B142-290E35029EB0}" presName="hierChild4" presStyleCnt="0"/>
      <dgm:spPr/>
    </dgm:pt>
    <dgm:pt modelId="{B6887FA2-69A6-4269-9FAB-B23BFE62C3BB}" type="pres">
      <dgm:prSet presAssocID="{C4B77FFE-F50B-4E07-B142-290E35029EB0}" presName="hierChild5" presStyleCnt="0"/>
      <dgm:spPr/>
    </dgm:pt>
    <dgm:pt modelId="{1366D8A1-6CC4-4FA4-941C-A703501FB014}" type="pres">
      <dgm:prSet presAssocID="{EC225363-7AE9-4C69-876A-C34DFAA8468C}" presName="Name37" presStyleLbl="parChTrans1D2" presStyleIdx="1" presStyleCnt="2"/>
      <dgm:spPr/>
    </dgm:pt>
    <dgm:pt modelId="{DB061782-3947-44FA-ACE7-DE57C3CF09DF}" type="pres">
      <dgm:prSet presAssocID="{EC19647F-928F-4D68-A002-8F6017D037A6}" presName="hierRoot2" presStyleCnt="0">
        <dgm:presLayoutVars>
          <dgm:hierBranch val="init"/>
        </dgm:presLayoutVars>
      </dgm:prSet>
      <dgm:spPr/>
    </dgm:pt>
    <dgm:pt modelId="{0C8E96C0-292F-4E0B-87A4-C721F0162632}" type="pres">
      <dgm:prSet presAssocID="{EC19647F-928F-4D68-A002-8F6017D037A6}" presName="rootComposite" presStyleCnt="0"/>
      <dgm:spPr/>
    </dgm:pt>
    <dgm:pt modelId="{5D562988-0941-4BC9-845D-A04CC3F6B100}" type="pres">
      <dgm:prSet presAssocID="{EC19647F-928F-4D68-A002-8F6017D037A6}" presName="rootText" presStyleLbl="node2" presStyleIdx="1" presStyleCnt="2" custScaleX="114875" custScaleY="105513">
        <dgm:presLayoutVars>
          <dgm:chPref val="3"/>
        </dgm:presLayoutVars>
      </dgm:prSet>
      <dgm:spPr>
        <a:prstGeom prst="roundRect">
          <a:avLst/>
        </a:prstGeom>
      </dgm:spPr>
    </dgm:pt>
    <dgm:pt modelId="{93FE49EA-8BBC-4E05-B437-C9CC9D4BFFA0}" type="pres">
      <dgm:prSet presAssocID="{EC19647F-928F-4D68-A002-8F6017D037A6}" presName="rootConnector" presStyleLbl="node2" presStyleIdx="1" presStyleCnt="2"/>
      <dgm:spPr/>
    </dgm:pt>
    <dgm:pt modelId="{A6E2F622-9FDE-429C-8745-B065C6998398}" type="pres">
      <dgm:prSet presAssocID="{EC19647F-928F-4D68-A002-8F6017D037A6}" presName="hierChild4" presStyleCnt="0"/>
      <dgm:spPr/>
    </dgm:pt>
    <dgm:pt modelId="{30A32B28-7C6C-4E16-A665-D9F95BD429A2}" type="pres">
      <dgm:prSet presAssocID="{EC19647F-928F-4D68-A002-8F6017D037A6}" presName="hierChild5" presStyleCnt="0"/>
      <dgm:spPr/>
    </dgm:pt>
    <dgm:pt modelId="{B70EC5FD-2433-4BD2-8D9A-0DA925702CCF}" type="pres">
      <dgm:prSet presAssocID="{C58C39C7-2937-459F-A299-A2EC2CAE680D}" presName="hierChild3" presStyleCnt="0"/>
      <dgm:spPr/>
    </dgm:pt>
  </dgm:ptLst>
  <dgm:cxnLst>
    <dgm:cxn modelId="{1C4B335F-EA51-41ED-A3F9-A940BB58AF36}" type="presOf" srcId="{EC225363-7AE9-4C69-876A-C34DFAA8468C}" destId="{1366D8A1-6CC4-4FA4-941C-A703501FB014}" srcOrd="0" destOrd="0" presId="urn:microsoft.com/office/officeart/2005/8/layout/orgChart1"/>
    <dgm:cxn modelId="{BA369146-24A1-4306-8F90-268F0ECDEF51}" type="presOf" srcId="{C58C39C7-2937-459F-A299-A2EC2CAE680D}" destId="{58D89969-6290-4B47-97CA-C2C71B6D2DD7}" srcOrd="1" destOrd="0" presId="urn:microsoft.com/office/officeart/2005/8/layout/orgChart1"/>
    <dgm:cxn modelId="{3462877A-6F68-45ED-A35B-D4551F556B2D}" type="presOf" srcId="{C4B77FFE-F50B-4E07-B142-290E35029EB0}" destId="{35368F75-93A4-4441-9774-334154F2F4DE}" srcOrd="1" destOrd="0" presId="urn:microsoft.com/office/officeart/2005/8/layout/orgChart1"/>
    <dgm:cxn modelId="{183E6A7E-3785-4DD0-91F8-5EF2EB6A0C79}" type="presOf" srcId="{BCF69E1C-E633-4BED-A1F7-EA5ADBB05208}" destId="{2C21EBC7-E105-48B7-ACD7-AA0AFCB14DA0}" srcOrd="0" destOrd="0" presId="urn:microsoft.com/office/officeart/2005/8/layout/orgChart1"/>
    <dgm:cxn modelId="{B84B778C-EC8D-4CB9-A8C8-616637117618}" srcId="{7CFEA150-E1B1-48B0-919B-9E372F46A2DF}" destId="{C58C39C7-2937-459F-A299-A2EC2CAE680D}" srcOrd="0" destOrd="0" parTransId="{3E7D9EF4-A9D8-4124-B221-F0F5605A3C9E}" sibTransId="{7D105DB2-A254-4DDA-A6A6-0FDAD2368D79}"/>
    <dgm:cxn modelId="{50DD0F8F-4DF0-4FF0-AF40-674A9CE8A534}" type="presOf" srcId="{EC19647F-928F-4D68-A002-8F6017D037A6}" destId="{5D562988-0941-4BC9-845D-A04CC3F6B100}" srcOrd="0" destOrd="0" presId="urn:microsoft.com/office/officeart/2005/8/layout/orgChart1"/>
    <dgm:cxn modelId="{760612AB-A954-416E-B6F3-11A189E27942}" type="presOf" srcId="{7CFEA150-E1B1-48B0-919B-9E372F46A2DF}" destId="{7F672CC9-77DA-4AE8-BB05-64D9E14E8E67}" srcOrd="0" destOrd="0" presId="urn:microsoft.com/office/officeart/2005/8/layout/orgChart1"/>
    <dgm:cxn modelId="{A8B8E7C0-E0EA-4E7C-970C-8546440B7FDA}" srcId="{C58C39C7-2937-459F-A299-A2EC2CAE680D}" destId="{C4B77FFE-F50B-4E07-B142-290E35029EB0}" srcOrd="0" destOrd="0" parTransId="{BCF69E1C-E633-4BED-A1F7-EA5ADBB05208}" sibTransId="{16BC19FA-DBA8-4341-98B0-3E452C3D1C7D}"/>
    <dgm:cxn modelId="{1051F5C6-4B46-47B0-A122-CABFBB7844F9}" type="presOf" srcId="{C4B77FFE-F50B-4E07-B142-290E35029EB0}" destId="{D9F5E675-574C-48C3-81DF-025F50C1FCDE}" srcOrd="0" destOrd="0" presId="urn:microsoft.com/office/officeart/2005/8/layout/orgChart1"/>
    <dgm:cxn modelId="{91230CC8-BC36-4863-B8EE-2EB966C4AB91}" type="presOf" srcId="{C58C39C7-2937-459F-A299-A2EC2CAE680D}" destId="{E72290E9-6B2E-4582-A089-173BB32AD8B3}" srcOrd="0" destOrd="0" presId="urn:microsoft.com/office/officeart/2005/8/layout/orgChart1"/>
    <dgm:cxn modelId="{BEC180CE-4ACC-4368-8591-F2305048C45B}" srcId="{C58C39C7-2937-459F-A299-A2EC2CAE680D}" destId="{EC19647F-928F-4D68-A002-8F6017D037A6}" srcOrd="1" destOrd="0" parTransId="{EC225363-7AE9-4C69-876A-C34DFAA8468C}" sibTransId="{F9851316-C7F0-470E-B5E0-FA0596893311}"/>
    <dgm:cxn modelId="{709854E5-5A4B-4263-BCE5-09293F0C1022}" type="presOf" srcId="{EC19647F-928F-4D68-A002-8F6017D037A6}" destId="{93FE49EA-8BBC-4E05-B437-C9CC9D4BFFA0}" srcOrd="1" destOrd="0" presId="urn:microsoft.com/office/officeart/2005/8/layout/orgChart1"/>
    <dgm:cxn modelId="{4CA919DD-25CD-463A-8459-2D70DE8FFCEA}" type="presParOf" srcId="{7F672CC9-77DA-4AE8-BB05-64D9E14E8E67}" destId="{1C36E4F3-DBB4-42CC-8FA4-4126A88D60D4}" srcOrd="0" destOrd="0" presId="urn:microsoft.com/office/officeart/2005/8/layout/orgChart1"/>
    <dgm:cxn modelId="{865FCDBE-833E-4562-8829-CDF51C0467E5}" type="presParOf" srcId="{1C36E4F3-DBB4-42CC-8FA4-4126A88D60D4}" destId="{5FA8295C-2851-49A2-8C01-B8E4408A0E3D}" srcOrd="0" destOrd="0" presId="urn:microsoft.com/office/officeart/2005/8/layout/orgChart1"/>
    <dgm:cxn modelId="{226A630B-1C46-46B3-9697-10E52C13C6AB}" type="presParOf" srcId="{5FA8295C-2851-49A2-8C01-B8E4408A0E3D}" destId="{E72290E9-6B2E-4582-A089-173BB32AD8B3}" srcOrd="0" destOrd="0" presId="urn:microsoft.com/office/officeart/2005/8/layout/orgChart1"/>
    <dgm:cxn modelId="{D2A4040F-58E1-419B-BA75-6EFFBF786518}" type="presParOf" srcId="{5FA8295C-2851-49A2-8C01-B8E4408A0E3D}" destId="{58D89969-6290-4B47-97CA-C2C71B6D2DD7}" srcOrd="1" destOrd="0" presId="urn:microsoft.com/office/officeart/2005/8/layout/orgChart1"/>
    <dgm:cxn modelId="{A74BC0A2-DEB2-4CC8-B60D-E9702ECB7FE8}" type="presParOf" srcId="{1C36E4F3-DBB4-42CC-8FA4-4126A88D60D4}" destId="{16B39E41-D355-49C8-92E5-E49816D806A3}" srcOrd="1" destOrd="0" presId="urn:microsoft.com/office/officeart/2005/8/layout/orgChart1"/>
    <dgm:cxn modelId="{BAFE2B9B-2E28-4578-820F-AD4B09FDDC6D}" type="presParOf" srcId="{16B39E41-D355-49C8-92E5-E49816D806A3}" destId="{2C21EBC7-E105-48B7-ACD7-AA0AFCB14DA0}" srcOrd="0" destOrd="0" presId="urn:microsoft.com/office/officeart/2005/8/layout/orgChart1"/>
    <dgm:cxn modelId="{899B8326-9D56-4E53-938F-C6C6B4BDE9F2}" type="presParOf" srcId="{16B39E41-D355-49C8-92E5-E49816D806A3}" destId="{7ED3830B-DEF7-4923-8521-8D98821E28F3}" srcOrd="1" destOrd="0" presId="urn:microsoft.com/office/officeart/2005/8/layout/orgChart1"/>
    <dgm:cxn modelId="{506ED27E-E5AF-44BB-B9CE-CCEA56A1317D}" type="presParOf" srcId="{7ED3830B-DEF7-4923-8521-8D98821E28F3}" destId="{4A933E31-54DF-4362-9A0E-08190EEA5B17}" srcOrd="0" destOrd="0" presId="urn:microsoft.com/office/officeart/2005/8/layout/orgChart1"/>
    <dgm:cxn modelId="{6B24DCB0-BFEF-42A2-AC3C-38617D60D6A6}" type="presParOf" srcId="{4A933E31-54DF-4362-9A0E-08190EEA5B17}" destId="{D9F5E675-574C-48C3-81DF-025F50C1FCDE}" srcOrd="0" destOrd="0" presId="urn:microsoft.com/office/officeart/2005/8/layout/orgChart1"/>
    <dgm:cxn modelId="{321B8376-B463-4D0C-8B89-C72E2897710F}" type="presParOf" srcId="{4A933E31-54DF-4362-9A0E-08190EEA5B17}" destId="{35368F75-93A4-4441-9774-334154F2F4DE}" srcOrd="1" destOrd="0" presId="urn:microsoft.com/office/officeart/2005/8/layout/orgChart1"/>
    <dgm:cxn modelId="{E30C391E-1C1A-4294-A62A-630BC37235F7}" type="presParOf" srcId="{7ED3830B-DEF7-4923-8521-8D98821E28F3}" destId="{A9AC12CB-FF53-4602-93FC-642CB2F56A80}" srcOrd="1" destOrd="0" presId="urn:microsoft.com/office/officeart/2005/8/layout/orgChart1"/>
    <dgm:cxn modelId="{88E21BA0-F18B-4C8F-8AED-15C0D70F6DF7}" type="presParOf" srcId="{7ED3830B-DEF7-4923-8521-8D98821E28F3}" destId="{B6887FA2-69A6-4269-9FAB-B23BFE62C3BB}" srcOrd="2" destOrd="0" presId="urn:microsoft.com/office/officeart/2005/8/layout/orgChart1"/>
    <dgm:cxn modelId="{2E712EC3-A8E9-490B-AFA1-1AB119BB3053}" type="presParOf" srcId="{16B39E41-D355-49C8-92E5-E49816D806A3}" destId="{1366D8A1-6CC4-4FA4-941C-A703501FB014}" srcOrd="2" destOrd="0" presId="urn:microsoft.com/office/officeart/2005/8/layout/orgChart1"/>
    <dgm:cxn modelId="{16551FE3-43F1-4938-9D65-B44DAFFFFADE}" type="presParOf" srcId="{16B39E41-D355-49C8-92E5-E49816D806A3}" destId="{DB061782-3947-44FA-ACE7-DE57C3CF09DF}" srcOrd="3" destOrd="0" presId="urn:microsoft.com/office/officeart/2005/8/layout/orgChart1"/>
    <dgm:cxn modelId="{298EEF65-72D2-410E-AC9B-0969C87F0656}" type="presParOf" srcId="{DB061782-3947-44FA-ACE7-DE57C3CF09DF}" destId="{0C8E96C0-292F-4E0B-87A4-C721F0162632}" srcOrd="0" destOrd="0" presId="urn:microsoft.com/office/officeart/2005/8/layout/orgChart1"/>
    <dgm:cxn modelId="{699BE5AC-9F2B-4548-B067-973FFDC648C7}" type="presParOf" srcId="{0C8E96C0-292F-4E0B-87A4-C721F0162632}" destId="{5D562988-0941-4BC9-845D-A04CC3F6B100}" srcOrd="0" destOrd="0" presId="urn:microsoft.com/office/officeart/2005/8/layout/orgChart1"/>
    <dgm:cxn modelId="{0478D1F2-8879-44A6-B701-FD6B5F65B99D}" type="presParOf" srcId="{0C8E96C0-292F-4E0B-87A4-C721F0162632}" destId="{93FE49EA-8BBC-4E05-B437-C9CC9D4BFFA0}" srcOrd="1" destOrd="0" presId="urn:microsoft.com/office/officeart/2005/8/layout/orgChart1"/>
    <dgm:cxn modelId="{35E8279D-8533-4D1F-A342-161D3D6F7DA3}" type="presParOf" srcId="{DB061782-3947-44FA-ACE7-DE57C3CF09DF}" destId="{A6E2F622-9FDE-429C-8745-B065C6998398}" srcOrd="1" destOrd="0" presId="urn:microsoft.com/office/officeart/2005/8/layout/orgChart1"/>
    <dgm:cxn modelId="{1317DCB8-FBCA-4872-A615-A5E2C200F5AD}" type="presParOf" srcId="{DB061782-3947-44FA-ACE7-DE57C3CF09DF}" destId="{30A32B28-7C6C-4E16-A665-D9F95BD429A2}" srcOrd="2" destOrd="0" presId="urn:microsoft.com/office/officeart/2005/8/layout/orgChart1"/>
    <dgm:cxn modelId="{8F23490F-4078-45DC-8468-31C6B53FC46F}" type="presParOf" srcId="{1C36E4F3-DBB4-42CC-8FA4-4126A88D60D4}" destId="{B70EC5FD-2433-4BD2-8D9A-0DA925702CC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80185A-75E7-42CA-833E-46387A7E22A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C787A41-6255-486C-A02F-948955C3776B}">
      <dgm:prSet phldrT="[Tekst]" phldr="0" custT="1"/>
      <dgm:spPr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Alokacja środków RFRD na 2027</a:t>
          </a:r>
          <a:endParaRPr lang="pl-PL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E49BE7-E40F-4C31-A446-CF3567A9E18B}" type="parTrans" cxnId="{0DE44332-4214-49B0-A4F4-40AEA0D85887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15D7AE-F2E7-4063-98A8-24B8EF6CEA70}" type="sibTrans" cxnId="{0DE44332-4214-49B0-A4F4-40AEA0D85887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7A7467-B976-475A-BD02-5BC50DC7BA7F}">
      <dgm:prSet phldrT="[Tekst]" custT="1"/>
      <dgm:spPr/>
      <dgm:t>
        <a:bodyPr lIns="0" tIns="0" rIns="0" bIns="0" anchor="ctr" anchorCtr="0"/>
        <a:lstStyle/>
        <a:p>
          <a:pPr>
            <a:lnSpc>
              <a:spcPct val="100000"/>
            </a:lnSpc>
          </a:pPr>
          <a:endParaRPr lang="pl-PL" sz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E9F613-37ED-4650-B24B-D7B128E1DFB5}" type="parTrans" cxnId="{984DEF56-3073-47FB-BFF3-FAFDCFF22BA6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B516B1-E620-4364-9B98-8FBC36F86859}" type="sibTrans" cxnId="{984DEF56-3073-47FB-BFF3-FAFDCFF22BA6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74F6CF-268B-4A88-8274-9141A0263752}">
      <dgm:prSet phldrT="[Tekst]" phldr="0" custT="1"/>
      <dgm:spPr/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Podział środków</a:t>
          </a:r>
        </a:p>
      </dgm:t>
    </dgm:pt>
    <dgm:pt modelId="{FF969C93-E1E9-493E-A26A-17C7BBD0799A}" type="parTrans" cxnId="{1AD474F9-2E51-47D9-8FFC-52FCC9B4BB1F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1EEED-C509-4C9D-8D83-E2B78106F420}" type="sibTrans" cxnId="{1AD474F9-2E51-47D9-8FFC-52FCC9B4BB1F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20C76F-D3E5-4D0C-93BA-15D3D9DE56AE}">
      <dgm:prSet phldrT="[Tekst]" custT="1"/>
      <dgm:spPr/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Na dofinansowanie zadań powiatowych i gminnych przewiduje się przeznaczyć odpowiednio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40%</a:t>
          </a:r>
          <a:r>
            <a:rPr lang="pl-PL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i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60%</a:t>
          </a:r>
          <a:r>
            <a:rPr lang="pl-PL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alokacji środków przewidzianej dla województwa mazowieckiego.</a:t>
          </a:r>
        </a:p>
      </dgm:t>
    </dgm:pt>
    <dgm:pt modelId="{DF8ECB84-5A38-4679-8A0C-C96B98182229}" type="parTrans" cxnId="{6ECE1F31-CE2B-427E-8ED7-4F1C782B859D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FAE7E5-F5DF-49E3-BC4E-C70BCA430E66}" type="sibTrans" cxnId="{6ECE1F31-CE2B-427E-8ED7-4F1C782B859D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DE786C-E63A-4746-9E4C-C68E9BD3EF7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Termin składania wniosków</a:t>
          </a:r>
        </a:p>
      </dgm:t>
    </dgm:pt>
    <dgm:pt modelId="{239FE985-E1EB-4288-A9C3-7DB1CB555F3C}" type="parTrans" cxnId="{B1739E22-4F40-49C1-BD7A-64D057B93A70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6F6A58-46F2-402A-AE50-C3EB14F19A1F}" type="sibTrans" cxnId="{B1739E22-4F40-49C1-BD7A-64D057B93A70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02B57F-684D-4C6B-98E3-77D8BE65446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Kto może złożyć wniosek</a:t>
          </a:r>
          <a:endParaRPr lang="pl-PL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1EF0DC-BD51-42CB-A9B0-4D36AEF2533F}" type="parTrans" cxnId="{CD6A2453-004B-4340-B30D-7EC8080C1FD8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91D805-A190-4F98-9035-706C80C98574}" type="sibTrans" cxnId="{CD6A2453-004B-4340-B30D-7EC8080C1FD8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D1254B-34A9-41CA-AC80-423742F6A546}">
      <dgm:prSet phldrT="[Tekst]" custT="1"/>
      <dgm:spPr/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100" i="1" dirty="0">
              <a:latin typeface="Times New Roman" panose="02020603050405020304" pitchFamily="18" charset="0"/>
              <a:cs typeface="Times New Roman" panose="02020603050405020304" pitchFamily="18" charset="0"/>
            </a:rPr>
            <a:t>*</a:t>
          </a:r>
          <a:r>
            <a:rPr lang="pl-PL" sz="1100" i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kwota może ulec zmianie w związku ze zmianami list zadań rekomendowanych do dofinansowania w roku 2026.</a:t>
          </a:r>
          <a:endParaRPr lang="pl-PL" sz="11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D0A0DC-2687-4EC9-9EA7-A0C57D86C5AC}" type="parTrans" cxnId="{94A3086F-A369-4D7F-9B54-9DA408C5C97F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53C090-3270-4394-B279-740FC7FAFA88}" type="sibTrans" cxnId="{94A3086F-A369-4D7F-9B54-9DA408C5C97F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672E48-F9E7-4CE7-97E5-22CBBE6B7B21}">
      <dgm:prSet custT="1"/>
      <dgm:spPr/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200" b="1" u="none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Jedynie</a:t>
          </a:r>
          <a:r>
            <a:rPr lang="pl-PL" sz="1200" b="1" u="none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pl-PL" sz="1200" b="1" u="none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ustawowy zarządca drogi </a:t>
          </a:r>
          <a:r>
            <a:rPr lang="pl-PL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(w dniu złożenia wniosku), odpowiednio: dla dróg powiatowych – zarząd powiatu, prezydent miasta na prawach powiatu, dla dróg gminnych – wójt (burmistrz, prezydent miasta) oraz prezydent miasta na prawach powiatu.</a:t>
          </a:r>
          <a:endParaRPr lang="pl-PL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57EEEF-359A-4208-A6C8-D5B7A9085FC3}" type="parTrans" cxnId="{473A6E23-C37B-49EF-82DE-A390CDE7CC04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D29040-B025-4F19-8638-CF4EB9BFA237}" type="sibTrans" cxnId="{473A6E23-C37B-49EF-82DE-A390CDE7CC04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6523D7-A362-4596-921B-C22438DEB6E4}">
      <dgm:prSet phldrT="[Tekst]" phldr="0" custT="1"/>
      <dgm:spPr/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Limity wniosków</a:t>
          </a:r>
        </a:p>
      </dgm:t>
    </dgm:pt>
    <dgm:pt modelId="{2EDCD94A-B9B8-4FEB-9820-AD4384E4729E}" type="parTrans" cxnId="{12188918-BE4A-4C4D-B7E1-4AB5C5F83330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4DE15B-5B49-4EC6-AEC4-F210AC7BDFC7}" type="sibTrans" cxnId="{12188918-BE4A-4C4D-B7E1-4AB5C5F83330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D7BAA6-3D66-4E92-B292-BCF18881FBF1}">
      <dgm:prSet custT="1"/>
      <dgm:spPr/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27 sierpnia 2026 r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4A6E93E4-F5AB-47F1-A566-0E926937777D}" type="parTrans" cxnId="{5852C096-607A-47A1-9CBC-28F966FE4553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07345E-6014-4364-987C-1FA9DAA548DF}" type="sibTrans" cxnId="{5852C096-607A-47A1-9CBC-28F966FE4553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0C90ED-E87A-4710-81AD-EFBAB61A96A5}">
      <dgm:prSet custT="1"/>
      <dgm:spPr>
        <a:blipFill dpi="0" rotWithShape="0">
          <a:blip xmlns:r="http://schemas.openxmlformats.org/officeDocument/2006/relationships" r:embed="rId1"/>
          <a:srcRect/>
          <a:stretch>
            <a:fillRect l="-54000" r="-54000"/>
          </a:stretch>
        </a:blipFill>
        <a:effectLst>
          <a:outerShdw blurRad="50800" dist="50800" dir="5400000" sx="13000" sy="13000" algn="ctr" rotWithShape="0">
            <a:srgbClr val="000000">
              <a:alpha val="43137"/>
            </a:srgbClr>
          </a:outerShdw>
          <a:reflection stA="98000" endPos="65000" dist="50800" dir="5400000" sy="-100000" algn="bl" rotWithShape="0"/>
        </a:effectLst>
      </dgm:spPr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Gminy i powiaty ziemskie 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mogą złożyć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jeden wniosek 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i otrzymać środki na dofinansowanie </a:t>
          </a:r>
          <a:r>
            <a:rPr lang="pl-PL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jednego zadania.</a:t>
          </a:r>
        </a:p>
      </dgm:t>
    </dgm:pt>
    <dgm:pt modelId="{C6786CE0-84EB-4537-A116-6203A73A9437}" type="parTrans" cxnId="{91825BF6-F9C7-4D0B-B626-6A9647293996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3F23CB-3C37-4CD7-BC03-1335F189A9BB}" type="sibTrans" cxnId="{91825BF6-F9C7-4D0B-B626-6A9647293996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1F9836-CDBD-4C9A-8E16-17BECB8C37FD}">
      <dgm:prSet custT="1"/>
      <dgm:spPr>
        <a:effectLst>
          <a:outerShdw blurRad="50800" dist="50800" dir="5400000" sx="13000" sy="13000" algn="ctr" rotWithShape="0">
            <a:srgbClr val="000000">
              <a:alpha val="43137"/>
            </a:srgbClr>
          </a:outerShdw>
          <a:reflection stA="98000" endPos="65000" dist="50800" dir="5400000" sy="-100000" algn="bl" rotWithShape="0"/>
        </a:effectLst>
      </dgm:spPr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Miasta na prawach powiatu 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mogą złożyć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dwa wnioski 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i otrzymać dofinansowanie na realizację </a:t>
          </a:r>
          <a:r>
            <a:rPr lang="pl-PL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dwóch zadań, </a:t>
          </a:r>
          <a:r>
            <a:rPr lang="pl-PL" sz="1200" b="0" u="sng" dirty="0">
              <a:latin typeface="Times New Roman" panose="02020603050405020304" pitchFamily="18" charset="0"/>
              <a:cs typeface="Times New Roman" panose="02020603050405020304" pitchFamily="18" charset="0"/>
            </a:rPr>
            <a:t>przy czym każde z tych zadań musi dotyczyć drogi/dróg innej kategorii.</a:t>
          </a:r>
        </a:p>
        <a:p>
          <a:pPr>
            <a:lnSpc>
              <a:spcPct val="100000"/>
            </a:lnSpc>
          </a:pPr>
          <a:endParaRPr lang="pl-PL" sz="900" b="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buNone/>
          </a:pPr>
          <a:endParaRPr lang="pl-PL" sz="900" b="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3381E5-3DDE-42DF-99E1-C5F552089AFA}" type="parTrans" cxnId="{E7018FBC-8A84-4A21-A68F-4980FA480892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A5BC7E-8C99-4D1C-8052-3A979206A36B}" type="sibTrans" cxnId="{E7018FBC-8A84-4A21-A68F-4980FA480892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817C02-48C9-4ECA-9AFE-25C745E4F5D9}">
      <dgm:prSet phldrT="[Tekst]" custT="1"/>
      <dgm:spPr/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Wysokość środków na 2027 rok przeznaczonych na dofinansowanie zadań powiatowych oraz zadań gminnych w województwie mazowieckim wynosi: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241 807 949,36 zł. 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z czego kwotę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167 126 906,64 zł* 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przeznacza się na dofinansowanie zadań zgłoszonych w ramach niniejszego naboru.</a:t>
          </a:r>
          <a:endParaRPr lang="pl-PL" sz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764DDD-F3D0-4DDB-918D-2CED9A944D23}" type="parTrans" cxnId="{77DECE13-AA56-4EAB-93EE-ACCFD6F93F96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76E6E1-6D94-4FA9-8A15-2D2C9F2C6586}" type="sibTrans" cxnId="{77DECE13-AA56-4EAB-93EE-ACCFD6F93F96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34F883-1958-4F68-9E07-94FFBC24F3F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Zakres rzeczowy</a:t>
          </a:r>
          <a:endParaRPr lang="pl-PL" sz="1600" dirty="0"/>
        </a:p>
      </dgm:t>
    </dgm:pt>
    <dgm:pt modelId="{B21C8E5B-8BBF-4C4B-A192-445D7B8BE41B}" type="parTrans" cxnId="{D28EEE32-A066-47EF-AA7F-31B904786764}">
      <dgm:prSet/>
      <dgm:spPr/>
      <dgm:t>
        <a:bodyPr/>
        <a:lstStyle/>
        <a:p>
          <a:endParaRPr lang="pl-PL"/>
        </a:p>
      </dgm:t>
    </dgm:pt>
    <dgm:pt modelId="{AD9E5963-1BAA-46FC-99FE-8634FB826DE5}" type="sibTrans" cxnId="{D28EEE32-A066-47EF-AA7F-31B904786764}">
      <dgm:prSet/>
      <dgm:spPr/>
      <dgm:t>
        <a:bodyPr/>
        <a:lstStyle/>
        <a:p>
          <a:endParaRPr lang="pl-PL"/>
        </a:p>
      </dgm:t>
    </dgm:pt>
    <dgm:pt modelId="{4504944C-EB94-401B-93F5-E7397CBED945}">
      <dgm:prSet custT="1"/>
      <dgm:spPr/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Wniosek może dotyczyć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budowy (rozbudowy), przebudowy lub remontu dróg gminnych lub dróg powiatowych 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wraz z ich skrzyżowaniami oraz skrzyżowaniami z innymi drogami </a:t>
          </a:r>
          <a:r>
            <a:rPr lang="pl-PL" sz="1200" b="0" dirty="0">
              <a:latin typeface="Times New Roman" panose="02020603050405020304" pitchFamily="18" charset="0"/>
              <a:cs typeface="Times New Roman" panose="02020603050405020304" pitchFamily="18" charset="0"/>
            </a:rPr>
            <a:t>publicznymi lub przebudowy dróg wewnętrznych, które następnie zostaną zaliczone do odpowiedniej kategorii dróg publicznych.</a:t>
          </a:r>
          <a:endParaRPr lang="pl-PL" sz="1200" b="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042469-F437-4A95-969C-ACF5F6F7FD19}" type="parTrans" cxnId="{25673273-BFAC-439E-A762-0831D62E9936}">
      <dgm:prSet/>
      <dgm:spPr/>
      <dgm:t>
        <a:bodyPr/>
        <a:lstStyle/>
        <a:p>
          <a:endParaRPr lang="pl-PL"/>
        </a:p>
      </dgm:t>
    </dgm:pt>
    <dgm:pt modelId="{B1A48C0F-E3B8-47FB-A918-87C1C0AF8D0C}" type="sibTrans" cxnId="{25673273-BFAC-439E-A762-0831D62E9936}">
      <dgm:prSet/>
      <dgm:spPr/>
      <dgm:t>
        <a:bodyPr/>
        <a:lstStyle/>
        <a:p>
          <a:endParaRPr lang="pl-PL"/>
        </a:p>
      </dgm:t>
    </dgm:pt>
    <dgm:pt modelId="{02670532-6BAF-4242-9E87-E6548E3BA3DB}" type="pres">
      <dgm:prSet presAssocID="{BA80185A-75E7-42CA-833E-46387A7E22AF}" presName="root" presStyleCnt="0">
        <dgm:presLayoutVars>
          <dgm:dir/>
          <dgm:resizeHandles val="exact"/>
        </dgm:presLayoutVars>
      </dgm:prSet>
      <dgm:spPr/>
    </dgm:pt>
    <dgm:pt modelId="{40980262-26DF-4992-BAC8-D5963CC350C1}" type="pres">
      <dgm:prSet presAssocID="{4C787A41-6255-486C-A02F-948955C3776B}" presName="compNode" presStyleCnt="0"/>
      <dgm:spPr/>
    </dgm:pt>
    <dgm:pt modelId="{06AB834A-F64D-49F8-85E5-7A63098F97C3}" type="pres">
      <dgm:prSet presAssocID="{4C787A41-6255-486C-A02F-948955C3776B}" presName="bgRect" presStyleLbl="bgShp" presStyleIdx="0" presStyleCnt="6" custScaleY="250422" custLinFactNeighborX="0" custLinFactNeighborY="-616"/>
      <dgm:spPr>
        <a:solidFill>
          <a:schemeClr val="accent1">
            <a:lumMod val="60000"/>
            <a:lumOff val="40000"/>
          </a:schemeClr>
        </a:solidFill>
        <a:ln w="9525">
          <a:solidFill>
            <a:schemeClr val="accent1">
              <a:lumMod val="60000"/>
              <a:lumOff val="40000"/>
            </a:schemeClr>
          </a:solidFill>
        </a:ln>
      </dgm:spPr>
    </dgm:pt>
    <dgm:pt modelId="{CFF47FE1-25CA-42C8-BD8F-BFE5E05CE097}" type="pres">
      <dgm:prSet presAssocID="{4C787A41-6255-486C-A02F-948955C3776B}" presName="iconRect" presStyleLbl="node1" presStyleIdx="0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eniądze z wypełnieniem pełnym"/>
        </a:ext>
      </dgm:extLst>
    </dgm:pt>
    <dgm:pt modelId="{DE2FD30D-DA68-4414-9095-4C1AA8B04BD4}" type="pres">
      <dgm:prSet presAssocID="{4C787A41-6255-486C-A02F-948955C3776B}" presName="spaceRect" presStyleCnt="0"/>
      <dgm:spPr/>
    </dgm:pt>
    <dgm:pt modelId="{43FE3032-1191-414A-BD15-73A5AD4D41CD}" type="pres">
      <dgm:prSet presAssocID="{4C787A41-6255-486C-A02F-948955C3776B}" presName="parTx" presStyleLbl="revTx" presStyleIdx="0" presStyleCnt="12" custLinFactNeighborX="198" custLinFactNeighborY="-2691">
        <dgm:presLayoutVars>
          <dgm:chMax val="0"/>
          <dgm:chPref val="0"/>
        </dgm:presLayoutVars>
      </dgm:prSet>
      <dgm:spPr/>
    </dgm:pt>
    <dgm:pt modelId="{3B908E10-548D-4D19-B324-DFB9906BDC28}" type="pres">
      <dgm:prSet presAssocID="{4C787A41-6255-486C-A02F-948955C3776B}" presName="desTx" presStyleLbl="revTx" presStyleIdx="1" presStyleCnt="12" custScaleY="185544" custLinFactNeighborX="-8169" custLinFactNeighborY="-19746">
        <dgm:presLayoutVars/>
      </dgm:prSet>
      <dgm:spPr/>
    </dgm:pt>
    <dgm:pt modelId="{2C8735C3-5CC0-42B5-9898-8670CD0EA4EA}" type="pres">
      <dgm:prSet presAssocID="{0415D7AE-F2E7-4063-98A8-24B8EF6CEA70}" presName="sibTrans" presStyleCnt="0"/>
      <dgm:spPr/>
    </dgm:pt>
    <dgm:pt modelId="{9D7A7BE4-12B5-477E-B422-629CC3E04766}" type="pres">
      <dgm:prSet presAssocID="{FB74F6CF-268B-4A88-8274-9141A0263752}" presName="compNode" presStyleCnt="0"/>
      <dgm:spPr/>
    </dgm:pt>
    <dgm:pt modelId="{CFC1B424-22A7-4907-B01D-45FECCFD9F42}" type="pres">
      <dgm:prSet presAssocID="{FB74F6CF-268B-4A88-8274-9141A0263752}" presName="bgRect" presStyleLbl="bgShp" presStyleIdx="1" presStyleCnt="6" custScaleX="99635" custScaleY="134392" custLinFactNeighborX="-6" custLinFactNeighborY="-11251"/>
      <dgm:spPr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</dgm:spPr>
    </dgm:pt>
    <dgm:pt modelId="{5A667498-5226-4ACD-B30C-4B3B1F40303B}" type="pres">
      <dgm:prSet presAssocID="{FB74F6CF-268B-4A88-8274-9141A0263752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alkulator"/>
        </a:ext>
      </dgm:extLst>
    </dgm:pt>
    <dgm:pt modelId="{460C51F7-CEE8-4593-8AA1-10C466FF9723}" type="pres">
      <dgm:prSet presAssocID="{FB74F6CF-268B-4A88-8274-9141A0263752}" presName="spaceRect" presStyleCnt="0"/>
      <dgm:spPr/>
    </dgm:pt>
    <dgm:pt modelId="{153A77FC-E74B-4228-AC18-C6236CD8C627}" type="pres">
      <dgm:prSet presAssocID="{FB74F6CF-268B-4A88-8274-9141A0263752}" presName="parTx" presStyleLbl="revTx" presStyleIdx="2" presStyleCnt="12" custLinFactNeighborX="602" custLinFactNeighborY="-12671">
        <dgm:presLayoutVars>
          <dgm:chMax val="0"/>
          <dgm:chPref val="0"/>
        </dgm:presLayoutVars>
      </dgm:prSet>
      <dgm:spPr/>
    </dgm:pt>
    <dgm:pt modelId="{7BC2FF0F-D45F-45F4-AAF6-A393F9FE5054}" type="pres">
      <dgm:prSet presAssocID="{FB74F6CF-268B-4A88-8274-9141A0263752}" presName="desTx" presStyleLbl="revTx" presStyleIdx="3" presStyleCnt="12" custScaleX="99959" custScaleY="185544" custLinFactNeighborX="-7194" custLinFactNeighborY="-19367">
        <dgm:presLayoutVars/>
      </dgm:prSet>
      <dgm:spPr/>
    </dgm:pt>
    <dgm:pt modelId="{27B6D341-FCBE-4EA5-BB59-8CBACCEBC109}" type="pres">
      <dgm:prSet presAssocID="{75A1EEED-C509-4C9D-8D83-E2B78106F420}" presName="sibTrans" presStyleCnt="0"/>
      <dgm:spPr/>
    </dgm:pt>
    <dgm:pt modelId="{9CDD4372-1E06-4501-9C2B-92799620C4D2}" type="pres">
      <dgm:prSet presAssocID="{9902B57F-684D-4C6B-98E3-77D8BE654467}" presName="compNode" presStyleCnt="0"/>
      <dgm:spPr/>
    </dgm:pt>
    <dgm:pt modelId="{73465601-0BAA-49CC-9995-9F2E075797F9}" type="pres">
      <dgm:prSet presAssocID="{9902B57F-684D-4C6B-98E3-77D8BE654467}" presName="bgRect" presStyleLbl="bgShp" presStyleIdx="2" presStyleCnt="6" custScaleY="128754" custLinFactNeighborX="-370" custLinFactNeighborY="-36621"/>
      <dgm:spPr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</dgm:spPr>
    </dgm:pt>
    <dgm:pt modelId="{F02B044A-9BFB-4C90-AED0-00EFE76E8524}" type="pres">
      <dgm:prSet presAssocID="{9902B57F-684D-4C6B-98E3-77D8BE654467}" presName="iconRect" presStyleLbl="node1" presStyleIdx="2" presStyleCnt="6" custLinFactNeighborX="3277" custLinFactNeighborY="-6554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mieszana osoba z wypełnieniem pełnym"/>
        </a:ext>
      </dgm:extLst>
    </dgm:pt>
    <dgm:pt modelId="{553D322B-324A-4139-8C03-3CE4A564D53F}" type="pres">
      <dgm:prSet presAssocID="{9902B57F-684D-4C6B-98E3-77D8BE654467}" presName="spaceRect" presStyleCnt="0"/>
      <dgm:spPr/>
    </dgm:pt>
    <dgm:pt modelId="{7FC32F21-EA90-41BD-B481-B927A3BD2ABC}" type="pres">
      <dgm:prSet presAssocID="{9902B57F-684D-4C6B-98E3-77D8BE654467}" presName="parTx" presStyleLbl="revTx" presStyleIdx="4" presStyleCnt="12" custLinFactNeighborX="-471" custLinFactNeighborY="-39656">
        <dgm:presLayoutVars>
          <dgm:chMax val="0"/>
          <dgm:chPref val="0"/>
        </dgm:presLayoutVars>
      </dgm:prSet>
      <dgm:spPr/>
    </dgm:pt>
    <dgm:pt modelId="{37AD5F86-BE03-4B8A-9DEB-853A70053B69}" type="pres">
      <dgm:prSet presAssocID="{9902B57F-684D-4C6B-98E3-77D8BE654467}" presName="desTx" presStyleLbl="revTx" presStyleIdx="5" presStyleCnt="12" custScaleX="98836" custScaleY="163052" custLinFactNeighborX="-8691" custLinFactNeighborY="-47389">
        <dgm:presLayoutVars/>
      </dgm:prSet>
      <dgm:spPr/>
    </dgm:pt>
    <dgm:pt modelId="{4BCB06DA-98C1-461D-8E73-60E1B745955D}" type="pres">
      <dgm:prSet presAssocID="{3D91D805-A190-4F98-9035-706C80C98574}" presName="sibTrans" presStyleCnt="0"/>
      <dgm:spPr/>
    </dgm:pt>
    <dgm:pt modelId="{4F6DBAF5-275D-49C1-ACE8-DB6B3E0AB6C7}" type="pres">
      <dgm:prSet presAssocID="{C86523D7-A362-4596-921B-C22438DEB6E4}" presName="compNode" presStyleCnt="0"/>
      <dgm:spPr/>
    </dgm:pt>
    <dgm:pt modelId="{9FBDAA42-B5D8-451E-8822-79403E3075E7}" type="pres">
      <dgm:prSet presAssocID="{C86523D7-A362-4596-921B-C22438DEB6E4}" presName="bgRect" presStyleLbl="bgShp" presStyleIdx="3" presStyleCnt="6" custScaleY="223082" custLinFactNeighborY="-33244"/>
      <dgm:spPr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</dgm:spPr>
    </dgm:pt>
    <dgm:pt modelId="{61CE6BE4-3D87-425F-A419-7B715F81945D}" type="pres">
      <dgm:prSet presAssocID="{C86523D7-A362-4596-921B-C22438DEB6E4}" presName="iconRect" presStyleLbl="node1" presStyleIdx="3" presStyleCnt="6" custLinFactNeighborX="6714" custLinFactNeighborY="-5706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naczek — znak zapytania z wypełnieniem pełnym"/>
        </a:ext>
      </dgm:extLst>
    </dgm:pt>
    <dgm:pt modelId="{86C7BDDE-59AD-48F2-83D1-71FF18DD3BF6}" type="pres">
      <dgm:prSet presAssocID="{C86523D7-A362-4596-921B-C22438DEB6E4}" presName="spaceRect" presStyleCnt="0"/>
      <dgm:spPr/>
    </dgm:pt>
    <dgm:pt modelId="{9FEC7E5F-8D03-4BF3-BF54-C27D1E1F5453}" type="pres">
      <dgm:prSet presAssocID="{C86523D7-A362-4596-921B-C22438DEB6E4}" presName="parTx" presStyleLbl="revTx" presStyleIdx="6" presStyleCnt="12" custLinFactNeighborX="-1154" custLinFactNeighborY="-29541">
        <dgm:presLayoutVars>
          <dgm:chMax val="0"/>
          <dgm:chPref val="0"/>
        </dgm:presLayoutVars>
      </dgm:prSet>
      <dgm:spPr/>
    </dgm:pt>
    <dgm:pt modelId="{69842614-3BF7-403D-BD6B-891880EEC7DD}" type="pres">
      <dgm:prSet presAssocID="{C86523D7-A362-4596-921B-C22438DEB6E4}" presName="desTx" presStyleLbl="revTx" presStyleIdx="7" presStyleCnt="12" custScaleY="167465" custLinFactNeighborX="-8108" custLinFactNeighborY="-13127">
        <dgm:presLayoutVars/>
      </dgm:prSet>
      <dgm:spPr/>
    </dgm:pt>
    <dgm:pt modelId="{0FD2BFEF-370C-464F-BC02-BCED301CC578}" type="pres">
      <dgm:prSet presAssocID="{634DE15B-5B49-4EC6-AEC4-F210AC7BDFC7}" presName="sibTrans" presStyleCnt="0"/>
      <dgm:spPr/>
    </dgm:pt>
    <dgm:pt modelId="{C687EB18-F775-4083-B7E8-BA35EEF53CA3}" type="pres">
      <dgm:prSet presAssocID="{97DE786C-E63A-4746-9E4C-C68E9BD3EF73}" presName="compNode" presStyleCnt="0"/>
      <dgm:spPr/>
    </dgm:pt>
    <dgm:pt modelId="{A5A71DB0-2008-4B6C-B328-D77CB8C4856F}" type="pres">
      <dgm:prSet presAssocID="{97DE786C-E63A-4746-9E4C-C68E9BD3EF73}" presName="bgRect" presStyleLbl="bgShp" presStyleIdx="4" presStyleCnt="6" custScaleY="113171" custLinFactNeighborX="-370" custLinFactNeighborY="-18365"/>
      <dgm:spPr>
        <a:solidFill>
          <a:schemeClr val="accent1">
            <a:lumMod val="60000"/>
            <a:lumOff val="40000"/>
          </a:schemeClr>
        </a:solidFill>
        <a:ln cap="rnd">
          <a:solidFill>
            <a:schemeClr val="tx2"/>
          </a:solidFill>
        </a:ln>
      </dgm:spPr>
    </dgm:pt>
    <dgm:pt modelId="{EF1EDF4D-4F79-4617-8ABF-F5A14BBF6042}" type="pres">
      <dgm:prSet presAssocID="{97DE786C-E63A-4746-9E4C-C68E9BD3EF73}" presName="iconRect" presStyleLbl="node1" presStyleIdx="4" presStyleCnt="6" custLinFactNeighborX="7073" custLinFactNeighborY="-2475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nacznik wyboru"/>
        </a:ext>
      </dgm:extLst>
    </dgm:pt>
    <dgm:pt modelId="{E7A216E2-2C66-4157-8B96-3165EBE14010}" type="pres">
      <dgm:prSet presAssocID="{97DE786C-E63A-4746-9E4C-C68E9BD3EF73}" presName="spaceRect" presStyleCnt="0"/>
      <dgm:spPr/>
    </dgm:pt>
    <dgm:pt modelId="{268E309D-AF8C-41C4-9F8E-EE45829002BA}" type="pres">
      <dgm:prSet presAssocID="{97DE786C-E63A-4746-9E4C-C68E9BD3EF73}" presName="parTx" presStyleLbl="revTx" presStyleIdx="8" presStyleCnt="12" custLinFactNeighborX="287" custLinFactNeighborY="-19450">
        <dgm:presLayoutVars>
          <dgm:chMax val="0"/>
          <dgm:chPref val="0"/>
        </dgm:presLayoutVars>
      </dgm:prSet>
      <dgm:spPr/>
    </dgm:pt>
    <dgm:pt modelId="{AFC26DB9-3DA1-46DD-9FEA-7E24A401E87D}" type="pres">
      <dgm:prSet presAssocID="{97DE786C-E63A-4746-9E4C-C68E9BD3EF73}" presName="desTx" presStyleLbl="revTx" presStyleIdx="9" presStyleCnt="12" custScaleY="79430" custLinFactNeighborX="-7711" custLinFactNeighborY="-9179">
        <dgm:presLayoutVars/>
      </dgm:prSet>
      <dgm:spPr/>
    </dgm:pt>
    <dgm:pt modelId="{19DFB515-EC4E-4BCD-B610-8EC82C92B5A1}" type="pres">
      <dgm:prSet presAssocID="{C06F6A58-46F2-402A-AE50-C3EB14F19A1F}" presName="sibTrans" presStyleCnt="0"/>
      <dgm:spPr/>
    </dgm:pt>
    <dgm:pt modelId="{72D621CB-D615-43F5-809C-4AB4927707F0}" type="pres">
      <dgm:prSet presAssocID="{0D34F883-1958-4F68-9E07-94FFBC24F3F1}" presName="compNode" presStyleCnt="0"/>
      <dgm:spPr/>
    </dgm:pt>
    <dgm:pt modelId="{AE0DCD1E-70CF-43AF-B433-F9A3E3579A69}" type="pres">
      <dgm:prSet presAssocID="{0D34F883-1958-4F68-9E07-94FFBC24F3F1}" presName="bgRect" presStyleLbl="bgShp" presStyleIdx="5" presStyleCnt="6" custScaleY="164317" custLinFactNeighborY="-17320"/>
      <dgm:spPr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</dgm:spPr>
    </dgm:pt>
    <dgm:pt modelId="{87CFABE5-33CE-42C1-A193-3348DC203457}" type="pres">
      <dgm:prSet presAssocID="{0D34F883-1958-4F68-9E07-94FFBC24F3F1}" presName="iconRect" presStyleLbl="node1" presStyleIdx="5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ykada z wypełnieniem pełnym"/>
        </a:ext>
      </dgm:extLst>
    </dgm:pt>
    <dgm:pt modelId="{77E66F1E-1046-4BDF-8D36-563D09B7B22B}" type="pres">
      <dgm:prSet presAssocID="{0D34F883-1958-4F68-9E07-94FFBC24F3F1}" presName="spaceRect" presStyleCnt="0"/>
      <dgm:spPr/>
    </dgm:pt>
    <dgm:pt modelId="{819CD983-C443-4D43-8FB2-E1AA77F85C84}" type="pres">
      <dgm:prSet presAssocID="{0D34F883-1958-4F68-9E07-94FFBC24F3F1}" presName="parTx" presStyleLbl="revTx" presStyleIdx="10" presStyleCnt="12" custLinFactNeighborX="198">
        <dgm:presLayoutVars>
          <dgm:chMax val="0"/>
          <dgm:chPref val="0"/>
        </dgm:presLayoutVars>
      </dgm:prSet>
      <dgm:spPr/>
    </dgm:pt>
    <dgm:pt modelId="{23EE2077-C5E0-4508-BF8F-2A9A20CF78AF}" type="pres">
      <dgm:prSet presAssocID="{0D34F883-1958-4F68-9E07-94FFBC24F3F1}" presName="desTx" presStyleLbl="revTx" presStyleIdx="11" presStyleCnt="12" custScaleX="102089" custScaleY="79430" custLinFactNeighborX="-7543" custLinFactNeighborY="-15276">
        <dgm:presLayoutVars/>
      </dgm:prSet>
      <dgm:spPr/>
    </dgm:pt>
  </dgm:ptLst>
  <dgm:cxnLst>
    <dgm:cxn modelId="{77DECE13-AA56-4EAB-93EE-ACCFD6F93F96}" srcId="{4C787A41-6255-486C-A02F-948955C3776B}" destId="{75817C02-48C9-4ECA-9AFE-25C745E4F5D9}" srcOrd="1" destOrd="0" parTransId="{C5764DDD-F3D0-4DDB-918D-2CED9A944D23}" sibTransId="{A376E6E1-6D94-4FA9-8A15-2D2C9F2C6586}"/>
    <dgm:cxn modelId="{0DA41816-C51A-4FF8-95C7-87E7E0394386}" type="presOf" srcId="{75817C02-48C9-4ECA-9AFE-25C745E4F5D9}" destId="{3B908E10-548D-4D19-B324-DFB9906BDC28}" srcOrd="0" destOrd="1" presId="urn:microsoft.com/office/officeart/2018/2/layout/IconVerticalSolidList"/>
    <dgm:cxn modelId="{12188918-BE4A-4C4D-B7E1-4AB5C5F83330}" srcId="{BA80185A-75E7-42CA-833E-46387A7E22AF}" destId="{C86523D7-A362-4596-921B-C22438DEB6E4}" srcOrd="3" destOrd="0" parTransId="{2EDCD94A-B9B8-4FEB-9820-AD4384E4729E}" sibTransId="{634DE15B-5B49-4EC6-AEC4-F210AC7BDFC7}"/>
    <dgm:cxn modelId="{B1739E22-4F40-49C1-BD7A-64D057B93A70}" srcId="{BA80185A-75E7-42CA-833E-46387A7E22AF}" destId="{97DE786C-E63A-4746-9E4C-C68E9BD3EF73}" srcOrd="4" destOrd="0" parTransId="{239FE985-E1EB-4288-A9C3-7DB1CB555F3C}" sibTransId="{C06F6A58-46F2-402A-AE50-C3EB14F19A1F}"/>
    <dgm:cxn modelId="{473A6E23-C37B-49EF-82DE-A390CDE7CC04}" srcId="{9902B57F-684D-4C6B-98E3-77D8BE654467}" destId="{C7672E48-F9E7-4CE7-97E5-22CBBE6B7B21}" srcOrd="0" destOrd="0" parTransId="{8F57EEEF-359A-4208-A6C8-D5B7A9085FC3}" sibTransId="{65D29040-B025-4F19-8638-CF4EB9BFA237}"/>
    <dgm:cxn modelId="{C4D62E2B-7107-48AF-AB42-52107CAB1800}" type="presOf" srcId="{9902B57F-684D-4C6B-98E3-77D8BE654467}" destId="{7FC32F21-EA90-41BD-B481-B927A3BD2ABC}" srcOrd="0" destOrd="0" presId="urn:microsoft.com/office/officeart/2018/2/layout/IconVerticalSolidList"/>
    <dgm:cxn modelId="{6ECE1F31-CE2B-427E-8ED7-4F1C782B859D}" srcId="{FB74F6CF-268B-4A88-8274-9141A0263752}" destId="{7F20C76F-D3E5-4D0C-93BA-15D3D9DE56AE}" srcOrd="0" destOrd="0" parTransId="{DF8ECB84-5A38-4679-8A0C-C96B98182229}" sibTransId="{B0FAE7E5-F5DF-49E3-BC4E-C70BCA430E66}"/>
    <dgm:cxn modelId="{0DE44332-4214-49B0-A4F4-40AEA0D85887}" srcId="{BA80185A-75E7-42CA-833E-46387A7E22AF}" destId="{4C787A41-6255-486C-A02F-948955C3776B}" srcOrd="0" destOrd="0" parTransId="{92E49BE7-E40F-4C31-A446-CF3567A9E18B}" sibTransId="{0415D7AE-F2E7-4063-98A8-24B8EF6CEA70}"/>
    <dgm:cxn modelId="{D28EEE32-A066-47EF-AA7F-31B904786764}" srcId="{BA80185A-75E7-42CA-833E-46387A7E22AF}" destId="{0D34F883-1958-4F68-9E07-94FFBC24F3F1}" srcOrd="5" destOrd="0" parTransId="{B21C8E5B-8BBF-4C4B-A192-445D7B8BE41B}" sibTransId="{AD9E5963-1BAA-46FC-99FE-8634FB826DE5}"/>
    <dgm:cxn modelId="{94A3086F-A369-4D7F-9B54-9DA408C5C97F}" srcId="{4C787A41-6255-486C-A02F-948955C3776B}" destId="{C6D1254B-34A9-41CA-AC80-423742F6A546}" srcOrd="2" destOrd="0" parTransId="{CFD0A0DC-2687-4EC9-9EA7-A0C57D86C5AC}" sibTransId="{4C53C090-3270-4394-B279-740FC7FAFA88}"/>
    <dgm:cxn modelId="{3694596F-E5E3-43BD-AA45-CE15EDC4B625}" type="presOf" srcId="{C86523D7-A362-4596-921B-C22438DEB6E4}" destId="{9FEC7E5F-8D03-4BF3-BF54-C27D1E1F5453}" srcOrd="0" destOrd="0" presId="urn:microsoft.com/office/officeart/2018/2/layout/IconVerticalSolidList"/>
    <dgm:cxn modelId="{AC3FE271-7A7E-49BB-8260-951004128BC6}" type="presOf" srcId="{C7672E48-F9E7-4CE7-97E5-22CBBE6B7B21}" destId="{37AD5F86-BE03-4B8A-9DEB-853A70053B69}" srcOrd="0" destOrd="0" presId="urn:microsoft.com/office/officeart/2018/2/layout/IconVerticalSolidList"/>
    <dgm:cxn modelId="{CD6A2453-004B-4340-B30D-7EC8080C1FD8}" srcId="{BA80185A-75E7-42CA-833E-46387A7E22AF}" destId="{9902B57F-684D-4C6B-98E3-77D8BE654467}" srcOrd="2" destOrd="0" parTransId="{001EF0DC-BD51-42CB-A9B0-4D36AEF2533F}" sibTransId="{3D91D805-A190-4F98-9035-706C80C98574}"/>
    <dgm:cxn modelId="{25673273-BFAC-439E-A762-0831D62E9936}" srcId="{0D34F883-1958-4F68-9E07-94FFBC24F3F1}" destId="{4504944C-EB94-401B-93F5-E7397CBED945}" srcOrd="0" destOrd="0" parTransId="{9B042469-F437-4A95-969C-ACF5F6F7FD19}" sibTransId="{B1A48C0F-E3B8-47FB-A918-87C1C0AF8D0C}"/>
    <dgm:cxn modelId="{984DEF56-3073-47FB-BFF3-FAFDCFF22BA6}" srcId="{4C787A41-6255-486C-A02F-948955C3776B}" destId="{F87A7467-B976-475A-BD02-5BC50DC7BA7F}" srcOrd="0" destOrd="0" parTransId="{4DE9F613-37ED-4650-B24B-D7B128E1DFB5}" sibTransId="{D4B516B1-E620-4364-9B98-8FBC36F86859}"/>
    <dgm:cxn modelId="{7CEF1E7C-B253-4F04-96D2-F5956919C668}" type="presOf" srcId="{0D34F883-1958-4F68-9E07-94FFBC24F3F1}" destId="{819CD983-C443-4D43-8FB2-E1AA77F85C84}" srcOrd="0" destOrd="0" presId="urn:microsoft.com/office/officeart/2018/2/layout/IconVerticalSolidList"/>
    <dgm:cxn modelId="{A6B90580-C17B-4F8C-BE9A-F70F9A844E29}" type="presOf" srcId="{4C787A41-6255-486C-A02F-948955C3776B}" destId="{43FE3032-1191-414A-BD15-73A5AD4D41CD}" srcOrd="0" destOrd="0" presId="urn:microsoft.com/office/officeart/2018/2/layout/IconVerticalSolidList"/>
    <dgm:cxn modelId="{5852C096-607A-47A1-9CBC-28F966FE4553}" srcId="{97DE786C-E63A-4746-9E4C-C68E9BD3EF73}" destId="{63D7BAA6-3D66-4E92-B292-BCF18881FBF1}" srcOrd="0" destOrd="0" parTransId="{4A6E93E4-F5AB-47F1-A566-0E926937777D}" sibTransId="{0307345E-6014-4364-987C-1FA9DAA548DF}"/>
    <dgm:cxn modelId="{90AF83A1-ED17-42D6-B3EA-5677CE3434C7}" type="presOf" srcId="{F87A7467-B976-475A-BD02-5BC50DC7BA7F}" destId="{3B908E10-548D-4D19-B324-DFB9906BDC28}" srcOrd="0" destOrd="0" presId="urn:microsoft.com/office/officeart/2018/2/layout/IconVerticalSolidList"/>
    <dgm:cxn modelId="{E7CB2EA3-74AB-4048-BAB4-91B36D557EEA}" type="presOf" srcId="{BA80185A-75E7-42CA-833E-46387A7E22AF}" destId="{02670532-6BAF-4242-9E87-E6548E3BA3DB}" srcOrd="0" destOrd="0" presId="urn:microsoft.com/office/officeart/2018/2/layout/IconVerticalSolidList"/>
    <dgm:cxn modelId="{4FBCA3AF-7F70-49A1-8270-BA3E1BFF4726}" type="presOf" srcId="{97DE786C-E63A-4746-9E4C-C68E9BD3EF73}" destId="{268E309D-AF8C-41C4-9F8E-EE45829002BA}" srcOrd="0" destOrd="0" presId="urn:microsoft.com/office/officeart/2018/2/layout/IconVerticalSolidList"/>
    <dgm:cxn modelId="{E7018FBC-8A84-4A21-A68F-4980FA480892}" srcId="{C86523D7-A362-4596-921B-C22438DEB6E4}" destId="{3E1F9836-CDBD-4C9A-8E16-17BECB8C37FD}" srcOrd="1" destOrd="0" parTransId="{253381E5-3DDE-42DF-99E1-C5F552089AFA}" sibTransId="{0EA5BC7E-8C99-4D1C-8052-3A979206A36B}"/>
    <dgm:cxn modelId="{FDC1A5C6-8F6E-4271-B5F4-244F4009C430}" type="presOf" srcId="{C6D1254B-34A9-41CA-AC80-423742F6A546}" destId="{3B908E10-548D-4D19-B324-DFB9906BDC28}" srcOrd="0" destOrd="2" presId="urn:microsoft.com/office/officeart/2018/2/layout/IconVerticalSolidList"/>
    <dgm:cxn modelId="{B06A84D4-C5F4-4749-BF26-76FFC8CBD2FC}" type="presOf" srcId="{63D7BAA6-3D66-4E92-B292-BCF18881FBF1}" destId="{AFC26DB9-3DA1-46DD-9FEA-7E24A401E87D}" srcOrd="0" destOrd="0" presId="urn:microsoft.com/office/officeart/2018/2/layout/IconVerticalSolidList"/>
    <dgm:cxn modelId="{BA5331D9-71E7-4A44-AF4D-508EFE90CB0B}" type="presOf" srcId="{FB74F6CF-268B-4A88-8274-9141A0263752}" destId="{153A77FC-E74B-4228-AC18-C6236CD8C627}" srcOrd="0" destOrd="0" presId="urn:microsoft.com/office/officeart/2018/2/layout/IconVerticalSolidList"/>
    <dgm:cxn modelId="{58741EE4-DF6C-4B7A-BC7D-61DBFB664CB7}" type="presOf" srcId="{3E1F9836-CDBD-4C9A-8E16-17BECB8C37FD}" destId="{69842614-3BF7-403D-BD6B-891880EEC7DD}" srcOrd="0" destOrd="1" presId="urn:microsoft.com/office/officeart/2018/2/layout/IconVerticalSolidList"/>
    <dgm:cxn modelId="{000202F2-B80A-4AFD-BC91-50AF2ABC7477}" type="presOf" srcId="{870C90ED-E87A-4710-81AD-EFBAB61A96A5}" destId="{69842614-3BF7-403D-BD6B-891880EEC7DD}" srcOrd="0" destOrd="0" presId="urn:microsoft.com/office/officeart/2018/2/layout/IconVerticalSolidList"/>
    <dgm:cxn modelId="{AE3BE8F2-5AC6-499B-84A7-64A370CC0BA9}" type="presOf" srcId="{4504944C-EB94-401B-93F5-E7397CBED945}" destId="{23EE2077-C5E0-4508-BF8F-2A9A20CF78AF}" srcOrd="0" destOrd="0" presId="urn:microsoft.com/office/officeart/2018/2/layout/IconVerticalSolidList"/>
    <dgm:cxn modelId="{91825BF6-F9C7-4D0B-B626-6A9647293996}" srcId="{C86523D7-A362-4596-921B-C22438DEB6E4}" destId="{870C90ED-E87A-4710-81AD-EFBAB61A96A5}" srcOrd="0" destOrd="0" parTransId="{C6786CE0-84EB-4537-A116-6203A73A9437}" sibTransId="{B13F23CB-3C37-4CD7-BC03-1335F189A9BB}"/>
    <dgm:cxn modelId="{1AD474F9-2E51-47D9-8FFC-52FCC9B4BB1F}" srcId="{BA80185A-75E7-42CA-833E-46387A7E22AF}" destId="{FB74F6CF-268B-4A88-8274-9141A0263752}" srcOrd="1" destOrd="0" parTransId="{FF969C93-E1E9-493E-A26A-17C7BBD0799A}" sibTransId="{75A1EEED-C509-4C9D-8D83-E2B78106F420}"/>
    <dgm:cxn modelId="{1722DDFE-FB3E-46DF-BFCD-9F19D2D3B185}" type="presOf" srcId="{7F20C76F-D3E5-4D0C-93BA-15D3D9DE56AE}" destId="{7BC2FF0F-D45F-45F4-AAF6-A393F9FE5054}" srcOrd="0" destOrd="0" presId="urn:microsoft.com/office/officeart/2018/2/layout/IconVerticalSolidList"/>
    <dgm:cxn modelId="{BCBFAA52-8FBC-4B26-8727-D149D3891A33}" type="presParOf" srcId="{02670532-6BAF-4242-9E87-E6548E3BA3DB}" destId="{40980262-26DF-4992-BAC8-D5963CC350C1}" srcOrd="0" destOrd="0" presId="urn:microsoft.com/office/officeart/2018/2/layout/IconVerticalSolidList"/>
    <dgm:cxn modelId="{CB0A3F08-BC4F-4C9E-B926-DBBB02276651}" type="presParOf" srcId="{40980262-26DF-4992-BAC8-D5963CC350C1}" destId="{06AB834A-F64D-49F8-85E5-7A63098F97C3}" srcOrd="0" destOrd="0" presId="urn:microsoft.com/office/officeart/2018/2/layout/IconVerticalSolidList"/>
    <dgm:cxn modelId="{705FFC62-B692-4550-8AAF-E9B6C8F09A45}" type="presParOf" srcId="{40980262-26DF-4992-BAC8-D5963CC350C1}" destId="{CFF47FE1-25CA-42C8-BD8F-BFE5E05CE097}" srcOrd="1" destOrd="0" presId="urn:microsoft.com/office/officeart/2018/2/layout/IconVerticalSolidList"/>
    <dgm:cxn modelId="{B4C11544-BECD-4B14-A771-A119B7353FF8}" type="presParOf" srcId="{40980262-26DF-4992-BAC8-D5963CC350C1}" destId="{DE2FD30D-DA68-4414-9095-4C1AA8B04BD4}" srcOrd="2" destOrd="0" presId="urn:microsoft.com/office/officeart/2018/2/layout/IconVerticalSolidList"/>
    <dgm:cxn modelId="{1E22B116-65E2-4194-B575-B91E93F58B59}" type="presParOf" srcId="{40980262-26DF-4992-BAC8-D5963CC350C1}" destId="{43FE3032-1191-414A-BD15-73A5AD4D41CD}" srcOrd="3" destOrd="0" presId="urn:microsoft.com/office/officeart/2018/2/layout/IconVerticalSolidList"/>
    <dgm:cxn modelId="{72DDE96D-5243-4E48-975C-A43E0CA67173}" type="presParOf" srcId="{40980262-26DF-4992-BAC8-D5963CC350C1}" destId="{3B908E10-548D-4D19-B324-DFB9906BDC28}" srcOrd="4" destOrd="0" presId="urn:microsoft.com/office/officeart/2018/2/layout/IconVerticalSolidList"/>
    <dgm:cxn modelId="{90E05385-DE29-47B7-B046-16FA1B9F920B}" type="presParOf" srcId="{02670532-6BAF-4242-9E87-E6548E3BA3DB}" destId="{2C8735C3-5CC0-42B5-9898-8670CD0EA4EA}" srcOrd="1" destOrd="0" presId="urn:microsoft.com/office/officeart/2018/2/layout/IconVerticalSolidList"/>
    <dgm:cxn modelId="{47C8D4E7-40F4-420E-A0D8-78E6D6AE8056}" type="presParOf" srcId="{02670532-6BAF-4242-9E87-E6548E3BA3DB}" destId="{9D7A7BE4-12B5-477E-B422-629CC3E04766}" srcOrd="2" destOrd="0" presId="urn:microsoft.com/office/officeart/2018/2/layout/IconVerticalSolidList"/>
    <dgm:cxn modelId="{10AC4A3C-07FE-4183-A00A-27DF98CDA535}" type="presParOf" srcId="{9D7A7BE4-12B5-477E-B422-629CC3E04766}" destId="{CFC1B424-22A7-4907-B01D-45FECCFD9F42}" srcOrd="0" destOrd="0" presId="urn:microsoft.com/office/officeart/2018/2/layout/IconVerticalSolidList"/>
    <dgm:cxn modelId="{48291035-98FA-40FE-B62D-4B39A2AF77CE}" type="presParOf" srcId="{9D7A7BE4-12B5-477E-B422-629CC3E04766}" destId="{5A667498-5226-4ACD-B30C-4B3B1F40303B}" srcOrd="1" destOrd="0" presId="urn:microsoft.com/office/officeart/2018/2/layout/IconVerticalSolidList"/>
    <dgm:cxn modelId="{54498256-074C-41FC-81EC-3F5177F2D6AA}" type="presParOf" srcId="{9D7A7BE4-12B5-477E-B422-629CC3E04766}" destId="{460C51F7-CEE8-4593-8AA1-10C466FF9723}" srcOrd="2" destOrd="0" presId="urn:microsoft.com/office/officeart/2018/2/layout/IconVerticalSolidList"/>
    <dgm:cxn modelId="{6F5882F1-F863-4EA9-9B5D-7D8A62170E89}" type="presParOf" srcId="{9D7A7BE4-12B5-477E-B422-629CC3E04766}" destId="{153A77FC-E74B-4228-AC18-C6236CD8C627}" srcOrd="3" destOrd="0" presId="urn:microsoft.com/office/officeart/2018/2/layout/IconVerticalSolidList"/>
    <dgm:cxn modelId="{C9D8E119-6706-4EC2-AF31-5A14BDC42C94}" type="presParOf" srcId="{9D7A7BE4-12B5-477E-B422-629CC3E04766}" destId="{7BC2FF0F-D45F-45F4-AAF6-A393F9FE5054}" srcOrd="4" destOrd="0" presId="urn:microsoft.com/office/officeart/2018/2/layout/IconVerticalSolidList"/>
    <dgm:cxn modelId="{C64EF900-6765-4D1F-8D94-1EF3F58D0F26}" type="presParOf" srcId="{02670532-6BAF-4242-9E87-E6548E3BA3DB}" destId="{27B6D341-FCBE-4EA5-BB59-8CBACCEBC109}" srcOrd="3" destOrd="0" presId="urn:microsoft.com/office/officeart/2018/2/layout/IconVerticalSolidList"/>
    <dgm:cxn modelId="{B9EF16F0-3612-44A6-8D07-CFF1D995CBA9}" type="presParOf" srcId="{02670532-6BAF-4242-9E87-E6548E3BA3DB}" destId="{9CDD4372-1E06-4501-9C2B-92799620C4D2}" srcOrd="4" destOrd="0" presId="urn:microsoft.com/office/officeart/2018/2/layout/IconVerticalSolidList"/>
    <dgm:cxn modelId="{2DDBB1E9-3409-4E23-A503-DE9D3462FAEF}" type="presParOf" srcId="{9CDD4372-1E06-4501-9C2B-92799620C4D2}" destId="{73465601-0BAA-49CC-9995-9F2E075797F9}" srcOrd="0" destOrd="0" presId="urn:microsoft.com/office/officeart/2018/2/layout/IconVerticalSolidList"/>
    <dgm:cxn modelId="{0F51F531-ABC0-4796-8A6A-0580B42DBE8C}" type="presParOf" srcId="{9CDD4372-1E06-4501-9C2B-92799620C4D2}" destId="{F02B044A-9BFB-4C90-AED0-00EFE76E8524}" srcOrd="1" destOrd="0" presId="urn:microsoft.com/office/officeart/2018/2/layout/IconVerticalSolidList"/>
    <dgm:cxn modelId="{FEC02CFB-782C-46BF-8CCA-1D36405A34A7}" type="presParOf" srcId="{9CDD4372-1E06-4501-9C2B-92799620C4D2}" destId="{553D322B-324A-4139-8C03-3CE4A564D53F}" srcOrd="2" destOrd="0" presId="urn:microsoft.com/office/officeart/2018/2/layout/IconVerticalSolidList"/>
    <dgm:cxn modelId="{DAACEF29-C7BF-4E1E-9FB0-F0660920E3C1}" type="presParOf" srcId="{9CDD4372-1E06-4501-9C2B-92799620C4D2}" destId="{7FC32F21-EA90-41BD-B481-B927A3BD2ABC}" srcOrd="3" destOrd="0" presId="urn:microsoft.com/office/officeart/2018/2/layout/IconVerticalSolidList"/>
    <dgm:cxn modelId="{A3A5B1B4-5B75-418C-A6B4-B415826906E9}" type="presParOf" srcId="{9CDD4372-1E06-4501-9C2B-92799620C4D2}" destId="{37AD5F86-BE03-4B8A-9DEB-853A70053B69}" srcOrd="4" destOrd="0" presId="urn:microsoft.com/office/officeart/2018/2/layout/IconVerticalSolidList"/>
    <dgm:cxn modelId="{78625F6A-CB7C-448C-AF3B-47B62A674DFA}" type="presParOf" srcId="{02670532-6BAF-4242-9E87-E6548E3BA3DB}" destId="{4BCB06DA-98C1-461D-8E73-60E1B745955D}" srcOrd="5" destOrd="0" presId="urn:microsoft.com/office/officeart/2018/2/layout/IconVerticalSolidList"/>
    <dgm:cxn modelId="{5BC5209E-F3EA-4A0D-AB07-A8F4FF7E8D34}" type="presParOf" srcId="{02670532-6BAF-4242-9E87-E6548E3BA3DB}" destId="{4F6DBAF5-275D-49C1-ACE8-DB6B3E0AB6C7}" srcOrd="6" destOrd="0" presId="urn:microsoft.com/office/officeart/2018/2/layout/IconVerticalSolidList"/>
    <dgm:cxn modelId="{310C2B96-6D45-4040-B809-DB1C5C5C98C6}" type="presParOf" srcId="{4F6DBAF5-275D-49C1-ACE8-DB6B3E0AB6C7}" destId="{9FBDAA42-B5D8-451E-8822-79403E3075E7}" srcOrd="0" destOrd="0" presId="urn:microsoft.com/office/officeart/2018/2/layout/IconVerticalSolidList"/>
    <dgm:cxn modelId="{430952EB-50F1-457E-A96F-7D7C2DAFA419}" type="presParOf" srcId="{4F6DBAF5-275D-49C1-ACE8-DB6B3E0AB6C7}" destId="{61CE6BE4-3D87-425F-A419-7B715F81945D}" srcOrd="1" destOrd="0" presId="urn:microsoft.com/office/officeart/2018/2/layout/IconVerticalSolidList"/>
    <dgm:cxn modelId="{59048696-A975-4B98-89B0-7815836AAA1E}" type="presParOf" srcId="{4F6DBAF5-275D-49C1-ACE8-DB6B3E0AB6C7}" destId="{86C7BDDE-59AD-48F2-83D1-71FF18DD3BF6}" srcOrd="2" destOrd="0" presId="urn:microsoft.com/office/officeart/2018/2/layout/IconVerticalSolidList"/>
    <dgm:cxn modelId="{56E6126B-DE1C-46A5-BD45-BE0C52BEAC92}" type="presParOf" srcId="{4F6DBAF5-275D-49C1-ACE8-DB6B3E0AB6C7}" destId="{9FEC7E5F-8D03-4BF3-BF54-C27D1E1F5453}" srcOrd="3" destOrd="0" presId="urn:microsoft.com/office/officeart/2018/2/layout/IconVerticalSolidList"/>
    <dgm:cxn modelId="{6286E7A5-281C-4398-B297-AD84F5ADE215}" type="presParOf" srcId="{4F6DBAF5-275D-49C1-ACE8-DB6B3E0AB6C7}" destId="{69842614-3BF7-403D-BD6B-891880EEC7DD}" srcOrd="4" destOrd="0" presId="urn:microsoft.com/office/officeart/2018/2/layout/IconVerticalSolidList"/>
    <dgm:cxn modelId="{0FEBA98D-AD23-4008-A67D-2E64BBF982D4}" type="presParOf" srcId="{02670532-6BAF-4242-9E87-E6548E3BA3DB}" destId="{0FD2BFEF-370C-464F-BC02-BCED301CC578}" srcOrd="7" destOrd="0" presId="urn:microsoft.com/office/officeart/2018/2/layout/IconVerticalSolidList"/>
    <dgm:cxn modelId="{24C3CF5D-EACE-4262-93C9-8F78AED0ABDB}" type="presParOf" srcId="{02670532-6BAF-4242-9E87-E6548E3BA3DB}" destId="{C687EB18-F775-4083-B7E8-BA35EEF53CA3}" srcOrd="8" destOrd="0" presId="urn:microsoft.com/office/officeart/2018/2/layout/IconVerticalSolidList"/>
    <dgm:cxn modelId="{5813F83F-6EDD-4F1E-A063-4131D2E2201C}" type="presParOf" srcId="{C687EB18-F775-4083-B7E8-BA35EEF53CA3}" destId="{A5A71DB0-2008-4B6C-B328-D77CB8C4856F}" srcOrd="0" destOrd="0" presId="urn:microsoft.com/office/officeart/2018/2/layout/IconVerticalSolidList"/>
    <dgm:cxn modelId="{7AC35F36-7B72-4D12-8B0F-2FB8F4D77312}" type="presParOf" srcId="{C687EB18-F775-4083-B7E8-BA35EEF53CA3}" destId="{EF1EDF4D-4F79-4617-8ABF-F5A14BBF6042}" srcOrd="1" destOrd="0" presId="urn:microsoft.com/office/officeart/2018/2/layout/IconVerticalSolidList"/>
    <dgm:cxn modelId="{101F5E20-A294-4D06-BB16-D4ED3204B3E8}" type="presParOf" srcId="{C687EB18-F775-4083-B7E8-BA35EEF53CA3}" destId="{E7A216E2-2C66-4157-8B96-3165EBE14010}" srcOrd="2" destOrd="0" presId="urn:microsoft.com/office/officeart/2018/2/layout/IconVerticalSolidList"/>
    <dgm:cxn modelId="{C5DBD4F4-0442-489A-BD5E-129205A1609E}" type="presParOf" srcId="{C687EB18-F775-4083-B7E8-BA35EEF53CA3}" destId="{268E309D-AF8C-41C4-9F8E-EE45829002BA}" srcOrd="3" destOrd="0" presId="urn:microsoft.com/office/officeart/2018/2/layout/IconVerticalSolidList"/>
    <dgm:cxn modelId="{BF281489-8F3E-48D5-BC09-3DC65EA2BC8B}" type="presParOf" srcId="{C687EB18-F775-4083-B7E8-BA35EEF53CA3}" destId="{AFC26DB9-3DA1-46DD-9FEA-7E24A401E87D}" srcOrd="4" destOrd="0" presId="urn:microsoft.com/office/officeart/2018/2/layout/IconVerticalSolidList"/>
    <dgm:cxn modelId="{EDF090C1-0772-412C-AEFE-894F8029C117}" type="presParOf" srcId="{02670532-6BAF-4242-9E87-E6548E3BA3DB}" destId="{19DFB515-EC4E-4BCD-B610-8EC82C92B5A1}" srcOrd="9" destOrd="0" presId="urn:microsoft.com/office/officeart/2018/2/layout/IconVerticalSolidList"/>
    <dgm:cxn modelId="{7DC3D7F4-E8FF-46EF-8FF6-7155FF9A1D20}" type="presParOf" srcId="{02670532-6BAF-4242-9E87-E6548E3BA3DB}" destId="{72D621CB-D615-43F5-809C-4AB4927707F0}" srcOrd="10" destOrd="0" presId="urn:microsoft.com/office/officeart/2018/2/layout/IconVerticalSolidList"/>
    <dgm:cxn modelId="{BA7D2E73-C5DE-4609-8D8F-94D29887F2A9}" type="presParOf" srcId="{72D621CB-D615-43F5-809C-4AB4927707F0}" destId="{AE0DCD1E-70CF-43AF-B433-F9A3E3579A69}" srcOrd="0" destOrd="0" presId="urn:microsoft.com/office/officeart/2018/2/layout/IconVerticalSolidList"/>
    <dgm:cxn modelId="{6B56C008-382A-482A-8DA3-2F37B24E4EAB}" type="presParOf" srcId="{72D621CB-D615-43F5-809C-4AB4927707F0}" destId="{87CFABE5-33CE-42C1-A193-3348DC203457}" srcOrd="1" destOrd="0" presId="urn:microsoft.com/office/officeart/2018/2/layout/IconVerticalSolidList"/>
    <dgm:cxn modelId="{220972B0-A306-4AB7-91B5-02D7B9905476}" type="presParOf" srcId="{72D621CB-D615-43F5-809C-4AB4927707F0}" destId="{77E66F1E-1046-4BDF-8D36-563D09B7B22B}" srcOrd="2" destOrd="0" presId="urn:microsoft.com/office/officeart/2018/2/layout/IconVerticalSolidList"/>
    <dgm:cxn modelId="{92111316-31BD-4077-A134-95CBD3EF0D78}" type="presParOf" srcId="{72D621CB-D615-43F5-809C-4AB4927707F0}" destId="{819CD983-C443-4D43-8FB2-E1AA77F85C84}" srcOrd="3" destOrd="0" presId="urn:microsoft.com/office/officeart/2018/2/layout/IconVerticalSolidList"/>
    <dgm:cxn modelId="{3260BB57-FDF1-44B9-90FE-2CDF2B7D86AE}" type="presParOf" srcId="{72D621CB-D615-43F5-809C-4AB4927707F0}" destId="{23EE2077-C5E0-4508-BF8F-2A9A20CF78AF}" srcOrd="4" destOrd="0" presId="urn:microsoft.com/office/officeart/2018/2/layout/IconVerticalSolidList"/>
  </dgm:cxnLst>
  <dgm:bg>
    <a:effectLst>
      <a:outerShdw blurRad="50800" dist="50800" dir="1800000" algn="ctr" rotWithShape="0">
        <a:srgbClr val="000000">
          <a:alpha val="43137"/>
        </a:srgb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A80185A-75E7-42CA-833E-46387A7E22A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C787A41-6255-486C-A02F-948955C3776B}">
      <dgm:prSet phldrT="[Tekst]" phldr="0" custT="1"/>
      <dgm:spPr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Alokacja środków RFRD na 2027</a:t>
          </a:r>
          <a:endParaRPr lang="pl-PL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E49BE7-E40F-4C31-A446-CF3567A9E18B}" type="parTrans" cxnId="{0DE44332-4214-49B0-A4F4-40AEA0D85887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15D7AE-F2E7-4063-98A8-24B8EF6CEA70}" type="sibTrans" cxnId="{0DE44332-4214-49B0-A4F4-40AEA0D85887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7A7467-B976-475A-BD02-5BC50DC7BA7F}">
      <dgm:prSet phldrT="[Tekst]" custT="1"/>
      <dgm:spPr/>
      <dgm:t>
        <a:bodyPr lIns="0" tIns="0" rIns="0" bIns="0" anchor="ctr" anchorCtr="0"/>
        <a:lstStyle/>
        <a:p>
          <a:pPr>
            <a:lnSpc>
              <a:spcPct val="100000"/>
            </a:lnSpc>
          </a:pPr>
          <a:endParaRPr lang="pl-PL" sz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E9F613-37ED-4650-B24B-D7B128E1DFB5}" type="parTrans" cxnId="{984DEF56-3073-47FB-BFF3-FAFDCFF22BA6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B516B1-E620-4364-9B98-8FBC36F86859}" type="sibTrans" cxnId="{984DEF56-3073-47FB-BFF3-FAFDCFF22BA6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74F6CF-268B-4A88-8274-9141A0263752}">
      <dgm:prSet phldrT="[Tekst]" phldr="0" custT="1"/>
      <dgm:spPr/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Podział środków</a:t>
          </a:r>
        </a:p>
      </dgm:t>
    </dgm:pt>
    <dgm:pt modelId="{FF969C93-E1E9-493E-A26A-17C7BBD0799A}" type="parTrans" cxnId="{1AD474F9-2E51-47D9-8FFC-52FCC9B4BB1F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1EEED-C509-4C9D-8D83-E2B78106F420}" type="sibTrans" cxnId="{1AD474F9-2E51-47D9-8FFC-52FCC9B4BB1F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20C76F-D3E5-4D0C-93BA-15D3D9DE56AE}">
      <dgm:prSet phldrT="[Tekst]" custT="1"/>
      <dgm:spPr/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Na dofinansowanie zadań powiatowych i gminnych przewiduje się przeznaczyć odpowiednio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30% i 70% </a:t>
          </a:r>
          <a:r>
            <a:rPr lang="x-none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alokacji środków przewidzianej dla województwa mazowieckiego.</a:t>
          </a:r>
        </a:p>
      </dgm:t>
    </dgm:pt>
    <dgm:pt modelId="{DF8ECB84-5A38-4679-8A0C-C96B98182229}" type="parTrans" cxnId="{6ECE1F31-CE2B-427E-8ED7-4F1C782B859D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FAE7E5-F5DF-49E3-BC4E-C70BCA430E66}" type="sibTrans" cxnId="{6ECE1F31-CE2B-427E-8ED7-4F1C782B859D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DE786C-E63A-4746-9E4C-C68E9BD3EF7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Termin składania wniosków</a:t>
          </a:r>
        </a:p>
      </dgm:t>
    </dgm:pt>
    <dgm:pt modelId="{239FE985-E1EB-4288-A9C3-7DB1CB555F3C}" type="parTrans" cxnId="{B1739E22-4F40-49C1-BD7A-64D057B93A70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6F6A58-46F2-402A-AE50-C3EB14F19A1F}" type="sibTrans" cxnId="{B1739E22-4F40-49C1-BD7A-64D057B93A70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02B57F-684D-4C6B-98E3-77D8BE65446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Kto może złożyć wniosek</a:t>
          </a:r>
          <a:endParaRPr lang="pl-PL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1EF0DC-BD51-42CB-A9B0-4D36AEF2533F}" type="parTrans" cxnId="{CD6A2453-004B-4340-B30D-7EC8080C1FD8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91D805-A190-4F98-9035-706C80C98574}" type="sibTrans" cxnId="{CD6A2453-004B-4340-B30D-7EC8080C1FD8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672E48-F9E7-4CE7-97E5-22CBBE6B7B21}">
      <dgm:prSet custT="1"/>
      <dgm:spPr/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200" b="1" u="none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Jedynie</a:t>
          </a:r>
          <a:r>
            <a:rPr lang="pl-PL" sz="1200" b="1" u="none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pl-PL" sz="1200" b="1" u="none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ustawowy zarządca drogi </a:t>
          </a:r>
          <a:r>
            <a:rPr lang="pl-PL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(w dniu złożenia wniosku), odpowiednio: dla dróg powiatowych – zarząd powiatu, prezydent miasta na prawach powiatu, dla dróg gminnych – wójt (burmistrz, prezydent miasta) oraz prezydent miasta na prawach powiatu.</a:t>
          </a:r>
          <a:endParaRPr lang="pl-PL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57EEEF-359A-4208-A6C8-D5B7A9085FC3}" type="parTrans" cxnId="{473A6E23-C37B-49EF-82DE-A390CDE7CC04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D29040-B025-4F19-8638-CF4EB9BFA237}" type="sibTrans" cxnId="{473A6E23-C37B-49EF-82DE-A390CDE7CC04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6523D7-A362-4596-921B-C22438DEB6E4}">
      <dgm:prSet phldrT="[Tekst]" phldr="0" custT="1"/>
      <dgm:spPr/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Limity wniosków</a:t>
          </a:r>
        </a:p>
      </dgm:t>
    </dgm:pt>
    <dgm:pt modelId="{2EDCD94A-B9B8-4FEB-9820-AD4384E4729E}" type="parTrans" cxnId="{12188918-BE4A-4C4D-B7E1-4AB5C5F83330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4DE15B-5B49-4EC6-AEC4-F210AC7BDFC7}" type="sibTrans" cxnId="{12188918-BE4A-4C4D-B7E1-4AB5C5F83330}">
      <dgm:prSet/>
      <dgm:spPr/>
      <dgm:t>
        <a:bodyPr/>
        <a:lstStyle/>
        <a:p>
          <a:endParaRPr lang="pl-PL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D7BAA6-3D66-4E92-B292-BCF18881FBF1}">
      <dgm:prSet custT="1"/>
      <dgm:spPr/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27 sierpnia 2026 r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4A6E93E4-F5AB-47F1-A566-0E926937777D}" type="parTrans" cxnId="{5852C096-607A-47A1-9CBC-28F966FE4553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07345E-6014-4364-987C-1FA9DAA548DF}" type="sibTrans" cxnId="{5852C096-607A-47A1-9CBC-28F966FE4553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0C90ED-E87A-4710-81AD-EFBAB61A96A5}">
      <dgm:prSet custT="1"/>
      <dgm:spPr>
        <a:blipFill dpi="0" rotWithShape="0">
          <a:blip xmlns:r="http://schemas.openxmlformats.org/officeDocument/2006/relationships" r:embed="rId1"/>
          <a:srcRect/>
          <a:stretch>
            <a:fillRect l="-54000" r="-54000"/>
          </a:stretch>
        </a:blipFill>
        <a:effectLst>
          <a:outerShdw blurRad="50800" dist="50800" dir="5400000" sx="13000" sy="13000" algn="ctr" rotWithShape="0">
            <a:srgbClr val="000000">
              <a:alpha val="43137"/>
            </a:srgbClr>
          </a:outerShdw>
          <a:reflection stA="98000" endPos="65000" dist="50800" dir="5400000" sy="-100000" algn="bl" rotWithShape="0"/>
        </a:effectLst>
      </dgm:spPr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</a:t>
          </a:r>
          <a:r>
            <a:rPr lang="pl-PL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Gminy i powiaty ziemskie </a:t>
          </a:r>
          <a:r>
            <a:rPr lang="pl-PL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mogą złożyć </a:t>
          </a:r>
          <a:r>
            <a:rPr lang="pl-PL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jeden wniosek </a:t>
          </a:r>
          <a:r>
            <a:rPr lang="pl-PL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i otrzymać środki na dofinansowanie </a:t>
          </a:r>
          <a:r>
            <a:rPr lang="pl-PL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jednego zadania.</a:t>
          </a:r>
        </a:p>
      </dgm:t>
    </dgm:pt>
    <dgm:pt modelId="{C6786CE0-84EB-4537-A116-6203A73A9437}" type="parTrans" cxnId="{91825BF6-F9C7-4D0B-B626-6A9647293996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3F23CB-3C37-4CD7-BC03-1335F189A9BB}" type="sibTrans" cxnId="{91825BF6-F9C7-4D0B-B626-6A9647293996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1F9836-CDBD-4C9A-8E16-17BECB8C37FD}">
      <dgm:prSet custT="1"/>
      <dgm:spPr>
        <a:effectLst>
          <a:outerShdw blurRad="50800" dist="50800" dir="5400000" sx="13000" sy="13000" algn="ctr" rotWithShape="0">
            <a:srgbClr val="000000">
              <a:alpha val="43137"/>
            </a:srgbClr>
          </a:outerShdw>
          <a:reflection stA="98000" endPos="65000" dist="50800" dir="5400000" sy="-100000" algn="bl" rotWithShape="0"/>
        </a:effectLst>
      </dgm:spPr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</a:t>
          </a:r>
          <a:r>
            <a:rPr lang="pl-PL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Miasta na prawach powiatu </a:t>
          </a:r>
          <a:r>
            <a:rPr lang="pl-PL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mogą złożyć </a:t>
          </a:r>
          <a:r>
            <a:rPr lang="pl-PL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dwa wnioski </a:t>
          </a:r>
          <a:r>
            <a:rPr lang="pl-PL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i otrzymać dofinansowanie na realizację </a:t>
          </a:r>
          <a:r>
            <a:rPr lang="pl-PL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dwóch zadań, </a:t>
          </a:r>
          <a:r>
            <a:rPr lang="pl-PL" sz="1100" b="0" u="sng" dirty="0">
              <a:latin typeface="Times New Roman" panose="02020603050405020304" pitchFamily="18" charset="0"/>
              <a:cs typeface="Times New Roman" panose="02020603050405020304" pitchFamily="18" charset="0"/>
            </a:rPr>
            <a:t>przy czym każde z tych zadań musi dotyczyć drogi/dróg innej kategorii</a:t>
          </a:r>
          <a:r>
            <a:rPr lang="pl-PL" sz="900" b="0" u="sng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>
            <a:lnSpc>
              <a:spcPct val="100000"/>
            </a:lnSpc>
          </a:pPr>
          <a:endParaRPr lang="pl-PL" sz="900" b="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buNone/>
          </a:pPr>
          <a:endParaRPr lang="pl-PL" sz="900" b="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3381E5-3DDE-42DF-99E1-C5F552089AFA}" type="parTrans" cxnId="{E7018FBC-8A84-4A21-A68F-4980FA480892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A5BC7E-8C99-4D1C-8052-3A979206A36B}" type="sibTrans" cxnId="{E7018FBC-8A84-4A21-A68F-4980FA480892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817C02-48C9-4ECA-9AFE-25C745E4F5D9}">
      <dgm:prSet phldrT="[Tekst]" custT="1"/>
      <dgm:spPr/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Wysokość środków na 2027 rok przeznaczonych na dofinansowanie zadań powiatowych oraz zadań gminnych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polegających wyłącznie na remoncie</a:t>
          </a:r>
          <a:r>
            <a:rPr lang="pl-PL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w województwie mazowieckim wynosi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103 631 874,67 zł</a:t>
          </a:r>
          <a:r>
            <a:rPr lang="pl-PL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C5764DDD-F3D0-4DDB-918D-2CED9A944D23}" type="parTrans" cxnId="{4CE20700-148C-4208-BC1B-B89580867A80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76E6E1-6D94-4FA9-8A15-2D2C9F2C6586}" type="sibTrans" cxnId="{4CE20700-148C-4208-BC1B-B89580867A80}">
      <dgm:prSet/>
      <dgm:spPr/>
      <dgm:t>
        <a:bodyPr/>
        <a:lstStyle/>
        <a:p>
          <a:endParaRPr lang="pl-PL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70456C-284A-497C-A5B4-2EE4FB5EF77D}">
      <dgm:prSet phldrT="[Tekst]" phldr="0" custT="1"/>
      <dgm:spPr/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Zakres rzeczowy</a:t>
          </a:r>
        </a:p>
      </dgm:t>
    </dgm:pt>
    <dgm:pt modelId="{7BDDD56E-9344-4EA3-9D00-767DF510ABB9}" type="sibTrans" cxnId="{0873278D-10DC-44CD-BD80-DBD2169C7F92}">
      <dgm:prSet/>
      <dgm:spPr/>
      <dgm:t>
        <a:bodyPr/>
        <a:lstStyle/>
        <a:p>
          <a:endParaRPr lang="pl-PL"/>
        </a:p>
      </dgm:t>
    </dgm:pt>
    <dgm:pt modelId="{722C367D-94D4-42AB-8347-33D7439DA5AE}" type="parTrans" cxnId="{0873278D-10DC-44CD-BD80-DBD2169C7F92}">
      <dgm:prSet/>
      <dgm:spPr/>
      <dgm:t>
        <a:bodyPr/>
        <a:lstStyle/>
        <a:p>
          <a:endParaRPr lang="pl-PL"/>
        </a:p>
      </dgm:t>
    </dgm:pt>
    <dgm:pt modelId="{3046377B-3F7A-4467-86C6-B3C0368E1222}">
      <dgm:prSet custT="1"/>
      <dgm:spPr/>
      <dgm:t>
        <a:bodyPr lIns="0" tIns="0" rIns="0" bIns="0" anchor="ctr" anchorCtr="0"/>
        <a:lstStyle/>
        <a:p>
          <a:pPr>
            <a:lnSpc>
              <a:spcPct val="100000"/>
            </a:lnSpc>
          </a:pPr>
          <a:r>
            <a:rPr lang="pl-PL" sz="1200" b="0" dirty="0">
              <a:latin typeface="Times New Roman" panose="02020603050405020304" pitchFamily="18" charset="0"/>
              <a:cs typeface="Times New Roman" panose="02020603050405020304" pitchFamily="18" charset="0"/>
            </a:rPr>
            <a:t>W zakresie rzeczowym wniosek może dotyczyć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wyłącznie remontu dróg gminnych lub dróg powiatowych </a:t>
          </a:r>
          <a:r>
            <a:rPr lang="pl-PL" sz="1200" b="0" dirty="0">
              <a:latin typeface="Times New Roman" panose="02020603050405020304" pitchFamily="18" charset="0"/>
              <a:cs typeface="Times New Roman" panose="02020603050405020304" pitchFamily="18" charset="0"/>
            </a:rPr>
            <a:t>wraz z ich skrzyżowaniami oraz skrzyżowaniami z innymi drogami publicznymi</a:t>
          </a:r>
          <a:endParaRPr lang="pl-PL" sz="1200" b="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358AC9-47C8-4363-B8CB-08D5371F0938}" type="sibTrans" cxnId="{1D2151ED-7192-4A4B-9024-812C61F14865}">
      <dgm:prSet/>
      <dgm:spPr/>
      <dgm:t>
        <a:bodyPr/>
        <a:lstStyle/>
        <a:p>
          <a:endParaRPr lang="pl-PL"/>
        </a:p>
      </dgm:t>
    </dgm:pt>
    <dgm:pt modelId="{F21223C6-EFE6-4F5B-B599-C33A200C8458}" type="parTrans" cxnId="{1D2151ED-7192-4A4B-9024-812C61F14865}">
      <dgm:prSet/>
      <dgm:spPr/>
      <dgm:t>
        <a:bodyPr/>
        <a:lstStyle/>
        <a:p>
          <a:endParaRPr lang="pl-PL"/>
        </a:p>
      </dgm:t>
    </dgm:pt>
    <dgm:pt modelId="{02670532-6BAF-4242-9E87-E6548E3BA3DB}" type="pres">
      <dgm:prSet presAssocID="{BA80185A-75E7-42CA-833E-46387A7E22AF}" presName="root" presStyleCnt="0">
        <dgm:presLayoutVars>
          <dgm:dir/>
          <dgm:resizeHandles val="exact"/>
        </dgm:presLayoutVars>
      </dgm:prSet>
      <dgm:spPr/>
    </dgm:pt>
    <dgm:pt modelId="{40980262-26DF-4992-BAC8-D5963CC350C1}" type="pres">
      <dgm:prSet presAssocID="{4C787A41-6255-486C-A02F-948955C3776B}" presName="compNode" presStyleCnt="0"/>
      <dgm:spPr/>
    </dgm:pt>
    <dgm:pt modelId="{06AB834A-F64D-49F8-85E5-7A63098F97C3}" type="pres">
      <dgm:prSet presAssocID="{4C787A41-6255-486C-A02F-948955C3776B}" presName="bgRect" presStyleLbl="bgShp" presStyleIdx="0" presStyleCnt="6" custScaleY="250422" custLinFactNeighborX="0" custLinFactNeighborY="-616"/>
      <dgm:spPr>
        <a:solidFill>
          <a:schemeClr val="accent1">
            <a:lumMod val="60000"/>
            <a:lumOff val="40000"/>
          </a:schemeClr>
        </a:solidFill>
        <a:ln w="9525">
          <a:solidFill>
            <a:schemeClr val="tx2"/>
          </a:solidFill>
        </a:ln>
      </dgm:spPr>
    </dgm:pt>
    <dgm:pt modelId="{CFF47FE1-25CA-42C8-BD8F-BFE5E05CE097}" type="pres">
      <dgm:prSet presAssocID="{4C787A41-6255-486C-A02F-948955C3776B}" presName="iconRect" presStyleLbl="node1" presStyleIdx="0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eniądze z wypełnieniem pełnym"/>
        </a:ext>
      </dgm:extLst>
    </dgm:pt>
    <dgm:pt modelId="{DE2FD30D-DA68-4414-9095-4C1AA8B04BD4}" type="pres">
      <dgm:prSet presAssocID="{4C787A41-6255-486C-A02F-948955C3776B}" presName="spaceRect" presStyleCnt="0"/>
      <dgm:spPr/>
    </dgm:pt>
    <dgm:pt modelId="{43FE3032-1191-414A-BD15-73A5AD4D41CD}" type="pres">
      <dgm:prSet presAssocID="{4C787A41-6255-486C-A02F-948955C3776B}" presName="parTx" presStyleLbl="revTx" presStyleIdx="0" presStyleCnt="12" custLinFactNeighborX="198" custLinFactNeighborY="-2691">
        <dgm:presLayoutVars>
          <dgm:chMax val="0"/>
          <dgm:chPref val="0"/>
        </dgm:presLayoutVars>
      </dgm:prSet>
      <dgm:spPr/>
    </dgm:pt>
    <dgm:pt modelId="{3B908E10-548D-4D19-B324-DFB9906BDC28}" type="pres">
      <dgm:prSet presAssocID="{4C787A41-6255-486C-A02F-948955C3776B}" presName="desTx" presStyleLbl="revTx" presStyleIdx="1" presStyleCnt="12" custScaleY="185544" custLinFactNeighborX="-8169" custLinFactNeighborY="-19746">
        <dgm:presLayoutVars/>
      </dgm:prSet>
      <dgm:spPr/>
    </dgm:pt>
    <dgm:pt modelId="{2C8735C3-5CC0-42B5-9898-8670CD0EA4EA}" type="pres">
      <dgm:prSet presAssocID="{0415D7AE-F2E7-4063-98A8-24B8EF6CEA70}" presName="sibTrans" presStyleCnt="0"/>
      <dgm:spPr/>
    </dgm:pt>
    <dgm:pt modelId="{9D7A7BE4-12B5-477E-B422-629CC3E04766}" type="pres">
      <dgm:prSet presAssocID="{FB74F6CF-268B-4A88-8274-9141A0263752}" presName="compNode" presStyleCnt="0"/>
      <dgm:spPr/>
    </dgm:pt>
    <dgm:pt modelId="{CFC1B424-22A7-4907-B01D-45FECCFD9F42}" type="pres">
      <dgm:prSet presAssocID="{FB74F6CF-268B-4A88-8274-9141A0263752}" presName="bgRect" presStyleLbl="bgShp" presStyleIdx="1" presStyleCnt="6" custScaleX="99635" custScaleY="134392" custLinFactNeighborX="-6" custLinFactNeighborY="-11251"/>
      <dgm:spPr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</dgm:spPr>
    </dgm:pt>
    <dgm:pt modelId="{5A667498-5226-4ACD-B30C-4B3B1F40303B}" type="pres">
      <dgm:prSet presAssocID="{FB74F6CF-268B-4A88-8274-9141A0263752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alkulator"/>
        </a:ext>
      </dgm:extLst>
    </dgm:pt>
    <dgm:pt modelId="{460C51F7-CEE8-4593-8AA1-10C466FF9723}" type="pres">
      <dgm:prSet presAssocID="{FB74F6CF-268B-4A88-8274-9141A0263752}" presName="spaceRect" presStyleCnt="0"/>
      <dgm:spPr/>
    </dgm:pt>
    <dgm:pt modelId="{153A77FC-E74B-4228-AC18-C6236CD8C627}" type="pres">
      <dgm:prSet presAssocID="{FB74F6CF-268B-4A88-8274-9141A0263752}" presName="parTx" presStyleLbl="revTx" presStyleIdx="2" presStyleCnt="12" custLinFactNeighborX="602" custLinFactNeighborY="-12671">
        <dgm:presLayoutVars>
          <dgm:chMax val="0"/>
          <dgm:chPref val="0"/>
        </dgm:presLayoutVars>
      </dgm:prSet>
      <dgm:spPr/>
    </dgm:pt>
    <dgm:pt modelId="{7BC2FF0F-D45F-45F4-AAF6-A393F9FE5054}" type="pres">
      <dgm:prSet presAssocID="{FB74F6CF-268B-4A88-8274-9141A0263752}" presName="desTx" presStyleLbl="revTx" presStyleIdx="3" presStyleCnt="12" custScaleX="99959" custScaleY="185544" custLinFactNeighborX="-7194" custLinFactNeighborY="-19367">
        <dgm:presLayoutVars/>
      </dgm:prSet>
      <dgm:spPr/>
    </dgm:pt>
    <dgm:pt modelId="{27B6D341-FCBE-4EA5-BB59-8CBACCEBC109}" type="pres">
      <dgm:prSet presAssocID="{75A1EEED-C509-4C9D-8D83-E2B78106F420}" presName="sibTrans" presStyleCnt="0"/>
      <dgm:spPr/>
    </dgm:pt>
    <dgm:pt modelId="{9CDD4372-1E06-4501-9C2B-92799620C4D2}" type="pres">
      <dgm:prSet presAssocID="{9902B57F-684D-4C6B-98E3-77D8BE654467}" presName="compNode" presStyleCnt="0"/>
      <dgm:spPr/>
    </dgm:pt>
    <dgm:pt modelId="{73465601-0BAA-49CC-9995-9F2E075797F9}" type="pres">
      <dgm:prSet presAssocID="{9902B57F-684D-4C6B-98E3-77D8BE654467}" presName="bgRect" presStyleLbl="bgShp" presStyleIdx="2" presStyleCnt="6" custScaleY="128754" custLinFactNeighborX="-370" custLinFactNeighborY="-36621"/>
      <dgm:spPr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</dgm:spPr>
    </dgm:pt>
    <dgm:pt modelId="{F02B044A-9BFB-4C90-AED0-00EFE76E8524}" type="pres">
      <dgm:prSet presAssocID="{9902B57F-684D-4C6B-98E3-77D8BE654467}" presName="iconRect" presStyleLbl="node1" presStyleIdx="2" presStyleCnt="6" custLinFactNeighborX="3277" custLinFactNeighborY="-6554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mieszana osoba z wypełnieniem pełnym"/>
        </a:ext>
      </dgm:extLst>
    </dgm:pt>
    <dgm:pt modelId="{553D322B-324A-4139-8C03-3CE4A564D53F}" type="pres">
      <dgm:prSet presAssocID="{9902B57F-684D-4C6B-98E3-77D8BE654467}" presName="spaceRect" presStyleCnt="0"/>
      <dgm:spPr/>
    </dgm:pt>
    <dgm:pt modelId="{7FC32F21-EA90-41BD-B481-B927A3BD2ABC}" type="pres">
      <dgm:prSet presAssocID="{9902B57F-684D-4C6B-98E3-77D8BE654467}" presName="parTx" presStyleLbl="revTx" presStyleIdx="4" presStyleCnt="12" custLinFactNeighborX="-471" custLinFactNeighborY="-39656">
        <dgm:presLayoutVars>
          <dgm:chMax val="0"/>
          <dgm:chPref val="0"/>
        </dgm:presLayoutVars>
      </dgm:prSet>
      <dgm:spPr/>
    </dgm:pt>
    <dgm:pt modelId="{37AD5F86-BE03-4B8A-9DEB-853A70053B69}" type="pres">
      <dgm:prSet presAssocID="{9902B57F-684D-4C6B-98E3-77D8BE654467}" presName="desTx" presStyleLbl="revTx" presStyleIdx="5" presStyleCnt="12" custScaleX="98836" custScaleY="163052" custLinFactNeighborX="-8691" custLinFactNeighborY="-47389">
        <dgm:presLayoutVars/>
      </dgm:prSet>
      <dgm:spPr/>
    </dgm:pt>
    <dgm:pt modelId="{4BCB06DA-98C1-461D-8E73-60E1B745955D}" type="pres">
      <dgm:prSet presAssocID="{3D91D805-A190-4F98-9035-706C80C98574}" presName="sibTrans" presStyleCnt="0"/>
      <dgm:spPr/>
    </dgm:pt>
    <dgm:pt modelId="{4F6DBAF5-275D-49C1-ACE8-DB6B3E0AB6C7}" type="pres">
      <dgm:prSet presAssocID="{C86523D7-A362-4596-921B-C22438DEB6E4}" presName="compNode" presStyleCnt="0"/>
      <dgm:spPr/>
    </dgm:pt>
    <dgm:pt modelId="{9FBDAA42-B5D8-451E-8822-79403E3075E7}" type="pres">
      <dgm:prSet presAssocID="{C86523D7-A362-4596-921B-C22438DEB6E4}" presName="bgRect" presStyleLbl="bgShp" presStyleIdx="3" presStyleCnt="6" custScaleY="223082" custLinFactNeighborX="658" custLinFactNeighborY="-17124"/>
      <dgm:spPr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</dgm:spPr>
    </dgm:pt>
    <dgm:pt modelId="{61CE6BE4-3D87-425F-A419-7B715F81945D}" type="pres">
      <dgm:prSet presAssocID="{C86523D7-A362-4596-921B-C22438DEB6E4}" presName="iconRect" presStyleLbl="node1" presStyleIdx="3" presStyleCnt="6" custLinFactNeighborX="6714" custLinFactNeighborY="-5706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naczek — znak zapytania z wypełnieniem pełnym"/>
        </a:ext>
      </dgm:extLst>
    </dgm:pt>
    <dgm:pt modelId="{86C7BDDE-59AD-48F2-83D1-71FF18DD3BF6}" type="pres">
      <dgm:prSet presAssocID="{C86523D7-A362-4596-921B-C22438DEB6E4}" presName="spaceRect" presStyleCnt="0"/>
      <dgm:spPr/>
    </dgm:pt>
    <dgm:pt modelId="{9FEC7E5F-8D03-4BF3-BF54-C27D1E1F5453}" type="pres">
      <dgm:prSet presAssocID="{C86523D7-A362-4596-921B-C22438DEB6E4}" presName="parTx" presStyleLbl="revTx" presStyleIdx="6" presStyleCnt="12" custLinFactNeighborX="-1154" custLinFactNeighborY="-29541">
        <dgm:presLayoutVars>
          <dgm:chMax val="0"/>
          <dgm:chPref val="0"/>
        </dgm:presLayoutVars>
      </dgm:prSet>
      <dgm:spPr/>
    </dgm:pt>
    <dgm:pt modelId="{69842614-3BF7-403D-BD6B-891880EEC7DD}" type="pres">
      <dgm:prSet presAssocID="{C86523D7-A362-4596-921B-C22438DEB6E4}" presName="desTx" presStyleLbl="revTx" presStyleIdx="7" presStyleCnt="12" custScaleY="167465" custLinFactNeighborX="-8108" custLinFactNeighborY="-13127">
        <dgm:presLayoutVars/>
      </dgm:prSet>
      <dgm:spPr/>
    </dgm:pt>
    <dgm:pt modelId="{0FD2BFEF-370C-464F-BC02-BCED301CC578}" type="pres">
      <dgm:prSet presAssocID="{634DE15B-5B49-4EC6-AEC4-F210AC7BDFC7}" presName="sibTrans" presStyleCnt="0"/>
      <dgm:spPr/>
    </dgm:pt>
    <dgm:pt modelId="{C687EB18-F775-4083-B7E8-BA35EEF53CA3}" type="pres">
      <dgm:prSet presAssocID="{97DE786C-E63A-4746-9E4C-C68E9BD3EF73}" presName="compNode" presStyleCnt="0"/>
      <dgm:spPr/>
    </dgm:pt>
    <dgm:pt modelId="{A5A71DB0-2008-4B6C-B328-D77CB8C4856F}" type="pres">
      <dgm:prSet presAssocID="{97DE786C-E63A-4746-9E4C-C68E9BD3EF73}" presName="bgRect" presStyleLbl="bgShp" presStyleIdx="4" presStyleCnt="6" custScaleY="113171" custLinFactNeighborX="-370" custLinFactNeighborY="-9297"/>
      <dgm:spPr>
        <a:solidFill>
          <a:schemeClr val="accent1">
            <a:lumMod val="60000"/>
            <a:lumOff val="40000"/>
          </a:schemeClr>
        </a:solidFill>
        <a:ln cap="rnd">
          <a:solidFill>
            <a:schemeClr val="tx2"/>
          </a:solidFill>
        </a:ln>
      </dgm:spPr>
    </dgm:pt>
    <dgm:pt modelId="{EF1EDF4D-4F79-4617-8ABF-F5A14BBF6042}" type="pres">
      <dgm:prSet presAssocID="{97DE786C-E63A-4746-9E4C-C68E9BD3EF73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nacznik wyboru"/>
        </a:ext>
      </dgm:extLst>
    </dgm:pt>
    <dgm:pt modelId="{E7A216E2-2C66-4157-8B96-3165EBE14010}" type="pres">
      <dgm:prSet presAssocID="{97DE786C-E63A-4746-9E4C-C68E9BD3EF73}" presName="spaceRect" presStyleCnt="0"/>
      <dgm:spPr/>
    </dgm:pt>
    <dgm:pt modelId="{268E309D-AF8C-41C4-9F8E-EE45829002BA}" type="pres">
      <dgm:prSet presAssocID="{97DE786C-E63A-4746-9E4C-C68E9BD3EF73}" presName="parTx" presStyleLbl="revTx" presStyleIdx="8" presStyleCnt="12" custLinFactNeighborX="198">
        <dgm:presLayoutVars>
          <dgm:chMax val="0"/>
          <dgm:chPref val="0"/>
        </dgm:presLayoutVars>
      </dgm:prSet>
      <dgm:spPr/>
    </dgm:pt>
    <dgm:pt modelId="{AFC26DB9-3DA1-46DD-9FEA-7E24A401E87D}" type="pres">
      <dgm:prSet presAssocID="{97DE786C-E63A-4746-9E4C-C68E9BD3EF73}" presName="desTx" presStyleLbl="revTx" presStyleIdx="9" presStyleCnt="12" custScaleY="79430" custLinFactNeighborX="-7711" custLinFactNeighborY="-9179">
        <dgm:presLayoutVars/>
      </dgm:prSet>
      <dgm:spPr/>
    </dgm:pt>
    <dgm:pt modelId="{957B5816-9FA7-4A9D-989F-EAE322EEC318}" type="pres">
      <dgm:prSet presAssocID="{C06F6A58-46F2-402A-AE50-C3EB14F19A1F}" presName="sibTrans" presStyleCnt="0"/>
      <dgm:spPr/>
    </dgm:pt>
    <dgm:pt modelId="{A7B743B0-F8BC-468E-95C2-65AB5E8F8C4D}" type="pres">
      <dgm:prSet presAssocID="{6170456C-284A-497C-A5B4-2EE4FB5EF77D}" presName="compNode" presStyleCnt="0"/>
      <dgm:spPr/>
    </dgm:pt>
    <dgm:pt modelId="{F2EEF8AB-1704-410A-A836-ADDCEFCF5B62}" type="pres">
      <dgm:prSet presAssocID="{6170456C-284A-497C-A5B4-2EE4FB5EF77D}" presName="bgRect" presStyleLbl="bgShp" presStyleIdx="5" presStyleCnt="6" custScaleY="115213" custLinFactNeighborX="301" custLinFactNeighborY="931"/>
      <dgm:spPr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</dgm:spPr>
    </dgm:pt>
    <dgm:pt modelId="{3E79DF9E-848B-4D62-ACB7-B148CAD3896A}" type="pres">
      <dgm:prSet presAssocID="{6170456C-284A-497C-A5B4-2EE4FB5EF77D}" presName="iconRect" presStyleLbl="node1" presStyleIdx="5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ykada z wypełnieniem pełnym"/>
        </a:ext>
      </dgm:extLst>
    </dgm:pt>
    <dgm:pt modelId="{DBBC7C0A-95CC-48C2-AAD9-31908E0E0A62}" type="pres">
      <dgm:prSet presAssocID="{6170456C-284A-497C-A5B4-2EE4FB5EF77D}" presName="spaceRect" presStyleCnt="0"/>
      <dgm:spPr/>
    </dgm:pt>
    <dgm:pt modelId="{1D39ACAC-FD6F-477F-BF0F-96F8CAD84F98}" type="pres">
      <dgm:prSet presAssocID="{6170456C-284A-497C-A5B4-2EE4FB5EF77D}" presName="parTx" presStyleLbl="revTx" presStyleIdx="10" presStyleCnt="12">
        <dgm:presLayoutVars>
          <dgm:chMax val="0"/>
          <dgm:chPref val="0"/>
        </dgm:presLayoutVars>
      </dgm:prSet>
      <dgm:spPr/>
    </dgm:pt>
    <dgm:pt modelId="{7174B808-5978-4C7D-A4C4-C96BFDFBA905}" type="pres">
      <dgm:prSet presAssocID="{6170456C-284A-497C-A5B4-2EE4FB5EF77D}" presName="desTx" presStyleLbl="revTx" presStyleIdx="11" presStyleCnt="12" custScaleY="79430" custLinFactNeighborX="-7711" custLinFactNeighborY="-9179">
        <dgm:presLayoutVars/>
      </dgm:prSet>
      <dgm:spPr/>
    </dgm:pt>
  </dgm:ptLst>
  <dgm:cxnLst>
    <dgm:cxn modelId="{4CE20700-148C-4208-BC1B-B89580867A80}" srcId="{4C787A41-6255-486C-A02F-948955C3776B}" destId="{75817C02-48C9-4ECA-9AFE-25C745E4F5D9}" srcOrd="1" destOrd="0" parTransId="{C5764DDD-F3D0-4DDB-918D-2CED9A944D23}" sibTransId="{A376E6E1-6D94-4FA9-8A15-2D2C9F2C6586}"/>
    <dgm:cxn modelId="{BA231E0B-AB09-421C-894A-87F16240644C}" type="presOf" srcId="{3046377B-3F7A-4467-86C6-B3C0368E1222}" destId="{7174B808-5978-4C7D-A4C4-C96BFDFBA905}" srcOrd="0" destOrd="0" presId="urn:microsoft.com/office/officeart/2018/2/layout/IconVerticalSolidList"/>
    <dgm:cxn modelId="{12188918-BE4A-4C4D-B7E1-4AB5C5F83330}" srcId="{BA80185A-75E7-42CA-833E-46387A7E22AF}" destId="{C86523D7-A362-4596-921B-C22438DEB6E4}" srcOrd="3" destOrd="0" parTransId="{2EDCD94A-B9B8-4FEB-9820-AD4384E4729E}" sibTransId="{634DE15B-5B49-4EC6-AEC4-F210AC7BDFC7}"/>
    <dgm:cxn modelId="{46D50D19-0BCE-48AE-A055-6D4CCF6554D6}" type="presOf" srcId="{75817C02-48C9-4ECA-9AFE-25C745E4F5D9}" destId="{3B908E10-548D-4D19-B324-DFB9906BDC28}" srcOrd="0" destOrd="1" presId="urn:microsoft.com/office/officeart/2018/2/layout/IconVerticalSolidList"/>
    <dgm:cxn modelId="{B1739E22-4F40-49C1-BD7A-64D057B93A70}" srcId="{BA80185A-75E7-42CA-833E-46387A7E22AF}" destId="{97DE786C-E63A-4746-9E4C-C68E9BD3EF73}" srcOrd="4" destOrd="0" parTransId="{239FE985-E1EB-4288-A9C3-7DB1CB555F3C}" sibTransId="{C06F6A58-46F2-402A-AE50-C3EB14F19A1F}"/>
    <dgm:cxn modelId="{473A6E23-C37B-49EF-82DE-A390CDE7CC04}" srcId="{9902B57F-684D-4C6B-98E3-77D8BE654467}" destId="{C7672E48-F9E7-4CE7-97E5-22CBBE6B7B21}" srcOrd="0" destOrd="0" parTransId="{8F57EEEF-359A-4208-A6C8-D5B7A9085FC3}" sibTransId="{65D29040-B025-4F19-8638-CF4EB9BFA237}"/>
    <dgm:cxn modelId="{C4D62E2B-7107-48AF-AB42-52107CAB1800}" type="presOf" srcId="{9902B57F-684D-4C6B-98E3-77D8BE654467}" destId="{7FC32F21-EA90-41BD-B481-B927A3BD2ABC}" srcOrd="0" destOrd="0" presId="urn:microsoft.com/office/officeart/2018/2/layout/IconVerticalSolidList"/>
    <dgm:cxn modelId="{6ECE1F31-CE2B-427E-8ED7-4F1C782B859D}" srcId="{FB74F6CF-268B-4A88-8274-9141A0263752}" destId="{7F20C76F-D3E5-4D0C-93BA-15D3D9DE56AE}" srcOrd="0" destOrd="0" parTransId="{DF8ECB84-5A38-4679-8A0C-C96B98182229}" sibTransId="{B0FAE7E5-F5DF-49E3-BC4E-C70BCA430E66}"/>
    <dgm:cxn modelId="{0DE44332-4214-49B0-A4F4-40AEA0D85887}" srcId="{BA80185A-75E7-42CA-833E-46387A7E22AF}" destId="{4C787A41-6255-486C-A02F-948955C3776B}" srcOrd="0" destOrd="0" parTransId="{92E49BE7-E40F-4C31-A446-CF3567A9E18B}" sibTransId="{0415D7AE-F2E7-4063-98A8-24B8EF6CEA70}"/>
    <dgm:cxn modelId="{3694596F-E5E3-43BD-AA45-CE15EDC4B625}" type="presOf" srcId="{C86523D7-A362-4596-921B-C22438DEB6E4}" destId="{9FEC7E5F-8D03-4BF3-BF54-C27D1E1F5453}" srcOrd="0" destOrd="0" presId="urn:microsoft.com/office/officeart/2018/2/layout/IconVerticalSolidList"/>
    <dgm:cxn modelId="{AC3FE271-7A7E-49BB-8260-951004128BC6}" type="presOf" srcId="{C7672E48-F9E7-4CE7-97E5-22CBBE6B7B21}" destId="{37AD5F86-BE03-4B8A-9DEB-853A70053B69}" srcOrd="0" destOrd="0" presId="urn:microsoft.com/office/officeart/2018/2/layout/IconVerticalSolidList"/>
    <dgm:cxn modelId="{CD6A2453-004B-4340-B30D-7EC8080C1FD8}" srcId="{BA80185A-75E7-42CA-833E-46387A7E22AF}" destId="{9902B57F-684D-4C6B-98E3-77D8BE654467}" srcOrd="2" destOrd="0" parTransId="{001EF0DC-BD51-42CB-A9B0-4D36AEF2533F}" sibTransId="{3D91D805-A190-4F98-9035-706C80C98574}"/>
    <dgm:cxn modelId="{984DEF56-3073-47FB-BFF3-FAFDCFF22BA6}" srcId="{4C787A41-6255-486C-A02F-948955C3776B}" destId="{F87A7467-B976-475A-BD02-5BC50DC7BA7F}" srcOrd="0" destOrd="0" parTransId="{4DE9F613-37ED-4650-B24B-D7B128E1DFB5}" sibTransId="{D4B516B1-E620-4364-9B98-8FBC36F86859}"/>
    <dgm:cxn modelId="{A6B90580-C17B-4F8C-BE9A-F70F9A844E29}" type="presOf" srcId="{4C787A41-6255-486C-A02F-948955C3776B}" destId="{43FE3032-1191-414A-BD15-73A5AD4D41CD}" srcOrd="0" destOrd="0" presId="urn:microsoft.com/office/officeart/2018/2/layout/IconVerticalSolidList"/>
    <dgm:cxn modelId="{0873278D-10DC-44CD-BD80-DBD2169C7F92}" srcId="{BA80185A-75E7-42CA-833E-46387A7E22AF}" destId="{6170456C-284A-497C-A5B4-2EE4FB5EF77D}" srcOrd="5" destOrd="0" parTransId="{722C367D-94D4-42AB-8347-33D7439DA5AE}" sibTransId="{7BDDD56E-9344-4EA3-9D00-767DF510ABB9}"/>
    <dgm:cxn modelId="{5852C096-607A-47A1-9CBC-28F966FE4553}" srcId="{97DE786C-E63A-4746-9E4C-C68E9BD3EF73}" destId="{63D7BAA6-3D66-4E92-B292-BCF18881FBF1}" srcOrd="0" destOrd="0" parTransId="{4A6E93E4-F5AB-47F1-A566-0E926937777D}" sibTransId="{0307345E-6014-4364-987C-1FA9DAA548DF}"/>
    <dgm:cxn modelId="{90AF83A1-ED17-42D6-B3EA-5677CE3434C7}" type="presOf" srcId="{F87A7467-B976-475A-BD02-5BC50DC7BA7F}" destId="{3B908E10-548D-4D19-B324-DFB9906BDC28}" srcOrd="0" destOrd="0" presId="urn:microsoft.com/office/officeart/2018/2/layout/IconVerticalSolidList"/>
    <dgm:cxn modelId="{E7CB2EA3-74AB-4048-BAB4-91B36D557EEA}" type="presOf" srcId="{BA80185A-75E7-42CA-833E-46387A7E22AF}" destId="{02670532-6BAF-4242-9E87-E6548E3BA3DB}" srcOrd="0" destOrd="0" presId="urn:microsoft.com/office/officeart/2018/2/layout/IconVerticalSolidList"/>
    <dgm:cxn modelId="{4FBCA3AF-7F70-49A1-8270-BA3E1BFF4726}" type="presOf" srcId="{97DE786C-E63A-4746-9E4C-C68E9BD3EF73}" destId="{268E309D-AF8C-41C4-9F8E-EE45829002BA}" srcOrd="0" destOrd="0" presId="urn:microsoft.com/office/officeart/2018/2/layout/IconVerticalSolidList"/>
    <dgm:cxn modelId="{E7018FBC-8A84-4A21-A68F-4980FA480892}" srcId="{C86523D7-A362-4596-921B-C22438DEB6E4}" destId="{3E1F9836-CDBD-4C9A-8E16-17BECB8C37FD}" srcOrd="1" destOrd="0" parTransId="{253381E5-3DDE-42DF-99E1-C5F552089AFA}" sibTransId="{0EA5BC7E-8C99-4D1C-8052-3A979206A36B}"/>
    <dgm:cxn modelId="{B06A84D4-C5F4-4749-BF26-76FFC8CBD2FC}" type="presOf" srcId="{63D7BAA6-3D66-4E92-B292-BCF18881FBF1}" destId="{AFC26DB9-3DA1-46DD-9FEA-7E24A401E87D}" srcOrd="0" destOrd="0" presId="urn:microsoft.com/office/officeart/2018/2/layout/IconVerticalSolidList"/>
    <dgm:cxn modelId="{BA5331D9-71E7-4A44-AF4D-508EFE90CB0B}" type="presOf" srcId="{FB74F6CF-268B-4A88-8274-9141A0263752}" destId="{153A77FC-E74B-4228-AC18-C6236CD8C627}" srcOrd="0" destOrd="0" presId="urn:microsoft.com/office/officeart/2018/2/layout/IconVerticalSolidList"/>
    <dgm:cxn modelId="{58741EE4-DF6C-4B7A-BC7D-61DBFB664CB7}" type="presOf" srcId="{3E1F9836-CDBD-4C9A-8E16-17BECB8C37FD}" destId="{69842614-3BF7-403D-BD6B-891880EEC7DD}" srcOrd="0" destOrd="1" presId="urn:microsoft.com/office/officeart/2018/2/layout/IconVerticalSolidList"/>
    <dgm:cxn modelId="{1D2151ED-7192-4A4B-9024-812C61F14865}" srcId="{6170456C-284A-497C-A5B4-2EE4FB5EF77D}" destId="{3046377B-3F7A-4467-86C6-B3C0368E1222}" srcOrd="0" destOrd="0" parTransId="{F21223C6-EFE6-4F5B-B599-C33A200C8458}" sibTransId="{1A358AC9-47C8-4363-B8CB-08D5371F0938}"/>
    <dgm:cxn modelId="{000202F2-B80A-4AFD-BC91-50AF2ABC7477}" type="presOf" srcId="{870C90ED-E87A-4710-81AD-EFBAB61A96A5}" destId="{69842614-3BF7-403D-BD6B-891880EEC7DD}" srcOrd="0" destOrd="0" presId="urn:microsoft.com/office/officeart/2018/2/layout/IconVerticalSolidList"/>
    <dgm:cxn modelId="{91825BF6-F9C7-4D0B-B626-6A9647293996}" srcId="{C86523D7-A362-4596-921B-C22438DEB6E4}" destId="{870C90ED-E87A-4710-81AD-EFBAB61A96A5}" srcOrd="0" destOrd="0" parTransId="{C6786CE0-84EB-4537-A116-6203A73A9437}" sibTransId="{B13F23CB-3C37-4CD7-BC03-1335F189A9BB}"/>
    <dgm:cxn modelId="{1AD474F9-2E51-47D9-8FFC-52FCC9B4BB1F}" srcId="{BA80185A-75E7-42CA-833E-46387A7E22AF}" destId="{FB74F6CF-268B-4A88-8274-9141A0263752}" srcOrd="1" destOrd="0" parTransId="{FF969C93-E1E9-493E-A26A-17C7BBD0799A}" sibTransId="{75A1EEED-C509-4C9D-8D83-E2B78106F420}"/>
    <dgm:cxn modelId="{C6053BFA-22A4-4145-A82D-B4F34100AE7B}" type="presOf" srcId="{6170456C-284A-497C-A5B4-2EE4FB5EF77D}" destId="{1D39ACAC-FD6F-477F-BF0F-96F8CAD84F98}" srcOrd="0" destOrd="0" presId="urn:microsoft.com/office/officeart/2018/2/layout/IconVerticalSolidList"/>
    <dgm:cxn modelId="{1722DDFE-FB3E-46DF-BFCD-9F19D2D3B185}" type="presOf" srcId="{7F20C76F-D3E5-4D0C-93BA-15D3D9DE56AE}" destId="{7BC2FF0F-D45F-45F4-AAF6-A393F9FE5054}" srcOrd="0" destOrd="0" presId="urn:microsoft.com/office/officeart/2018/2/layout/IconVerticalSolidList"/>
    <dgm:cxn modelId="{BCBFAA52-8FBC-4B26-8727-D149D3891A33}" type="presParOf" srcId="{02670532-6BAF-4242-9E87-E6548E3BA3DB}" destId="{40980262-26DF-4992-BAC8-D5963CC350C1}" srcOrd="0" destOrd="0" presId="urn:microsoft.com/office/officeart/2018/2/layout/IconVerticalSolidList"/>
    <dgm:cxn modelId="{CB0A3F08-BC4F-4C9E-B926-DBBB02276651}" type="presParOf" srcId="{40980262-26DF-4992-BAC8-D5963CC350C1}" destId="{06AB834A-F64D-49F8-85E5-7A63098F97C3}" srcOrd="0" destOrd="0" presId="urn:microsoft.com/office/officeart/2018/2/layout/IconVerticalSolidList"/>
    <dgm:cxn modelId="{705FFC62-B692-4550-8AAF-E9B6C8F09A45}" type="presParOf" srcId="{40980262-26DF-4992-BAC8-D5963CC350C1}" destId="{CFF47FE1-25CA-42C8-BD8F-BFE5E05CE097}" srcOrd="1" destOrd="0" presId="urn:microsoft.com/office/officeart/2018/2/layout/IconVerticalSolidList"/>
    <dgm:cxn modelId="{B4C11544-BECD-4B14-A771-A119B7353FF8}" type="presParOf" srcId="{40980262-26DF-4992-BAC8-D5963CC350C1}" destId="{DE2FD30D-DA68-4414-9095-4C1AA8B04BD4}" srcOrd="2" destOrd="0" presId="urn:microsoft.com/office/officeart/2018/2/layout/IconVerticalSolidList"/>
    <dgm:cxn modelId="{1E22B116-65E2-4194-B575-B91E93F58B59}" type="presParOf" srcId="{40980262-26DF-4992-BAC8-D5963CC350C1}" destId="{43FE3032-1191-414A-BD15-73A5AD4D41CD}" srcOrd="3" destOrd="0" presId="urn:microsoft.com/office/officeart/2018/2/layout/IconVerticalSolidList"/>
    <dgm:cxn modelId="{72DDE96D-5243-4E48-975C-A43E0CA67173}" type="presParOf" srcId="{40980262-26DF-4992-BAC8-D5963CC350C1}" destId="{3B908E10-548D-4D19-B324-DFB9906BDC28}" srcOrd="4" destOrd="0" presId="urn:microsoft.com/office/officeart/2018/2/layout/IconVerticalSolidList"/>
    <dgm:cxn modelId="{90E05385-DE29-47B7-B046-16FA1B9F920B}" type="presParOf" srcId="{02670532-6BAF-4242-9E87-E6548E3BA3DB}" destId="{2C8735C3-5CC0-42B5-9898-8670CD0EA4EA}" srcOrd="1" destOrd="0" presId="urn:microsoft.com/office/officeart/2018/2/layout/IconVerticalSolidList"/>
    <dgm:cxn modelId="{47C8D4E7-40F4-420E-A0D8-78E6D6AE8056}" type="presParOf" srcId="{02670532-6BAF-4242-9E87-E6548E3BA3DB}" destId="{9D7A7BE4-12B5-477E-B422-629CC3E04766}" srcOrd="2" destOrd="0" presId="urn:microsoft.com/office/officeart/2018/2/layout/IconVerticalSolidList"/>
    <dgm:cxn modelId="{10AC4A3C-07FE-4183-A00A-27DF98CDA535}" type="presParOf" srcId="{9D7A7BE4-12B5-477E-B422-629CC3E04766}" destId="{CFC1B424-22A7-4907-B01D-45FECCFD9F42}" srcOrd="0" destOrd="0" presId="urn:microsoft.com/office/officeart/2018/2/layout/IconVerticalSolidList"/>
    <dgm:cxn modelId="{48291035-98FA-40FE-B62D-4B39A2AF77CE}" type="presParOf" srcId="{9D7A7BE4-12B5-477E-B422-629CC3E04766}" destId="{5A667498-5226-4ACD-B30C-4B3B1F40303B}" srcOrd="1" destOrd="0" presId="urn:microsoft.com/office/officeart/2018/2/layout/IconVerticalSolidList"/>
    <dgm:cxn modelId="{54498256-074C-41FC-81EC-3F5177F2D6AA}" type="presParOf" srcId="{9D7A7BE4-12B5-477E-B422-629CC3E04766}" destId="{460C51F7-CEE8-4593-8AA1-10C466FF9723}" srcOrd="2" destOrd="0" presId="urn:microsoft.com/office/officeart/2018/2/layout/IconVerticalSolidList"/>
    <dgm:cxn modelId="{6F5882F1-F863-4EA9-9B5D-7D8A62170E89}" type="presParOf" srcId="{9D7A7BE4-12B5-477E-B422-629CC3E04766}" destId="{153A77FC-E74B-4228-AC18-C6236CD8C627}" srcOrd="3" destOrd="0" presId="urn:microsoft.com/office/officeart/2018/2/layout/IconVerticalSolidList"/>
    <dgm:cxn modelId="{C9D8E119-6706-4EC2-AF31-5A14BDC42C94}" type="presParOf" srcId="{9D7A7BE4-12B5-477E-B422-629CC3E04766}" destId="{7BC2FF0F-D45F-45F4-AAF6-A393F9FE5054}" srcOrd="4" destOrd="0" presId="urn:microsoft.com/office/officeart/2018/2/layout/IconVerticalSolidList"/>
    <dgm:cxn modelId="{C64EF900-6765-4D1F-8D94-1EF3F58D0F26}" type="presParOf" srcId="{02670532-6BAF-4242-9E87-E6548E3BA3DB}" destId="{27B6D341-FCBE-4EA5-BB59-8CBACCEBC109}" srcOrd="3" destOrd="0" presId="urn:microsoft.com/office/officeart/2018/2/layout/IconVerticalSolidList"/>
    <dgm:cxn modelId="{B9EF16F0-3612-44A6-8D07-CFF1D995CBA9}" type="presParOf" srcId="{02670532-6BAF-4242-9E87-E6548E3BA3DB}" destId="{9CDD4372-1E06-4501-9C2B-92799620C4D2}" srcOrd="4" destOrd="0" presId="urn:microsoft.com/office/officeart/2018/2/layout/IconVerticalSolidList"/>
    <dgm:cxn modelId="{2DDBB1E9-3409-4E23-A503-DE9D3462FAEF}" type="presParOf" srcId="{9CDD4372-1E06-4501-9C2B-92799620C4D2}" destId="{73465601-0BAA-49CC-9995-9F2E075797F9}" srcOrd="0" destOrd="0" presId="urn:microsoft.com/office/officeart/2018/2/layout/IconVerticalSolidList"/>
    <dgm:cxn modelId="{0F51F531-ABC0-4796-8A6A-0580B42DBE8C}" type="presParOf" srcId="{9CDD4372-1E06-4501-9C2B-92799620C4D2}" destId="{F02B044A-9BFB-4C90-AED0-00EFE76E8524}" srcOrd="1" destOrd="0" presId="urn:microsoft.com/office/officeart/2018/2/layout/IconVerticalSolidList"/>
    <dgm:cxn modelId="{FEC02CFB-782C-46BF-8CCA-1D36405A34A7}" type="presParOf" srcId="{9CDD4372-1E06-4501-9C2B-92799620C4D2}" destId="{553D322B-324A-4139-8C03-3CE4A564D53F}" srcOrd="2" destOrd="0" presId="urn:microsoft.com/office/officeart/2018/2/layout/IconVerticalSolidList"/>
    <dgm:cxn modelId="{DAACEF29-C7BF-4E1E-9FB0-F0660920E3C1}" type="presParOf" srcId="{9CDD4372-1E06-4501-9C2B-92799620C4D2}" destId="{7FC32F21-EA90-41BD-B481-B927A3BD2ABC}" srcOrd="3" destOrd="0" presId="urn:microsoft.com/office/officeart/2018/2/layout/IconVerticalSolidList"/>
    <dgm:cxn modelId="{A3A5B1B4-5B75-418C-A6B4-B415826906E9}" type="presParOf" srcId="{9CDD4372-1E06-4501-9C2B-92799620C4D2}" destId="{37AD5F86-BE03-4B8A-9DEB-853A70053B69}" srcOrd="4" destOrd="0" presId="urn:microsoft.com/office/officeart/2018/2/layout/IconVerticalSolidList"/>
    <dgm:cxn modelId="{78625F6A-CB7C-448C-AF3B-47B62A674DFA}" type="presParOf" srcId="{02670532-6BAF-4242-9E87-E6548E3BA3DB}" destId="{4BCB06DA-98C1-461D-8E73-60E1B745955D}" srcOrd="5" destOrd="0" presId="urn:microsoft.com/office/officeart/2018/2/layout/IconVerticalSolidList"/>
    <dgm:cxn modelId="{5BC5209E-F3EA-4A0D-AB07-A8F4FF7E8D34}" type="presParOf" srcId="{02670532-6BAF-4242-9E87-E6548E3BA3DB}" destId="{4F6DBAF5-275D-49C1-ACE8-DB6B3E0AB6C7}" srcOrd="6" destOrd="0" presId="urn:microsoft.com/office/officeart/2018/2/layout/IconVerticalSolidList"/>
    <dgm:cxn modelId="{310C2B96-6D45-4040-B809-DB1C5C5C98C6}" type="presParOf" srcId="{4F6DBAF5-275D-49C1-ACE8-DB6B3E0AB6C7}" destId="{9FBDAA42-B5D8-451E-8822-79403E3075E7}" srcOrd="0" destOrd="0" presId="urn:microsoft.com/office/officeart/2018/2/layout/IconVerticalSolidList"/>
    <dgm:cxn modelId="{430952EB-50F1-457E-A96F-7D7C2DAFA419}" type="presParOf" srcId="{4F6DBAF5-275D-49C1-ACE8-DB6B3E0AB6C7}" destId="{61CE6BE4-3D87-425F-A419-7B715F81945D}" srcOrd="1" destOrd="0" presId="urn:microsoft.com/office/officeart/2018/2/layout/IconVerticalSolidList"/>
    <dgm:cxn modelId="{59048696-A975-4B98-89B0-7815836AAA1E}" type="presParOf" srcId="{4F6DBAF5-275D-49C1-ACE8-DB6B3E0AB6C7}" destId="{86C7BDDE-59AD-48F2-83D1-71FF18DD3BF6}" srcOrd="2" destOrd="0" presId="urn:microsoft.com/office/officeart/2018/2/layout/IconVerticalSolidList"/>
    <dgm:cxn modelId="{56E6126B-DE1C-46A5-BD45-BE0C52BEAC92}" type="presParOf" srcId="{4F6DBAF5-275D-49C1-ACE8-DB6B3E0AB6C7}" destId="{9FEC7E5F-8D03-4BF3-BF54-C27D1E1F5453}" srcOrd="3" destOrd="0" presId="urn:microsoft.com/office/officeart/2018/2/layout/IconVerticalSolidList"/>
    <dgm:cxn modelId="{6286E7A5-281C-4398-B297-AD84F5ADE215}" type="presParOf" srcId="{4F6DBAF5-275D-49C1-ACE8-DB6B3E0AB6C7}" destId="{69842614-3BF7-403D-BD6B-891880EEC7DD}" srcOrd="4" destOrd="0" presId="urn:microsoft.com/office/officeart/2018/2/layout/IconVerticalSolidList"/>
    <dgm:cxn modelId="{0FEBA98D-AD23-4008-A67D-2E64BBF982D4}" type="presParOf" srcId="{02670532-6BAF-4242-9E87-E6548E3BA3DB}" destId="{0FD2BFEF-370C-464F-BC02-BCED301CC578}" srcOrd="7" destOrd="0" presId="urn:microsoft.com/office/officeart/2018/2/layout/IconVerticalSolidList"/>
    <dgm:cxn modelId="{24C3CF5D-EACE-4262-93C9-8F78AED0ABDB}" type="presParOf" srcId="{02670532-6BAF-4242-9E87-E6548E3BA3DB}" destId="{C687EB18-F775-4083-B7E8-BA35EEF53CA3}" srcOrd="8" destOrd="0" presId="urn:microsoft.com/office/officeart/2018/2/layout/IconVerticalSolidList"/>
    <dgm:cxn modelId="{5813F83F-6EDD-4F1E-A063-4131D2E2201C}" type="presParOf" srcId="{C687EB18-F775-4083-B7E8-BA35EEF53CA3}" destId="{A5A71DB0-2008-4B6C-B328-D77CB8C4856F}" srcOrd="0" destOrd="0" presId="urn:microsoft.com/office/officeart/2018/2/layout/IconVerticalSolidList"/>
    <dgm:cxn modelId="{7AC35F36-7B72-4D12-8B0F-2FB8F4D77312}" type="presParOf" srcId="{C687EB18-F775-4083-B7E8-BA35EEF53CA3}" destId="{EF1EDF4D-4F79-4617-8ABF-F5A14BBF6042}" srcOrd="1" destOrd="0" presId="urn:microsoft.com/office/officeart/2018/2/layout/IconVerticalSolidList"/>
    <dgm:cxn modelId="{101F5E20-A294-4D06-BB16-D4ED3204B3E8}" type="presParOf" srcId="{C687EB18-F775-4083-B7E8-BA35EEF53CA3}" destId="{E7A216E2-2C66-4157-8B96-3165EBE14010}" srcOrd="2" destOrd="0" presId="urn:microsoft.com/office/officeart/2018/2/layout/IconVerticalSolidList"/>
    <dgm:cxn modelId="{C5DBD4F4-0442-489A-BD5E-129205A1609E}" type="presParOf" srcId="{C687EB18-F775-4083-B7E8-BA35EEF53CA3}" destId="{268E309D-AF8C-41C4-9F8E-EE45829002BA}" srcOrd="3" destOrd="0" presId="urn:microsoft.com/office/officeart/2018/2/layout/IconVerticalSolidList"/>
    <dgm:cxn modelId="{BF281489-8F3E-48D5-BC09-3DC65EA2BC8B}" type="presParOf" srcId="{C687EB18-F775-4083-B7E8-BA35EEF53CA3}" destId="{AFC26DB9-3DA1-46DD-9FEA-7E24A401E87D}" srcOrd="4" destOrd="0" presId="urn:microsoft.com/office/officeart/2018/2/layout/IconVerticalSolidList"/>
    <dgm:cxn modelId="{760F3B82-1DBB-4342-BF8A-B23FAB33F7C1}" type="presParOf" srcId="{02670532-6BAF-4242-9E87-E6548E3BA3DB}" destId="{957B5816-9FA7-4A9D-989F-EAE322EEC318}" srcOrd="9" destOrd="0" presId="urn:microsoft.com/office/officeart/2018/2/layout/IconVerticalSolidList"/>
    <dgm:cxn modelId="{D7EB97FD-8F21-4876-88E9-05FD8168DBB8}" type="presParOf" srcId="{02670532-6BAF-4242-9E87-E6548E3BA3DB}" destId="{A7B743B0-F8BC-468E-95C2-65AB5E8F8C4D}" srcOrd="10" destOrd="0" presId="urn:microsoft.com/office/officeart/2018/2/layout/IconVerticalSolidList"/>
    <dgm:cxn modelId="{DA9EF0A1-B768-46D9-93AB-F3D4547B699D}" type="presParOf" srcId="{A7B743B0-F8BC-468E-95C2-65AB5E8F8C4D}" destId="{F2EEF8AB-1704-410A-A836-ADDCEFCF5B62}" srcOrd="0" destOrd="0" presId="urn:microsoft.com/office/officeart/2018/2/layout/IconVerticalSolidList"/>
    <dgm:cxn modelId="{7F33EECA-02A3-440D-9452-C8F37533AE92}" type="presParOf" srcId="{A7B743B0-F8BC-468E-95C2-65AB5E8F8C4D}" destId="{3E79DF9E-848B-4D62-ACB7-B148CAD3896A}" srcOrd="1" destOrd="0" presId="urn:microsoft.com/office/officeart/2018/2/layout/IconVerticalSolidList"/>
    <dgm:cxn modelId="{0486B122-8084-479B-B1F8-F4CEE55F128F}" type="presParOf" srcId="{A7B743B0-F8BC-468E-95C2-65AB5E8F8C4D}" destId="{DBBC7C0A-95CC-48C2-AAD9-31908E0E0A62}" srcOrd="2" destOrd="0" presId="urn:microsoft.com/office/officeart/2018/2/layout/IconVerticalSolidList"/>
    <dgm:cxn modelId="{4D268B88-F6F2-4DCF-A176-FC05221CB866}" type="presParOf" srcId="{A7B743B0-F8BC-468E-95C2-65AB5E8F8C4D}" destId="{1D39ACAC-FD6F-477F-BF0F-96F8CAD84F98}" srcOrd="3" destOrd="0" presId="urn:microsoft.com/office/officeart/2018/2/layout/IconVerticalSolidList"/>
    <dgm:cxn modelId="{E95CAB1F-165C-4774-A236-27266D68FE6F}" type="presParOf" srcId="{A7B743B0-F8BC-468E-95C2-65AB5E8F8C4D}" destId="{7174B808-5978-4C7D-A4C4-C96BFDFBA905}" srcOrd="4" destOrd="0" presId="urn:microsoft.com/office/officeart/2018/2/layout/IconVerticalSolidList"/>
  </dgm:cxnLst>
  <dgm:bg>
    <a:effectLst>
      <a:outerShdw blurRad="50800" dist="50800" dir="1800000" algn="ctr" rotWithShape="0">
        <a:srgbClr val="000000">
          <a:alpha val="43137"/>
        </a:srgb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241200-810B-4ECD-B359-7E24B74CE5A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EDC2890-5CC2-4581-8036-589069AC9323}">
      <dgm:prSet phldrT="[Tekst]" phldr="0" custT="1"/>
      <dgm:spPr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Data ogłoszenia naboru</a:t>
          </a:r>
        </a:p>
      </dgm:t>
    </dgm:pt>
    <dgm:pt modelId="{A6803148-1530-4FEC-B619-52B0330C69C5}" type="parTrans" cxnId="{26FAF83F-A0B3-43D8-9334-48359ED9025A}">
      <dgm:prSet/>
      <dgm:spPr/>
      <dgm:t>
        <a:bodyPr/>
        <a:lstStyle/>
        <a:p>
          <a:endParaRPr lang="pl-PL"/>
        </a:p>
      </dgm:t>
    </dgm:pt>
    <dgm:pt modelId="{295653F5-A485-452B-9C25-6CF7C971BAEC}" type="sibTrans" cxnId="{26FAF83F-A0B3-43D8-9334-48359ED9025A}">
      <dgm:prSet/>
      <dgm:spPr/>
      <dgm:t>
        <a:bodyPr/>
        <a:lstStyle/>
        <a:p>
          <a:endParaRPr lang="pl-PL"/>
        </a:p>
      </dgm:t>
    </dgm:pt>
    <dgm:pt modelId="{CC45AF47-4D7B-42EC-B051-F1572EB72B68}">
      <dgm:prSet phldrT="[Tekst]" phldr="0" custT="1"/>
      <dgm:spPr/>
      <dgm:t>
        <a:bodyPr/>
        <a:lstStyle/>
        <a:p>
          <a:r>
            <a:rPr lang="pl-PL" sz="1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28.07.2026 r</a:t>
          </a:r>
          <a:r>
            <a:rPr lang="pl-PL" sz="1300" dirty="0">
              <a:solidFill>
                <a:schemeClr val="tx1"/>
              </a:solidFill>
            </a:rPr>
            <a:t>.</a:t>
          </a:r>
        </a:p>
      </dgm:t>
    </dgm:pt>
    <dgm:pt modelId="{358F5B9A-0BBA-4712-8AD4-9CEEB26FC9A1}" type="parTrans" cxnId="{2773641B-87E9-4261-9357-015BDDB2E88F}">
      <dgm:prSet/>
      <dgm:spPr/>
      <dgm:t>
        <a:bodyPr/>
        <a:lstStyle/>
        <a:p>
          <a:endParaRPr lang="pl-PL"/>
        </a:p>
      </dgm:t>
    </dgm:pt>
    <dgm:pt modelId="{AFA89F96-3574-4CA6-B7FC-973015BBCDFC}" type="sibTrans" cxnId="{2773641B-87E9-4261-9357-015BDDB2E88F}">
      <dgm:prSet/>
      <dgm:spPr/>
      <dgm:t>
        <a:bodyPr/>
        <a:lstStyle/>
        <a:p>
          <a:endParaRPr lang="pl-PL"/>
        </a:p>
      </dgm:t>
    </dgm:pt>
    <dgm:pt modelId="{5D94043B-084E-4B7B-8CAD-1CB93D8F4495}">
      <dgm:prSet phldrT="[Tekst]"/>
      <dgm:spPr/>
      <dgm:t>
        <a:bodyPr/>
        <a:lstStyle/>
        <a:p>
          <a:r>
            <a:rPr lang="pl-PL" b="1" dirty="0">
              <a:latin typeface="Times New Roman" panose="02020603050405020304" pitchFamily="18" charset="0"/>
              <a:cs typeface="Times New Roman" panose="02020603050405020304" pitchFamily="18" charset="0"/>
            </a:rPr>
            <a:t>Data zakończenia naboru oraz sposób składania wniosków</a:t>
          </a:r>
          <a:endParaRPr lang="pl-PL" dirty="0"/>
        </a:p>
      </dgm:t>
    </dgm:pt>
    <dgm:pt modelId="{1382831C-4CF7-47C7-9191-7B2D6DCD81E7}" type="parTrans" cxnId="{7A675BBC-088C-4896-8329-94B259FC463A}">
      <dgm:prSet/>
      <dgm:spPr/>
      <dgm:t>
        <a:bodyPr/>
        <a:lstStyle/>
        <a:p>
          <a:endParaRPr lang="pl-PL"/>
        </a:p>
      </dgm:t>
    </dgm:pt>
    <dgm:pt modelId="{92E51AB3-F277-48F9-8F7D-E30B0C0BADCB}" type="sibTrans" cxnId="{7A675BBC-088C-4896-8329-94B259FC463A}">
      <dgm:prSet/>
      <dgm:spPr/>
      <dgm:t>
        <a:bodyPr/>
        <a:lstStyle/>
        <a:p>
          <a:endParaRPr lang="pl-PL"/>
        </a:p>
      </dgm:t>
    </dgm:pt>
    <dgm:pt modelId="{6A82241D-40C0-415A-86F3-7CD82B659548}">
      <dgm:prSet phldrT="[Tekst]"/>
      <dgm:spPr/>
      <dgm:t>
        <a:bodyPr/>
        <a:lstStyle/>
        <a:p>
          <a:r>
            <a: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27.08.2026 r.</a:t>
          </a:r>
          <a:endParaRPr lang="pl-PL" dirty="0"/>
        </a:p>
      </dgm:t>
    </dgm:pt>
    <dgm:pt modelId="{486AEE1E-D562-4331-AB21-52622A6D3D4A}" type="parTrans" cxnId="{1F659E4A-D0D5-4D4C-919D-C01982E112B2}">
      <dgm:prSet/>
      <dgm:spPr/>
      <dgm:t>
        <a:bodyPr/>
        <a:lstStyle/>
        <a:p>
          <a:endParaRPr lang="pl-PL"/>
        </a:p>
      </dgm:t>
    </dgm:pt>
    <dgm:pt modelId="{B793F2F1-74B3-4A0F-BC21-F35F934ABDB0}" type="sibTrans" cxnId="{1F659E4A-D0D5-4D4C-919D-C01982E112B2}">
      <dgm:prSet/>
      <dgm:spPr/>
      <dgm:t>
        <a:bodyPr/>
        <a:lstStyle/>
        <a:p>
          <a:endParaRPr lang="pl-PL"/>
        </a:p>
      </dgm:t>
    </dgm:pt>
    <dgm:pt modelId="{6B04108B-87A3-484A-BAEF-FB410E665DF4}">
      <dgm:prSet/>
      <dgm:spPr/>
      <dgm:t>
        <a:bodyPr/>
        <a:lstStyle/>
        <a:p>
          <a:r>
            <a:rPr lang="pl-PL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Wnioski można składać </a:t>
          </a:r>
          <a:r>
            <a: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osobiście w Mazowieckim Urzędzie Wojewódzkim w Warszawie </a:t>
          </a:r>
          <a:r>
            <a:rPr lang="pl-PL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lub za pośrednictwem operatora pocztowego (adres: pl. Bankowy 3/5, 00-950 Warszawa). Dopuszcza się </a:t>
          </a:r>
          <a:r>
            <a: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składanie wniosków za pośrednictwem Elektronicznej Platformy Usług Administracji Publicznej (</a:t>
          </a:r>
          <a:r>
            <a:rPr lang="pl-PL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ePUAP</a:t>
          </a:r>
          <a:r>
            <a: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lub za pośrednictwem e-doręczeń </a:t>
          </a:r>
          <a:r>
            <a:rPr lang="pl-PL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jednakże konieczne jest zapewnienie prawidłowych podpisów kwalifikowanych osób uprawnionych do jego złożenia oraz czytelność wszystkich składanych dokumentów, a w szczególności mapy poglądowej.</a:t>
          </a:r>
        </a:p>
      </dgm:t>
    </dgm:pt>
    <dgm:pt modelId="{335D78BC-A1F6-4758-958B-2562F60262C4}" type="parTrans" cxnId="{F28FA7EF-13AC-4136-A442-46DC8768676E}">
      <dgm:prSet/>
      <dgm:spPr/>
      <dgm:t>
        <a:bodyPr/>
        <a:lstStyle/>
        <a:p>
          <a:endParaRPr lang="pl-PL"/>
        </a:p>
      </dgm:t>
    </dgm:pt>
    <dgm:pt modelId="{04447F37-7FBA-4930-A379-F9C3A6EA0DDC}" type="sibTrans" cxnId="{F28FA7EF-13AC-4136-A442-46DC8768676E}">
      <dgm:prSet/>
      <dgm:spPr/>
      <dgm:t>
        <a:bodyPr/>
        <a:lstStyle/>
        <a:p>
          <a:endParaRPr lang="pl-PL"/>
        </a:p>
      </dgm:t>
    </dgm:pt>
    <dgm:pt modelId="{BABE73E6-F777-4698-BEC6-6138B0E34237}">
      <dgm:prSet phldrT="[Tekst]" phldr="0"/>
      <dgm:spPr/>
      <dgm:t>
        <a:bodyPr/>
        <a:lstStyle/>
        <a:p>
          <a:r>
            <a:rPr lang="pl-PL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Kto może złożyć wniosek</a:t>
          </a:r>
          <a:endParaRPr lang="pl-PL" dirty="0"/>
        </a:p>
      </dgm:t>
    </dgm:pt>
    <dgm:pt modelId="{5C8EF320-5838-4195-9B7E-3E18BB009D34}" type="parTrans" cxnId="{FCA73EC7-A39A-44D3-8AE6-CC8159EA317B}">
      <dgm:prSet/>
      <dgm:spPr/>
      <dgm:t>
        <a:bodyPr/>
        <a:lstStyle/>
        <a:p>
          <a:endParaRPr lang="pl-PL"/>
        </a:p>
      </dgm:t>
    </dgm:pt>
    <dgm:pt modelId="{38ABDFA3-5B7B-4C64-A6CF-1A924356FC1F}" type="sibTrans" cxnId="{FCA73EC7-A39A-44D3-8AE6-CC8159EA317B}">
      <dgm:prSet/>
      <dgm:spPr/>
      <dgm:t>
        <a:bodyPr/>
        <a:lstStyle/>
        <a:p>
          <a:endParaRPr lang="pl-PL"/>
        </a:p>
      </dgm:t>
    </dgm:pt>
    <dgm:pt modelId="{BD9EF69C-269A-4402-B1B4-08CC1DF3610F}">
      <dgm:prSet phldrT="[Tekst]" phldr="0"/>
      <dgm:spPr/>
      <dgm:t>
        <a:bodyPr/>
        <a:lstStyle/>
        <a:p>
          <a:r>
            <a:rPr lang="pl-PL" b="1" u="none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Jedynie</a:t>
          </a:r>
          <a:r>
            <a:rPr lang="pl-PL" b="1" u="none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pl-PL" b="1" u="none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ustawowy zarządca drogi </a:t>
          </a:r>
          <a:r>
            <a:rPr lang="pl-PL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(w dniu złożenia wniosku), odpowiednio: dla dróg powiatowych – zarząd powiatu, prezydent miasta na prawach powiatu, dla dróg gminnych – wójt (burmistrz, prezydent miasta) oraz prezydent miasta na prawach powiatu.</a:t>
          </a:r>
          <a:endParaRPr lang="pl-PL" dirty="0"/>
        </a:p>
      </dgm:t>
    </dgm:pt>
    <dgm:pt modelId="{D0A77E8B-A38B-465D-9B74-ADE4691B1C7B}" type="parTrans" cxnId="{2B75F35C-BCE4-4ED1-84A9-37632E659090}">
      <dgm:prSet/>
      <dgm:spPr/>
      <dgm:t>
        <a:bodyPr/>
        <a:lstStyle/>
        <a:p>
          <a:endParaRPr lang="pl-PL"/>
        </a:p>
      </dgm:t>
    </dgm:pt>
    <dgm:pt modelId="{46836205-D27E-4E66-980C-085C016CEE01}" type="sibTrans" cxnId="{2B75F35C-BCE4-4ED1-84A9-37632E659090}">
      <dgm:prSet/>
      <dgm:spPr/>
      <dgm:t>
        <a:bodyPr/>
        <a:lstStyle/>
        <a:p>
          <a:endParaRPr lang="pl-PL"/>
        </a:p>
      </dgm:t>
    </dgm:pt>
    <dgm:pt modelId="{2DBED176-9F0B-42C7-BD30-7911A802F1EB}">
      <dgm:prSet phldrT="[Tekst]" phldr="0" custT="1"/>
      <dgm:spPr/>
      <dgm:t>
        <a:bodyPr/>
        <a:lstStyle/>
        <a:p>
          <a:r>
            <a:rPr lang="pl-PL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Limit wniosków</a:t>
          </a:r>
          <a:endParaRPr lang="pl-PL" sz="1800" dirty="0"/>
        </a:p>
      </dgm:t>
    </dgm:pt>
    <dgm:pt modelId="{B744B3F2-203E-4EEB-9264-6EC1C0EA71EE}" type="parTrans" cxnId="{2CE70875-A521-407B-A5F0-ADB82A59943E}">
      <dgm:prSet/>
      <dgm:spPr/>
      <dgm:t>
        <a:bodyPr/>
        <a:lstStyle/>
        <a:p>
          <a:endParaRPr lang="pl-PL"/>
        </a:p>
      </dgm:t>
    </dgm:pt>
    <dgm:pt modelId="{A6D3A230-04AD-4C87-AD83-9D41EC3A39C2}" type="sibTrans" cxnId="{2CE70875-A521-407B-A5F0-ADB82A59943E}">
      <dgm:prSet/>
      <dgm:spPr/>
      <dgm:t>
        <a:bodyPr/>
        <a:lstStyle/>
        <a:p>
          <a:endParaRPr lang="pl-PL"/>
        </a:p>
      </dgm:t>
    </dgm:pt>
    <dgm:pt modelId="{8B110F22-0101-4B01-A21D-D3E5E4523CFD}">
      <dgm:prSet phldrT="[Tekst]" phldr="0"/>
      <dgm:spPr/>
      <dgm:t>
        <a:bodyPr/>
        <a:lstStyle/>
        <a:p>
          <a:r>
            <a: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Gminy i powiaty ziemskie </a:t>
          </a:r>
          <a:r>
            <a:rPr lang="pl-PL" dirty="0">
              <a:latin typeface="Times New Roman" panose="02020603050405020304" pitchFamily="18" charset="0"/>
              <a:cs typeface="Times New Roman" panose="02020603050405020304" pitchFamily="18" charset="0"/>
            </a:rPr>
            <a:t>mogą złożyć </a:t>
          </a:r>
          <a:r>
            <a:rPr lang="pl-PL" b="1" dirty="0">
              <a:latin typeface="Times New Roman" panose="02020603050405020304" pitchFamily="18" charset="0"/>
              <a:cs typeface="Times New Roman" panose="02020603050405020304" pitchFamily="18" charset="0"/>
            </a:rPr>
            <a:t>jeden wniosek </a:t>
          </a:r>
          <a:r>
            <a:rPr lang="pl-PL" dirty="0">
              <a:latin typeface="Times New Roman" panose="02020603050405020304" pitchFamily="18" charset="0"/>
              <a:cs typeface="Times New Roman" panose="02020603050405020304" pitchFamily="18" charset="0"/>
            </a:rPr>
            <a:t>i otrzymać środki na dofinansowanie </a:t>
          </a:r>
          <a:r>
            <a:rPr lang="pl-PL" b="1" dirty="0">
              <a:latin typeface="Times New Roman" panose="02020603050405020304" pitchFamily="18" charset="0"/>
              <a:cs typeface="Times New Roman" panose="02020603050405020304" pitchFamily="18" charset="0"/>
            </a:rPr>
            <a:t>jednego zadania.</a:t>
          </a:r>
          <a:endParaRPr lang="pl-PL" dirty="0"/>
        </a:p>
      </dgm:t>
    </dgm:pt>
    <dgm:pt modelId="{BE35B429-4933-4E8F-B214-229ACCBEFD5A}" type="parTrans" cxnId="{D11E39A0-4FE1-43D7-B342-758A44E7D403}">
      <dgm:prSet/>
      <dgm:spPr/>
      <dgm:t>
        <a:bodyPr/>
        <a:lstStyle/>
        <a:p>
          <a:endParaRPr lang="pl-PL"/>
        </a:p>
      </dgm:t>
    </dgm:pt>
    <dgm:pt modelId="{D8B2F2EB-7029-4D89-B16B-E8A47E436870}" type="sibTrans" cxnId="{D11E39A0-4FE1-43D7-B342-758A44E7D403}">
      <dgm:prSet/>
      <dgm:spPr/>
      <dgm:t>
        <a:bodyPr/>
        <a:lstStyle/>
        <a:p>
          <a:endParaRPr lang="pl-PL"/>
        </a:p>
      </dgm:t>
    </dgm:pt>
    <dgm:pt modelId="{059C39F7-0BE9-430A-A15A-A1B761E7393D}">
      <dgm:prSet/>
      <dgm:spPr/>
      <dgm:t>
        <a:bodyPr/>
        <a:lstStyle/>
        <a:p>
          <a:r>
            <a: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Miasta na prawach powiatu </a:t>
          </a:r>
          <a:r>
            <a:rPr lang="pl-PL" dirty="0">
              <a:latin typeface="Times New Roman" panose="02020603050405020304" pitchFamily="18" charset="0"/>
              <a:cs typeface="Times New Roman" panose="02020603050405020304" pitchFamily="18" charset="0"/>
            </a:rPr>
            <a:t>mogą złożyć </a:t>
          </a:r>
          <a:r>
            <a:rPr lang="pl-PL" b="1" dirty="0">
              <a:latin typeface="Times New Roman" panose="02020603050405020304" pitchFamily="18" charset="0"/>
              <a:cs typeface="Times New Roman" panose="02020603050405020304" pitchFamily="18" charset="0"/>
            </a:rPr>
            <a:t>dwa wnioski </a:t>
          </a:r>
          <a:r>
            <a:rPr lang="pl-PL" dirty="0">
              <a:latin typeface="Times New Roman" panose="02020603050405020304" pitchFamily="18" charset="0"/>
              <a:cs typeface="Times New Roman" panose="02020603050405020304" pitchFamily="18" charset="0"/>
            </a:rPr>
            <a:t>i otrzymać dofinansowanie na realizację </a:t>
          </a:r>
          <a:r>
            <a:rPr lang="pl-PL" b="1" dirty="0">
              <a:latin typeface="Times New Roman" panose="02020603050405020304" pitchFamily="18" charset="0"/>
              <a:cs typeface="Times New Roman" panose="02020603050405020304" pitchFamily="18" charset="0"/>
            </a:rPr>
            <a:t>dwóch zadań, </a:t>
          </a:r>
          <a:r>
            <a:rPr lang="pl-PL" b="0" u="sng" dirty="0">
              <a:latin typeface="Times New Roman" panose="02020603050405020304" pitchFamily="18" charset="0"/>
              <a:cs typeface="Times New Roman" panose="02020603050405020304" pitchFamily="18" charset="0"/>
            </a:rPr>
            <a:t>przy czym każde z tych zadań musi dotyczyć drogi/dróg innej kategorii.</a:t>
          </a:r>
        </a:p>
      </dgm:t>
    </dgm:pt>
    <dgm:pt modelId="{B7437DF6-9CB3-4738-B574-0C8559E8A5CB}" type="parTrans" cxnId="{5C36B1EF-85BD-419E-9722-7FCE9FB618EE}">
      <dgm:prSet/>
      <dgm:spPr/>
      <dgm:t>
        <a:bodyPr/>
        <a:lstStyle/>
        <a:p>
          <a:endParaRPr lang="pl-PL"/>
        </a:p>
      </dgm:t>
    </dgm:pt>
    <dgm:pt modelId="{75A0271F-3DD0-492F-958D-01D3C8C22A42}" type="sibTrans" cxnId="{5C36B1EF-85BD-419E-9722-7FCE9FB618EE}">
      <dgm:prSet/>
      <dgm:spPr/>
      <dgm:t>
        <a:bodyPr/>
        <a:lstStyle/>
        <a:p>
          <a:endParaRPr lang="pl-PL"/>
        </a:p>
      </dgm:t>
    </dgm:pt>
    <dgm:pt modelId="{3B85263A-4768-4BD7-96E2-FA77EFDD99DE}">
      <dgm:prSet/>
      <dgm:spPr/>
      <dgm:t>
        <a:bodyPr/>
        <a:lstStyle/>
        <a:p>
          <a:r>
            <a: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!!! </a:t>
          </a:r>
          <a:r>
            <a:rPr lang="pl-PL" b="0" dirty="0">
              <a:latin typeface="Times New Roman" panose="02020603050405020304" pitchFamily="18" charset="0"/>
              <a:cs typeface="Times New Roman" panose="02020603050405020304" pitchFamily="18" charset="0"/>
            </a:rPr>
            <a:t>W przypadku złożenia przez daną jednostkę większej liczby wniosków niż dopuszczalny limit dla każdego rodzaju zadań, wszystkie wnioski pozostawione zostaną bez rozpatrzenia. </a:t>
          </a:r>
        </a:p>
      </dgm:t>
    </dgm:pt>
    <dgm:pt modelId="{9B425B2C-7E7D-4AB0-8DB0-3AB57FFB9595}" type="parTrans" cxnId="{8E16AABF-2B0A-4F65-85AC-6ACA0231CFAE}">
      <dgm:prSet/>
      <dgm:spPr/>
      <dgm:t>
        <a:bodyPr/>
        <a:lstStyle/>
        <a:p>
          <a:endParaRPr lang="pl-PL"/>
        </a:p>
      </dgm:t>
    </dgm:pt>
    <dgm:pt modelId="{2E639361-1714-4987-9A66-8896437D4D30}" type="sibTrans" cxnId="{8E16AABF-2B0A-4F65-85AC-6ACA0231CFAE}">
      <dgm:prSet/>
      <dgm:spPr/>
      <dgm:t>
        <a:bodyPr/>
        <a:lstStyle/>
        <a:p>
          <a:endParaRPr lang="pl-PL"/>
        </a:p>
      </dgm:t>
    </dgm:pt>
    <dgm:pt modelId="{37279914-AAE0-41E2-9335-25AAC87FA45F}">
      <dgm:prSet/>
      <dgm:spPr/>
      <dgm:t>
        <a:bodyPr/>
        <a:lstStyle/>
        <a:p>
          <a:endParaRPr lang="pl-PL" b="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4EBC12-37DD-4879-9278-38271BE03BBC}" type="parTrans" cxnId="{EB1B96F6-248A-4E0C-919C-60957DCED199}">
      <dgm:prSet/>
      <dgm:spPr/>
      <dgm:t>
        <a:bodyPr/>
        <a:lstStyle/>
        <a:p>
          <a:endParaRPr lang="pl-PL"/>
        </a:p>
      </dgm:t>
    </dgm:pt>
    <dgm:pt modelId="{8F7A1CFB-10FE-489D-94AF-536F352CD43C}" type="sibTrans" cxnId="{EB1B96F6-248A-4E0C-919C-60957DCED199}">
      <dgm:prSet/>
      <dgm:spPr/>
      <dgm:t>
        <a:bodyPr/>
        <a:lstStyle/>
        <a:p>
          <a:endParaRPr lang="pl-PL"/>
        </a:p>
      </dgm:t>
    </dgm:pt>
    <dgm:pt modelId="{1705A180-28C9-4BFC-9BB2-B4194FA1428E}" type="pres">
      <dgm:prSet presAssocID="{57241200-810B-4ECD-B359-7E24B74CE5AA}" presName="linear" presStyleCnt="0">
        <dgm:presLayoutVars>
          <dgm:animLvl val="lvl"/>
          <dgm:resizeHandles val="exact"/>
        </dgm:presLayoutVars>
      </dgm:prSet>
      <dgm:spPr/>
    </dgm:pt>
    <dgm:pt modelId="{7E0F9239-CC3B-4F8A-A238-4D5B116B1092}" type="pres">
      <dgm:prSet presAssocID="{0EDC2890-5CC2-4581-8036-589069AC9323}" presName="parentText" presStyleLbl="node1" presStyleIdx="0" presStyleCnt="4" custLinFactNeighborY="3397">
        <dgm:presLayoutVars>
          <dgm:chMax val="0"/>
          <dgm:bulletEnabled val="1"/>
        </dgm:presLayoutVars>
      </dgm:prSet>
      <dgm:spPr/>
    </dgm:pt>
    <dgm:pt modelId="{4BDC3B4F-9FBD-4E1E-A691-F066FCAAE5AC}" type="pres">
      <dgm:prSet presAssocID="{0EDC2890-5CC2-4581-8036-589069AC9323}" presName="childText" presStyleLbl="revTx" presStyleIdx="0" presStyleCnt="4">
        <dgm:presLayoutVars>
          <dgm:bulletEnabled val="1"/>
        </dgm:presLayoutVars>
      </dgm:prSet>
      <dgm:spPr/>
    </dgm:pt>
    <dgm:pt modelId="{7B3452F8-2D86-43E3-A98B-55E69D3B3B7A}" type="pres">
      <dgm:prSet presAssocID="{5D94043B-084E-4B7B-8CAD-1CB93D8F449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52AB232-371C-4EFA-A034-DFFA9FDD1B41}" type="pres">
      <dgm:prSet presAssocID="{5D94043B-084E-4B7B-8CAD-1CB93D8F4495}" presName="childText" presStyleLbl="revTx" presStyleIdx="1" presStyleCnt="4">
        <dgm:presLayoutVars>
          <dgm:bulletEnabled val="1"/>
        </dgm:presLayoutVars>
      </dgm:prSet>
      <dgm:spPr/>
    </dgm:pt>
    <dgm:pt modelId="{65322707-46B0-40CE-80E0-7F5C37B10395}" type="pres">
      <dgm:prSet presAssocID="{BABE73E6-F777-4698-BEC6-6138B0E34237}" presName="parentText" presStyleLbl="node1" presStyleIdx="2" presStyleCnt="4" custLinFactNeighborY="3397">
        <dgm:presLayoutVars>
          <dgm:chMax val="0"/>
          <dgm:bulletEnabled val="1"/>
        </dgm:presLayoutVars>
      </dgm:prSet>
      <dgm:spPr/>
    </dgm:pt>
    <dgm:pt modelId="{E29F9388-1799-44DB-A679-D0F8B9E88220}" type="pres">
      <dgm:prSet presAssocID="{BABE73E6-F777-4698-BEC6-6138B0E34237}" presName="childText" presStyleLbl="revTx" presStyleIdx="2" presStyleCnt="4">
        <dgm:presLayoutVars>
          <dgm:bulletEnabled val="1"/>
        </dgm:presLayoutVars>
      </dgm:prSet>
      <dgm:spPr/>
    </dgm:pt>
    <dgm:pt modelId="{E81967C4-5BE6-44FA-9A21-70D1B6B3824B}" type="pres">
      <dgm:prSet presAssocID="{2DBED176-9F0B-42C7-BD30-7911A802F1EB}" presName="parentText" presStyleLbl="node1" presStyleIdx="3" presStyleCnt="4" custLinFactNeighborY="3397">
        <dgm:presLayoutVars>
          <dgm:chMax val="0"/>
          <dgm:bulletEnabled val="1"/>
        </dgm:presLayoutVars>
      </dgm:prSet>
      <dgm:spPr/>
    </dgm:pt>
    <dgm:pt modelId="{8D27B134-9FC4-49CD-9D35-62AAD9EA5858}" type="pres">
      <dgm:prSet presAssocID="{2DBED176-9F0B-42C7-BD30-7911A802F1E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0ACE5A11-346A-4DC9-A2D6-C64D81DA3483}" type="presOf" srcId="{5D94043B-084E-4B7B-8CAD-1CB93D8F4495}" destId="{7B3452F8-2D86-43E3-A98B-55E69D3B3B7A}" srcOrd="0" destOrd="0" presId="urn:microsoft.com/office/officeart/2005/8/layout/vList2"/>
    <dgm:cxn modelId="{ABE52217-FD8C-404E-9243-BC04C400E77E}" type="presOf" srcId="{2DBED176-9F0B-42C7-BD30-7911A802F1EB}" destId="{E81967C4-5BE6-44FA-9A21-70D1B6B3824B}" srcOrd="0" destOrd="0" presId="urn:microsoft.com/office/officeart/2005/8/layout/vList2"/>
    <dgm:cxn modelId="{23D26019-B6F6-44DB-A893-0B8D12591DED}" type="presOf" srcId="{3B85263A-4768-4BD7-96E2-FA77EFDD99DE}" destId="{8D27B134-9FC4-49CD-9D35-62AAD9EA5858}" srcOrd="0" destOrd="3" presId="urn:microsoft.com/office/officeart/2005/8/layout/vList2"/>
    <dgm:cxn modelId="{2773641B-87E9-4261-9357-015BDDB2E88F}" srcId="{0EDC2890-5CC2-4581-8036-589069AC9323}" destId="{CC45AF47-4D7B-42EC-B051-F1572EB72B68}" srcOrd="0" destOrd="0" parTransId="{358F5B9A-0BBA-4712-8AD4-9CEEB26FC9A1}" sibTransId="{AFA89F96-3574-4CA6-B7FC-973015BBCDFC}"/>
    <dgm:cxn modelId="{3AD67E2B-BC8E-4EBB-A5E9-03102BC346D8}" type="presOf" srcId="{0EDC2890-5CC2-4581-8036-589069AC9323}" destId="{7E0F9239-CC3B-4F8A-A238-4D5B116B1092}" srcOrd="0" destOrd="0" presId="urn:microsoft.com/office/officeart/2005/8/layout/vList2"/>
    <dgm:cxn modelId="{AE532A2D-5A33-4109-B97D-64FE75214CF9}" type="presOf" srcId="{8B110F22-0101-4B01-A21D-D3E5E4523CFD}" destId="{8D27B134-9FC4-49CD-9D35-62AAD9EA5858}" srcOrd="0" destOrd="0" presId="urn:microsoft.com/office/officeart/2005/8/layout/vList2"/>
    <dgm:cxn modelId="{26FAF83F-A0B3-43D8-9334-48359ED9025A}" srcId="{57241200-810B-4ECD-B359-7E24B74CE5AA}" destId="{0EDC2890-5CC2-4581-8036-589069AC9323}" srcOrd="0" destOrd="0" parTransId="{A6803148-1530-4FEC-B619-52B0330C69C5}" sibTransId="{295653F5-A485-452B-9C25-6CF7C971BAEC}"/>
    <dgm:cxn modelId="{2B75F35C-BCE4-4ED1-84A9-37632E659090}" srcId="{BABE73E6-F777-4698-BEC6-6138B0E34237}" destId="{BD9EF69C-269A-4402-B1B4-08CC1DF3610F}" srcOrd="0" destOrd="0" parTransId="{D0A77E8B-A38B-465D-9B74-ADE4691B1C7B}" sibTransId="{46836205-D27E-4E66-980C-085C016CEE01}"/>
    <dgm:cxn modelId="{8AFF4E67-7E16-4584-A8C3-7B79B1C70218}" type="presOf" srcId="{57241200-810B-4ECD-B359-7E24B74CE5AA}" destId="{1705A180-28C9-4BFC-9BB2-B4194FA1428E}" srcOrd="0" destOrd="0" presId="urn:microsoft.com/office/officeart/2005/8/layout/vList2"/>
    <dgm:cxn modelId="{A939D548-5B26-4F50-A27B-7C2441F79258}" type="presOf" srcId="{CC45AF47-4D7B-42EC-B051-F1572EB72B68}" destId="{4BDC3B4F-9FBD-4E1E-A691-F066FCAAE5AC}" srcOrd="0" destOrd="0" presId="urn:microsoft.com/office/officeart/2005/8/layout/vList2"/>
    <dgm:cxn modelId="{1F659E4A-D0D5-4D4C-919D-C01982E112B2}" srcId="{5D94043B-084E-4B7B-8CAD-1CB93D8F4495}" destId="{6A82241D-40C0-415A-86F3-7CD82B659548}" srcOrd="0" destOrd="0" parTransId="{486AEE1E-D562-4331-AB21-52622A6D3D4A}" sibTransId="{B793F2F1-74B3-4A0F-BC21-F35F934ABDB0}"/>
    <dgm:cxn modelId="{F7560E6C-D05C-4006-9866-C699E8764436}" type="presOf" srcId="{6B04108B-87A3-484A-BAEF-FB410E665DF4}" destId="{552AB232-371C-4EFA-A034-DFFA9FDD1B41}" srcOrd="0" destOrd="1" presId="urn:microsoft.com/office/officeart/2005/8/layout/vList2"/>
    <dgm:cxn modelId="{E293A76F-4097-446A-9021-6F37A0E4DE8A}" type="presOf" srcId="{6A82241D-40C0-415A-86F3-7CD82B659548}" destId="{552AB232-371C-4EFA-A034-DFFA9FDD1B41}" srcOrd="0" destOrd="0" presId="urn:microsoft.com/office/officeart/2005/8/layout/vList2"/>
    <dgm:cxn modelId="{2CE70875-A521-407B-A5F0-ADB82A59943E}" srcId="{57241200-810B-4ECD-B359-7E24B74CE5AA}" destId="{2DBED176-9F0B-42C7-BD30-7911A802F1EB}" srcOrd="3" destOrd="0" parTransId="{B744B3F2-203E-4EEB-9264-6EC1C0EA71EE}" sibTransId="{A6D3A230-04AD-4C87-AD83-9D41EC3A39C2}"/>
    <dgm:cxn modelId="{5D678B9F-357D-427F-B6F3-CAA51F747CA4}" type="presOf" srcId="{BD9EF69C-269A-4402-B1B4-08CC1DF3610F}" destId="{E29F9388-1799-44DB-A679-D0F8B9E88220}" srcOrd="0" destOrd="0" presId="urn:microsoft.com/office/officeart/2005/8/layout/vList2"/>
    <dgm:cxn modelId="{D11E39A0-4FE1-43D7-B342-758A44E7D403}" srcId="{2DBED176-9F0B-42C7-BD30-7911A802F1EB}" destId="{8B110F22-0101-4B01-A21D-D3E5E4523CFD}" srcOrd="0" destOrd="0" parTransId="{BE35B429-4933-4E8F-B214-229ACCBEFD5A}" sibTransId="{D8B2F2EB-7029-4D89-B16B-E8A47E436870}"/>
    <dgm:cxn modelId="{7A675BBC-088C-4896-8329-94B259FC463A}" srcId="{57241200-810B-4ECD-B359-7E24B74CE5AA}" destId="{5D94043B-084E-4B7B-8CAD-1CB93D8F4495}" srcOrd="1" destOrd="0" parTransId="{1382831C-4CF7-47C7-9191-7B2D6DCD81E7}" sibTransId="{92E51AB3-F277-48F9-8F7D-E30B0C0BADCB}"/>
    <dgm:cxn modelId="{8E16AABF-2B0A-4F65-85AC-6ACA0231CFAE}" srcId="{2DBED176-9F0B-42C7-BD30-7911A802F1EB}" destId="{3B85263A-4768-4BD7-96E2-FA77EFDD99DE}" srcOrd="3" destOrd="0" parTransId="{9B425B2C-7E7D-4AB0-8DB0-3AB57FFB9595}" sibTransId="{2E639361-1714-4987-9A66-8896437D4D30}"/>
    <dgm:cxn modelId="{FCA73EC7-A39A-44D3-8AE6-CC8159EA317B}" srcId="{57241200-810B-4ECD-B359-7E24B74CE5AA}" destId="{BABE73E6-F777-4698-BEC6-6138B0E34237}" srcOrd="2" destOrd="0" parTransId="{5C8EF320-5838-4195-9B7E-3E18BB009D34}" sibTransId="{38ABDFA3-5B7B-4C64-A6CF-1A924356FC1F}"/>
    <dgm:cxn modelId="{FD1660C8-B48A-427F-A420-F30B48A9D8F8}" type="presOf" srcId="{059C39F7-0BE9-430A-A15A-A1B761E7393D}" destId="{8D27B134-9FC4-49CD-9D35-62AAD9EA5858}" srcOrd="0" destOrd="1" presId="urn:microsoft.com/office/officeart/2005/8/layout/vList2"/>
    <dgm:cxn modelId="{D32DDCD8-8783-4BD9-A19E-4008196FA461}" type="presOf" srcId="{37279914-AAE0-41E2-9335-25AAC87FA45F}" destId="{8D27B134-9FC4-49CD-9D35-62AAD9EA5858}" srcOrd="0" destOrd="2" presId="urn:microsoft.com/office/officeart/2005/8/layout/vList2"/>
    <dgm:cxn modelId="{4E4E39ED-493F-4AEE-9EC5-28898EE2D0A9}" type="presOf" srcId="{BABE73E6-F777-4698-BEC6-6138B0E34237}" destId="{65322707-46B0-40CE-80E0-7F5C37B10395}" srcOrd="0" destOrd="0" presId="urn:microsoft.com/office/officeart/2005/8/layout/vList2"/>
    <dgm:cxn modelId="{F28FA7EF-13AC-4136-A442-46DC8768676E}" srcId="{5D94043B-084E-4B7B-8CAD-1CB93D8F4495}" destId="{6B04108B-87A3-484A-BAEF-FB410E665DF4}" srcOrd="1" destOrd="0" parTransId="{335D78BC-A1F6-4758-958B-2562F60262C4}" sibTransId="{04447F37-7FBA-4930-A379-F9C3A6EA0DDC}"/>
    <dgm:cxn modelId="{5C36B1EF-85BD-419E-9722-7FCE9FB618EE}" srcId="{2DBED176-9F0B-42C7-BD30-7911A802F1EB}" destId="{059C39F7-0BE9-430A-A15A-A1B761E7393D}" srcOrd="1" destOrd="0" parTransId="{B7437DF6-9CB3-4738-B574-0C8559E8A5CB}" sibTransId="{75A0271F-3DD0-492F-958D-01D3C8C22A42}"/>
    <dgm:cxn modelId="{EB1B96F6-248A-4E0C-919C-60957DCED199}" srcId="{2DBED176-9F0B-42C7-BD30-7911A802F1EB}" destId="{37279914-AAE0-41E2-9335-25AAC87FA45F}" srcOrd="2" destOrd="0" parTransId="{C14EBC12-37DD-4879-9278-38271BE03BBC}" sibTransId="{8F7A1CFB-10FE-489D-94AF-536F352CD43C}"/>
    <dgm:cxn modelId="{2260F988-4FD8-4BE6-9C07-0FBFBC5D8D3B}" type="presParOf" srcId="{1705A180-28C9-4BFC-9BB2-B4194FA1428E}" destId="{7E0F9239-CC3B-4F8A-A238-4D5B116B1092}" srcOrd="0" destOrd="0" presId="urn:microsoft.com/office/officeart/2005/8/layout/vList2"/>
    <dgm:cxn modelId="{8F3C9E1A-85F8-4496-BA30-A2D92B965978}" type="presParOf" srcId="{1705A180-28C9-4BFC-9BB2-B4194FA1428E}" destId="{4BDC3B4F-9FBD-4E1E-A691-F066FCAAE5AC}" srcOrd="1" destOrd="0" presId="urn:microsoft.com/office/officeart/2005/8/layout/vList2"/>
    <dgm:cxn modelId="{0B92748D-9D24-4040-A05F-C46CF77F433F}" type="presParOf" srcId="{1705A180-28C9-4BFC-9BB2-B4194FA1428E}" destId="{7B3452F8-2D86-43E3-A98B-55E69D3B3B7A}" srcOrd="2" destOrd="0" presId="urn:microsoft.com/office/officeart/2005/8/layout/vList2"/>
    <dgm:cxn modelId="{7C3B371E-1161-4E05-BB59-2CD94A892A30}" type="presParOf" srcId="{1705A180-28C9-4BFC-9BB2-B4194FA1428E}" destId="{552AB232-371C-4EFA-A034-DFFA9FDD1B41}" srcOrd="3" destOrd="0" presId="urn:microsoft.com/office/officeart/2005/8/layout/vList2"/>
    <dgm:cxn modelId="{1118B4D8-09A6-48A7-8A6B-36CE83D2103A}" type="presParOf" srcId="{1705A180-28C9-4BFC-9BB2-B4194FA1428E}" destId="{65322707-46B0-40CE-80E0-7F5C37B10395}" srcOrd="4" destOrd="0" presId="urn:microsoft.com/office/officeart/2005/8/layout/vList2"/>
    <dgm:cxn modelId="{AA89D05F-E240-4D72-ABF1-FB079B91FF7F}" type="presParOf" srcId="{1705A180-28C9-4BFC-9BB2-B4194FA1428E}" destId="{E29F9388-1799-44DB-A679-D0F8B9E88220}" srcOrd="5" destOrd="0" presId="urn:microsoft.com/office/officeart/2005/8/layout/vList2"/>
    <dgm:cxn modelId="{3B75D341-E552-4A41-8AE7-E089CE611E35}" type="presParOf" srcId="{1705A180-28C9-4BFC-9BB2-B4194FA1428E}" destId="{E81967C4-5BE6-44FA-9A21-70D1B6B3824B}" srcOrd="6" destOrd="0" presId="urn:microsoft.com/office/officeart/2005/8/layout/vList2"/>
    <dgm:cxn modelId="{51609EE3-2AD9-4C2D-B9F7-281DDE6F83B6}" type="presParOf" srcId="{1705A180-28C9-4BFC-9BB2-B4194FA1428E}" destId="{8D27B134-9FC4-49CD-9D35-62AAD9EA5858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241200-810B-4ECD-B359-7E24B74CE5A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EDC2890-5CC2-4581-8036-589069AC9323}">
      <dgm:prSet phldrT="[Tekst]" phldr="0" custT="1"/>
      <dgm:spPr/>
      <dgm:t>
        <a:bodyPr/>
        <a:lstStyle/>
        <a:p>
          <a:r>
            <a:rPr lang="pl-PL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Ocena wniosków – kto?</a:t>
          </a:r>
        </a:p>
      </dgm:t>
    </dgm:pt>
    <dgm:pt modelId="{A6803148-1530-4FEC-B619-52B0330C69C5}" type="parTrans" cxnId="{26FAF83F-A0B3-43D8-9334-48359ED9025A}">
      <dgm:prSet/>
      <dgm:spPr/>
      <dgm:t>
        <a:bodyPr/>
        <a:lstStyle/>
        <a:p>
          <a:endParaRPr lang="pl-PL"/>
        </a:p>
      </dgm:t>
    </dgm:pt>
    <dgm:pt modelId="{295653F5-A485-452B-9C25-6CF7C971BAEC}" type="sibTrans" cxnId="{26FAF83F-A0B3-43D8-9334-48359ED9025A}">
      <dgm:prSet/>
      <dgm:spPr/>
      <dgm:t>
        <a:bodyPr/>
        <a:lstStyle/>
        <a:p>
          <a:endParaRPr lang="pl-PL"/>
        </a:p>
      </dgm:t>
    </dgm:pt>
    <dgm:pt modelId="{CC45AF47-4D7B-42EC-B051-F1572EB72B68}">
      <dgm:prSet phldrT="[Tekst]" phldr="0" custT="1"/>
      <dgm:spPr/>
      <dgm:t>
        <a:bodyPr/>
        <a:lstStyle/>
        <a:p>
          <a:r>
            <a:rPr lang="pl-PL" sz="1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Dokonywana przez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Komisję RFRD. 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Od rozstrzygnięć Komisji nie przysługuje odwołanie</a:t>
          </a:r>
          <a:r>
            <a:rPr lang="pl-PL" sz="1200" dirty="0"/>
            <a:t>.</a:t>
          </a:r>
          <a:endParaRPr lang="pl-PL" sz="1200" b="0" dirty="0">
            <a:solidFill>
              <a:schemeClr val="tx1"/>
            </a:solidFill>
          </a:endParaRPr>
        </a:p>
      </dgm:t>
    </dgm:pt>
    <dgm:pt modelId="{358F5B9A-0BBA-4712-8AD4-9CEEB26FC9A1}" type="parTrans" cxnId="{2773641B-87E9-4261-9357-015BDDB2E88F}">
      <dgm:prSet/>
      <dgm:spPr/>
      <dgm:t>
        <a:bodyPr/>
        <a:lstStyle/>
        <a:p>
          <a:endParaRPr lang="pl-PL"/>
        </a:p>
      </dgm:t>
    </dgm:pt>
    <dgm:pt modelId="{AFA89F96-3574-4CA6-B7FC-973015BBCDFC}" type="sibTrans" cxnId="{2773641B-87E9-4261-9357-015BDDB2E88F}">
      <dgm:prSet/>
      <dgm:spPr/>
      <dgm:t>
        <a:bodyPr/>
        <a:lstStyle/>
        <a:p>
          <a:endParaRPr lang="pl-PL"/>
        </a:p>
      </dgm:t>
    </dgm:pt>
    <dgm:pt modelId="{5D94043B-084E-4B7B-8CAD-1CB93D8F4495}">
      <dgm:prSet phldrT="[Tekst]" custT="1"/>
      <dgm:spPr/>
      <dgm:t>
        <a:bodyPr/>
        <a:lstStyle/>
        <a:p>
          <a:r>
            <a:rPr lang="pl-PL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Procedura zatwierdzanie ostatecznych list zadań skierowanych do dofinansowania</a:t>
          </a:r>
          <a:endParaRPr lang="pl-PL" sz="1800" dirty="0"/>
        </a:p>
      </dgm:t>
    </dgm:pt>
    <dgm:pt modelId="{1382831C-4CF7-47C7-9191-7B2D6DCD81E7}" type="parTrans" cxnId="{7A675BBC-088C-4896-8329-94B259FC463A}">
      <dgm:prSet/>
      <dgm:spPr/>
      <dgm:t>
        <a:bodyPr/>
        <a:lstStyle/>
        <a:p>
          <a:endParaRPr lang="pl-PL"/>
        </a:p>
      </dgm:t>
    </dgm:pt>
    <dgm:pt modelId="{92E51AB3-F277-48F9-8F7D-E30B0C0BADCB}" type="sibTrans" cxnId="{7A675BBC-088C-4896-8329-94B259FC463A}">
      <dgm:prSet/>
      <dgm:spPr/>
      <dgm:t>
        <a:bodyPr/>
        <a:lstStyle/>
        <a:p>
          <a:endParaRPr lang="pl-PL"/>
        </a:p>
      </dgm:t>
    </dgm:pt>
    <dgm:pt modelId="{6A82241D-40C0-415A-86F3-7CD82B659548}">
      <dgm:prSet phldrT="[Tekst]" custT="1"/>
      <dgm:spPr/>
      <dgm:t>
        <a:bodyPr/>
        <a:lstStyle/>
        <a:p>
          <a:r>
            <a:rPr lang="pl-PL" sz="1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Zgodnie z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art. 26 </a:t>
          </a:r>
          <a:r>
            <a:rPr lang="pl-PL" sz="1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ustawy o Rządowym Funduszu Rozwoju Dróg.</a:t>
          </a:r>
          <a:endParaRPr lang="pl-PL" sz="1200" b="0" dirty="0">
            <a:solidFill>
              <a:schemeClr val="tx1"/>
            </a:solidFill>
          </a:endParaRPr>
        </a:p>
      </dgm:t>
    </dgm:pt>
    <dgm:pt modelId="{486AEE1E-D562-4331-AB21-52622A6D3D4A}" type="parTrans" cxnId="{1F659E4A-D0D5-4D4C-919D-C01982E112B2}">
      <dgm:prSet/>
      <dgm:spPr/>
      <dgm:t>
        <a:bodyPr/>
        <a:lstStyle/>
        <a:p>
          <a:endParaRPr lang="pl-PL"/>
        </a:p>
      </dgm:t>
    </dgm:pt>
    <dgm:pt modelId="{B793F2F1-74B3-4A0F-BC21-F35F934ABDB0}" type="sibTrans" cxnId="{1F659E4A-D0D5-4D4C-919D-C01982E112B2}">
      <dgm:prSet/>
      <dgm:spPr/>
      <dgm:t>
        <a:bodyPr/>
        <a:lstStyle/>
        <a:p>
          <a:endParaRPr lang="pl-PL"/>
        </a:p>
      </dgm:t>
    </dgm:pt>
    <dgm:pt modelId="{BABE73E6-F777-4698-BEC6-6138B0E34237}">
      <dgm:prSet phldrT="[Tekst]" phldr="0" custT="1"/>
      <dgm:spPr/>
      <dgm:t>
        <a:bodyPr/>
        <a:lstStyle/>
        <a:p>
          <a:r>
            <a:rPr lang="pl-PL" sz="1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Termin rozpoczęcia zadania oraz termin kwalifikowalności wydatków</a:t>
          </a:r>
          <a:endParaRPr lang="pl-PL" sz="1800" dirty="0"/>
        </a:p>
      </dgm:t>
    </dgm:pt>
    <dgm:pt modelId="{5C8EF320-5838-4195-9B7E-3E18BB009D34}" type="parTrans" cxnId="{FCA73EC7-A39A-44D3-8AE6-CC8159EA317B}">
      <dgm:prSet/>
      <dgm:spPr/>
      <dgm:t>
        <a:bodyPr/>
        <a:lstStyle/>
        <a:p>
          <a:endParaRPr lang="pl-PL"/>
        </a:p>
      </dgm:t>
    </dgm:pt>
    <dgm:pt modelId="{38ABDFA3-5B7B-4C64-A6CF-1A924356FC1F}" type="sibTrans" cxnId="{FCA73EC7-A39A-44D3-8AE6-CC8159EA317B}">
      <dgm:prSet/>
      <dgm:spPr/>
      <dgm:t>
        <a:bodyPr/>
        <a:lstStyle/>
        <a:p>
          <a:endParaRPr lang="pl-PL"/>
        </a:p>
      </dgm:t>
    </dgm:pt>
    <dgm:pt modelId="{BD9EF69C-269A-4402-B1B4-08CC1DF3610F}">
      <dgm:prSet phldrT="[Tekst]" phldr="0" custT="1"/>
      <dgm:spPr/>
      <dgm:t>
        <a:bodyPr/>
        <a:lstStyle/>
        <a:p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W ramach naborów można zgłosić do dofinansowania wyłącznie zadania, których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termin rozpoczęcia przypada na rok 2027.</a:t>
          </a:r>
        </a:p>
      </dgm:t>
    </dgm:pt>
    <dgm:pt modelId="{D0A77E8B-A38B-465D-9B74-ADE4691B1C7B}" type="parTrans" cxnId="{2B75F35C-BCE4-4ED1-84A9-37632E659090}">
      <dgm:prSet/>
      <dgm:spPr/>
      <dgm:t>
        <a:bodyPr/>
        <a:lstStyle/>
        <a:p>
          <a:endParaRPr lang="pl-PL"/>
        </a:p>
      </dgm:t>
    </dgm:pt>
    <dgm:pt modelId="{46836205-D27E-4E66-980C-085C016CEE01}" type="sibTrans" cxnId="{2B75F35C-BCE4-4ED1-84A9-37632E659090}">
      <dgm:prSet/>
      <dgm:spPr/>
      <dgm:t>
        <a:bodyPr/>
        <a:lstStyle/>
        <a:p>
          <a:endParaRPr lang="pl-PL"/>
        </a:p>
      </dgm:t>
    </dgm:pt>
    <dgm:pt modelId="{2DBED176-9F0B-42C7-BD30-7911A802F1EB}">
      <dgm:prSet phldrT="[Tekst]" phldr="0" custT="1"/>
      <dgm:spPr/>
      <dgm:t>
        <a:bodyPr/>
        <a:lstStyle/>
        <a:p>
          <a:r>
            <a:rPr lang="pl-PL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% dofinansowania oraz maksymalna kwota dofinansowania</a:t>
          </a:r>
          <a:endParaRPr lang="pl-PL" sz="1800" dirty="0"/>
        </a:p>
      </dgm:t>
    </dgm:pt>
    <dgm:pt modelId="{B744B3F2-203E-4EEB-9264-6EC1C0EA71EE}" type="parTrans" cxnId="{2CE70875-A521-407B-A5F0-ADB82A59943E}">
      <dgm:prSet/>
      <dgm:spPr/>
      <dgm:t>
        <a:bodyPr/>
        <a:lstStyle/>
        <a:p>
          <a:endParaRPr lang="pl-PL"/>
        </a:p>
      </dgm:t>
    </dgm:pt>
    <dgm:pt modelId="{A6D3A230-04AD-4C87-AD83-9D41EC3A39C2}" type="sibTrans" cxnId="{2CE70875-A521-407B-A5F0-ADB82A59943E}">
      <dgm:prSet/>
      <dgm:spPr/>
      <dgm:t>
        <a:bodyPr/>
        <a:lstStyle/>
        <a:p>
          <a:endParaRPr lang="pl-PL"/>
        </a:p>
      </dgm:t>
    </dgm:pt>
    <dgm:pt modelId="{8B110F22-0101-4B01-A21D-D3E5E4523CFD}">
      <dgm:prSet phldrT="[Tekst]" phldr="0" custT="1"/>
      <dgm:spPr/>
      <dgm:t>
        <a:bodyPr/>
        <a:lstStyle/>
        <a:p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Jednostki samorządu terytorialnego, których wnioski zostaną zakwalifikowane do realizacji w ramach Funduszu, mogą otrzymać dofinansowanie zadania w wysokości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 80 % kosztów kwalifikowanych zadania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 kwocie nie większej niż 30 000 000,00 zł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, przy czym przewidywany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minimalny poziom dofinansowania 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zadania wyniesie </a:t>
          </a:r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50 %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 kosztów kwalifikowanych.</a:t>
          </a:r>
        </a:p>
      </dgm:t>
    </dgm:pt>
    <dgm:pt modelId="{BE35B429-4933-4E8F-B214-229ACCBEFD5A}" type="parTrans" cxnId="{D11E39A0-4FE1-43D7-B342-758A44E7D403}">
      <dgm:prSet/>
      <dgm:spPr/>
      <dgm:t>
        <a:bodyPr/>
        <a:lstStyle/>
        <a:p>
          <a:endParaRPr lang="pl-PL"/>
        </a:p>
      </dgm:t>
    </dgm:pt>
    <dgm:pt modelId="{D8B2F2EB-7029-4D89-B16B-E8A47E436870}" type="sibTrans" cxnId="{D11E39A0-4FE1-43D7-B342-758A44E7D403}">
      <dgm:prSet/>
      <dgm:spPr/>
      <dgm:t>
        <a:bodyPr/>
        <a:lstStyle/>
        <a:p>
          <a:endParaRPr lang="pl-PL"/>
        </a:p>
      </dgm:t>
    </dgm:pt>
    <dgm:pt modelId="{F076BA21-80CB-4697-A34F-A46599A48CFC}">
      <dgm:prSet phldrT="[Tekst]" phldr="0" custT="1"/>
      <dgm:spPr/>
      <dgm:t>
        <a:bodyPr/>
        <a:lstStyle/>
        <a:p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Kwalifikowalność wydatków od 1 stycznia 2027 roku.</a:t>
          </a:r>
        </a:p>
      </dgm:t>
    </dgm:pt>
    <dgm:pt modelId="{EAA0EFF1-2A36-4F92-B534-C7B6A13C5F71}" type="parTrans" cxnId="{1D504C64-16A4-405C-ADA0-D55570131849}">
      <dgm:prSet/>
      <dgm:spPr/>
      <dgm:t>
        <a:bodyPr/>
        <a:lstStyle/>
        <a:p>
          <a:endParaRPr lang="pl-PL"/>
        </a:p>
      </dgm:t>
    </dgm:pt>
    <dgm:pt modelId="{C12FA8F2-0E98-4B31-94BD-599F41CC1197}" type="sibTrans" cxnId="{1D504C64-16A4-405C-ADA0-D55570131849}">
      <dgm:prSet/>
      <dgm:spPr/>
      <dgm:t>
        <a:bodyPr/>
        <a:lstStyle/>
        <a:p>
          <a:endParaRPr lang="pl-PL"/>
        </a:p>
      </dgm:t>
    </dgm:pt>
    <dgm:pt modelId="{7B731DA7-2C52-4E22-B468-B6750E431DF3}">
      <dgm:prSet phldrT="[Tekst]" phldr="0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W przypadku gdy wniosek o dofinansowanie nie spełnia wymogów formalnych opisanych w ogłoszeniach z dnia</a:t>
          </a:r>
          <a:r>
            <a:rPr lang="pl-PL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28 lipca 2026 r. </a:t>
          </a:r>
          <a:r>
            <a:rPr lang="pl-PL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(ogłoszenie o naborze podstawowym oraz ogłoszenie o naborze remontowym) 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lub zawiera oczywiste omyłki – komisja wzywa wnioskodawcę do jego uzupełnienia lub poprawienia w nim oczywistych omyłek, w terminie 10 dni od dnia otrzymania wezwania, pod rygorem pozostawienia wniosku bez rozpatrzenia. </a:t>
          </a:r>
          <a:endParaRPr lang="pl-PL" sz="1200" b="0" dirty="0">
            <a:solidFill>
              <a:schemeClr val="tx1"/>
            </a:solidFill>
          </a:endParaRPr>
        </a:p>
      </dgm:t>
    </dgm:pt>
    <dgm:pt modelId="{F3D5C44C-A3BA-45F6-804F-41A43982DFE6}" type="parTrans" cxnId="{F9D862B6-6368-48A1-82DB-2F7DD30A7459}">
      <dgm:prSet/>
      <dgm:spPr/>
      <dgm:t>
        <a:bodyPr/>
        <a:lstStyle/>
        <a:p>
          <a:endParaRPr lang="pl-PL"/>
        </a:p>
      </dgm:t>
    </dgm:pt>
    <dgm:pt modelId="{B7C5F48E-7225-49E1-B329-3AF80CE8A90D}" type="sibTrans" cxnId="{F9D862B6-6368-48A1-82DB-2F7DD30A7459}">
      <dgm:prSet/>
      <dgm:spPr/>
      <dgm:t>
        <a:bodyPr/>
        <a:lstStyle/>
        <a:p>
          <a:endParaRPr lang="pl-PL"/>
        </a:p>
      </dgm:t>
    </dgm:pt>
    <dgm:pt modelId="{0A112D18-3DC9-405B-9F26-A8D645F92AB5}">
      <dgm:prSet custT="1"/>
      <dgm:spPr/>
      <dgm:t>
        <a:bodyPr/>
        <a:lstStyle/>
        <a:p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Odpowiedź na wezwanie do uzupełnienia lub sprostowania powinna odnosić się wyłącznie do kwestii zawartych w wezwaniu, dlatego też uzupełniając wniosek </a:t>
          </a:r>
          <a:r>
            <a:rPr lang="pl-PL" sz="1200" u="sng" dirty="0">
              <a:latin typeface="Times New Roman" panose="02020603050405020304" pitchFamily="18" charset="0"/>
              <a:cs typeface="Times New Roman" panose="02020603050405020304" pitchFamily="18" charset="0"/>
            </a:rPr>
            <a:t>niedopuszczalne będzie zmniejszenie zakresu rzeczowego zadania, za wyjątkiem sytuacji kiedy Komisja wezwie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 do wprowadzenia takiej zmiany w drodze sprostowania lub zaakceptuje jej wprowadzenie.</a:t>
          </a:r>
        </a:p>
      </dgm:t>
    </dgm:pt>
    <dgm:pt modelId="{5450BE30-F1BE-4720-AB4B-B40443E588AB}" type="parTrans" cxnId="{2E903446-2228-409C-9706-33D7D29DFCF0}">
      <dgm:prSet/>
      <dgm:spPr/>
      <dgm:t>
        <a:bodyPr/>
        <a:lstStyle/>
        <a:p>
          <a:endParaRPr lang="pl-PL"/>
        </a:p>
      </dgm:t>
    </dgm:pt>
    <dgm:pt modelId="{0BE3558D-D59A-47B5-BE44-164E04DAB76C}" type="sibTrans" cxnId="{2E903446-2228-409C-9706-33D7D29DFCF0}">
      <dgm:prSet/>
      <dgm:spPr/>
      <dgm:t>
        <a:bodyPr/>
        <a:lstStyle/>
        <a:p>
          <a:endParaRPr lang="pl-PL"/>
        </a:p>
      </dgm:t>
    </dgm:pt>
    <dgm:pt modelId="{0FA36273-3A80-43DF-B252-6FBB18D2A3B3}">
      <dgm:prSet custT="1"/>
      <dgm:spPr/>
      <dgm:t>
        <a:bodyPr/>
        <a:lstStyle/>
        <a:p>
          <a:r>
            <a:rPr lang="pl-PL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!!! Uwaga </a:t>
          </a:r>
          <a:r>
            <a:rPr lang="pl-PL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Uzupełniając lub poprawiając wniosek o dofinansowanie, nie można załączać dokumentów datowanych na dzień po złożeniu wniosku.</a:t>
          </a:r>
        </a:p>
      </dgm:t>
    </dgm:pt>
    <dgm:pt modelId="{A2FC7E62-8857-4F1F-ACE8-19720D1A7731}" type="parTrans" cxnId="{C9BD016E-322A-47E9-BC8A-44387BBDC980}">
      <dgm:prSet/>
      <dgm:spPr/>
      <dgm:t>
        <a:bodyPr/>
        <a:lstStyle/>
        <a:p>
          <a:endParaRPr lang="pl-PL"/>
        </a:p>
      </dgm:t>
    </dgm:pt>
    <dgm:pt modelId="{54B2A604-C93B-415B-B803-79EF37C8A115}" type="sibTrans" cxnId="{C9BD016E-322A-47E9-BC8A-44387BBDC980}">
      <dgm:prSet/>
      <dgm:spPr/>
      <dgm:t>
        <a:bodyPr/>
        <a:lstStyle/>
        <a:p>
          <a:endParaRPr lang="pl-PL"/>
        </a:p>
      </dgm:t>
    </dgm:pt>
    <dgm:pt modelId="{D2A3C738-E4FD-4DED-B882-B6D69C52B14C}">
      <dgm:prSet custT="1"/>
      <dgm:spPr/>
      <dgm:t>
        <a:bodyPr/>
        <a:lstStyle/>
        <a:p>
          <a:endParaRPr lang="pl-PL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8294D2-FA6A-4C90-8968-FBBEC3E40C7C}" type="parTrans" cxnId="{70113C9D-F92D-40CD-8D3A-F774931190EE}">
      <dgm:prSet/>
      <dgm:spPr/>
      <dgm:t>
        <a:bodyPr/>
        <a:lstStyle/>
        <a:p>
          <a:endParaRPr lang="pl-PL"/>
        </a:p>
      </dgm:t>
    </dgm:pt>
    <dgm:pt modelId="{74EA69FF-FE38-4D43-9E70-CC8AF421C0B7}" type="sibTrans" cxnId="{70113C9D-F92D-40CD-8D3A-F774931190EE}">
      <dgm:prSet/>
      <dgm:spPr/>
      <dgm:t>
        <a:bodyPr/>
        <a:lstStyle/>
        <a:p>
          <a:endParaRPr lang="pl-PL"/>
        </a:p>
      </dgm:t>
    </dgm:pt>
    <dgm:pt modelId="{EAB707E6-9213-4571-88D7-C1429740AD6E}">
      <dgm:prSet phldrT="[Tekst]" phldr="0" custT="1"/>
      <dgm:spPr/>
      <dgm:t>
        <a:bodyPr/>
        <a:lstStyle/>
        <a:p>
          <a:endParaRPr lang="pl-PL" sz="1200" b="0" dirty="0">
            <a:solidFill>
              <a:schemeClr val="tx1"/>
            </a:solidFill>
          </a:endParaRPr>
        </a:p>
      </dgm:t>
    </dgm:pt>
    <dgm:pt modelId="{9700AC02-58AA-4CF4-BB63-19C1BB5CF30B}" type="parTrans" cxnId="{FBED98C3-B7A9-48B0-9D31-7D6E22AA6A91}">
      <dgm:prSet/>
      <dgm:spPr/>
      <dgm:t>
        <a:bodyPr/>
        <a:lstStyle/>
        <a:p>
          <a:endParaRPr lang="pl-PL"/>
        </a:p>
      </dgm:t>
    </dgm:pt>
    <dgm:pt modelId="{D7F52FC1-B279-43C8-AEA2-8502D026CA44}" type="sibTrans" cxnId="{FBED98C3-B7A9-48B0-9D31-7D6E22AA6A91}">
      <dgm:prSet/>
      <dgm:spPr/>
      <dgm:t>
        <a:bodyPr/>
        <a:lstStyle/>
        <a:p>
          <a:endParaRPr lang="pl-PL"/>
        </a:p>
      </dgm:t>
    </dgm:pt>
    <dgm:pt modelId="{1705A180-28C9-4BFC-9BB2-B4194FA1428E}" type="pres">
      <dgm:prSet presAssocID="{57241200-810B-4ECD-B359-7E24B74CE5AA}" presName="linear" presStyleCnt="0">
        <dgm:presLayoutVars>
          <dgm:animLvl val="lvl"/>
          <dgm:resizeHandles val="exact"/>
        </dgm:presLayoutVars>
      </dgm:prSet>
      <dgm:spPr/>
    </dgm:pt>
    <dgm:pt modelId="{65322707-46B0-40CE-80E0-7F5C37B10395}" type="pres">
      <dgm:prSet presAssocID="{BABE73E6-F777-4698-BEC6-6138B0E34237}" presName="parentText" presStyleLbl="node1" presStyleIdx="0" presStyleCnt="4" custLinFactNeighborY="-8901">
        <dgm:presLayoutVars>
          <dgm:chMax val="0"/>
          <dgm:bulletEnabled val="1"/>
        </dgm:presLayoutVars>
      </dgm:prSet>
      <dgm:spPr/>
    </dgm:pt>
    <dgm:pt modelId="{E29F9388-1799-44DB-A679-D0F8B9E88220}" type="pres">
      <dgm:prSet presAssocID="{BABE73E6-F777-4698-BEC6-6138B0E34237}" presName="childText" presStyleLbl="revTx" presStyleIdx="0" presStyleCnt="4">
        <dgm:presLayoutVars>
          <dgm:bulletEnabled val="1"/>
        </dgm:presLayoutVars>
      </dgm:prSet>
      <dgm:spPr/>
    </dgm:pt>
    <dgm:pt modelId="{E81967C4-5BE6-44FA-9A21-70D1B6B3824B}" type="pres">
      <dgm:prSet presAssocID="{2DBED176-9F0B-42C7-BD30-7911A802F1EB}" presName="parentText" presStyleLbl="node1" presStyleIdx="1" presStyleCnt="4" custLinFactNeighborY="3397">
        <dgm:presLayoutVars>
          <dgm:chMax val="0"/>
          <dgm:bulletEnabled val="1"/>
        </dgm:presLayoutVars>
      </dgm:prSet>
      <dgm:spPr/>
    </dgm:pt>
    <dgm:pt modelId="{8D27B134-9FC4-49CD-9D35-62AAD9EA5858}" type="pres">
      <dgm:prSet presAssocID="{2DBED176-9F0B-42C7-BD30-7911A802F1EB}" presName="childText" presStyleLbl="revTx" presStyleIdx="1" presStyleCnt="4">
        <dgm:presLayoutVars>
          <dgm:bulletEnabled val="1"/>
        </dgm:presLayoutVars>
      </dgm:prSet>
      <dgm:spPr/>
    </dgm:pt>
    <dgm:pt modelId="{7E0F9239-CC3B-4F8A-A238-4D5B116B1092}" type="pres">
      <dgm:prSet presAssocID="{0EDC2890-5CC2-4581-8036-589069AC9323}" presName="parentText" presStyleLbl="node1" presStyleIdx="2" presStyleCnt="4" custLinFactNeighborY="-81">
        <dgm:presLayoutVars>
          <dgm:chMax val="0"/>
          <dgm:bulletEnabled val="1"/>
        </dgm:presLayoutVars>
      </dgm:prSet>
      <dgm:spPr/>
    </dgm:pt>
    <dgm:pt modelId="{4BDC3B4F-9FBD-4E1E-A691-F066FCAAE5AC}" type="pres">
      <dgm:prSet presAssocID="{0EDC2890-5CC2-4581-8036-589069AC9323}" presName="childText" presStyleLbl="revTx" presStyleIdx="2" presStyleCnt="4">
        <dgm:presLayoutVars>
          <dgm:bulletEnabled val="1"/>
        </dgm:presLayoutVars>
      </dgm:prSet>
      <dgm:spPr/>
    </dgm:pt>
    <dgm:pt modelId="{7B3452F8-2D86-43E3-A98B-55E69D3B3B7A}" type="pres">
      <dgm:prSet presAssocID="{5D94043B-084E-4B7B-8CAD-1CB93D8F4495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52AB232-371C-4EFA-A034-DFFA9FDD1B41}" type="pres">
      <dgm:prSet presAssocID="{5D94043B-084E-4B7B-8CAD-1CB93D8F4495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418C0F10-EB6E-433A-9B4C-A94A7112F70D}" type="presOf" srcId="{BD9EF69C-269A-4402-B1B4-08CC1DF3610F}" destId="{E29F9388-1799-44DB-A679-D0F8B9E88220}" srcOrd="0" destOrd="0" presId="urn:microsoft.com/office/officeart/2005/8/layout/vList2"/>
    <dgm:cxn modelId="{2773641B-87E9-4261-9357-015BDDB2E88F}" srcId="{0EDC2890-5CC2-4581-8036-589069AC9323}" destId="{CC45AF47-4D7B-42EC-B051-F1572EB72B68}" srcOrd="0" destOrd="0" parTransId="{358F5B9A-0BBA-4712-8AD4-9CEEB26FC9A1}" sibTransId="{AFA89F96-3574-4CA6-B7FC-973015BBCDFC}"/>
    <dgm:cxn modelId="{BEF3731E-2437-4151-A033-110FBD32C187}" type="presOf" srcId="{0EDC2890-5CC2-4581-8036-589069AC9323}" destId="{7E0F9239-CC3B-4F8A-A238-4D5B116B1092}" srcOrd="0" destOrd="0" presId="urn:microsoft.com/office/officeart/2005/8/layout/vList2"/>
    <dgm:cxn modelId="{26FAF83F-A0B3-43D8-9334-48359ED9025A}" srcId="{57241200-810B-4ECD-B359-7E24B74CE5AA}" destId="{0EDC2890-5CC2-4581-8036-589069AC9323}" srcOrd="2" destOrd="0" parTransId="{A6803148-1530-4FEC-B619-52B0330C69C5}" sibTransId="{295653F5-A485-452B-9C25-6CF7C971BAEC}"/>
    <dgm:cxn modelId="{319E4D5C-099B-4BF0-B080-4E4A661DE8CB}" type="presOf" srcId="{0A112D18-3DC9-405B-9F26-A8D645F92AB5}" destId="{4BDC3B4F-9FBD-4E1E-A691-F066FCAAE5AC}" srcOrd="0" destOrd="3" presId="urn:microsoft.com/office/officeart/2005/8/layout/vList2"/>
    <dgm:cxn modelId="{2B75F35C-BCE4-4ED1-84A9-37632E659090}" srcId="{BABE73E6-F777-4698-BEC6-6138B0E34237}" destId="{BD9EF69C-269A-4402-B1B4-08CC1DF3610F}" srcOrd="0" destOrd="0" parTransId="{D0A77E8B-A38B-465D-9B74-ADE4691B1C7B}" sibTransId="{46836205-D27E-4E66-980C-085C016CEE01}"/>
    <dgm:cxn modelId="{1D504C64-16A4-405C-ADA0-D55570131849}" srcId="{BABE73E6-F777-4698-BEC6-6138B0E34237}" destId="{F076BA21-80CB-4697-A34F-A46599A48CFC}" srcOrd="1" destOrd="0" parTransId="{EAA0EFF1-2A36-4F92-B534-C7B6A13C5F71}" sibTransId="{C12FA8F2-0E98-4B31-94BD-599F41CC1197}"/>
    <dgm:cxn modelId="{2E903446-2228-409C-9706-33D7D29DFCF0}" srcId="{0EDC2890-5CC2-4581-8036-589069AC9323}" destId="{0A112D18-3DC9-405B-9F26-A8D645F92AB5}" srcOrd="3" destOrd="0" parTransId="{5450BE30-F1BE-4720-AB4B-B40443E588AB}" sibTransId="{0BE3558D-D59A-47B5-BE44-164E04DAB76C}"/>
    <dgm:cxn modelId="{C04ABA46-8DC4-4DB8-B241-CB13A539669F}" type="presOf" srcId="{2DBED176-9F0B-42C7-BD30-7911A802F1EB}" destId="{E81967C4-5BE6-44FA-9A21-70D1B6B3824B}" srcOrd="0" destOrd="0" presId="urn:microsoft.com/office/officeart/2005/8/layout/vList2"/>
    <dgm:cxn modelId="{8AFF4E67-7E16-4584-A8C3-7B79B1C70218}" type="presOf" srcId="{57241200-810B-4ECD-B359-7E24B74CE5AA}" destId="{1705A180-28C9-4BFC-9BB2-B4194FA1428E}" srcOrd="0" destOrd="0" presId="urn:microsoft.com/office/officeart/2005/8/layout/vList2"/>
    <dgm:cxn modelId="{1F659E4A-D0D5-4D4C-919D-C01982E112B2}" srcId="{5D94043B-084E-4B7B-8CAD-1CB93D8F4495}" destId="{6A82241D-40C0-415A-86F3-7CD82B659548}" srcOrd="0" destOrd="0" parTransId="{486AEE1E-D562-4331-AB21-52622A6D3D4A}" sibTransId="{B793F2F1-74B3-4A0F-BC21-F35F934ABDB0}"/>
    <dgm:cxn modelId="{C9BD016E-322A-47E9-BC8A-44387BBDC980}" srcId="{0EDC2890-5CC2-4581-8036-589069AC9323}" destId="{0FA36273-3A80-43DF-B252-6FBB18D2A3B3}" srcOrd="5" destOrd="0" parTransId="{A2FC7E62-8857-4F1F-ACE8-19720D1A7731}" sibTransId="{54B2A604-C93B-415B-B803-79EF37C8A115}"/>
    <dgm:cxn modelId="{F27C0450-4064-4EE0-95AB-C8461D4AC941}" type="presOf" srcId="{0FA36273-3A80-43DF-B252-6FBB18D2A3B3}" destId="{4BDC3B4F-9FBD-4E1E-A691-F066FCAAE5AC}" srcOrd="0" destOrd="5" presId="urn:microsoft.com/office/officeart/2005/8/layout/vList2"/>
    <dgm:cxn modelId="{2CE70875-A521-407B-A5F0-ADB82A59943E}" srcId="{57241200-810B-4ECD-B359-7E24B74CE5AA}" destId="{2DBED176-9F0B-42C7-BD30-7911A802F1EB}" srcOrd="1" destOrd="0" parTransId="{B744B3F2-203E-4EEB-9264-6EC1C0EA71EE}" sibTransId="{A6D3A230-04AD-4C87-AD83-9D41EC3A39C2}"/>
    <dgm:cxn modelId="{70113C9D-F92D-40CD-8D3A-F774931190EE}" srcId="{0EDC2890-5CC2-4581-8036-589069AC9323}" destId="{D2A3C738-E4FD-4DED-B882-B6D69C52B14C}" srcOrd="4" destOrd="0" parTransId="{248294D2-FA6A-4C90-8968-FBBEC3E40C7C}" sibTransId="{74EA69FF-FE38-4D43-9E70-CC8AF421C0B7}"/>
    <dgm:cxn modelId="{D11E39A0-4FE1-43D7-B342-758A44E7D403}" srcId="{2DBED176-9F0B-42C7-BD30-7911A802F1EB}" destId="{8B110F22-0101-4B01-A21D-D3E5E4523CFD}" srcOrd="0" destOrd="0" parTransId="{BE35B429-4933-4E8F-B214-229ACCBEFD5A}" sibTransId="{D8B2F2EB-7029-4D89-B16B-E8A47E436870}"/>
    <dgm:cxn modelId="{F21780A0-1C85-4440-9287-8064F03A94BC}" type="presOf" srcId="{7B731DA7-2C52-4E22-B468-B6750E431DF3}" destId="{4BDC3B4F-9FBD-4E1E-A691-F066FCAAE5AC}" srcOrd="0" destOrd="2" presId="urn:microsoft.com/office/officeart/2005/8/layout/vList2"/>
    <dgm:cxn modelId="{D89F92A5-FE75-415D-8A64-59ED767C14D7}" type="presOf" srcId="{F076BA21-80CB-4697-A34F-A46599A48CFC}" destId="{E29F9388-1799-44DB-A679-D0F8B9E88220}" srcOrd="0" destOrd="1" presId="urn:microsoft.com/office/officeart/2005/8/layout/vList2"/>
    <dgm:cxn modelId="{DE85C2AC-FBCA-4293-A67C-92BFA1B0DD78}" type="presOf" srcId="{6A82241D-40C0-415A-86F3-7CD82B659548}" destId="{552AB232-371C-4EFA-A034-DFFA9FDD1B41}" srcOrd="0" destOrd="0" presId="urn:microsoft.com/office/officeart/2005/8/layout/vList2"/>
    <dgm:cxn modelId="{F9D862B6-6368-48A1-82DB-2F7DD30A7459}" srcId="{0EDC2890-5CC2-4581-8036-589069AC9323}" destId="{7B731DA7-2C52-4E22-B468-B6750E431DF3}" srcOrd="2" destOrd="0" parTransId="{F3D5C44C-A3BA-45F6-804F-41A43982DFE6}" sibTransId="{B7C5F48E-7225-49E1-B329-3AF80CE8A90D}"/>
    <dgm:cxn modelId="{67F811BC-0F18-4E50-B890-103E1D0538C9}" type="presOf" srcId="{BABE73E6-F777-4698-BEC6-6138B0E34237}" destId="{65322707-46B0-40CE-80E0-7F5C37B10395}" srcOrd="0" destOrd="0" presId="urn:microsoft.com/office/officeart/2005/8/layout/vList2"/>
    <dgm:cxn modelId="{7A675BBC-088C-4896-8329-94B259FC463A}" srcId="{57241200-810B-4ECD-B359-7E24B74CE5AA}" destId="{5D94043B-084E-4B7B-8CAD-1CB93D8F4495}" srcOrd="3" destOrd="0" parTransId="{1382831C-4CF7-47C7-9191-7B2D6DCD81E7}" sibTransId="{92E51AB3-F277-48F9-8F7D-E30B0C0BADCB}"/>
    <dgm:cxn modelId="{FBED98C3-B7A9-48B0-9D31-7D6E22AA6A91}" srcId="{0EDC2890-5CC2-4581-8036-589069AC9323}" destId="{EAB707E6-9213-4571-88D7-C1429740AD6E}" srcOrd="1" destOrd="0" parTransId="{9700AC02-58AA-4CF4-BB63-19C1BB5CF30B}" sibTransId="{D7F52FC1-B279-43C8-AEA2-8502D026CA44}"/>
    <dgm:cxn modelId="{FCA73EC7-A39A-44D3-8AE6-CC8159EA317B}" srcId="{57241200-810B-4ECD-B359-7E24B74CE5AA}" destId="{BABE73E6-F777-4698-BEC6-6138B0E34237}" srcOrd="0" destOrd="0" parTransId="{5C8EF320-5838-4195-9B7E-3E18BB009D34}" sibTransId="{38ABDFA3-5B7B-4C64-A6CF-1A924356FC1F}"/>
    <dgm:cxn modelId="{E69AAECD-FC7F-4861-9C7C-374D8849B60F}" type="presOf" srcId="{5D94043B-084E-4B7B-8CAD-1CB93D8F4495}" destId="{7B3452F8-2D86-43E3-A98B-55E69D3B3B7A}" srcOrd="0" destOrd="0" presId="urn:microsoft.com/office/officeart/2005/8/layout/vList2"/>
    <dgm:cxn modelId="{570DDCD1-86B3-46F4-A6B1-56F741AF3FBC}" type="presOf" srcId="{D2A3C738-E4FD-4DED-B882-B6D69C52B14C}" destId="{4BDC3B4F-9FBD-4E1E-A691-F066FCAAE5AC}" srcOrd="0" destOrd="4" presId="urn:microsoft.com/office/officeart/2005/8/layout/vList2"/>
    <dgm:cxn modelId="{EDCF63D3-F712-475B-887E-B7CED4DBA5F7}" type="presOf" srcId="{CC45AF47-4D7B-42EC-B051-F1572EB72B68}" destId="{4BDC3B4F-9FBD-4E1E-A691-F066FCAAE5AC}" srcOrd="0" destOrd="0" presId="urn:microsoft.com/office/officeart/2005/8/layout/vList2"/>
    <dgm:cxn modelId="{9C74DEDA-16C4-4DA1-BE6D-51F8B5B33FD9}" type="presOf" srcId="{8B110F22-0101-4B01-A21D-D3E5E4523CFD}" destId="{8D27B134-9FC4-49CD-9D35-62AAD9EA5858}" srcOrd="0" destOrd="0" presId="urn:microsoft.com/office/officeart/2005/8/layout/vList2"/>
    <dgm:cxn modelId="{FD369FDD-1E65-4E24-B37F-070272D6D464}" type="presOf" srcId="{EAB707E6-9213-4571-88D7-C1429740AD6E}" destId="{4BDC3B4F-9FBD-4E1E-A691-F066FCAAE5AC}" srcOrd="0" destOrd="1" presId="urn:microsoft.com/office/officeart/2005/8/layout/vList2"/>
    <dgm:cxn modelId="{080BE024-F16F-412B-BAC0-D83951F113ED}" type="presParOf" srcId="{1705A180-28C9-4BFC-9BB2-B4194FA1428E}" destId="{65322707-46B0-40CE-80E0-7F5C37B10395}" srcOrd="0" destOrd="0" presId="urn:microsoft.com/office/officeart/2005/8/layout/vList2"/>
    <dgm:cxn modelId="{DC8C83EB-E0BB-47D8-AE9C-1541E63B8486}" type="presParOf" srcId="{1705A180-28C9-4BFC-9BB2-B4194FA1428E}" destId="{E29F9388-1799-44DB-A679-D0F8B9E88220}" srcOrd="1" destOrd="0" presId="urn:microsoft.com/office/officeart/2005/8/layout/vList2"/>
    <dgm:cxn modelId="{97477AD5-E407-4AF5-BD24-ED872F0DE458}" type="presParOf" srcId="{1705A180-28C9-4BFC-9BB2-B4194FA1428E}" destId="{E81967C4-5BE6-44FA-9A21-70D1B6B3824B}" srcOrd="2" destOrd="0" presId="urn:microsoft.com/office/officeart/2005/8/layout/vList2"/>
    <dgm:cxn modelId="{A585A1F8-A8B9-4C58-879E-6343EB4F30DE}" type="presParOf" srcId="{1705A180-28C9-4BFC-9BB2-B4194FA1428E}" destId="{8D27B134-9FC4-49CD-9D35-62AAD9EA5858}" srcOrd="3" destOrd="0" presId="urn:microsoft.com/office/officeart/2005/8/layout/vList2"/>
    <dgm:cxn modelId="{C94A102A-B06C-433E-A948-BD480E68B6FB}" type="presParOf" srcId="{1705A180-28C9-4BFC-9BB2-B4194FA1428E}" destId="{7E0F9239-CC3B-4F8A-A238-4D5B116B1092}" srcOrd="4" destOrd="0" presId="urn:microsoft.com/office/officeart/2005/8/layout/vList2"/>
    <dgm:cxn modelId="{6C49A4DB-5E01-41FF-8B97-93A46AA5DB08}" type="presParOf" srcId="{1705A180-28C9-4BFC-9BB2-B4194FA1428E}" destId="{4BDC3B4F-9FBD-4E1E-A691-F066FCAAE5AC}" srcOrd="5" destOrd="0" presId="urn:microsoft.com/office/officeart/2005/8/layout/vList2"/>
    <dgm:cxn modelId="{68E32A5D-79C3-49CC-95B2-C54224EFBD89}" type="presParOf" srcId="{1705A180-28C9-4BFC-9BB2-B4194FA1428E}" destId="{7B3452F8-2D86-43E3-A98B-55E69D3B3B7A}" srcOrd="6" destOrd="0" presId="urn:microsoft.com/office/officeart/2005/8/layout/vList2"/>
    <dgm:cxn modelId="{1863362C-B3D8-4DDC-AE0B-01F9A7829242}" type="presParOf" srcId="{1705A180-28C9-4BFC-9BB2-B4194FA1428E}" destId="{552AB232-371C-4EFA-A034-DFFA9FDD1B41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7241200-810B-4ECD-B359-7E24B74CE5A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EDC2890-5CC2-4581-8036-589069AC9323}">
      <dgm:prSet phldrT="[Tekst]" phldr="0" custT="1"/>
      <dgm:spPr/>
      <dgm:t>
        <a:bodyPr/>
        <a:lstStyle/>
        <a:p>
          <a:r>
            <a:rPr lang="pl-PL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Różne kwoty alokacji przeznaczonej na nabór</a:t>
          </a:r>
        </a:p>
      </dgm:t>
    </dgm:pt>
    <dgm:pt modelId="{A6803148-1530-4FEC-B619-52B0330C69C5}" type="parTrans" cxnId="{26FAF83F-A0B3-43D8-9334-48359ED9025A}">
      <dgm:prSet/>
      <dgm:spPr/>
      <dgm:t>
        <a:bodyPr/>
        <a:lstStyle/>
        <a:p>
          <a:endParaRPr lang="pl-PL"/>
        </a:p>
      </dgm:t>
    </dgm:pt>
    <dgm:pt modelId="{295653F5-A485-452B-9C25-6CF7C971BAEC}" type="sibTrans" cxnId="{26FAF83F-A0B3-43D8-9334-48359ED9025A}">
      <dgm:prSet/>
      <dgm:spPr/>
      <dgm:t>
        <a:bodyPr/>
        <a:lstStyle/>
        <a:p>
          <a:endParaRPr lang="pl-PL"/>
        </a:p>
      </dgm:t>
    </dgm:pt>
    <dgm:pt modelId="{CC45AF47-4D7B-42EC-B051-F1572EB72B68}">
      <dgm:prSet phldrT="[Tekst]" phldr="0" custT="1"/>
      <dgm:spPr/>
      <dgm:t>
        <a:bodyPr/>
        <a:lstStyle/>
        <a:p>
          <a:r>
            <a:rPr lang="pl-PL" sz="13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podstawowy</a:t>
          </a:r>
          <a:r>
            <a:rPr lang="pl-PL" sz="1300" b="1" u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 </a:t>
          </a:r>
          <a:r>
            <a:rPr lang="pl-PL" sz="10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241 </a:t>
          </a:r>
          <a:r>
            <a:rPr lang="pl-PL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807 949,36 zł. </a:t>
          </a:r>
          <a:r>
            <a:rPr lang="pl-PL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 czego kwotę </a:t>
          </a:r>
          <a:r>
            <a:rPr lang="pl-PL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167 126 906,64 zł* </a:t>
          </a:r>
          <a:r>
            <a:rPr lang="pl-PL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przeznacza się na dofinansowanie zadań zgłoszonych w ramach niniejszego naboru.</a:t>
          </a:r>
          <a:r>
            <a:rPr lang="pl-PL" sz="1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</a:t>
          </a:r>
          <a:r>
            <a:rPr lang="pl-PL" sz="1000" i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kwota może ulec zmianie w związku ze zmianami list zadań rekomendowanych do dofinansowania w roku 2026.</a:t>
          </a:r>
          <a:endParaRPr lang="pl-PL" sz="1000" b="0" dirty="0">
            <a:solidFill>
              <a:schemeClr val="tx1"/>
            </a:solidFill>
          </a:endParaRPr>
        </a:p>
      </dgm:t>
    </dgm:pt>
    <dgm:pt modelId="{358F5B9A-0BBA-4712-8AD4-9CEEB26FC9A1}" type="parTrans" cxnId="{2773641B-87E9-4261-9357-015BDDB2E88F}">
      <dgm:prSet/>
      <dgm:spPr/>
      <dgm:t>
        <a:bodyPr/>
        <a:lstStyle/>
        <a:p>
          <a:endParaRPr lang="pl-PL"/>
        </a:p>
      </dgm:t>
    </dgm:pt>
    <dgm:pt modelId="{AFA89F96-3574-4CA6-B7FC-973015BBCDFC}" type="sibTrans" cxnId="{2773641B-87E9-4261-9357-015BDDB2E88F}">
      <dgm:prSet/>
      <dgm:spPr/>
      <dgm:t>
        <a:bodyPr/>
        <a:lstStyle/>
        <a:p>
          <a:endParaRPr lang="pl-PL"/>
        </a:p>
      </dgm:t>
    </dgm:pt>
    <dgm:pt modelId="{5D94043B-084E-4B7B-8CAD-1CB93D8F4495}">
      <dgm:prSet phldrT="[Tekst]" custT="1"/>
      <dgm:spPr/>
      <dgm:t>
        <a:bodyPr/>
        <a:lstStyle/>
        <a:p>
          <a:r>
            <a:rPr lang="pl-PL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Różny zakres rzeczowy wniosku</a:t>
          </a:r>
        </a:p>
      </dgm:t>
    </dgm:pt>
    <dgm:pt modelId="{1382831C-4CF7-47C7-9191-7B2D6DCD81E7}" type="parTrans" cxnId="{7A675BBC-088C-4896-8329-94B259FC463A}">
      <dgm:prSet/>
      <dgm:spPr/>
      <dgm:t>
        <a:bodyPr/>
        <a:lstStyle/>
        <a:p>
          <a:endParaRPr lang="pl-PL"/>
        </a:p>
      </dgm:t>
    </dgm:pt>
    <dgm:pt modelId="{92E51AB3-F277-48F9-8F7D-E30B0C0BADCB}" type="sibTrans" cxnId="{7A675BBC-088C-4896-8329-94B259FC463A}">
      <dgm:prSet/>
      <dgm:spPr/>
      <dgm:t>
        <a:bodyPr/>
        <a:lstStyle/>
        <a:p>
          <a:endParaRPr lang="pl-PL"/>
        </a:p>
      </dgm:t>
    </dgm:pt>
    <dgm:pt modelId="{6A82241D-40C0-415A-86F3-7CD82B659548}">
      <dgm:prSet phldrT="[Tekst]" custT="1"/>
      <dgm:spPr/>
      <dgm:t>
        <a:bodyPr/>
        <a:lstStyle/>
        <a:p>
          <a:r>
            <a:rPr lang="pl-PL" sz="13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podstawowy</a:t>
          </a:r>
          <a:r>
            <a:rPr lang="pl-PL" sz="13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pl-PL" sz="1300" dirty="0">
              <a:latin typeface="Times New Roman" panose="02020603050405020304" pitchFamily="18" charset="0"/>
              <a:cs typeface="Times New Roman" panose="02020603050405020304" pitchFamily="18" charset="0"/>
            </a:rPr>
            <a:t>Wniosek może dotyczyć </a:t>
          </a:r>
          <a:r>
            <a:rPr lang="pl-PL" sz="13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budowy (rozbudowy), przebudowy lub remontu dróg gminnych lub dróg powiatowych </a:t>
          </a:r>
          <a:r>
            <a:rPr lang="pl-PL" sz="1300" dirty="0">
              <a:latin typeface="Times New Roman" panose="02020603050405020304" pitchFamily="18" charset="0"/>
              <a:cs typeface="Times New Roman" panose="02020603050405020304" pitchFamily="18" charset="0"/>
            </a:rPr>
            <a:t>wraz z ich skrzyżowaniami oraz skrzyżowaniami z innymi drogami publicznymi.</a:t>
          </a:r>
          <a:endParaRPr lang="pl-PL" sz="13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6AEE1E-D562-4331-AB21-52622A6D3D4A}" type="parTrans" cxnId="{1F659E4A-D0D5-4D4C-919D-C01982E112B2}">
      <dgm:prSet/>
      <dgm:spPr/>
      <dgm:t>
        <a:bodyPr/>
        <a:lstStyle/>
        <a:p>
          <a:endParaRPr lang="pl-PL"/>
        </a:p>
      </dgm:t>
    </dgm:pt>
    <dgm:pt modelId="{B793F2F1-74B3-4A0F-BC21-F35F934ABDB0}" type="sibTrans" cxnId="{1F659E4A-D0D5-4D4C-919D-C01982E112B2}">
      <dgm:prSet/>
      <dgm:spPr/>
      <dgm:t>
        <a:bodyPr/>
        <a:lstStyle/>
        <a:p>
          <a:endParaRPr lang="pl-PL"/>
        </a:p>
      </dgm:t>
    </dgm:pt>
    <dgm:pt modelId="{94ACC626-6FB8-4481-8477-212EB2B28619}">
      <dgm:prSet phldrT="[Tekst]" custT="1"/>
      <dgm:spPr/>
      <dgm:t>
        <a:bodyPr/>
        <a:lstStyle/>
        <a:p>
          <a:endParaRPr lang="pl-PL" sz="1200" b="0" dirty="0">
            <a:solidFill>
              <a:schemeClr val="tx1"/>
            </a:solidFill>
          </a:endParaRPr>
        </a:p>
      </dgm:t>
    </dgm:pt>
    <dgm:pt modelId="{A3AC7DD5-0DB3-4C86-870F-9D89CD583D62}" type="parTrans" cxnId="{4FEC464E-7A6E-4895-B4D6-9F9FFF89AD8E}">
      <dgm:prSet/>
      <dgm:spPr/>
      <dgm:t>
        <a:bodyPr/>
        <a:lstStyle/>
        <a:p>
          <a:endParaRPr lang="pl-PL"/>
        </a:p>
      </dgm:t>
    </dgm:pt>
    <dgm:pt modelId="{0DDBFD64-7ACC-4782-A941-F749C3338B96}" type="sibTrans" cxnId="{4FEC464E-7A6E-4895-B4D6-9F9FFF89AD8E}">
      <dgm:prSet/>
      <dgm:spPr/>
      <dgm:t>
        <a:bodyPr/>
        <a:lstStyle/>
        <a:p>
          <a:endParaRPr lang="pl-PL"/>
        </a:p>
      </dgm:t>
    </dgm:pt>
    <dgm:pt modelId="{B1C96CFD-3573-4775-8CBD-F5E36AD6A71F}">
      <dgm:prSet phldrT="[Tekst]" custT="1"/>
      <dgm:spPr/>
      <dgm:t>
        <a:bodyPr/>
        <a:lstStyle/>
        <a:p>
          <a:r>
            <a:rPr lang="pl-PL" sz="13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remontowy: </a:t>
          </a:r>
          <a:r>
            <a:rPr lang="pl-PL" sz="1300" b="0" dirty="0">
              <a:latin typeface="Times New Roman" panose="02020603050405020304" pitchFamily="18" charset="0"/>
              <a:cs typeface="Times New Roman" panose="02020603050405020304" pitchFamily="18" charset="0"/>
            </a:rPr>
            <a:t>W zakresie rzeczowym wniosek może dotyczyć </a:t>
          </a:r>
          <a:r>
            <a:rPr lang="pl-PL" sz="13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wyłącznie remontu dróg gminnych lub dróg powiatowych </a:t>
          </a:r>
          <a:r>
            <a:rPr lang="pl-PL" sz="1300" b="0" dirty="0">
              <a:latin typeface="Times New Roman" panose="02020603050405020304" pitchFamily="18" charset="0"/>
              <a:cs typeface="Times New Roman" panose="02020603050405020304" pitchFamily="18" charset="0"/>
            </a:rPr>
            <a:t>wraz z ich skrzyżowaniami oraz skrzyżowaniami z innymi drogami publicznymi.</a:t>
          </a:r>
          <a:endParaRPr lang="pl-PL" sz="1300" b="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E30ABC-8969-4147-A08C-17F953F4E777}" type="parTrans" cxnId="{9F611D27-0D69-42D8-853A-25DF95037587}">
      <dgm:prSet/>
      <dgm:spPr/>
      <dgm:t>
        <a:bodyPr/>
        <a:lstStyle/>
        <a:p>
          <a:endParaRPr lang="pl-PL"/>
        </a:p>
      </dgm:t>
    </dgm:pt>
    <dgm:pt modelId="{61A6DEB8-3D50-4976-A12A-C4DE27F32B13}" type="sibTrans" cxnId="{9F611D27-0D69-42D8-853A-25DF95037587}">
      <dgm:prSet/>
      <dgm:spPr/>
      <dgm:t>
        <a:bodyPr/>
        <a:lstStyle/>
        <a:p>
          <a:endParaRPr lang="pl-PL"/>
        </a:p>
      </dgm:t>
    </dgm:pt>
    <dgm:pt modelId="{1D5FBEB1-4C19-41AD-AA02-A67A91D42AF4}">
      <dgm:prSet phldrT="[Tekst]" custT="1"/>
      <dgm:spPr/>
      <dgm:t>
        <a:bodyPr/>
        <a:lstStyle/>
        <a:p>
          <a:endParaRPr lang="pl-PL" sz="13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073C53-9D0F-4E6F-AE98-53DA953E7561}" type="parTrans" cxnId="{B177F8D3-4800-4BB2-9AB3-BB0E97B2FFBA}">
      <dgm:prSet/>
      <dgm:spPr/>
      <dgm:t>
        <a:bodyPr/>
        <a:lstStyle/>
        <a:p>
          <a:endParaRPr lang="pl-PL"/>
        </a:p>
      </dgm:t>
    </dgm:pt>
    <dgm:pt modelId="{B1F79C33-D21F-4F57-9540-47C2B835091E}" type="sibTrans" cxnId="{B177F8D3-4800-4BB2-9AB3-BB0E97B2FFBA}">
      <dgm:prSet/>
      <dgm:spPr/>
      <dgm:t>
        <a:bodyPr/>
        <a:lstStyle/>
        <a:p>
          <a:endParaRPr lang="pl-PL"/>
        </a:p>
      </dgm:t>
    </dgm:pt>
    <dgm:pt modelId="{AFDAFEBC-C70F-4D4A-A749-B2613C44A9F6}">
      <dgm:prSet custT="1"/>
      <dgm:spPr/>
      <dgm:t>
        <a:bodyPr/>
        <a:lstStyle/>
        <a:p>
          <a:pPr>
            <a:buNone/>
          </a:pPr>
          <a:r>
            <a:rPr lang="pl-PL" sz="1300" dirty="0">
              <a:latin typeface="Times New Roman" panose="02020603050405020304" pitchFamily="18" charset="0"/>
              <a:cs typeface="Times New Roman" panose="02020603050405020304" pitchFamily="18" charset="0"/>
            </a:rPr>
            <a:t>Dofinansowaniu podlegają koszty kwalifikowane zadania, w szczególności związane z wykonaniem robót budowlanych, a także innych prac w pasie drogowym drogi zgłoszonej do dofinansowania, służących poprawie bezpieczeństwa ruchu drogowego lub dotyczących jej wyposażenia technicznego, z wyłączeniem robót stanowiących jej bieżące utrzymanie.</a:t>
          </a:r>
        </a:p>
      </dgm:t>
    </dgm:pt>
    <dgm:pt modelId="{18560E0C-8226-4434-86E0-B5F140996A7E}" type="parTrans" cxnId="{B816B24C-BB3D-472D-A0CD-C60384F8B3A3}">
      <dgm:prSet/>
      <dgm:spPr/>
      <dgm:t>
        <a:bodyPr/>
        <a:lstStyle/>
        <a:p>
          <a:endParaRPr lang="pl-PL"/>
        </a:p>
      </dgm:t>
    </dgm:pt>
    <dgm:pt modelId="{C00EFDF5-2062-433B-BC98-5B50A7DDD8F8}" type="sibTrans" cxnId="{B816B24C-BB3D-472D-A0CD-C60384F8B3A3}">
      <dgm:prSet/>
      <dgm:spPr/>
      <dgm:t>
        <a:bodyPr/>
        <a:lstStyle/>
        <a:p>
          <a:endParaRPr lang="pl-PL"/>
        </a:p>
      </dgm:t>
    </dgm:pt>
    <dgm:pt modelId="{3C144338-F5DF-4FD5-A902-D2E0997F20B8}">
      <dgm:prSet custT="1"/>
      <dgm:spPr/>
      <dgm:t>
        <a:bodyPr/>
        <a:lstStyle/>
        <a:p>
          <a:endParaRPr lang="pl-PL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ED76DE-50AF-4374-8ACC-31A56EC870E4}" type="parTrans" cxnId="{DE830368-C8CA-4D84-AC12-B6E1E8707345}">
      <dgm:prSet/>
      <dgm:spPr/>
      <dgm:t>
        <a:bodyPr/>
        <a:lstStyle/>
        <a:p>
          <a:endParaRPr lang="pl-PL"/>
        </a:p>
      </dgm:t>
    </dgm:pt>
    <dgm:pt modelId="{120D7189-C5FC-434E-85F8-817FE5AFA42A}" type="sibTrans" cxnId="{DE830368-C8CA-4D84-AC12-B6E1E8707345}">
      <dgm:prSet/>
      <dgm:spPr/>
      <dgm:t>
        <a:bodyPr/>
        <a:lstStyle/>
        <a:p>
          <a:endParaRPr lang="pl-PL"/>
        </a:p>
      </dgm:t>
    </dgm:pt>
    <dgm:pt modelId="{F3483C42-C7A2-4C5D-AEA5-0B477B86E905}">
      <dgm:prSet custT="1"/>
      <dgm:spPr/>
      <dgm:t>
        <a:bodyPr/>
        <a:lstStyle/>
        <a:p>
          <a:pPr>
            <a:buNone/>
          </a:pPr>
          <a:r>
            <a:rPr lang="pl-PL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Uwaga: </a:t>
          </a:r>
          <a:r>
            <a:rPr lang="pl-PL" sz="1300" u="sng" dirty="0">
              <a:latin typeface="Times New Roman" panose="02020603050405020304" pitchFamily="18" charset="0"/>
              <a:cs typeface="Times New Roman" panose="02020603050405020304" pitchFamily="18" charset="0"/>
            </a:rPr>
            <a:t>Odcinek/odcinki drogi/dróg gruntowych, w tym o nawierzchni gruntowej utwardzonej (kruszywem, żwirem, tłuczniem itp.) planowane do przebudowy w ramach zadania, muszą być realizowane w oparciu o pozwolenie na budowę. </a:t>
          </a:r>
          <a:r>
            <a:rPr lang="pl-PL" sz="1300" dirty="0">
              <a:latin typeface="Times New Roman" panose="02020603050405020304" pitchFamily="18" charset="0"/>
              <a:cs typeface="Times New Roman" panose="02020603050405020304" pitchFamily="18" charset="0"/>
            </a:rPr>
            <a:t>Wyjątek stanowią odcinki, w odniesieniu do których wnioskodawca przedłoży dokumentację potwierdzającą wybudowanie drogi w przeszłości.</a:t>
          </a:r>
        </a:p>
      </dgm:t>
    </dgm:pt>
    <dgm:pt modelId="{BF87B327-0E21-4DDA-9154-15EF6FAE9D28}" type="parTrans" cxnId="{5456AECA-DB3B-4A5A-8A5A-364E2B49769A}">
      <dgm:prSet/>
      <dgm:spPr/>
      <dgm:t>
        <a:bodyPr/>
        <a:lstStyle/>
        <a:p>
          <a:endParaRPr lang="pl-PL"/>
        </a:p>
      </dgm:t>
    </dgm:pt>
    <dgm:pt modelId="{33C28953-4E14-4869-92D2-556122175B62}" type="sibTrans" cxnId="{5456AECA-DB3B-4A5A-8A5A-364E2B49769A}">
      <dgm:prSet/>
      <dgm:spPr/>
      <dgm:t>
        <a:bodyPr/>
        <a:lstStyle/>
        <a:p>
          <a:endParaRPr lang="pl-PL"/>
        </a:p>
      </dgm:t>
    </dgm:pt>
    <dgm:pt modelId="{19F25DB2-BDDE-4C03-9B89-CD799806673D}">
      <dgm:prSet phldrT="[Tekst]" custT="1"/>
      <dgm:spPr/>
      <dgm:t>
        <a:bodyPr/>
        <a:lstStyle/>
        <a:p>
          <a:pPr>
            <a:buNone/>
          </a:pPr>
          <a:endParaRPr lang="pl-PL" sz="13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A12E1B-6CDD-4E47-AAF0-AE9F95D37185}" type="parTrans" cxnId="{4B4B8FD7-39D4-4915-B1F6-D41F3B397A5D}">
      <dgm:prSet/>
      <dgm:spPr/>
      <dgm:t>
        <a:bodyPr/>
        <a:lstStyle/>
        <a:p>
          <a:endParaRPr lang="pl-PL"/>
        </a:p>
      </dgm:t>
    </dgm:pt>
    <dgm:pt modelId="{5DF0CEC6-C155-4ACD-BC64-F44D55CF9BE7}" type="sibTrans" cxnId="{4B4B8FD7-39D4-4915-B1F6-D41F3B397A5D}">
      <dgm:prSet/>
      <dgm:spPr/>
      <dgm:t>
        <a:bodyPr/>
        <a:lstStyle/>
        <a:p>
          <a:endParaRPr lang="pl-PL"/>
        </a:p>
      </dgm:t>
    </dgm:pt>
    <dgm:pt modelId="{83EC8A0D-79EB-4F8A-B221-0C0DE5726FA3}">
      <dgm:prSet phldrT="[Tekst]" custT="1"/>
      <dgm:spPr/>
      <dgm:t>
        <a:bodyPr/>
        <a:lstStyle/>
        <a:p>
          <a:pPr>
            <a:buNone/>
          </a:pPr>
          <a:r>
            <a:rPr lang="pl-PL" sz="1300" dirty="0">
              <a:latin typeface="Times New Roman" panose="02020603050405020304" pitchFamily="18" charset="0"/>
              <a:cs typeface="Times New Roman" panose="02020603050405020304" pitchFamily="18" charset="0"/>
            </a:rPr>
            <a:t>Dofinansowaniu podlegają koszty kwalifikowane zadania, w szczególności związane z wykonaniem robót budowlanych, a także innych prac w pasie drogowym drogi zgłoszonej do dofinansowania, służących poprawie bezpieczeństwa ruchu drogowego lub dotyczących jej wyposażenia technicznego, z wyłączeniem robót stanowiących jej bieżące utrzymanie.</a:t>
          </a:r>
          <a:endParaRPr lang="pl-PL" sz="1300" b="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BE35B5-56C8-4FAF-B1C3-D22642B4A00D}" type="parTrans" cxnId="{4CFABFC3-2973-4096-920F-3D0CDA19413D}">
      <dgm:prSet/>
      <dgm:spPr/>
      <dgm:t>
        <a:bodyPr/>
        <a:lstStyle/>
        <a:p>
          <a:endParaRPr lang="pl-PL"/>
        </a:p>
      </dgm:t>
    </dgm:pt>
    <dgm:pt modelId="{B3B900F4-439E-4681-A658-65723F96701F}" type="sibTrans" cxnId="{4CFABFC3-2973-4096-920F-3D0CDA19413D}">
      <dgm:prSet/>
      <dgm:spPr/>
      <dgm:t>
        <a:bodyPr/>
        <a:lstStyle/>
        <a:p>
          <a:endParaRPr lang="pl-PL"/>
        </a:p>
      </dgm:t>
    </dgm:pt>
    <dgm:pt modelId="{88932D29-44B1-411B-A360-D41A0ABA0B10}">
      <dgm:prSet phldrT="[Tekst]" custT="1"/>
      <dgm:spPr/>
      <dgm:t>
        <a:bodyPr/>
        <a:lstStyle/>
        <a:p>
          <a:pPr>
            <a:buNone/>
          </a:pPr>
          <a:endParaRPr lang="pl-PL" sz="1300" b="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F14759-1574-45F6-9E18-6BEBC7FC7BF9}" type="parTrans" cxnId="{1A7A18E8-D1E1-4CC2-8E75-33F1C4F49590}">
      <dgm:prSet/>
      <dgm:spPr/>
      <dgm:t>
        <a:bodyPr/>
        <a:lstStyle/>
        <a:p>
          <a:endParaRPr lang="pl-PL"/>
        </a:p>
      </dgm:t>
    </dgm:pt>
    <dgm:pt modelId="{158A9282-D7BC-4549-BF6F-BEB72B52928A}" type="sibTrans" cxnId="{1A7A18E8-D1E1-4CC2-8E75-33F1C4F49590}">
      <dgm:prSet/>
      <dgm:spPr/>
      <dgm:t>
        <a:bodyPr/>
        <a:lstStyle/>
        <a:p>
          <a:endParaRPr lang="pl-PL"/>
        </a:p>
      </dgm:t>
    </dgm:pt>
    <dgm:pt modelId="{B2B96E7F-E517-4E3A-83CC-26B7319FEB9F}">
      <dgm:prSet phldrT="[Tekst]" phldr="0" custT="1"/>
      <dgm:spPr/>
      <dgm:t>
        <a:bodyPr/>
        <a:lstStyle/>
        <a:p>
          <a:r>
            <a:rPr lang="pl-PL" sz="13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remontowy: </a:t>
          </a:r>
          <a:r>
            <a:rPr lang="pl-PL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103 631 874,67 zł</a:t>
          </a:r>
          <a:r>
            <a:rPr lang="pl-PL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Ze względu na to, że do dofinansowania można zgłosić wyłącznie zadania jednoroczne, nie podaje się limitu zobowiązań na zdania wieloletnie. </a:t>
          </a:r>
          <a:endParaRPr lang="pl-PL" sz="1000" b="0" dirty="0">
            <a:solidFill>
              <a:schemeClr val="tx1"/>
            </a:solidFill>
          </a:endParaRPr>
        </a:p>
      </dgm:t>
    </dgm:pt>
    <dgm:pt modelId="{84336CE4-E50E-4151-AA7C-62CDF7D2E704}" type="parTrans" cxnId="{9ABC654A-11C2-409D-938C-42AF259598BA}">
      <dgm:prSet/>
      <dgm:spPr/>
      <dgm:t>
        <a:bodyPr/>
        <a:lstStyle/>
        <a:p>
          <a:endParaRPr lang="pl-PL"/>
        </a:p>
      </dgm:t>
    </dgm:pt>
    <dgm:pt modelId="{266CD070-8D1C-40F2-944C-4715A1B625D8}" type="sibTrans" cxnId="{9ABC654A-11C2-409D-938C-42AF259598BA}">
      <dgm:prSet/>
      <dgm:spPr/>
      <dgm:t>
        <a:bodyPr/>
        <a:lstStyle/>
        <a:p>
          <a:endParaRPr lang="pl-PL"/>
        </a:p>
      </dgm:t>
    </dgm:pt>
    <dgm:pt modelId="{B1D012A2-4C3E-4DB2-95FB-EE886453508D}">
      <dgm:prSet phldrT="[Tekst]" custT="1"/>
      <dgm:spPr/>
      <dgm:t>
        <a:bodyPr/>
        <a:lstStyle/>
        <a:p>
          <a:pPr>
            <a:buNone/>
          </a:pPr>
          <a:r>
            <a:rPr lang="pl-PL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Uwaga: </a:t>
          </a:r>
          <a:r>
            <a:rPr lang="pl-PL" sz="1300" b="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Zadanie nie może obejmować </a:t>
          </a:r>
          <a:r>
            <a:rPr lang="pl-PL" sz="13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odcinków drogi/dróg, na których w odniesieniu do nawierzchni zaplanowano do wykonania roboty polegające na powierzchniowym utrwaleniu nawierzchni gruntowych emulsją asfaltową oraz odcinków drogi/dróg na których zaplanowano remont drogi </a:t>
          </a:r>
          <a:br>
            <a:rPr lang="pl-PL" sz="13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pl-PL" sz="13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 nawierzchni innej niż twarda, tj. m. in. gruntowa, w tym tłuczniowa, kruszywowa, żwirowa itp.</a:t>
          </a:r>
        </a:p>
      </dgm:t>
    </dgm:pt>
    <dgm:pt modelId="{427C599F-874E-4A97-8508-B3B0C5538BE8}" type="parTrans" cxnId="{F9C07592-13C4-466A-8890-32BF703FE16A}">
      <dgm:prSet/>
      <dgm:spPr/>
      <dgm:t>
        <a:bodyPr/>
        <a:lstStyle/>
        <a:p>
          <a:endParaRPr lang="pl-PL"/>
        </a:p>
      </dgm:t>
    </dgm:pt>
    <dgm:pt modelId="{765D0213-ED30-4F3A-894D-2E50239216E4}" type="sibTrans" cxnId="{F9C07592-13C4-466A-8890-32BF703FE16A}">
      <dgm:prSet/>
      <dgm:spPr/>
      <dgm:t>
        <a:bodyPr/>
        <a:lstStyle/>
        <a:p>
          <a:endParaRPr lang="pl-PL"/>
        </a:p>
      </dgm:t>
    </dgm:pt>
    <dgm:pt modelId="{DB9B270F-FDF8-4EF4-905B-EF38BDAD8134}">
      <dgm:prSet phldrT="[Tekst]" custT="1"/>
      <dgm:spPr/>
      <dgm:t>
        <a:bodyPr/>
        <a:lstStyle/>
        <a:p>
          <a:pPr>
            <a:buNone/>
          </a:pPr>
          <a:endParaRPr lang="pl-PL" sz="1300" b="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031AFC-BC9E-4B22-A29F-DC6D6873B9B0}" type="parTrans" cxnId="{BF9D38D3-45C5-4F6F-B4F9-A99BE4B9B180}">
      <dgm:prSet/>
      <dgm:spPr/>
      <dgm:t>
        <a:bodyPr/>
        <a:lstStyle/>
        <a:p>
          <a:endParaRPr lang="pl-PL"/>
        </a:p>
      </dgm:t>
    </dgm:pt>
    <dgm:pt modelId="{53656ACA-8F30-48A3-BD2A-D4EB47DE0581}" type="sibTrans" cxnId="{BF9D38D3-45C5-4F6F-B4F9-A99BE4B9B180}">
      <dgm:prSet/>
      <dgm:spPr/>
      <dgm:t>
        <a:bodyPr/>
        <a:lstStyle/>
        <a:p>
          <a:endParaRPr lang="pl-PL"/>
        </a:p>
      </dgm:t>
    </dgm:pt>
    <dgm:pt modelId="{71741698-1B95-459A-9399-24B453959409}">
      <dgm:prSet phldrT="[Tekst]" custT="1"/>
      <dgm:spPr/>
      <dgm:t>
        <a:bodyPr/>
        <a:lstStyle/>
        <a:p>
          <a:pPr>
            <a:buNone/>
          </a:pPr>
          <a:endParaRPr lang="pl-PL" sz="1300" b="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82FE92-AAA7-4758-A50C-3B5520D9F844}" type="parTrans" cxnId="{3FDC28D2-51CF-43B1-A113-459F9B923139}">
      <dgm:prSet/>
      <dgm:spPr/>
      <dgm:t>
        <a:bodyPr/>
        <a:lstStyle/>
        <a:p>
          <a:endParaRPr lang="pl-PL"/>
        </a:p>
      </dgm:t>
    </dgm:pt>
    <dgm:pt modelId="{CCEE9C60-D7D0-4F21-BC48-EC8004295472}" type="sibTrans" cxnId="{3FDC28D2-51CF-43B1-A113-459F9B923139}">
      <dgm:prSet/>
      <dgm:spPr/>
      <dgm:t>
        <a:bodyPr/>
        <a:lstStyle/>
        <a:p>
          <a:endParaRPr lang="pl-PL"/>
        </a:p>
      </dgm:t>
    </dgm:pt>
    <dgm:pt modelId="{1705A180-28C9-4BFC-9BB2-B4194FA1428E}" type="pres">
      <dgm:prSet presAssocID="{57241200-810B-4ECD-B359-7E24B74CE5AA}" presName="linear" presStyleCnt="0">
        <dgm:presLayoutVars>
          <dgm:animLvl val="lvl"/>
          <dgm:resizeHandles val="exact"/>
        </dgm:presLayoutVars>
      </dgm:prSet>
      <dgm:spPr/>
    </dgm:pt>
    <dgm:pt modelId="{7E0F9239-CC3B-4F8A-A238-4D5B116B1092}" type="pres">
      <dgm:prSet presAssocID="{0EDC2890-5CC2-4581-8036-589069AC9323}" presName="parentText" presStyleLbl="node1" presStyleIdx="0" presStyleCnt="2" custLinFactNeighborY="3397">
        <dgm:presLayoutVars>
          <dgm:chMax val="0"/>
          <dgm:bulletEnabled val="1"/>
        </dgm:presLayoutVars>
      </dgm:prSet>
      <dgm:spPr/>
    </dgm:pt>
    <dgm:pt modelId="{4BDC3B4F-9FBD-4E1E-A691-F066FCAAE5AC}" type="pres">
      <dgm:prSet presAssocID="{0EDC2890-5CC2-4581-8036-589069AC9323}" presName="childText" presStyleLbl="revTx" presStyleIdx="0" presStyleCnt="2" custScaleY="127772" custLinFactNeighborY="17371">
        <dgm:presLayoutVars>
          <dgm:bulletEnabled val="1"/>
        </dgm:presLayoutVars>
      </dgm:prSet>
      <dgm:spPr/>
    </dgm:pt>
    <dgm:pt modelId="{7B3452F8-2D86-43E3-A98B-55E69D3B3B7A}" type="pres">
      <dgm:prSet presAssocID="{5D94043B-084E-4B7B-8CAD-1CB93D8F4495}" presName="parentText" presStyleLbl="node1" presStyleIdx="1" presStyleCnt="2" custLinFactNeighborY="641">
        <dgm:presLayoutVars>
          <dgm:chMax val="0"/>
          <dgm:bulletEnabled val="1"/>
        </dgm:presLayoutVars>
      </dgm:prSet>
      <dgm:spPr/>
    </dgm:pt>
    <dgm:pt modelId="{552AB232-371C-4EFA-A034-DFFA9FDD1B41}" type="pres">
      <dgm:prSet presAssocID="{5D94043B-084E-4B7B-8CAD-1CB93D8F4495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C57E00B-9294-4B3E-95BD-759B58B1FD7B}" type="presOf" srcId="{3C144338-F5DF-4FD5-A902-D2E0997F20B8}" destId="{552AB232-371C-4EFA-A034-DFFA9FDD1B41}" srcOrd="0" destOrd="3" presId="urn:microsoft.com/office/officeart/2005/8/layout/vList2"/>
    <dgm:cxn modelId="{3156770C-94A1-41DD-B5C7-59918AEA4C3B}" type="presOf" srcId="{71741698-1B95-459A-9399-24B453959409}" destId="{552AB232-371C-4EFA-A034-DFFA9FDD1B41}" srcOrd="0" destOrd="9" presId="urn:microsoft.com/office/officeart/2005/8/layout/vList2"/>
    <dgm:cxn modelId="{D0DE1D13-2547-4E82-A8C7-8A87A6419913}" type="presOf" srcId="{5D94043B-084E-4B7B-8CAD-1CB93D8F4495}" destId="{7B3452F8-2D86-43E3-A98B-55E69D3B3B7A}" srcOrd="0" destOrd="0" presId="urn:microsoft.com/office/officeart/2005/8/layout/vList2"/>
    <dgm:cxn modelId="{A6F34C17-CCBF-4785-B3A4-40D567421B85}" type="presOf" srcId="{94ACC626-6FB8-4481-8477-212EB2B28619}" destId="{552AB232-371C-4EFA-A034-DFFA9FDD1B41}" srcOrd="0" destOrd="12" presId="urn:microsoft.com/office/officeart/2005/8/layout/vList2"/>
    <dgm:cxn modelId="{2773641B-87E9-4261-9357-015BDDB2E88F}" srcId="{0EDC2890-5CC2-4581-8036-589069AC9323}" destId="{CC45AF47-4D7B-42EC-B051-F1572EB72B68}" srcOrd="0" destOrd="0" parTransId="{358F5B9A-0BBA-4712-8AD4-9CEEB26FC9A1}" sibTransId="{AFA89F96-3574-4CA6-B7FC-973015BBCDFC}"/>
    <dgm:cxn modelId="{E7393D23-4CE6-4292-B60B-96F44F4F2FF5}" type="presOf" srcId="{0EDC2890-5CC2-4581-8036-589069AC9323}" destId="{7E0F9239-CC3B-4F8A-A238-4D5B116B1092}" srcOrd="0" destOrd="0" presId="urn:microsoft.com/office/officeart/2005/8/layout/vList2"/>
    <dgm:cxn modelId="{9F611D27-0D69-42D8-853A-25DF95037587}" srcId="{5D94043B-084E-4B7B-8CAD-1CB93D8F4495}" destId="{B1C96CFD-3573-4775-8CBD-F5E36AD6A71F}" srcOrd="6" destOrd="0" parTransId="{FEE30ABC-8969-4147-A08C-17F953F4E777}" sibTransId="{61A6DEB8-3D50-4976-A12A-C4DE27F32B13}"/>
    <dgm:cxn modelId="{73F18729-F2FF-4B31-83A7-36ADF0E68C84}" type="presOf" srcId="{83EC8A0D-79EB-4F8A-B221-0C0DE5726FA3}" destId="{552AB232-371C-4EFA-A034-DFFA9FDD1B41}" srcOrd="0" destOrd="8" presId="urn:microsoft.com/office/officeart/2005/8/layout/vList2"/>
    <dgm:cxn modelId="{26FAF83F-A0B3-43D8-9334-48359ED9025A}" srcId="{57241200-810B-4ECD-B359-7E24B74CE5AA}" destId="{0EDC2890-5CC2-4581-8036-589069AC9323}" srcOrd="0" destOrd="0" parTransId="{A6803148-1530-4FEC-B619-52B0330C69C5}" sibTransId="{295653F5-A485-452B-9C25-6CF7C971BAEC}"/>
    <dgm:cxn modelId="{71971340-3D90-4C13-B410-739756ECE49D}" type="presOf" srcId="{19F25DB2-BDDE-4C03-9B89-CD799806673D}" destId="{552AB232-371C-4EFA-A034-DFFA9FDD1B41}" srcOrd="0" destOrd="1" presId="urn:microsoft.com/office/officeart/2005/8/layout/vList2"/>
    <dgm:cxn modelId="{8AFF4E67-7E16-4584-A8C3-7B79B1C70218}" type="presOf" srcId="{57241200-810B-4ECD-B359-7E24B74CE5AA}" destId="{1705A180-28C9-4BFC-9BB2-B4194FA1428E}" srcOrd="0" destOrd="0" presId="urn:microsoft.com/office/officeart/2005/8/layout/vList2"/>
    <dgm:cxn modelId="{DE830368-C8CA-4D84-AC12-B6E1E8707345}" srcId="{5D94043B-084E-4B7B-8CAD-1CB93D8F4495}" destId="{3C144338-F5DF-4FD5-A902-D2E0997F20B8}" srcOrd="3" destOrd="0" parTransId="{8FED76DE-50AF-4374-8ACC-31A56EC870E4}" sibTransId="{120D7189-C5FC-434E-85F8-817FE5AFA42A}"/>
    <dgm:cxn modelId="{9ABC654A-11C2-409D-938C-42AF259598BA}" srcId="{0EDC2890-5CC2-4581-8036-589069AC9323}" destId="{B2B96E7F-E517-4E3A-83CC-26B7319FEB9F}" srcOrd="1" destOrd="0" parTransId="{84336CE4-E50E-4151-AA7C-62CDF7D2E704}" sibTransId="{266CD070-8D1C-40F2-944C-4715A1B625D8}"/>
    <dgm:cxn modelId="{1F659E4A-D0D5-4D4C-919D-C01982E112B2}" srcId="{5D94043B-084E-4B7B-8CAD-1CB93D8F4495}" destId="{6A82241D-40C0-415A-86F3-7CD82B659548}" srcOrd="0" destOrd="0" parTransId="{486AEE1E-D562-4331-AB21-52622A6D3D4A}" sibTransId="{B793F2F1-74B3-4A0F-BC21-F35F934ABDB0}"/>
    <dgm:cxn modelId="{B816B24C-BB3D-472D-A0CD-C60384F8B3A3}" srcId="{5D94043B-084E-4B7B-8CAD-1CB93D8F4495}" destId="{AFDAFEBC-C70F-4D4A-A749-B2613C44A9F6}" srcOrd="2" destOrd="0" parTransId="{18560E0C-8226-4434-86E0-B5F140996A7E}" sibTransId="{C00EFDF5-2062-433B-BC98-5B50A7DDD8F8}"/>
    <dgm:cxn modelId="{0AA4346D-C4E0-40EF-B501-14F533D54258}" type="presOf" srcId="{B2B96E7F-E517-4E3A-83CC-26B7319FEB9F}" destId="{4BDC3B4F-9FBD-4E1E-A691-F066FCAAE5AC}" srcOrd="0" destOrd="1" presId="urn:microsoft.com/office/officeart/2005/8/layout/vList2"/>
    <dgm:cxn modelId="{4FEC464E-7A6E-4895-B4D6-9F9FFF89AD8E}" srcId="{5D94043B-084E-4B7B-8CAD-1CB93D8F4495}" destId="{94ACC626-6FB8-4481-8477-212EB2B28619}" srcOrd="12" destOrd="0" parTransId="{A3AC7DD5-0DB3-4C86-870F-9D89CD583D62}" sibTransId="{0DDBFD64-7ACC-4782-A941-F749C3338B96}"/>
    <dgm:cxn modelId="{37AD7C50-3C74-44BB-85F0-ED08DF09A2BB}" type="presOf" srcId="{AFDAFEBC-C70F-4D4A-A749-B2613C44A9F6}" destId="{552AB232-371C-4EFA-A034-DFFA9FDD1B41}" srcOrd="0" destOrd="2" presId="urn:microsoft.com/office/officeart/2005/8/layout/vList2"/>
    <dgm:cxn modelId="{B68D7F7F-E021-4D20-AF24-37B688885587}" type="presOf" srcId="{88932D29-44B1-411B-A360-D41A0ABA0B10}" destId="{552AB232-371C-4EFA-A034-DFFA9FDD1B41}" srcOrd="0" destOrd="7" presId="urn:microsoft.com/office/officeart/2005/8/layout/vList2"/>
    <dgm:cxn modelId="{7AC2CA83-CCD2-41AA-BFED-2D3BEE73CE6A}" type="presOf" srcId="{CC45AF47-4D7B-42EC-B051-F1572EB72B68}" destId="{4BDC3B4F-9FBD-4E1E-A691-F066FCAAE5AC}" srcOrd="0" destOrd="0" presId="urn:microsoft.com/office/officeart/2005/8/layout/vList2"/>
    <dgm:cxn modelId="{F9C07592-13C4-466A-8890-32BF703FE16A}" srcId="{5D94043B-084E-4B7B-8CAD-1CB93D8F4495}" destId="{B1D012A2-4C3E-4DB2-95FB-EE886453508D}" srcOrd="10" destOrd="0" parTransId="{427C599F-874E-4A97-8508-B3B0C5538BE8}" sibTransId="{765D0213-ED30-4F3A-894D-2E50239216E4}"/>
    <dgm:cxn modelId="{1027FEAB-CFFD-460B-8664-C7239F68F666}" type="presOf" srcId="{DB9B270F-FDF8-4EF4-905B-EF38BDAD8134}" destId="{552AB232-371C-4EFA-A034-DFFA9FDD1B41}" srcOrd="0" destOrd="11" presId="urn:microsoft.com/office/officeart/2005/8/layout/vList2"/>
    <dgm:cxn modelId="{7A675BBC-088C-4896-8329-94B259FC463A}" srcId="{57241200-810B-4ECD-B359-7E24B74CE5AA}" destId="{5D94043B-084E-4B7B-8CAD-1CB93D8F4495}" srcOrd="1" destOrd="0" parTransId="{1382831C-4CF7-47C7-9191-7B2D6DCD81E7}" sibTransId="{92E51AB3-F277-48F9-8F7D-E30B0C0BADCB}"/>
    <dgm:cxn modelId="{735109C0-FECC-43B3-AF8D-DAB1DE348033}" type="presOf" srcId="{F3483C42-C7A2-4C5D-AEA5-0B477B86E905}" destId="{552AB232-371C-4EFA-A034-DFFA9FDD1B41}" srcOrd="0" destOrd="4" presId="urn:microsoft.com/office/officeart/2005/8/layout/vList2"/>
    <dgm:cxn modelId="{4CFABFC3-2973-4096-920F-3D0CDA19413D}" srcId="{5D94043B-084E-4B7B-8CAD-1CB93D8F4495}" destId="{83EC8A0D-79EB-4F8A-B221-0C0DE5726FA3}" srcOrd="8" destOrd="0" parTransId="{F7BE35B5-56C8-4FAF-B1C3-D22642B4A00D}" sibTransId="{B3B900F4-439E-4681-A658-65723F96701F}"/>
    <dgm:cxn modelId="{5456AECA-DB3B-4A5A-8A5A-364E2B49769A}" srcId="{5D94043B-084E-4B7B-8CAD-1CB93D8F4495}" destId="{F3483C42-C7A2-4C5D-AEA5-0B477B86E905}" srcOrd="4" destOrd="0" parTransId="{BF87B327-0E21-4DDA-9154-15EF6FAE9D28}" sibTransId="{33C28953-4E14-4869-92D2-556122175B62}"/>
    <dgm:cxn modelId="{9BC452CD-02AE-4E90-9EB6-BC6347B26E83}" type="presOf" srcId="{6A82241D-40C0-415A-86F3-7CD82B659548}" destId="{552AB232-371C-4EFA-A034-DFFA9FDD1B41}" srcOrd="0" destOrd="0" presId="urn:microsoft.com/office/officeart/2005/8/layout/vList2"/>
    <dgm:cxn modelId="{3FDC28D2-51CF-43B1-A113-459F9B923139}" srcId="{5D94043B-084E-4B7B-8CAD-1CB93D8F4495}" destId="{71741698-1B95-459A-9399-24B453959409}" srcOrd="9" destOrd="0" parTransId="{AE82FE92-AAA7-4758-A50C-3B5520D9F844}" sibTransId="{CCEE9C60-D7D0-4F21-BC48-EC8004295472}"/>
    <dgm:cxn modelId="{BF9D38D3-45C5-4F6F-B4F9-A99BE4B9B180}" srcId="{5D94043B-084E-4B7B-8CAD-1CB93D8F4495}" destId="{DB9B270F-FDF8-4EF4-905B-EF38BDAD8134}" srcOrd="11" destOrd="0" parTransId="{F4031AFC-BC9E-4B22-A29F-DC6D6873B9B0}" sibTransId="{53656ACA-8F30-48A3-BD2A-D4EB47DE0581}"/>
    <dgm:cxn modelId="{B177F8D3-4800-4BB2-9AB3-BB0E97B2FFBA}" srcId="{5D94043B-084E-4B7B-8CAD-1CB93D8F4495}" destId="{1D5FBEB1-4C19-41AD-AA02-A67A91D42AF4}" srcOrd="5" destOrd="0" parTransId="{8A073C53-9D0F-4E6F-AE98-53DA953E7561}" sibTransId="{B1F79C33-D21F-4F57-9540-47C2B835091E}"/>
    <dgm:cxn modelId="{4B4B8FD7-39D4-4915-B1F6-D41F3B397A5D}" srcId="{5D94043B-084E-4B7B-8CAD-1CB93D8F4495}" destId="{19F25DB2-BDDE-4C03-9B89-CD799806673D}" srcOrd="1" destOrd="0" parTransId="{B8A12E1B-6CDD-4E47-AAF0-AE9F95D37185}" sibTransId="{5DF0CEC6-C155-4ACD-BC64-F44D55CF9BE7}"/>
    <dgm:cxn modelId="{799E00DC-725F-4138-BC9B-3BC135E7B93C}" type="presOf" srcId="{B1D012A2-4C3E-4DB2-95FB-EE886453508D}" destId="{552AB232-371C-4EFA-A034-DFFA9FDD1B41}" srcOrd="0" destOrd="10" presId="urn:microsoft.com/office/officeart/2005/8/layout/vList2"/>
    <dgm:cxn modelId="{1A7A18E8-D1E1-4CC2-8E75-33F1C4F49590}" srcId="{5D94043B-084E-4B7B-8CAD-1CB93D8F4495}" destId="{88932D29-44B1-411B-A360-D41A0ABA0B10}" srcOrd="7" destOrd="0" parTransId="{89F14759-1574-45F6-9E18-6BEBC7FC7BF9}" sibTransId="{158A9282-D7BC-4549-BF6F-BEB72B52928A}"/>
    <dgm:cxn modelId="{C9F211EE-7E05-4C91-907B-06E54B63FF34}" type="presOf" srcId="{1D5FBEB1-4C19-41AD-AA02-A67A91D42AF4}" destId="{552AB232-371C-4EFA-A034-DFFA9FDD1B41}" srcOrd="0" destOrd="5" presId="urn:microsoft.com/office/officeart/2005/8/layout/vList2"/>
    <dgm:cxn modelId="{9F7D68F5-5032-44AC-9C79-CB4B8533586D}" type="presOf" srcId="{B1C96CFD-3573-4775-8CBD-F5E36AD6A71F}" destId="{552AB232-371C-4EFA-A034-DFFA9FDD1B41}" srcOrd="0" destOrd="6" presId="urn:microsoft.com/office/officeart/2005/8/layout/vList2"/>
    <dgm:cxn modelId="{203F3048-2751-4690-AAD3-8086E248C271}" type="presParOf" srcId="{1705A180-28C9-4BFC-9BB2-B4194FA1428E}" destId="{7E0F9239-CC3B-4F8A-A238-4D5B116B1092}" srcOrd="0" destOrd="0" presId="urn:microsoft.com/office/officeart/2005/8/layout/vList2"/>
    <dgm:cxn modelId="{BB93F93F-CB9A-4150-A0BD-0BBA20554748}" type="presParOf" srcId="{1705A180-28C9-4BFC-9BB2-B4194FA1428E}" destId="{4BDC3B4F-9FBD-4E1E-A691-F066FCAAE5AC}" srcOrd="1" destOrd="0" presId="urn:microsoft.com/office/officeart/2005/8/layout/vList2"/>
    <dgm:cxn modelId="{EC745788-3001-4290-9F1F-35F29EF1FC7D}" type="presParOf" srcId="{1705A180-28C9-4BFC-9BB2-B4194FA1428E}" destId="{7B3452F8-2D86-43E3-A98B-55E69D3B3B7A}" srcOrd="2" destOrd="0" presId="urn:microsoft.com/office/officeart/2005/8/layout/vList2"/>
    <dgm:cxn modelId="{B76E9569-E664-433D-AB62-5DCEE4DFFF3E}" type="presParOf" srcId="{1705A180-28C9-4BFC-9BB2-B4194FA1428E}" destId="{552AB232-371C-4EFA-A034-DFFA9FDD1B4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7241200-810B-4ECD-B359-7E24B74CE5A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ABE73E6-F777-4698-BEC6-6138B0E34237}">
      <dgm:prSet phldrT="[Tekst]" phldr="0" custT="1"/>
      <dgm:spPr/>
      <dgm:t>
        <a:bodyPr/>
        <a:lstStyle/>
        <a:p>
          <a:r>
            <a:rPr lang="pl-PL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Formularz Wniosku o dofinansowanie</a:t>
          </a:r>
          <a:endParaRPr lang="pl-PL" sz="1800" b="1" dirty="0"/>
        </a:p>
      </dgm:t>
    </dgm:pt>
    <dgm:pt modelId="{5C8EF320-5838-4195-9B7E-3E18BB009D34}" type="parTrans" cxnId="{FCA73EC7-A39A-44D3-8AE6-CC8159EA317B}">
      <dgm:prSet/>
      <dgm:spPr/>
      <dgm:t>
        <a:bodyPr/>
        <a:lstStyle/>
        <a:p>
          <a:endParaRPr lang="pl-PL"/>
        </a:p>
      </dgm:t>
    </dgm:pt>
    <dgm:pt modelId="{38ABDFA3-5B7B-4C64-A6CF-1A924356FC1F}" type="sibTrans" cxnId="{FCA73EC7-A39A-44D3-8AE6-CC8159EA317B}">
      <dgm:prSet/>
      <dgm:spPr/>
      <dgm:t>
        <a:bodyPr/>
        <a:lstStyle/>
        <a:p>
          <a:endParaRPr lang="pl-PL"/>
        </a:p>
      </dgm:t>
    </dgm:pt>
    <dgm:pt modelId="{BD9EF69C-269A-4402-B1B4-08CC1DF3610F}">
      <dgm:prSet phldrT="[Tekst]" phldr="0" custT="1"/>
      <dgm:spPr/>
      <dgm:t>
        <a:bodyPr/>
        <a:lstStyle/>
        <a:p>
          <a:pPr marL="114300" lvl="1" indent="0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</a:pPr>
          <a:endParaRPr lang="pl-PL" sz="13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A77E8B-A38B-465D-9B74-ADE4691B1C7B}" type="parTrans" cxnId="{2B75F35C-BCE4-4ED1-84A9-37632E659090}">
      <dgm:prSet/>
      <dgm:spPr/>
      <dgm:t>
        <a:bodyPr/>
        <a:lstStyle/>
        <a:p>
          <a:endParaRPr lang="pl-PL"/>
        </a:p>
      </dgm:t>
    </dgm:pt>
    <dgm:pt modelId="{46836205-D27E-4E66-980C-085C016CEE01}" type="sibTrans" cxnId="{2B75F35C-BCE4-4ED1-84A9-37632E659090}">
      <dgm:prSet/>
      <dgm:spPr/>
      <dgm:t>
        <a:bodyPr/>
        <a:lstStyle/>
        <a:p>
          <a:endParaRPr lang="pl-PL"/>
        </a:p>
      </dgm:t>
    </dgm:pt>
    <dgm:pt modelId="{623D2AC5-3D88-44B1-9592-55E8535E28C5}">
      <dgm:prSet phldrT="[Tekst]" phldr="0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pl-PL" sz="1300" b="1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W przypadku zadań remontowych</a:t>
          </a:r>
          <a:r>
            <a:rPr lang="pl-PL" sz="13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pl-PL" sz="1300" b="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które mogą zostać zrealizowane zarówno w ramach naboru podstawowego, jak i naboru remontowego</a:t>
          </a:r>
          <a:r>
            <a:rPr lang="pl-PL" sz="13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pl-PL" sz="1300" b="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obowiązują </a:t>
          </a:r>
          <a:r>
            <a:rPr lang="pl-PL" sz="1300" b="1" i="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dwa odrębne </a:t>
          </a:r>
          <a:r>
            <a:rPr lang="pl-PL" sz="13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formularze Wniosku o dofinansowanie.</a:t>
          </a:r>
          <a:endParaRPr lang="pl-PL" sz="13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A6B73F-174F-4FCD-ACB3-808B71A8AA20}" type="parTrans" cxnId="{D87F2300-0119-4F92-9869-6E25575B0802}">
      <dgm:prSet/>
      <dgm:spPr/>
      <dgm:t>
        <a:bodyPr/>
        <a:lstStyle/>
        <a:p>
          <a:endParaRPr lang="pl-PL"/>
        </a:p>
      </dgm:t>
    </dgm:pt>
    <dgm:pt modelId="{640B1F32-A7BD-4904-9BEF-64DB01AA4F41}" type="sibTrans" cxnId="{D87F2300-0119-4F92-9869-6E25575B0802}">
      <dgm:prSet/>
      <dgm:spPr/>
      <dgm:t>
        <a:bodyPr/>
        <a:lstStyle/>
        <a:p>
          <a:endParaRPr lang="pl-PL"/>
        </a:p>
      </dgm:t>
    </dgm:pt>
    <dgm:pt modelId="{09CADBCC-DEC5-45D0-BA5D-0D75B270AE4E}">
      <dgm:prSet phldrT="[Tekst]" phldr="0" custT="1"/>
      <dgm:spPr/>
      <dgm:t>
        <a:bodyPr/>
        <a:lstStyle/>
        <a:p>
          <a:pPr marL="114300" lvl="1" indent="0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3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308C89-E9FA-499A-91AD-68E2F40B5ECF}" type="parTrans" cxnId="{2AA8F5CA-CCBC-430F-A9C4-964CFF35B41C}">
      <dgm:prSet/>
      <dgm:spPr/>
      <dgm:t>
        <a:bodyPr/>
        <a:lstStyle/>
        <a:p>
          <a:endParaRPr lang="pl-PL"/>
        </a:p>
      </dgm:t>
    </dgm:pt>
    <dgm:pt modelId="{6D78245A-4D4B-47F9-AB10-4A97DD8683BD}" type="sibTrans" cxnId="{2AA8F5CA-CCBC-430F-A9C4-964CFF35B41C}">
      <dgm:prSet/>
      <dgm:spPr/>
      <dgm:t>
        <a:bodyPr/>
        <a:lstStyle/>
        <a:p>
          <a:endParaRPr lang="pl-PL"/>
        </a:p>
      </dgm:t>
    </dgm:pt>
    <dgm:pt modelId="{2A252658-6885-4DBC-96D8-22F287246AB2}">
      <dgm:prSet phldrT="[Tekst]" phldr="0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pl-PL" sz="13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E74D42-1022-44A0-BCFB-2CF2FD8571FD}" type="parTrans" cxnId="{13B12DBB-ABF1-452C-8E3D-EC0A34E1C9DC}">
      <dgm:prSet/>
      <dgm:spPr/>
      <dgm:t>
        <a:bodyPr/>
        <a:lstStyle/>
        <a:p>
          <a:endParaRPr lang="pl-PL"/>
        </a:p>
      </dgm:t>
    </dgm:pt>
    <dgm:pt modelId="{160697A0-6344-4AB1-8CA3-FCF69A9E073D}" type="sibTrans" cxnId="{13B12DBB-ABF1-452C-8E3D-EC0A34E1C9DC}">
      <dgm:prSet/>
      <dgm:spPr/>
      <dgm:t>
        <a:bodyPr/>
        <a:lstStyle/>
        <a:p>
          <a:endParaRPr lang="pl-PL"/>
        </a:p>
      </dgm:t>
    </dgm:pt>
    <dgm:pt modelId="{6F44FBBC-792F-408C-B8FF-E44906015CDE}">
      <dgm:prSet phldrT="[Tekst]" phldr="0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pl-PL" sz="1300" b="1" i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Należy zwrócić szczególną uwagę na wybór właściwego formularza</a:t>
          </a:r>
          <a:r>
            <a:rPr lang="pl-PL" sz="1300" b="0" i="0">
              <a:latin typeface="Times New Roman" panose="02020603050405020304" pitchFamily="18" charset="0"/>
              <a:cs typeface="Times New Roman" panose="02020603050405020304" pitchFamily="18" charset="0"/>
            </a:rPr>
            <a:t>. Jeżeli wnioskodawca złoży Wniosek o dofinansowanie na formularzu innym niż określony w ogłoszeniu o naborze, </a:t>
          </a:r>
          <a:r>
            <a:rPr lang="pl-PL" sz="1300" b="1" i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wniosek zostanie uznany za niespełniający wymogów formalnych.</a:t>
          </a:r>
          <a:endParaRPr lang="pl-PL" sz="13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A13DC5-F427-46EF-8D1F-4B1EEDEB563A}" type="parTrans" cxnId="{C8B2749C-7BF2-4EB3-AE75-8145CA3AF65A}">
      <dgm:prSet/>
      <dgm:spPr/>
      <dgm:t>
        <a:bodyPr/>
        <a:lstStyle/>
        <a:p>
          <a:endParaRPr lang="pl-PL"/>
        </a:p>
      </dgm:t>
    </dgm:pt>
    <dgm:pt modelId="{7843DCB8-C1C2-4A91-A1DB-7FD420F1DD3A}" type="sibTrans" cxnId="{C8B2749C-7BF2-4EB3-AE75-8145CA3AF65A}">
      <dgm:prSet/>
      <dgm:spPr/>
      <dgm:t>
        <a:bodyPr/>
        <a:lstStyle/>
        <a:p>
          <a:endParaRPr lang="pl-PL"/>
        </a:p>
      </dgm:t>
    </dgm:pt>
    <dgm:pt modelId="{1D295716-5846-48F3-833F-ADCB34F4C0B0}">
      <dgm:prSet phldrT="[Tekst]" phldr="0" custT="1"/>
      <dgm:spPr/>
      <dgm:t>
        <a:bodyPr/>
        <a:lstStyle/>
        <a:p>
          <a:r>
            <a:rPr lang="pl-PL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Ilość odcinków jaką można zgłosić do dofinansowania zadań polegających na remoncie</a:t>
          </a:r>
          <a:endParaRPr lang="pl-PL" sz="1800" b="1" dirty="0"/>
        </a:p>
      </dgm:t>
    </dgm:pt>
    <dgm:pt modelId="{E9180B5B-44AA-4F01-85AF-8D19A8C48606}" type="parTrans" cxnId="{45CF1C9E-133E-4047-BD68-FB4782F18058}">
      <dgm:prSet/>
      <dgm:spPr/>
      <dgm:t>
        <a:bodyPr/>
        <a:lstStyle/>
        <a:p>
          <a:endParaRPr lang="pl-PL"/>
        </a:p>
      </dgm:t>
    </dgm:pt>
    <dgm:pt modelId="{E8B65364-E18E-4D6E-8A56-FF8088903FCF}" type="sibTrans" cxnId="{45CF1C9E-133E-4047-BD68-FB4782F18058}">
      <dgm:prSet/>
      <dgm:spPr/>
      <dgm:t>
        <a:bodyPr/>
        <a:lstStyle/>
        <a:p>
          <a:endParaRPr lang="pl-PL"/>
        </a:p>
      </dgm:t>
    </dgm:pt>
    <dgm:pt modelId="{5A33335B-304A-4F80-80C3-5C3724DBB829}">
      <dgm:prSet phldrT="[Tekst]" phldr="0" custT="1"/>
      <dgm:spPr/>
      <dgm:t>
        <a:bodyPr/>
        <a:lstStyle/>
        <a:p>
          <a:endParaRPr lang="pl-PL" sz="1300" b="0" dirty="0">
            <a:solidFill>
              <a:schemeClr val="tx1"/>
            </a:solidFill>
          </a:endParaRPr>
        </a:p>
      </dgm:t>
    </dgm:pt>
    <dgm:pt modelId="{A9C53208-57A1-4D5A-8460-F52E1EA94179}" type="parTrans" cxnId="{C7CC69DE-8752-4264-9EBC-1650ADABB641}">
      <dgm:prSet/>
      <dgm:spPr/>
      <dgm:t>
        <a:bodyPr/>
        <a:lstStyle/>
        <a:p>
          <a:endParaRPr lang="pl-PL"/>
        </a:p>
      </dgm:t>
    </dgm:pt>
    <dgm:pt modelId="{0EB4DEC5-2B1E-488C-8E99-B71F331894E6}" type="sibTrans" cxnId="{C7CC69DE-8752-4264-9EBC-1650ADABB641}">
      <dgm:prSet/>
      <dgm:spPr/>
      <dgm:t>
        <a:bodyPr/>
        <a:lstStyle/>
        <a:p>
          <a:endParaRPr lang="pl-PL"/>
        </a:p>
      </dgm:t>
    </dgm:pt>
    <dgm:pt modelId="{827A253B-3BE8-4AEF-9E00-84621953085B}">
      <dgm:prSet phldrT="[Tekst]" phldr="0" custT="1"/>
      <dgm:spPr/>
      <dgm:t>
        <a:bodyPr/>
        <a:lstStyle/>
        <a:p>
          <a:endParaRPr lang="pl-PL" sz="1300" b="0" dirty="0">
            <a:solidFill>
              <a:schemeClr val="tx1"/>
            </a:solidFill>
          </a:endParaRPr>
        </a:p>
      </dgm:t>
    </dgm:pt>
    <dgm:pt modelId="{B0D377DD-A2F5-4EBE-B726-86ED50048D3A}" type="parTrans" cxnId="{41CBC004-1B4A-404E-925E-F630811805A9}">
      <dgm:prSet/>
      <dgm:spPr/>
      <dgm:t>
        <a:bodyPr/>
        <a:lstStyle/>
        <a:p>
          <a:endParaRPr lang="pl-PL"/>
        </a:p>
      </dgm:t>
    </dgm:pt>
    <dgm:pt modelId="{B3F0D62C-264E-4C0A-9F74-ABF8307BC74B}" type="sibTrans" cxnId="{41CBC004-1B4A-404E-925E-F630811805A9}">
      <dgm:prSet/>
      <dgm:spPr/>
      <dgm:t>
        <a:bodyPr/>
        <a:lstStyle/>
        <a:p>
          <a:endParaRPr lang="pl-PL"/>
        </a:p>
      </dgm:t>
    </dgm:pt>
    <dgm:pt modelId="{8A5951FF-6E55-48EB-874E-C59DDAF2816A}">
      <dgm:prSet phldrT="[Tekst]" phldr="0" custT="1"/>
      <dgm:spPr/>
      <dgm:t>
        <a:bodyPr/>
        <a:lstStyle/>
        <a:p>
          <a:r>
            <a:rPr lang="pl-PL" sz="1300" b="1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podstawowy</a:t>
          </a:r>
          <a:r>
            <a:rPr lang="pl-PL" sz="1300" b="1" u="none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pl-PL" sz="1300">
              <a:latin typeface="Times New Roman" panose="02020603050405020304" pitchFamily="18" charset="0"/>
              <a:cs typeface="Times New Roman" panose="02020603050405020304" pitchFamily="18" charset="0"/>
            </a:rPr>
            <a:t>W ramach jednego zadania można zgłosić wyłącznie </a:t>
          </a:r>
          <a:r>
            <a:rPr lang="pl-PL" sz="1300" b="1">
              <a:latin typeface="Times New Roman" panose="02020603050405020304" pitchFamily="18" charset="0"/>
              <a:cs typeface="Times New Roman" panose="02020603050405020304" pitchFamily="18" charset="0"/>
            </a:rPr>
            <a:t>1 odcinek drogi.</a:t>
          </a:r>
          <a:endParaRPr lang="pl-PL" sz="13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EE7E55-2D39-4687-90A3-B6572FD3A229}" type="parTrans" cxnId="{ECC31578-4E8B-423F-A2A7-18BE77EEFF64}">
      <dgm:prSet/>
      <dgm:spPr/>
      <dgm:t>
        <a:bodyPr/>
        <a:lstStyle/>
        <a:p>
          <a:endParaRPr lang="pl-PL"/>
        </a:p>
      </dgm:t>
    </dgm:pt>
    <dgm:pt modelId="{9EFC4582-F02B-46A7-A73E-1903C1E0C9B6}" type="sibTrans" cxnId="{ECC31578-4E8B-423F-A2A7-18BE77EEFF64}">
      <dgm:prSet/>
      <dgm:spPr/>
      <dgm:t>
        <a:bodyPr/>
        <a:lstStyle/>
        <a:p>
          <a:endParaRPr lang="pl-PL"/>
        </a:p>
      </dgm:t>
    </dgm:pt>
    <dgm:pt modelId="{FAEB4728-D27E-4F47-99C8-033B2B722715}">
      <dgm:prSet phldrT="[Tekst]" phldr="0" custT="1"/>
      <dgm:spPr/>
      <dgm:t>
        <a:bodyPr/>
        <a:lstStyle/>
        <a:p>
          <a:r>
            <a:rPr lang="pl-PL" sz="1300" b="1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remontowy</a:t>
          </a:r>
          <a:r>
            <a:rPr lang="pl-PL" sz="1300" b="1" u="none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pl-PL" sz="1300" b="1" u="none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pl-PL" sz="1300">
              <a:latin typeface="Times New Roman" panose="02020603050405020304" pitchFamily="18" charset="0"/>
              <a:cs typeface="Times New Roman" panose="02020603050405020304" pitchFamily="18" charset="0"/>
            </a:rPr>
            <a:t>W ramach jednego zadania można zgłosić </a:t>
          </a:r>
          <a:r>
            <a:rPr lang="pl-PL" sz="1300" b="1">
              <a:latin typeface="Times New Roman" panose="02020603050405020304" pitchFamily="18" charset="0"/>
              <a:cs typeface="Times New Roman" panose="02020603050405020304" pitchFamily="18" charset="0"/>
            </a:rPr>
            <a:t>2 odcinki drogi/dróg. </a:t>
          </a:r>
          <a:endParaRPr lang="pl-PL" sz="13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877E99-CDA3-4D12-B605-E80D7A91FA3E}" type="parTrans" cxnId="{30BD9EA7-54A2-449E-B678-15F15F7ED7D1}">
      <dgm:prSet/>
      <dgm:spPr/>
      <dgm:t>
        <a:bodyPr/>
        <a:lstStyle/>
        <a:p>
          <a:endParaRPr lang="pl-PL"/>
        </a:p>
      </dgm:t>
    </dgm:pt>
    <dgm:pt modelId="{4248D0BF-ED7E-46E4-B233-B1825F7C70B9}" type="sibTrans" cxnId="{30BD9EA7-54A2-449E-B678-15F15F7ED7D1}">
      <dgm:prSet/>
      <dgm:spPr/>
      <dgm:t>
        <a:bodyPr/>
        <a:lstStyle/>
        <a:p>
          <a:endParaRPr lang="pl-PL"/>
        </a:p>
      </dgm:t>
    </dgm:pt>
    <dgm:pt modelId="{CDC42F22-81F9-4EF5-AA49-67C1F09382CB}">
      <dgm:prSet phldrT="[Tekst]" phldr="0" custT="1"/>
      <dgm:spPr/>
      <dgm:t>
        <a:bodyPr/>
        <a:lstStyle/>
        <a:p>
          <a:r>
            <a:rPr lang="pl-PL" sz="1300" b="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 przypadku zadań remontowych, które mogą zostać zrealizowane zarówno w ramach naboru podstawowego, jak i naboru remontowego, obowiązują różne wytyczne dotyczące ilości odcinków, jakie można zgłosić w ramach zadania remontowego.</a:t>
          </a:r>
          <a:endParaRPr lang="pl-PL" sz="13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4F5854-A3F0-475E-B5AE-76738162B648}" type="parTrans" cxnId="{196BE3ED-805C-47B1-AEB7-7B459FE319E8}">
      <dgm:prSet/>
      <dgm:spPr/>
      <dgm:t>
        <a:bodyPr/>
        <a:lstStyle/>
        <a:p>
          <a:endParaRPr lang="pl-PL"/>
        </a:p>
      </dgm:t>
    </dgm:pt>
    <dgm:pt modelId="{08D66C8E-4096-4E86-8CF7-20B17B06F3E6}" type="sibTrans" cxnId="{196BE3ED-805C-47B1-AEB7-7B459FE319E8}">
      <dgm:prSet/>
      <dgm:spPr/>
      <dgm:t>
        <a:bodyPr/>
        <a:lstStyle/>
        <a:p>
          <a:endParaRPr lang="pl-PL"/>
        </a:p>
      </dgm:t>
    </dgm:pt>
    <dgm:pt modelId="{B75676C8-D545-4FA5-97D2-B60E33EC7511}">
      <dgm:prSet phldrT="[Tekst]" phldr="0" custT="1"/>
      <dgm:spPr/>
      <dgm:t>
        <a:bodyPr/>
        <a:lstStyle/>
        <a:p>
          <a:pPr>
            <a:buNone/>
          </a:pPr>
          <a:endParaRPr lang="pl-PL" sz="13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4572C0-CE12-45CA-8E63-0967F62E5C48}" type="parTrans" cxnId="{98E8140E-285E-4C78-B783-FD01BD849912}">
      <dgm:prSet/>
      <dgm:spPr/>
      <dgm:t>
        <a:bodyPr/>
        <a:lstStyle/>
        <a:p>
          <a:endParaRPr lang="pl-PL"/>
        </a:p>
      </dgm:t>
    </dgm:pt>
    <dgm:pt modelId="{6AEB8C6F-C0F8-4A0D-B0E2-84005833A55E}" type="sibTrans" cxnId="{98E8140E-285E-4C78-B783-FD01BD849912}">
      <dgm:prSet/>
      <dgm:spPr/>
      <dgm:t>
        <a:bodyPr/>
        <a:lstStyle/>
        <a:p>
          <a:endParaRPr lang="pl-PL"/>
        </a:p>
      </dgm:t>
    </dgm:pt>
    <dgm:pt modelId="{562E613C-F666-4D67-93A7-4EC404BCC3B1}">
      <dgm:prSet phldrT="[Tekst]" phldr="0" custT="1"/>
      <dgm:spPr/>
      <dgm:t>
        <a:bodyPr/>
        <a:lstStyle/>
        <a:p>
          <a:r>
            <a:rPr lang="pl-PL" sz="1600" b="1">
              <a:latin typeface="Times New Roman" panose="02020603050405020304" pitchFamily="18" charset="0"/>
              <a:cs typeface="Times New Roman" panose="02020603050405020304" pitchFamily="18" charset="0"/>
            </a:rPr>
            <a:t>Czas trwania inwestycji</a:t>
          </a:r>
          <a:endParaRPr lang="pl-PL" sz="1600" dirty="0"/>
        </a:p>
      </dgm:t>
    </dgm:pt>
    <dgm:pt modelId="{7C1C26D6-352B-47A9-B507-37B8EFBF68E1}" type="parTrans" cxnId="{5CED4780-A3FB-4888-939D-20FE3EA20D7A}">
      <dgm:prSet/>
      <dgm:spPr/>
      <dgm:t>
        <a:bodyPr/>
        <a:lstStyle/>
        <a:p>
          <a:endParaRPr lang="pl-PL"/>
        </a:p>
      </dgm:t>
    </dgm:pt>
    <dgm:pt modelId="{39546152-D347-4661-A123-B2208987B7B2}" type="sibTrans" cxnId="{5CED4780-A3FB-4888-939D-20FE3EA20D7A}">
      <dgm:prSet/>
      <dgm:spPr/>
      <dgm:t>
        <a:bodyPr/>
        <a:lstStyle/>
        <a:p>
          <a:endParaRPr lang="pl-PL"/>
        </a:p>
      </dgm:t>
    </dgm:pt>
    <dgm:pt modelId="{70B3A2E7-3CB5-415D-A23A-62B1F14A3DDD}">
      <dgm:prSet phldrT="[Tekst]" phldr="0" custT="1"/>
      <dgm:spPr/>
      <dgm:t>
        <a:bodyPr/>
        <a:lstStyle/>
        <a:p>
          <a:endParaRPr lang="pl-PL" sz="12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67405F-BA9C-4985-82BE-86D5FEBC8B39}" type="parTrans" cxnId="{22C5254E-72F5-4F5E-AE4F-03F761C95570}">
      <dgm:prSet/>
      <dgm:spPr/>
      <dgm:t>
        <a:bodyPr/>
        <a:lstStyle/>
        <a:p>
          <a:endParaRPr lang="pl-PL"/>
        </a:p>
      </dgm:t>
    </dgm:pt>
    <dgm:pt modelId="{508BC381-6D14-4704-A60A-007DE9837093}" type="sibTrans" cxnId="{22C5254E-72F5-4F5E-AE4F-03F761C95570}">
      <dgm:prSet/>
      <dgm:spPr/>
      <dgm:t>
        <a:bodyPr/>
        <a:lstStyle/>
        <a:p>
          <a:endParaRPr lang="pl-PL"/>
        </a:p>
      </dgm:t>
    </dgm:pt>
    <dgm:pt modelId="{83350303-19C8-4CFE-90B1-CC3843E224BD}">
      <dgm:prSet custT="1"/>
      <dgm:spPr/>
      <dgm:t>
        <a:bodyPr/>
        <a:lstStyle/>
        <a:p>
          <a:r>
            <a:rPr lang="pl-PL" sz="12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remontowy</a:t>
          </a:r>
          <a:r>
            <a:rPr lang="pl-PL" sz="12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pl-PL" sz="1200" b="1" u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pl-PL" sz="1200" b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Realizowane mogą być </a:t>
          </a:r>
          <a:r>
            <a:rPr lang="pl-PL" sz="12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tylko i wyłącznie zadania </a:t>
          </a:r>
          <a:r>
            <a:rPr lang="pl-PL" sz="12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 trybie jednorocznym</a:t>
          </a:r>
          <a:r>
            <a:rPr lang="pl-PL" sz="1200" b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pl-PL" sz="12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D4C04D-28E0-4F90-867E-2FC474DD9551}" type="parTrans" cxnId="{1DE06835-1B74-4299-AFCE-33CF2492DA29}">
      <dgm:prSet/>
      <dgm:spPr/>
      <dgm:t>
        <a:bodyPr/>
        <a:lstStyle/>
        <a:p>
          <a:endParaRPr lang="pl-PL"/>
        </a:p>
      </dgm:t>
    </dgm:pt>
    <dgm:pt modelId="{0ED8DC24-C509-4213-AA60-ACC13D595F9D}" type="sibTrans" cxnId="{1DE06835-1B74-4299-AFCE-33CF2492DA29}">
      <dgm:prSet/>
      <dgm:spPr/>
      <dgm:t>
        <a:bodyPr/>
        <a:lstStyle/>
        <a:p>
          <a:endParaRPr lang="pl-PL"/>
        </a:p>
      </dgm:t>
    </dgm:pt>
    <dgm:pt modelId="{79B9D914-0AB9-42C5-8E13-53F4E0027D76}">
      <dgm:prSet phldrT="[Tekst]" phldr="0" custT="1"/>
      <dgm:spPr/>
      <dgm:t>
        <a:bodyPr/>
        <a:lstStyle/>
        <a:p>
          <a:r>
            <a:rPr lang="pl-PL" sz="1200" b="1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podstawowy</a:t>
          </a:r>
          <a:r>
            <a:rPr lang="pl-PL" sz="1200" b="1" u="none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pl-PL" sz="1200" b="0" u="none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Realizowane mogą być zadania </a:t>
          </a:r>
          <a:r>
            <a:rPr lang="pl-PL" sz="1200" b="1" u="sng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 trybie jednorocznym oraz wieloletnim.</a:t>
          </a:r>
          <a:endParaRPr lang="pl-PL" sz="1200" b="1" u="sng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ED797C-A0CC-4199-939F-0EE6D54F6974}" type="parTrans" cxnId="{67ADDE98-B086-421E-A27A-CA3FBB978B75}">
      <dgm:prSet/>
      <dgm:spPr/>
      <dgm:t>
        <a:bodyPr/>
        <a:lstStyle/>
        <a:p>
          <a:endParaRPr lang="pl-PL"/>
        </a:p>
      </dgm:t>
    </dgm:pt>
    <dgm:pt modelId="{8537D6B2-5F0B-4A1E-9691-2D43C8BD0A44}" type="sibTrans" cxnId="{67ADDE98-B086-421E-A27A-CA3FBB978B75}">
      <dgm:prSet/>
      <dgm:spPr/>
      <dgm:t>
        <a:bodyPr/>
        <a:lstStyle/>
        <a:p>
          <a:endParaRPr lang="pl-PL"/>
        </a:p>
      </dgm:t>
    </dgm:pt>
    <dgm:pt modelId="{2ED909E7-F0B9-4848-A6E3-A92B2788AF09}">
      <dgm:prSet custT="1"/>
      <dgm:spPr/>
      <dgm:t>
        <a:bodyPr/>
        <a:lstStyle/>
        <a:p>
          <a:pPr>
            <a:buNone/>
          </a:pPr>
          <a:endParaRPr lang="pl-PL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F79EF1-5668-4CB1-A666-105815062655}" type="parTrans" cxnId="{875D4744-9CDA-464C-B4A4-2071285242C7}">
      <dgm:prSet/>
      <dgm:spPr/>
      <dgm:t>
        <a:bodyPr/>
        <a:lstStyle/>
        <a:p>
          <a:endParaRPr lang="pl-PL"/>
        </a:p>
      </dgm:t>
    </dgm:pt>
    <dgm:pt modelId="{C7140F1C-73D5-47B9-AC0E-D4B02BE6E1EC}" type="sibTrans" cxnId="{875D4744-9CDA-464C-B4A4-2071285242C7}">
      <dgm:prSet/>
      <dgm:spPr/>
      <dgm:t>
        <a:bodyPr/>
        <a:lstStyle/>
        <a:p>
          <a:endParaRPr lang="pl-PL"/>
        </a:p>
      </dgm:t>
    </dgm:pt>
    <dgm:pt modelId="{CDF632D0-3F64-4C5C-AE6E-A0B236762FD8}">
      <dgm:prSet phldrT="[Tekst]" phldr="0" custT="1"/>
      <dgm:spPr/>
      <dgm:t>
        <a:bodyPr/>
        <a:lstStyle/>
        <a:p>
          <a:pPr>
            <a:buNone/>
          </a:pPr>
          <a:endParaRPr lang="pl-PL" sz="1200" b="1" u="sng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C36660-BBC4-4789-A3BC-E4200E00650B}" type="parTrans" cxnId="{70F4D4DD-A671-4649-8A54-E1B1E6498E2F}">
      <dgm:prSet/>
      <dgm:spPr/>
      <dgm:t>
        <a:bodyPr/>
        <a:lstStyle/>
        <a:p>
          <a:endParaRPr lang="pl-PL"/>
        </a:p>
      </dgm:t>
    </dgm:pt>
    <dgm:pt modelId="{E22D40E9-4C62-41A0-B23C-6C4F0D068035}" type="sibTrans" cxnId="{70F4D4DD-A671-4649-8A54-E1B1E6498E2F}">
      <dgm:prSet/>
      <dgm:spPr/>
      <dgm:t>
        <a:bodyPr/>
        <a:lstStyle/>
        <a:p>
          <a:endParaRPr lang="pl-PL"/>
        </a:p>
      </dgm:t>
    </dgm:pt>
    <dgm:pt modelId="{1705A180-28C9-4BFC-9BB2-B4194FA1428E}" type="pres">
      <dgm:prSet presAssocID="{57241200-810B-4ECD-B359-7E24B74CE5AA}" presName="linear" presStyleCnt="0">
        <dgm:presLayoutVars>
          <dgm:animLvl val="lvl"/>
          <dgm:resizeHandles val="exact"/>
        </dgm:presLayoutVars>
      </dgm:prSet>
      <dgm:spPr/>
    </dgm:pt>
    <dgm:pt modelId="{943C6BF1-4884-4681-ABA0-1B70C9C48A73}" type="pres">
      <dgm:prSet presAssocID="{562E613C-F666-4D67-93A7-4EC404BCC3B1}" presName="parentText" presStyleLbl="node1" presStyleIdx="0" presStyleCnt="3" custLinFactNeighborX="-3194" custLinFactNeighborY="1786">
        <dgm:presLayoutVars>
          <dgm:chMax val="0"/>
          <dgm:bulletEnabled val="1"/>
        </dgm:presLayoutVars>
      </dgm:prSet>
      <dgm:spPr/>
    </dgm:pt>
    <dgm:pt modelId="{DD55CE30-BA2E-4E21-AFF3-E732F1EE1E9A}" type="pres">
      <dgm:prSet presAssocID="{562E613C-F666-4D67-93A7-4EC404BCC3B1}" presName="childText" presStyleLbl="revTx" presStyleIdx="0" presStyleCnt="3">
        <dgm:presLayoutVars>
          <dgm:bulletEnabled val="1"/>
        </dgm:presLayoutVars>
      </dgm:prSet>
      <dgm:spPr/>
    </dgm:pt>
    <dgm:pt modelId="{6EAC4AA8-35DB-42C9-A2DE-E43C47209A64}" type="pres">
      <dgm:prSet presAssocID="{1D295716-5846-48F3-833F-ADCB34F4C0B0}" presName="parentText" presStyleLbl="node1" presStyleIdx="1" presStyleCnt="3" custLinFactNeighborY="6482">
        <dgm:presLayoutVars>
          <dgm:chMax val="0"/>
          <dgm:bulletEnabled val="1"/>
        </dgm:presLayoutVars>
      </dgm:prSet>
      <dgm:spPr/>
    </dgm:pt>
    <dgm:pt modelId="{E8C2BA2D-7D6B-4CEB-A052-70519AB0DE5C}" type="pres">
      <dgm:prSet presAssocID="{1D295716-5846-48F3-833F-ADCB34F4C0B0}" presName="childText" presStyleLbl="revTx" presStyleIdx="1" presStyleCnt="3">
        <dgm:presLayoutVars>
          <dgm:bulletEnabled val="1"/>
        </dgm:presLayoutVars>
      </dgm:prSet>
      <dgm:spPr/>
    </dgm:pt>
    <dgm:pt modelId="{65322707-46B0-40CE-80E0-7F5C37B10395}" type="pres">
      <dgm:prSet presAssocID="{BABE73E6-F777-4698-BEC6-6138B0E34237}" presName="parentText" presStyleLbl="node1" presStyleIdx="2" presStyleCnt="3" custLinFactNeighborY="6482">
        <dgm:presLayoutVars>
          <dgm:chMax val="0"/>
          <dgm:bulletEnabled val="1"/>
        </dgm:presLayoutVars>
      </dgm:prSet>
      <dgm:spPr/>
    </dgm:pt>
    <dgm:pt modelId="{E29F9388-1799-44DB-A679-D0F8B9E88220}" type="pres">
      <dgm:prSet presAssocID="{BABE73E6-F777-4698-BEC6-6138B0E34237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D87F2300-0119-4F92-9869-6E25575B0802}" srcId="{BABE73E6-F777-4698-BEC6-6138B0E34237}" destId="{623D2AC5-3D88-44B1-9592-55E8535E28C5}" srcOrd="1" destOrd="0" parTransId="{B4A6B73F-174F-4FCD-ACB3-808B71A8AA20}" sibTransId="{640B1F32-A7BD-4904-9BEF-64DB01AA4F41}"/>
    <dgm:cxn modelId="{41CBC004-1B4A-404E-925E-F630811805A9}" srcId="{1D295716-5846-48F3-833F-ADCB34F4C0B0}" destId="{827A253B-3BE8-4AEF-9E00-84621953085B}" srcOrd="5" destOrd="0" parTransId="{B0D377DD-A2F5-4EBE-B726-86ED50048D3A}" sibTransId="{B3F0D62C-264E-4C0A-9F74-ABF8307BC74B}"/>
    <dgm:cxn modelId="{54BBCA0B-D589-4EDE-AF45-C02A2638EE42}" type="presOf" srcId="{827A253B-3BE8-4AEF-9E00-84621953085B}" destId="{E8C2BA2D-7D6B-4CEB-A052-70519AB0DE5C}" srcOrd="0" destOrd="5" presId="urn:microsoft.com/office/officeart/2005/8/layout/vList2"/>
    <dgm:cxn modelId="{98E8140E-285E-4C78-B783-FD01BD849912}" srcId="{1D295716-5846-48F3-833F-ADCB34F4C0B0}" destId="{B75676C8-D545-4FA5-97D2-B60E33EC7511}" srcOrd="2" destOrd="0" parTransId="{5F4572C0-CE12-45CA-8E63-0967F62E5C48}" sibTransId="{6AEB8C6F-C0F8-4A0D-B0E2-84005833A55E}"/>
    <dgm:cxn modelId="{571AB922-07EF-4829-A8C8-E9CCF7AFBF88}" type="presOf" srcId="{623D2AC5-3D88-44B1-9592-55E8535E28C5}" destId="{E29F9388-1799-44DB-A679-D0F8B9E88220}" srcOrd="0" destOrd="1" presId="urn:microsoft.com/office/officeart/2005/8/layout/vList2"/>
    <dgm:cxn modelId="{9C7CB927-07D4-4F95-A20E-53EE1F6C67A3}" type="presOf" srcId="{1D295716-5846-48F3-833F-ADCB34F4C0B0}" destId="{6EAC4AA8-35DB-42C9-A2DE-E43C47209A64}" srcOrd="0" destOrd="0" presId="urn:microsoft.com/office/officeart/2005/8/layout/vList2"/>
    <dgm:cxn modelId="{9FE4C230-7049-43B7-84F7-99B4D6A6A85F}" type="presOf" srcId="{5A33335B-304A-4F80-80C3-5C3724DBB829}" destId="{E8C2BA2D-7D6B-4CEB-A052-70519AB0DE5C}" srcOrd="0" destOrd="0" presId="urn:microsoft.com/office/officeart/2005/8/layout/vList2"/>
    <dgm:cxn modelId="{1DE06835-1B74-4299-AFCE-33CF2492DA29}" srcId="{562E613C-F666-4D67-93A7-4EC404BCC3B1}" destId="{83350303-19C8-4CFE-90B1-CC3843E224BD}" srcOrd="3" destOrd="0" parTransId="{46D4C04D-28E0-4F90-867E-2FC474DD9551}" sibTransId="{0ED8DC24-C509-4213-AA60-ACC13D595F9D}"/>
    <dgm:cxn modelId="{3DA4BE3C-E309-4D8B-9C85-E9D6E1FE18E6}" type="presOf" srcId="{BD9EF69C-269A-4402-B1B4-08CC1DF3610F}" destId="{E29F9388-1799-44DB-A679-D0F8B9E88220}" srcOrd="0" destOrd="0" presId="urn:microsoft.com/office/officeart/2005/8/layout/vList2"/>
    <dgm:cxn modelId="{2B75F35C-BCE4-4ED1-84A9-37632E659090}" srcId="{BABE73E6-F777-4698-BEC6-6138B0E34237}" destId="{BD9EF69C-269A-4402-B1B4-08CC1DF3610F}" srcOrd="0" destOrd="0" parTransId="{D0A77E8B-A38B-465D-9B74-ADE4691B1C7B}" sibTransId="{46836205-D27E-4E66-980C-085C016CEE01}"/>
    <dgm:cxn modelId="{743DEA5E-CB17-4B5A-82EB-6132E69335F3}" type="presOf" srcId="{BABE73E6-F777-4698-BEC6-6138B0E34237}" destId="{65322707-46B0-40CE-80E0-7F5C37B10395}" srcOrd="0" destOrd="0" presId="urn:microsoft.com/office/officeart/2005/8/layout/vList2"/>
    <dgm:cxn modelId="{875D4744-9CDA-464C-B4A4-2071285242C7}" srcId="{562E613C-F666-4D67-93A7-4EC404BCC3B1}" destId="{2ED909E7-F0B9-4848-A6E3-A92B2788AF09}" srcOrd="4" destOrd="0" parTransId="{DEF79EF1-5668-4CB1-A666-105815062655}" sibTransId="{C7140F1C-73D5-47B9-AC0E-D4B02BE6E1EC}"/>
    <dgm:cxn modelId="{4FD6AB4D-4EB5-4D0F-A302-A49C3FF452CA}" type="presOf" srcId="{FAEB4728-D27E-4F47-99C8-033B2B722715}" destId="{E8C2BA2D-7D6B-4CEB-A052-70519AB0DE5C}" srcOrd="0" destOrd="4" presId="urn:microsoft.com/office/officeart/2005/8/layout/vList2"/>
    <dgm:cxn modelId="{22C5254E-72F5-4F5E-AE4F-03F761C95570}" srcId="{562E613C-F666-4D67-93A7-4EC404BCC3B1}" destId="{70B3A2E7-3CB5-415D-A23A-62B1F14A3DDD}" srcOrd="0" destOrd="0" parTransId="{4967405F-BA9C-4985-82BE-86D5FEBC8B39}" sibTransId="{508BC381-6D14-4704-A60A-007DE9837093}"/>
    <dgm:cxn modelId="{8BBA5C74-8CC8-459B-870D-E57D3BFBD74B}" type="presOf" srcId="{57241200-810B-4ECD-B359-7E24B74CE5AA}" destId="{1705A180-28C9-4BFC-9BB2-B4194FA1428E}" srcOrd="0" destOrd="0" presId="urn:microsoft.com/office/officeart/2005/8/layout/vList2"/>
    <dgm:cxn modelId="{ECC31578-4E8B-423F-A2A7-18BE77EEFF64}" srcId="{1D295716-5846-48F3-833F-ADCB34F4C0B0}" destId="{8A5951FF-6E55-48EB-874E-C59DDAF2816A}" srcOrd="3" destOrd="0" parTransId="{85EE7E55-2D39-4687-90A3-B6572FD3A229}" sibTransId="{9EFC4582-F02B-46A7-A73E-1903C1E0C9B6}"/>
    <dgm:cxn modelId="{5CED4780-A3FB-4888-939D-20FE3EA20D7A}" srcId="{57241200-810B-4ECD-B359-7E24B74CE5AA}" destId="{562E613C-F666-4D67-93A7-4EC404BCC3B1}" srcOrd="0" destOrd="0" parTransId="{7C1C26D6-352B-47A9-B507-37B8EFBF68E1}" sibTransId="{39546152-D347-4661-A123-B2208987B7B2}"/>
    <dgm:cxn modelId="{9EF41F97-1F5B-4479-B008-6D5840A24D0A}" type="presOf" srcId="{6F44FBBC-792F-408C-B8FF-E44906015CDE}" destId="{E29F9388-1799-44DB-A679-D0F8B9E88220}" srcOrd="0" destOrd="3" presId="urn:microsoft.com/office/officeart/2005/8/layout/vList2"/>
    <dgm:cxn modelId="{67ADDE98-B086-421E-A27A-CA3FBB978B75}" srcId="{562E613C-F666-4D67-93A7-4EC404BCC3B1}" destId="{79B9D914-0AB9-42C5-8E13-53F4E0027D76}" srcOrd="1" destOrd="0" parTransId="{A6ED797C-A0CC-4199-939F-0EE6D54F6974}" sibTransId="{8537D6B2-5F0B-4A1E-9691-2D43C8BD0A44}"/>
    <dgm:cxn modelId="{3994FA98-0DD5-4F9E-9041-C35DE3729984}" type="presOf" srcId="{2A252658-6885-4DBC-96D8-22F287246AB2}" destId="{E29F9388-1799-44DB-A679-D0F8B9E88220}" srcOrd="0" destOrd="2" presId="urn:microsoft.com/office/officeart/2005/8/layout/vList2"/>
    <dgm:cxn modelId="{C8B2749C-7BF2-4EB3-AE75-8145CA3AF65A}" srcId="{BABE73E6-F777-4698-BEC6-6138B0E34237}" destId="{6F44FBBC-792F-408C-B8FF-E44906015CDE}" srcOrd="3" destOrd="0" parTransId="{6AA13DC5-F427-46EF-8D1F-4B1EEDEB563A}" sibTransId="{7843DCB8-C1C2-4A91-A1DB-7FD420F1DD3A}"/>
    <dgm:cxn modelId="{45CF1C9E-133E-4047-BD68-FB4782F18058}" srcId="{57241200-810B-4ECD-B359-7E24B74CE5AA}" destId="{1D295716-5846-48F3-833F-ADCB34F4C0B0}" srcOrd="1" destOrd="0" parTransId="{E9180B5B-44AA-4F01-85AF-8D19A8C48606}" sibTransId="{E8B65364-E18E-4D6E-8A56-FF8088903FCF}"/>
    <dgm:cxn modelId="{66E4F4A0-C3F7-494D-9EED-63C07757A2D3}" type="presOf" srcId="{CDF632D0-3F64-4C5C-AE6E-A0B236762FD8}" destId="{DD55CE30-BA2E-4E21-AFF3-E732F1EE1E9A}" srcOrd="0" destOrd="2" presId="urn:microsoft.com/office/officeart/2005/8/layout/vList2"/>
    <dgm:cxn modelId="{30BD9EA7-54A2-449E-B678-15F15F7ED7D1}" srcId="{1D295716-5846-48F3-833F-ADCB34F4C0B0}" destId="{FAEB4728-D27E-4F47-99C8-033B2B722715}" srcOrd="4" destOrd="0" parTransId="{1F877E99-CDA3-4D12-B605-E80D7A91FA3E}" sibTransId="{4248D0BF-ED7E-46E4-B233-B1825F7C70B9}"/>
    <dgm:cxn modelId="{D0688BAB-CFA6-49B4-95CC-950C8262AB60}" type="presOf" srcId="{CDC42F22-81F9-4EF5-AA49-67C1F09382CB}" destId="{E8C2BA2D-7D6B-4CEB-A052-70519AB0DE5C}" srcOrd="0" destOrd="1" presId="urn:microsoft.com/office/officeart/2005/8/layout/vList2"/>
    <dgm:cxn modelId="{13B12DBB-ABF1-452C-8E3D-EC0A34E1C9DC}" srcId="{BABE73E6-F777-4698-BEC6-6138B0E34237}" destId="{2A252658-6885-4DBC-96D8-22F287246AB2}" srcOrd="2" destOrd="0" parTransId="{7AE74D42-1022-44A0-BCFB-2CF2FD8571FD}" sibTransId="{160697A0-6344-4AB1-8CA3-FCF69A9E073D}"/>
    <dgm:cxn modelId="{BDDEC8C1-0B6C-4B3B-AF07-E4386D1851C0}" type="presOf" srcId="{562E613C-F666-4D67-93A7-4EC404BCC3B1}" destId="{943C6BF1-4884-4681-ABA0-1B70C9C48A73}" srcOrd="0" destOrd="0" presId="urn:microsoft.com/office/officeart/2005/8/layout/vList2"/>
    <dgm:cxn modelId="{FCA73EC7-A39A-44D3-8AE6-CC8159EA317B}" srcId="{57241200-810B-4ECD-B359-7E24B74CE5AA}" destId="{BABE73E6-F777-4698-BEC6-6138B0E34237}" srcOrd="2" destOrd="0" parTransId="{5C8EF320-5838-4195-9B7E-3E18BB009D34}" sibTransId="{38ABDFA3-5B7B-4C64-A6CF-1A924356FC1F}"/>
    <dgm:cxn modelId="{2AA8F5CA-CCBC-430F-A9C4-964CFF35B41C}" srcId="{BABE73E6-F777-4698-BEC6-6138B0E34237}" destId="{09CADBCC-DEC5-45D0-BA5D-0D75B270AE4E}" srcOrd="4" destOrd="0" parTransId="{6D308C89-E9FA-499A-91AD-68E2F40B5ECF}" sibTransId="{6D78245A-4D4B-47F9-AB10-4A97DD8683BD}"/>
    <dgm:cxn modelId="{EDBEBBD4-F833-4369-8531-C1B67F2E4743}" type="presOf" srcId="{8A5951FF-6E55-48EB-874E-C59DDAF2816A}" destId="{E8C2BA2D-7D6B-4CEB-A052-70519AB0DE5C}" srcOrd="0" destOrd="3" presId="urn:microsoft.com/office/officeart/2005/8/layout/vList2"/>
    <dgm:cxn modelId="{70F4D4DD-A671-4649-8A54-E1B1E6498E2F}" srcId="{562E613C-F666-4D67-93A7-4EC404BCC3B1}" destId="{CDF632D0-3F64-4C5C-AE6E-A0B236762FD8}" srcOrd="2" destOrd="0" parTransId="{95C36660-BBC4-4789-A3BC-E4200E00650B}" sibTransId="{E22D40E9-4C62-41A0-B23C-6C4F0D068035}"/>
    <dgm:cxn modelId="{C7CC69DE-8752-4264-9EBC-1650ADABB641}" srcId="{1D295716-5846-48F3-833F-ADCB34F4C0B0}" destId="{5A33335B-304A-4F80-80C3-5C3724DBB829}" srcOrd="0" destOrd="0" parTransId="{A9C53208-57A1-4D5A-8460-F52E1EA94179}" sibTransId="{0EB4DEC5-2B1E-488C-8E99-B71F331894E6}"/>
    <dgm:cxn modelId="{196BE3ED-805C-47B1-AEB7-7B459FE319E8}" srcId="{1D295716-5846-48F3-833F-ADCB34F4C0B0}" destId="{CDC42F22-81F9-4EF5-AA49-67C1F09382CB}" srcOrd="1" destOrd="0" parTransId="{FF4F5854-A3F0-475E-B5AE-76738162B648}" sibTransId="{08D66C8E-4096-4E86-8CF7-20B17B06F3E6}"/>
    <dgm:cxn modelId="{508936EE-2401-4584-B1F0-681ECC3A474E}" type="presOf" srcId="{70B3A2E7-3CB5-415D-A23A-62B1F14A3DDD}" destId="{DD55CE30-BA2E-4E21-AFF3-E732F1EE1E9A}" srcOrd="0" destOrd="0" presId="urn:microsoft.com/office/officeart/2005/8/layout/vList2"/>
    <dgm:cxn modelId="{1A131BF8-292F-47F7-A81B-4E32715B6747}" type="presOf" srcId="{83350303-19C8-4CFE-90B1-CC3843E224BD}" destId="{DD55CE30-BA2E-4E21-AFF3-E732F1EE1E9A}" srcOrd="0" destOrd="3" presId="urn:microsoft.com/office/officeart/2005/8/layout/vList2"/>
    <dgm:cxn modelId="{2A6B0FF9-3C89-481E-9141-FED6219E921F}" type="presOf" srcId="{2ED909E7-F0B9-4848-A6E3-A92B2788AF09}" destId="{DD55CE30-BA2E-4E21-AFF3-E732F1EE1E9A}" srcOrd="0" destOrd="4" presId="urn:microsoft.com/office/officeart/2005/8/layout/vList2"/>
    <dgm:cxn modelId="{4BEA39FC-B450-4B2B-A48C-C40DE3FE90EA}" type="presOf" srcId="{09CADBCC-DEC5-45D0-BA5D-0D75B270AE4E}" destId="{E29F9388-1799-44DB-A679-D0F8B9E88220}" srcOrd="0" destOrd="4" presId="urn:microsoft.com/office/officeart/2005/8/layout/vList2"/>
    <dgm:cxn modelId="{4B1CB4FC-B1B2-4040-85B6-E6BE20BA8797}" type="presOf" srcId="{79B9D914-0AB9-42C5-8E13-53F4E0027D76}" destId="{DD55CE30-BA2E-4E21-AFF3-E732F1EE1E9A}" srcOrd="0" destOrd="1" presId="urn:microsoft.com/office/officeart/2005/8/layout/vList2"/>
    <dgm:cxn modelId="{1C5604FE-396F-4390-BA81-45E74BCEF284}" type="presOf" srcId="{B75676C8-D545-4FA5-97D2-B60E33EC7511}" destId="{E8C2BA2D-7D6B-4CEB-A052-70519AB0DE5C}" srcOrd="0" destOrd="2" presId="urn:microsoft.com/office/officeart/2005/8/layout/vList2"/>
    <dgm:cxn modelId="{AE2EC7B8-A95B-477A-B3C3-6F38912D0EC4}" type="presParOf" srcId="{1705A180-28C9-4BFC-9BB2-B4194FA1428E}" destId="{943C6BF1-4884-4681-ABA0-1B70C9C48A73}" srcOrd="0" destOrd="0" presId="urn:microsoft.com/office/officeart/2005/8/layout/vList2"/>
    <dgm:cxn modelId="{F1849D85-89E1-4A11-AA4B-983C3968A644}" type="presParOf" srcId="{1705A180-28C9-4BFC-9BB2-B4194FA1428E}" destId="{DD55CE30-BA2E-4E21-AFF3-E732F1EE1E9A}" srcOrd="1" destOrd="0" presId="urn:microsoft.com/office/officeart/2005/8/layout/vList2"/>
    <dgm:cxn modelId="{2AB96323-CCD3-482A-ADE7-202C0622F794}" type="presParOf" srcId="{1705A180-28C9-4BFC-9BB2-B4194FA1428E}" destId="{6EAC4AA8-35DB-42C9-A2DE-E43C47209A64}" srcOrd="2" destOrd="0" presId="urn:microsoft.com/office/officeart/2005/8/layout/vList2"/>
    <dgm:cxn modelId="{FA209F51-071B-4892-88DA-15561E8C6D9B}" type="presParOf" srcId="{1705A180-28C9-4BFC-9BB2-B4194FA1428E}" destId="{E8C2BA2D-7D6B-4CEB-A052-70519AB0DE5C}" srcOrd="3" destOrd="0" presId="urn:microsoft.com/office/officeart/2005/8/layout/vList2"/>
    <dgm:cxn modelId="{E1F63408-6C99-40DE-972A-7BE3CA6FDBCC}" type="presParOf" srcId="{1705A180-28C9-4BFC-9BB2-B4194FA1428E}" destId="{65322707-46B0-40CE-80E0-7F5C37B10395}" srcOrd="4" destOrd="0" presId="urn:microsoft.com/office/officeart/2005/8/layout/vList2"/>
    <dgm:cxn modelId="{1418D439-F46B-4CF5-8800-66AD2EC59838}" type="presParOf" srcId="{1705A180-28C9-4BFC-9BB2-B4194FA1428E}" destId="{E29F9388-1799-44DB-A679-D0F8B9E88220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6A3D6C-C59F-407B-A9A6-7E61B60DDCDF}">
      <dsp:nvSpPr>
        <dsp:cNvPr id="0" name=""/>
        <dsp:cNvSpPr/>
      </dsp:nvSpPr>
      <dsp:spPr>
        <a:xfrm>
          <a:off x="0" y="40079"/>
          <a:ext cx="10515600" cy="121680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i="0" kern="1200" dirty="0">
              <a:solidFill>
                <a:schemeClr val="tx1"/>
              </a:solidFill>
            </a:rPr>
            <a:t>Minister Infrastruktury uzgodnił z Ministrem Finansów </a:t>
          </a:r>
          <a:r>
            <a:rPr lang="pl-PL" sz="2400" b="1" i="0" kern="1200" dirty="0">
              <a:solidFill>
                <a:srgbClr val="FF0000"/>
              </a:solidFill>
            </a:rPr>
            <a:t>Plan Rządowego Funduszu Rozwoju Dróg na 2027 rok</a:t>
          </a:r>
          <a:r>
            <a:rPr lang="pl-PL" sz="2400" b="1" i="0" kern="1200" dirty="0">
              <a:solidFill>
                <a:schemeClr val="tx1"/>
              </a:solidFill>
            </a:rPr>
            <a:t>, zgodnie z którym: </a:t>
          </a:r>
          <a:endParaRPr lang="pl-PL" sz="2800" b="0" kern="1200" dirty="0">
            <a:solidFill>
              <a:schemeClr val="tx1"/>
            </a:solidFill>
          </a:endParaRPr>
        </a:p>
      </dsp:txBody>
      <dsp:txXfrm>
        <a:off x="59399" y="99478"/>
        <a:ext cx="10396802" cy="10980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22707-46B0-40CE-80E0-7F5C37B10395}">
      <dsp:nvSpPr>
        <dsp:cNvPr id="0" name=""/>
        <dsp:cNvSpPr/>
      </dsp:nvSpPr>
      <dsp:spPr>
        <a:xfrm>
          <a:off x="0" y="0"/>
          <a:ext cx="11221277" cy="397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Załączniki do Wniosku o dofinansowanie</a:t>
          </a:r>
          <a:endParaRPr lang="pl-PL" sz="1800" b="1" kern="1200" dirty="0"/>
        </a:p>
      </dsp:txBody>
      <dsp:txXfrm>
        <a:off x="19380" y="19380"/>
        <a:ext cx="11182517" cy="358240"/>
      </dsp:txXfrm>
    </dsp:sp>
    <dsp:sp modelId="{E29F9388-1799-44DB-A679-D0F8B9E88220}">
      <dsp:nvSpPr>
        <dsp:cNvPr id="0" name=""/>
        <dsp:cNvSpPr/>
      </dsp:nvSpPr>
      <dsp:spPr>
        <a:xfrm>
          <a:off x="0" y="387273"/>
          <a:ext cx="11221277" cy="5467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276" tIns="16510" rIns="92456" bIns="16510" numCol="1" spcCol="1270" anchor="t" anchorCtr="0">
          <a:noAutofit/>
        </a:bodyPr>
        <a:lstStyle/>
        <a:p>
          <a:pPr marL="114300" lvl="1" indent="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Wykonalność i aktualność dokumentów uprawniających do realizacji robót:</a:t>
          </a:r>
          <a:endParaRPr lang="pl-PL" sz="13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 dzień złożenia wniosku nie jest wymagane dysponowanie ostateczną decyzją o pozwoleniu na budowę/ZRID lub przyjętym bez sprzeciwu zgłoszeniem zamiaru wykonania robót budowlanych </a:t>
          </a:r>
          <a:br>
            <a:rPr lang="pl-PL" sz="105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pl-PL" sz="105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 zastrzeżeniem, że w trakcie prowadzonej oceny wniosków Komisja może wezwać do przedłożenia w tym zakresie stosownych wyjaśnień. </a:t>
          </a:r>
        </a:p>
        <a:p>
          <a:pPr marL="114300" lvl="1" indent="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Dokumenty te, uzupełnione o adnotację o ostateczności lub niewniesieniu sprzeciwu, powinny zostać przedłożone na żądanie Wojewody przed podpisaniem umowy o dofinansowanie. Brak ostateczności dołączonej do wniosku decyzji o pozwoleniu na budowę/ZRID lub dokumentu potwierdzającego przyjęcie bez sprzeciwu dołączonego do wniosku zgłoszenia zamiaru wykonywania robót budowlanych może stanowić podstawę odmowy zawarcia umowy o dofinansowanie.</a:t>
          </a:r>
        </a:p>
        <a:p>
          <a:pPr marL="114300" lvl="1" indent="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05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!!! </a:t>
          </a:r>
          <a:r>
            <a:rPr lang="pl-PL" sz="105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Uwaga Jeżeli z daty wydania pozwolenia na budowę/zezwolenia na realizację inwestycji drogowej/zgłoszenia wynika, że wygasa ono przed planowanym terminem rozpoczęcia inwestycji, do wniosku należy dołączyć dokument potwierdzający jego aktualność na dzień planowanego rozpoczęcia realizacji zadania, np. kopię dziennika budowy z dokonanymi wpisami.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300" b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podstawowy:</a:t>
          </a:r>
        </a:p>
        <a:p>
          <a:pPr marL="0" lv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 zależności od rodzaju prowadzonych robót budowlanych, </a:t>
          </a: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kopię</a:t>
          </a:r>
          <a:r>
            <a:rPr lang="pl-PL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(poświadczoną za zgodność z oryginałem):</a:t>
          </a:r>
          <a:endParaRPr lang="pl-PL" sz="10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pl-PL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decyzji o pozwoleniu na budowę wraz z kopią oświadczenia/oświadczeń o prawie do dysponowania nieruchomością na cele budowlane;</a:t>
          </a:r>
          <a:endParaRPr lang="pl-PL" sz="10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pl-PL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decyzji o zezwoleniu na realizację inwestycji drogowej;</a:t>
          </a:r>
          <a:endParaRPr lang="pl-PL" sz="10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zgłoszenia organowi administracji architektoniczno-budowlanej wykonywania robót budowlanych (wyłącznie formularz zgłoszenia) wraz z kopią opisu technicznego (jeżeli stanowił załącznik do zgłoszenia, również jako część projektu budowlanego);</a:t>
          </a:r>
          <a:endParaRPr lang="pl-PL" sz="10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pl-PL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postanowienia właściwego organu administracji architektoniczno-budowlanej w przypadku uzyskania zgody na odstępstwo od przepisów techniczno-budowlanych (jeśli dotyczy);</a:t>
          </a:r>
          <a:endParaRPr lang="pl-PL" sz="10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w przypadku, gdy droga zgłoszona do dofinansowania nie posiada nadanego numeru przez zarząd województwa w trybie art. 10 ust. 7 pkt 2) ww. ustawy o drogach publicznych, do wniosku dołączyć należy uchwałę rady powiatu lub rady gminy, na podstawie której droga zgłoszona do dofinansowania została zaliczona do odpowiednio dróg powiatowych lub dróg gminnych;;</a:t>
          </a:r>
          <a:endParaRPr lang="pl-PL" sz="10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</a:pP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mapę poglądową;</a:t>
          </a:r>
        </a:p>
        <a:p>
          <a:pPr marL="0" lv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pl-PL" sz="105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sporządzone </a:t>
          </a: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wg wzoru do ogłoszenia oświadczenie </a:t>
          </a:r>
          <a:r>
            <a:rPr lang="pl-PL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potwierdzające sporządzenie oraz przekazanie do Generalnego Dyrektora Dróg Krajowych i Autostrad informacji dla celów statystycznych o sieci dróg publicznych (dotyczy informacji na dzień 31 grudnia 2025 r.).</a:t>
          </a:r>
          <a:endParaRPr lang="pl-PL" sz="10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</a:pPr>
          <a:endParaRPr lang="pl-PL" sz="105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</a:pPr>
          <a:r>
            <a:rPr lang="pl-PL" sz="105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Nieobligatoryjny załącznik: </a:t>
          </a: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projekt stałej organizacji ruchu oraz oświadczenie projektanta </a:t>
          </a:r>
          <a:r>
            <a:rPr lang="pl-PL" sz="105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dotyczące dostosowania odcinka/odcinków drogi/dróg objętych wnioskiem o dofinansowanie do ruchu pojazdów o dopuszczalnym nacisku pojedynczej osi napędowej do 11,5 t.</a:t>
          </a:r>
        </a:p>
        <a:p>
          <a:pPr marL="0" lv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+mj-lt"/>
            <a:buNone/>
          </a:pPr>
          <a:endParaRPr lang="pl-PL" sz="10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300" b="1" i="0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remontowy:</a:t>
          </a:r>
          <a:endParaRPr lang="pl-PL" sz="1300" b="1" u="sng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kopię </a:t>
          </a:r>
          <a:r>
            <a:rPr lang="pl-PL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(poświadczoną za zgodność z oryginałem) </a:t>
          </a: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zgłoszenia organowi administracji architektoniczno-budowlanej wykonywania robót budowlanych objętych zadaniem </a:t>
          </a:r>
          <a:r>
            <a:rPr lang="pl-PL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(wyłącznie formularz zgłoszenia), wraz z kopią opisu technicznego (jeżeli stanowił załącznik do zgłoszenia, również jako część projektu budowlanego);</a:t>
          </a:r>
          <a:endParaRPr lang="pl-PL" sz="10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pl-PL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 przypadku, gdy droga zgłoszona do dofinansowania nie posiada nadanego numeru przez zarząd województwa w trybie art. 10 ust. 7 pkt 2) ww. ustawy o drogach publicznych, do wniosku dołączyć należy uchwałę rady powiatu lub rady gminy, na podstawie której droga zgłoszona do dofinansowania została zaliczona do odpowiednio dróg powiatowych lub dróg gminnych;</a:t>
          </a:r>
          <a:endParaRPr lang="pl-PL" sz="10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mapę poglądową;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pl-PL" sz="105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sporządzone </a:t>
          </a: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wg wzoru do ogłoszenia oświadczenie </a:t>
          </a:r>
          <a:r>
            <a:rPr lang="pl-PL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potwierdzające sporządzenie oraz przekazanie do Generalnego Dyrektora Dróg Krajowych i Autostrad informacji dla celów statystycznych o sieci dróg publicznych (dotyczy informacji na dzień 31 grudnia 2025 r.).</a:t>
          </a:r>
          <a:endParaRPr lang="pl-PL" sz="10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endParaRPr lang="pl-PL" sz="10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pl-PL" sz="105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Nieobligatoryjny załącznik</a:t>
          </a:r>
          <a:r>
            <a:rPr lang="pl-PL" sz="105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projekt stałej organizacji ruchu.</a:t>
          </a:r>
        </a:p>
        <a:p>
          <a:pPr marL="114300" lvl="1" indent="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3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3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87273"/>
        <a:ext cx="11221277" cy="546721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AC4AA8-35DB-42C9-A2DE-E43C47209A64}">
      <dsp:nvSpPr>
        <dsp:cNvPr id="0" name=""/>
        <dsp:cNvSpPr/>
      </dsp:nvSpPr>
      <dsp:spPr>
        <a:xfrm>
          <a:off x="0" y="102719"/>
          <a:ext cx="105156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Ocena wniosków o dofinansowanie </a:t>
          </a:r>
          <a:r>
            <a:rPr lang="pl-PL" sz="1800" kern="1200" dirty="0"/>
            <a:t>- Komisja dokonuje oceny wniosków o dofinansowanie, mając na celu wyrównywanie potencjału społeczno-gospodarczego, poprawę jakości życia mieszkańców i zapewnienie spójności terytorialnej na obszarze województwa i biorąc pod uwagę:</a:t>
          </a:r>
          <a:endParaRPr lang="pl-PL" sz="1800" b="1" kern="1200" dirty="0"/>
        </a:p>
      </dsp:txBody>
      <dsp:txXfrm>
        <a:off x="59399" y="162118"/>
        <a:ext cx="10396802" cy="1098002"/>
      </dsp:txXfrm>
    </dsp:sp>
    <dsp:sp modelId="{E8C2BA2D-7D6B-4CEB-A052-70519AB0DE5C}">
      <dsp:nvSpPr>
        <dsp:cNvPr id="0" name=""/>
        <dsp:cNvSpPr/>
      </dsp:nvSpPr>
      <dsp:spPr>
        <a:xfrm>
          <a:off x="0" y="1236712"/>
          <a:ext cx="10515600" cy="376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6510" rIns="92456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3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300" b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podstawowy</a:t>
          </a:r>
          <a:r>
            <a:rPr lang="pl-PL" sz="1300" b="1" u="none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pl-PL" sz="13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1) poprawę stanu bezpieczeństwa ruchu drogowego, ze szczególnym uwzględnieniem bezpieczeństwa ruchu drogowego niechronionych uczestników ruchu;</a:t>
          </a:r>
          <a:endParaRPr lang="pl-PL" sz="10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2) zapewnienie spójności sieci dróg publicznych;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3) podnoszenie standardów technicznych dróg powiatowych i dróg gminnych, w szczególności dostosowanie ich do ruchu pojazdów o dopuszczalnym nacisku pojedynczej osi napędowej do 11,5 t, oraz zachowanie jednorodności sieci dróg powiatowych i dróg gminnych pod względem spełniania tych standardów;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4) zwiększenie dostępności transportowej jednostek administracyjnych;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5) poprawę dostępności terenów inwestycyjnych;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6) zwiększenie liczby obwodnic w ciągu dróg powiatowych i dróg gminnych;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7) poprawę dostępności terenów objętych przedsięwzięciami lub inwestycjami powiązanymi z przedsięwzięciem infrastrukturalnym o których mowa w art. 5c ust. 1 ustawy z dnia 8 grudnia 2006 r. o finansowym wsparciu tworzenia lokali mieszkalnych na wynajem, mieszkań chronionych, noclegowni, schronisk dla osób bezdomnych, ogrzewalni i tymczasowych pomieszczeń.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30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300" b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remontowy</a:t>
          </a:r>
          <a:r>
            <a:rPr lang="pl-PL" sz="1300" b="1" u="none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pl-PL" sz="13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1) poprawę stanu bezpieczeństwa ruchu drogowego, ze szczególnym uwzględnieniem bezpieczeństwa ruchu drogowego niechronionych uczestników ruchu;</a:t>
          </a:r>
          <a:endParaRPr lang="pl-PL" sz="10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2) zapewnienie spójności sieci dróg publicznych;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3) poprawę dostępności transportowej jednostek administracyjnych;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4) poprawę dostępności terenów inwestycyjnych;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5) poprawę dostępności terenów objętych przedsięwzięciami lub inwestycjami powiązanymi z przedsięwzięciem infrastrukturalnym, o których mowa w art. 5c ust. 1 ustawy z dnia 8 grudnia 2006 r. o finansowym wsparciu tworzenia lokali mieszkalnych na wynajem, mieszkań chronionych, noclegowni, schronisk dla osób bezdomnych, ogrzewalni i tymczasowych pomieszczeń.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300" b="0" kern="1200" dirty="0">
            <a:solidFill>
              <a:schemeClr val="tx1"/>
            </a:solidFill>
          </a:endParaRPr>
        </a:p>
      </dsp:txBody>
      <dsp:txXfrm>
        <a:off x="0" y="1236712"/>
        <a:ext cx="10515600" cy="3767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D0FB1-0D9E-4DB9-83A0-3DEE450E120E}">
      <dsp:nvSpPr>
        <dsp:cNvPr id="0" name=""/>
        <dsp:cNvSpPr/>
      </dsp:nvSpPr>
      <dsp:spPr>
        <a:xfrm>
          <a:off x="0" y="722914"/>
          <a:ext cx="10515600" cy="120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063E35-1F57-4A79-8937-06C6043F0322}">
      <dsp:nvSpPr>
        <dsp:cNvPr id="0" name=""/>
        <dsp:cNvSpPr/>
      </dsp:nvSpPr>
      <dsp:spPr>
        <a:xfrm>
          <a:off x="871012" y="0"/>
          <a:ext cx="8248131" cy="141696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Wysokość środków na 2027 rok przeznaczonych na dofinansowanie zadań powiatowych i gminnych w województwie mazowieckim </a:t>
          </a:r>
          <a:r>
            <a:rPr lang="pl-PL" sz="2000" b="1" kern="1200" dirty="0">
              <a:solidFill>
                <a:srgbClr val="FF0000"/>
              </a:solidFill>
            </a:rPr>
            <a:t>wynosi 241 807 949,36 zł.</a:t>
          </a:r>
        </a:p>
      </dsp:txBody>
      <dsp:txXfrm>
        <a:off x="940182" y="69170"/>
        <a:ext cx="8109791" cy="1278620"/>
      </dsp:txXfrm>
    </dsp:sp>
    <dsp:sp modelId="{EDDA9F70-2D7E-4275-97EE-9AD071A61520}">
      <dsp:nvSpPr>
        <dsp:cNvPr id="0" name=""/>
        <dsp:cNvSpPr/>
      </dsp:nvSpPr>
      <dsp:spPr>
        <a:xfrm>
          <a:off x="0" y="2900194"/>
          <a:ext cx="10515600" cy="120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A73C6E-1E03-4219-B715-B645DDE5B787}">
      <dsp:nvSpPr>
        <dsp:cNvPr id="0" name=""/>
        <dsp:cNvSpPr/>
      </dsp:nvSpPr>
      <dsp:spPr>
        <a:xfrm>
          <a:off x="787034" y="2145606"/>
          <a:ext cx="7360920" cy="141696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Wysokość środków na 2027 rok przeznaczonych </a:t>
          </a:r>
          <a:br>
            <a:rPr lang="pl-PL" sz="2000" kern="1200" dirty="0">
              <a:solidFill>
                <a:schemeClr val="tx1"/>
              </a:solidFill>
            </a:rPr>
          </a:br>
          <a:r>
            <a:rPr lang="pl-PL" sz="2000" kern="1200" dirty="0">
              <a:solidFill>
                <a:schemeClr val="tx1"/>
              </a:solidFill>
            </a:rPr>
            <a:t>na dofinansowanie zadań polegających </a:t>
          </a:r>
          <a:r>
            <a:rPr lang="pl-PL" sz="2000" b="1" u="sng" kern="1200" dirty="0">
              <a:solidFill>
                <a:schemeClr val="tx1"/>
              </a:solidFill>
            </a:rPr>
            <a:t>wyłącznie na remoncie </a:t>
          </a:r>
          <a:r>
            <a:rPr lang="pl-PL" sz="2000" kern="1200" dirty="0">
              <a:solidFill>
                <a:schemeClr val="tx1"/>
              </a:solidFill>
            </a:rPr>
            <a:t>dróg powiatowych i gminnych w województwie mazowieckim </a:t>
          </a:r>
          <a:r>
            <a:rPr lang="pl-PL" sz="2000" b="1" kern="1200" dirty="0">
              <a:solidFill>
                <a:srgbClr val="FF0000"/>
              </a:solidFill>
            </a:rPr>
            <a:t>wynosi  103 631 874,67 zł.</a:t>
          </a:r>
        </a:p>
      </dsp:txBody>
      <dsp:txXfrm>
        <a:off x="856204" y="2214776"/>
        <a:ext cx="7222580" cy="12786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66D8A1-6CC4-4FA4-941C-A703501FB014}">
      <dsp:nvSpPr>
        <dsp:cNvPr id="0" name=""/>
        <dsp:cNvSpPr/>
      </dsp:nvSpPr>
      <dsp:spPr>
        <a:xfrm>
          <a:off x="5261794" y="2239761"/>
          <a:ext cx="2890644" cy="8646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306"/>
              </a:lnTo>
              <a:lnTo>
                <a:pt x="2890644" y="432306"/>
              </a:lnTo>
              <a:lnTo>
                <a:pt x="2890644" y="864612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21EBC7-E105-48B7-ACD7-AA0AFCB14DA0}">
      <dsp:nvSpPr>
        <dsp:cNvPr id="0" name=""/>
        <dsp:cNvSpPr/>
      </dsp:nvSpPr>
      <dsp:spPr>
        <a:xfrm>
          <a:off x="2458338" y="2239761"/>
          <a:ext cx="2803455" cy="854154"/>
        </a:xfrm>
        <a:custGeom>
          <a:avLst/>
          <a:gdLst/>
          <a:ahLst/>
          <a:cxnLst/>
          <a:rect l="0" t="0" r="0" b="0"/>
          <a:pathLst>
            <a:path>
              <a:moveTo>
                <a:pt x="2803455" y="0"/>
              </a:moveTo>
              <a:lnTo>
                <a:pt x="2803455" y="421848"/>
              </a:lnTo>
              <a:lnTo>
                <a:pt x="0" y="421848"/>
              </a:lnTo>
              <a:lnTo>
                <a:pt x="0" y="85415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2290E9-6B2E-4582-A089-173BB32AD8B3}">
      <dsp:nvSpPr>
        <dsp:cNvPr id="0" name=""/>
        <dsp:cNvSpPr/>
      </dsp:nvSpPr>
      <dsp:spPr>
        <a:xfrm>
          <a:off x="2939837" y="181161"/>
          <a:ext cx="4643913" cy="205860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Dwie alokacje </a:t>
          </a:r>
          <a:r>
            <a:rPr lang="pl-PL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Dwa odrębne nabory</a:t>
          </a:r>
          <a:endParaRPr lang="pl-PL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40330" y="281654"/>
        <a:ext cx="4442927" cy="1857614"/>
      </dsp:txXfrm>
    </dsp:sp>
    <dsp:sp modelId="{D9F5E675-574C-48C3-81DF-025F50C1FCDE}">
      <dsp:nvSpPr>
        <dsp:cNvPr id="0" name=""/>
        <dsp:cNvSpPr/>
      </dsp:nvSpPr>
      <dsp:spPr>
        <a:xfrm>
          <a:off x="0" y="3093915"/>
          <a:ext cx="4916677" cy="2130156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1"/>
            </a:rPr>
            <a:t>Ogłoszenie Wojewody Mazowieckiego</a:t>
          </a:r>
          <a:r>
            <a:rPr lang="pl-PL" sz="20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1"/>
            </a:rPr>
            <a:t> </a:t>
          </a:r>
          <a:br>
            <a:rPr lang="pl-PL" sz="20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1"/>
            </a:rPr>
          </a:br>
          <a:r>
            <a:rPr lang="pl-PL" sz="20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1"/>
            </a:rPr>
            <a:t>o naborze wniosków o dofinansowanie zadań gminnych i powiatowych w ramach Rządowego Funduszu Rozwoju Dróg na rok 2027</a:t>
          </a:r>
          <a:endParaRPr lang="pl-PL" sz="2000" kern="1200" dirty="0">
            <a:solidFill>
              <a:schemeClr val="tx1"/>
            </a:solidFill>
            <a:effectLst/>
            <a:latin typeface="Times New Roman" panose="02020603050405020304" pitchFamily="18" charset="0"/>
            <a:ea typeface="Calibri" panose="020F0502020204030204" pitchFamily="34" charset="0"/>
          </a:endParaRPr>
        </a:p>
      </dsp:txBody>
      <dsp:txXfrm>
        <a:off x="103986" y="3197901"/>
        <a:ext cx="4708705" cy="1922184"/>
      </dsp:txXfrm>
    </dsp:sp>
    <dsp:sp modelId="{5D562988-0941-4BC9-845D-A04CC3F6B100}">
      <dsp:nvSpPr>
        <dsp:cNvPr id="0" name=""/>
        <dsp:cNvSpPr/>
      </dsp:nvSpPr>
      <dsp:spPr>
        <a:xfrm>
          <a:off x="5787622" y="3104373"/>
          <a:ext cx="4729633" cy="217209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2"/>
            </a:rPr>
            <a:t>Ogłoszenie Wojewody Mazowieckiego</a:t>
          </a:r>
          <a:r>
            <a:rPr lang="pl-PL" sz="20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2"/>
            </a:rPr>
            <a:t> </a:t>
          </a:r>
          <a:r>
            <a:rPr lang="pl-PL" sz="20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2"/>
            </a:rPr>
            <a:t>o naborze wniosków o dofinansowanie zadań polegających </a:t>
          </a:r>
          <a:r>
            <a:rPr lang="pl-PL" sz="2000" b="1" u="sng" kern="1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2"/>
            </a:rPr>
            <a:t>wyłącznie na remoncie </a:t>
          </a:r>
          <a:r>
            <a:rPr lang="pl-PL" sz="20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hlinkClick xmlns:r="http://schemas.openxmlformats.org/officeDocument/2006/relationships" r:id="rId2"/>
            </a:rPr>
            <a:t>dróg powiatowych lub gminnych w ramach Rządowego Funduszu Rozwoju Dróg na rok 2027</a:t>
          </a:r>
          <a:endParaRPr lang="pl-PL" sz="2000" kern="1200" dirty="0">
            <a:solidFill>
              <a:schemeClr val="tx1"/>
            </a:solidFill>
            <a:effectLst/>
            <a:latin typeface="Times New Roman" panose="02020603050405020304" pitchFamily="18" charset="0"/>
            <a:ea typeface="Calibri" panose="020F0502020204030204" pitchFamily="34" charset="0"/>
          </a:endParaRPr>
        </a:p>
      </dsp:txBody>
      <dsp:txXfrm>
        <a:off x="5893655" y="3210406"/>
        <a:ext cx="4517567" cy="19600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B834A-F64D-49F8-85E5-7A63098F97C3}">
      <dsp:nvSpPr>
        <dsp:cNvPr id="0" name=""/>
        <dsp:cNvSpPr/>
      </dsp:nvSpPr>
      <dsp:spPr>
        <a:xfrm>
          <a:off x="-31176" y="7415"/>
          <a:ext cx="11946193" cy="1095153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9525">
          <a:solidFill>
            <a:schemeClr val="accent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F47FE1-25CA-42C8-BD8F-BFE5E05CE097}">
      <dsp:nvSpPr>
        <dsp:cNvPr id="0" name=""/>
        <dsp:cNvSpPr/>
      </dsp:nvSpPr>
      <dsp:spPr>
        <a:xfrm>
          <a:off x="101113" y="437421"/>
          <a:ext cx="240527" cy="24052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FE3032-1191-414A-BD15-73A5AD4D41CD}">
      <dsp:nvSpPr>
        <dsp:cNvPr id="0" name=""/>
        <dsp:cNvSpPr/>
      </dsp:nvSpPr>
      <dsp:spPr>
        <a:xfrm>
          <a:off x="484575" y="327255"/>
          <a:ext cx="5375786" cy="437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83" tIns="46283" rIns="46283" bIns="4628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Alokacja środków RFRD na 2027</a:t>
          </a:r>
          <a:endParaRPr lang="pl-PL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4575" y="327255"/>
        <a:ext cx="5375786" cy="437323"/>
      </dsp:txXfrm>
    </dsp:sp>
    <dsp:sp modelId="{3B908E10-548D-4D19-B324-DFB9906BDC28}">
      <dsp:nvSpPr>
        <dsp:cNvPr id="0" name=""/>
        <dsp:cNvSpPr/>
      </dsp:nvSpPr>
      <dsp:spPr>
        <a:xfrm>
          <a:off x="5354324" y="65618"/>
          <a:ext cx="6064310" cy="811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Wysokość środków na 2027 rok przeznaczonych na dofinansowanie zadań powiatowych oraz zadań gminnych w województwie mazowieckim wynosi: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241 807 949,36 zł. 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z czego kwotę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167 126 906,64 zł* 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przeznacza się na dofinansowanie zadań zgłoszonych w ramach niniejszego naboru.</a:t>
          </a:r>
          <a:endParaRPr lang="pl-PL" sz="120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*</a:t>
          </a:r>
          <a:r>
            <a:rPr lang="pl-PL" sz="1100" i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kwota może ulec zmianie w związku ze zmianami list zadań rekomendowanych do dofinansowania w roku 2026.</a:t>
          </a:r>
          <a:endParaRPr lang="pl-PL" sz="11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54324" y="65618"/>
        <a:ext cx="6064310" cy="811426"/>
      </dsp:txXfrm>
    </dsp:sp>
    <dsp:sp modelId="{CFC1B424-22A7-4907-B01D-45FECCFD9F42}">
      <dsp:nvSpPr>
        <dsp:cNvPr id="0" name=""/>
        <dsp:cNvSpPr/>
      </dsp:nvSpPr>
      <dsp:spPr>
        <a:xfrm>
          <a:off x="-31176" y="1277239"/>
          <a:ext cx="11859144" cy="58772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667498-5226-4ACD-B30C-4B3B1F40303B}">
      <dsp:nvSpPr>
        <dsp:cNvPr id="0" name=""/>
        <dsp:cNvSpPr/>
      </dsp:nvSpPr>
      <dsp:spPr>
        <a:xfrm>
          <a:off x="79391" y="1500042"/>
          <a:ext cx="240527" cy="24052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A77FC-E74B-4228-AC18-C6236CD8C627}">
      <dsp:nvSpPr>
        <dsp:cNvPr id="0" name=""/>
        <dsp:cNvSpPr/>
      </dsp:nvSpPr>
      <dsp:spPr>
        <a:xfrm>
          <a:off x="484571" y="1346231"/>
          <a:ext cx="5375786" cy="437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83" tIns="46283" rIns="46283" bIns="4628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Podział środków</a:t>
          </a:r>
        </a:p>
      </dsp:txBody>
      <dsp:txXfrm>
        <a:off x="484571" y="1346231"/>
        <a:ext cx="5375786" cy="437323"/>
      </dsp:txXfrm>
    </dsp:sp>
    <dsp:sp modelId="{7BC2FF0F-D45F-45F4-AAF6-A393F9FE5054}">
      <dsp:nvSpPr>
        <dsp:cNvPr id="0" name=""/>
        <dsp:cNvSpPr/>
      </dsp:nvSpPr>
      <dsp:spPr>
        <a:xfrm>
          <a:off x="5392972" y="1129896"/>
          <a:ext cx="6061823" cy="811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Na dofinansowanie zadań powiatowych i gminnych przewiduje się przeznaczyć odpowiednio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40%</a:t>
          </a:r>
          <a:r>
            <a:rPr lang="pl-PL" sz="12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i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60%</a:t>
          </a:r>
          <a:r>
            <a:rPr lang="pl-PL" sz="12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2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alokacji środków przewidzianej dla województwa mazowieckiego.</a:t>
          </a:r>
        </a:p>
      </dsp:txBody>
      <dsp:txXfrm>
        <a:off x="5392972" y="1129896"/>
        <a:ext cx="6061823" cy="811426"/>
      </dsp:txXfrm>
    </dsp:sp>
    <dsp:sp modelId="{73465601-0BAA-49CC-9995-9F2E075797F9}">
      <dsp:nvSpPr>
        <dsp:cNvPr id="0" name=""/>
        <dsp:cNvSpPr/>
      </dsp:nvSpPr>
      <dsp:spPr>
        <a:xfrm>
          <a:off x="-31176" y="2050194"/>
          <a:ext cx="11946193" cy="563070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2B044A-9BFB-4C90-AED0-00EFE76E8524}">
      <dsp:nvSpPr>
        <dsp:cNvPr id="0" name=""/>
        <dsp:cNvSpPr/>
      </dsp:nvSpPr>
      <dsp:spPr>
        <a:xfrm>
          <a:off x="108995" y="2213959"/>
          <a:ext cx="240527" cy="24052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C32F21-EA90-41BD-B481-B927A3BD2ABC}">
      <dsp:nvSpPr>
        <dsp:cNvPr id="0" name=""/>
        <dsp:cNvSpPr/>
      </dsp:nvSpPr>
      <dsp:spPr>
        <a:xfrm>
          <a:off x="448611" y="2099795"/>
          <a:ext cx="5375786" cy="437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83" tIns="46283" rIns="46283" bIns="4628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Kto może złożyć wniosek</a:t>
          </a:r>
          <a:endParaRPr lang="pl-PL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8611" y="2099795"/>
        <a:ext cx="5375786" cy="437323"/>
      </dsp:txXfrm>
    </dsp:sp>
    <dsp:sp modelId="{37AD5F86-BE03-4B8A-9DEB-853A70053B69}">
      <dsp:nvSpPr>
        <dsp:cNvPr id="0" name=""/>
        <dsp:cNvSpPr/>
      </dsp:nvSpPr>
      <dsp:spPr>
        <a:xfrm>
          <a:off x="5357963" y="1928107"/>
          <a:ext cx="5993721" cy="713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u="none" kern="1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Jedynie</a:t>
          </a:r>
          <a:r>
            <a:rPr lang="pl-PL" sz="1200" b="1" u="none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pl-PL" sz="1200" b="1" u="none" kern="1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ustawowy zarządca drogi </a:t>
          </a:r>
          <a:r>
            <a:rPr lang="pl-PL" sz="1200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(w dniu złożenia wniosku), odpowiednio: dla dróg powiatowych – zarząd powiatu, prezydent miasta na prawach powiatu, dla dróg gminnych – wójt (burmistrz, prezydent miasta) oraz prezydent miasta na prawach powiatu.</a:t>
          </a:r>
          <a:endParaRPr lang="pl-PL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57963" y="1928107"/>
        <a:ext cx="5993721" cy="713063"/>
      </dsp:txXfrm>
    </dsp:sp>
    <dsp:sp modelId="{9FBDAA42-B5D8-451E-8822-79403E3075E7}">
      <dsp:nvSpPr>
        <dsp:cNvPr id="0" name=""/>
        <dsp:cNvSpPr/>
      </dsp:nvSpPr>
      <dsp:spPr>
        <a:xfrm>
          <a:off x="-31176" y="2812361"/>
          <a:ext cx="11946193" cy="97558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CE6BE4-3D87-425F-A419-7B715F81945D}">
      <dsp:nvSpPr>
        <dsp:cNvPr id="0" name=""/>
        <dsp:cNvSpPr/>
      </dsp:nvSpPr>
      <dsp:spPr>
        <a:xfrm>
          <a:off x="117262" y="3188013"/>
          <a:ext cx="240527" cy="24052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EC7E5F-8D03-4BF3-BF54-C27D1E1F5453}">
      <dsp:nvSpPr>
        <dsp:cNvPr id="0" name=""/>
        <dsp:cNvSpPr/>
      </dsp:nvSpPr>
      <dsp:spPr>
        <a:xfrm>
          <a:off x="411894" y="3097688"/>
          <a:ext cx="5375786" cy="437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83" tIns="46283" rIns="46283" bIns="4628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Limity wniosków</a:t>
          </a:r>
        </a:p>
      </dsp:txBody>
      <dsp:txXfrm>
        <a:off x="411894" y="3097688"/>
        <a:ext cx="5375786" cy="437323"/>
      </dsp:txXfrm>
    </dsp:sp>
    <dsp:sp modelId="{69842614-3BF7-403D-BD6B-891880EEC7DD}">
      <dsp:nvSpPr>
        <dsp:cNvPr id="0" name=""/>
        <dsp:cNvSpPr/>
      </dsp:nvSpPr>
      <dsp:spPr>
        <a:xfrm>
          <a:off x="5358023" y="3021950"/>
          <a:ext cx="6064310" cy="732362"/>
        </a:xfrm>
        <a:prstGeom prst="rect">
          <a:avLst/>
        </a:prstGeom>
        <a:blipFill dpi="0" rotWithShape="0">
          <a:blip xmlns:r="http://schemas.openxmlformats.org/officeDocument/2006/relationships" r:embed="rId5"/>
          <a:srcRect/>
          <a:stretch>
            <a:fillRect l="-54000" r="-54000"/>
          </a:stretch>
        </a:blipFill>
        <a:ln>
          <a:noFill/>
        </a:ln>
        <a:effectLst>
          <a:outerShdw blurRad="50800" dist="50800" dir="5400000" sx="13000" sy="13000" algn="ctr" rotWithShape="0">
            <a:srgbClr val="000000">
              <a:alpha val="43137"/>
            </a:srgbClr>
          </a:outerShdw>
          <a:reflection stA="98000" endPos="65000" dist="50800" dir="5400000" sy="-100000" algn="bl" rotWithShape="0"/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Gminy i powiaty ziemskie 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mogą złożyć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jeden wniosek 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 otrzymać środki na dofinansowanie </a:t>
          </a:r>
          <a:r>
            <a:rPr lang="pl-PL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jednego zadania.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Miasta na prawach powiatu 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mogą złożyć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dwa wnioski 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 otrzymać dofinansowanie na realizację </a:t>
          </a:r>
          <a:r>
            <a:rPr lang="pl-PL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dwóch zadań, </a:t>
          </a:r>
          <a:r>
            <a:rPr lang="pl-PL" sz="1200" b="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przy czym każde z tych zadań musi dotyczyć drogi/dróg innej kategorii.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900" b="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900" b="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58023" y="3021950"/>
        <a:ext cx="6064310" cy="732362"/>
      </dsp:txXfrm>
    </dsp:sp>
    <dsp:sp modelId="{A5A71DB0-2008-4B6C-B328-D77CB8C4856F}">
      <dsp:nvSpPr>
        <dsp:cNvPr id="0" name=""/>
        <dsp:cNvSpPr/>
      </dsp:nvSpPr>
      <dsp:spPr>
        <a:xfrm>
          <a:off x="-31176" y="3962350"/>
          <a:ext cx="11946193" cy="494922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cap="rnd"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1EDF4D-4F79-4617-8ABF-F5A14BBF6042}">
      <dsp:nvSpPr>
        <dsp:cNvPr id="0" name=""/>
        <dsp:cNvSpPr/>
      </dsp:nvSpPr>
      <dsp:spPr>
        <a:xfrm>
          <a:off x="118125" y="4110319"/>
          <a:ext cx="240527" cy="24052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E309D-AF8C-41C4-9F8E-EE45829002BA}">
      <dsp:nvSpPr>
        <dsp:cNvPr id="0" name=""/>
        <dsp:cNvSpPr/>
      </dsp:nvSpPr>
      <dsp:spPr>
        <a:xfrm>
          <a:off x="489359" y="3986405"/>
          <a:ext cx="5375786" cy="437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83" tIns="46283" rIns="46283" bIns="4628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Termin składania wniosków</a:t>
          </a:r>
        </a:p>
      </dsp:txBody>
      <dsp:txXfrm>
        <a:off x="489359" y="3986405"/>
        <a:ext cx="5375786" cy="437323"/>
      </dsp:txXfrm>
    </dsp:sp>
    <dsp:sp modelId="{AFC26DB9-3DA1-46DD-9FEA-7E24A401E87D}">
      <dsp:nvSpPr>
        <dsp:cNvPr id="0" name=""/>
        <dsp:cNvSpPr/>
      </dsp:nvSpPr>
      <dsp:spPr>
        <a:xfrm>
          <a:off x="5382099" y="4075313"/>
          <a:ext cx="6064310" cy="2764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27 sierpnia 2026 r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382099" y="4075313"/>
        <a:ext cx="6064310" cy="276452"/>
      </dsp:txXfrm>
    </dsp:sp>
    <dsp:sp modelId="{AE0DCD1E-70CF-43AF-B433-F9A3E3579A69}">
      <dsp:nvSpPr>
        <dsp:cNvPr id="0" name=""/>
        <dsp:cNvSpPr/>
      </dsp:nvSpPr>
      <dsp:spPr>
        <a:xfrm>
          <a:off x="-31176" y="4571173"/>
          <a:ext cx="11946193" cy="71859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CFABE5-33CE-42C1-A193-3348DC203457}">
      <dsp:nvSpPr>
        <dsp:cNvPr id="0" name=""/>
        <dsp:cNvSpPr/>
      </dsp:nvSpPr>
      <dsp:spPr>
        <a:xfrm>
          <a:off x="101113" y="4885952"/>
          <a:ext cx="240527" cy="24052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9CD983-C443-4D43-8FB2-E1AA77F85C84}">
      <dsp:nvSpPr>
        <dsp:cNvPr id="0" name=""/>
        <dsp:cNvSpPr/>
      </dsp:nvSpPr>
      <dsp:spPr>
        <a:xfrm>
          <a:off x="484575" y="4787554"/>
          <a:ext cx="5375786" cy="437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83" tIns="46283" rIns="46283" bIns="4628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Zakres rzeczowy</a:t>
          </a:r>
          <a:endParaRPr lang="pl-PL" sz="1600" kern="1200" dirty="0"/>
        </a:p>
      </dsp:txBody>
      <dsp:txXfrm>
        <a:off x="484575" y="4787554"/>
        <a:ext cx="5375786" cy="437323"/>
      </dsp:txXfrm>
    </dsp:sp>
    <dsp:sp modelId="{23EE2077-C5E0-4508-BF8F-2A9A20CF78AF}">
      <dsp:nvSpPr>
        <dsp:cNvPr id="0" name=""/>
        <dsp:cNvSpPr/>
      </dsp:nvSpPr>
      <dsp:spPr>
        <a:xfrm>
          <a:off x="5328945" y="4770183"/>
          <a:ext cx="6190993" cy="2764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Wniosek może dotyczyć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budowy (rozbudowy), przebudowy lub remontu dróg gminnych lub dróg powiatowych 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wraz z ich skrzyżowaniami oraz skrzyżowaniami z innymi drogami </a:t>
          </a:r>
          <a:r>
            <a:rPr lang="pl-PL" sz="12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publicznymi lub przebudowy dróg wewnętrznych, które następnie zostaną zaliczone do odpowiedniej kategorii dróg publicznych.</a:t>
          </a:r>
          <a:endParaRPr lang="pl-PL" sz="1200" b="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28945" y="4770183"/>
        <a:ext cx="6190993" cy="2764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B834A-F64D-49F8-85E5-7A63098F97C3}">
      <dsp:nvSpPr>
        <dsp:cNvPr id="0" name=""/>
        <dsp:cNvSpPr/>
      </dsp:nvSpPr>
      <dsp:spPr>
        <a:xfrm>
          <a:off x="0" y="3388"/>
          <a:ext cx="11946193" cy="117372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9525"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F47FE1-25CA-42C8-BD8F-BFE5E05CE097}">
      <dsp:nvSpPr>
        <dsp:cNvPr id="0" name=""/>
        <dsp:cNvSpPr/>
      </dsp:nvSpPr>
      <dsp:spPr>
        <a:xfrm>
          <a:off x="141781" y="464246"/>
          <a:ext cx="257784" cy="257784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FE3032-1191-414A-BD15-73A5AD4D41CD}">
      <dsp:nvSpPr>
        <dsp:cNvPr id="0" name=""/>
        <dsp:cNvSpPr/>
      </dsp:nvSpPr>
      <dsp:spPr>
        <a:xfrm>
          <a:off x="551991" y="346176"/>
          <a:ext cx="5375786" cy="46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04" tIns="49604" rIns="49604" bIns="496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Alokacja środków RFRD na 2027</a:t>
          </a:r>
          <a:endParaRPr lang="pl-PL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1991" y="346176"/>
        <a:ext cx="5375786" cy="468699"/>
      </dsp:txXfrm>
    </dsp:sp>
    <dsp:sp modelId="{3B908E10-548D-4D19-B324-DFB9906BDC28}">
      <dsp:nvSpPr>
        <dsp:cNvPr id="0" name=""/>
        <dsp:cNvSpPr/>
      </dsp:nvSpPr>
      <dsp:spPr>
        <a:xfrm>
          <a:off x="5424663" y="65767"/>
          <a:ext cx="6028529" cy="869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Wysokość środków na 2027 rok przeznaczonych na dofinansowanie zadań powiatowych oraz zadań gminnych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polegających wyłącznie na remoncie</a:t>
          </a:r>
          <a:r>
            <a:rPr lang="pl-PL" sz="12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 województwie mazowieckim wynosi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103 631 874,67 zł</a:t>
          </a:r>
          <a:r>
            <a:rPr lang="pl-PL" sz="12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5424663" y="65767"/>
        <a:ext cx="6028529" cy="869643"/>
      </dsp:txXfrm>
    </dsp:sp>
    <dsp:sp modelId="{CFC1B424-22A7-4907-B01D-45FECCFD9F42}">
      <dsp:nvSpPr>
        <dsp:cNvPr id="0" name=""/>
        <dsp:cNvSpPr/>
      </dsp:nvSpPr>
      <dsp:spPr>
        <a:xfrm>
          <a:off x="0" y="1364317"/>
          <a:ext cx="11859144" cy="629894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667498-5226-4ACD-B30C-4B3B1F40303B}">
      <dsp:nvSpPr>
        <dsp:cNvPr id="0" name=""/>
        <dsp:cNvSpPr/>
      </dsp:nvSpPr>
      <dsp:spPr>
        <a:xfrm>
          <a:off x="120059" y="1603105"/>
          <a:ext cx="257784" cy="257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A77FC-E74B-4228-AC18-C6236CD8C627}">
      <dsp:nvSpPr>
        <dsp:cNvPr id="0" name=""/>
        <dsp:cNvSpPr/>
      </dsp:nvSpPr>
      <dsp:spPr>
        <a:xfrm>
          <a:off x="551987" y="1438259"/>
          <a:ext cx="5375786" cy="46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04" tIns="49604" rIns="49604" bIns="496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Podział środków</a:t>
          </a:r>
        </a:p>
      </dsp:txBody>
      <dsp:txXfrm>
        <a:off x="551987" y="1438259"/>
        <a:ext cx="5375786" cy="468699"/>
      </dsp:txXfrm>
    </dsp:sp>
    <dsp:sp modelId="{7BC2FF0F-D45F-45F4-AAF6-A393F9FE5054}">
      <dsp:nvSpPr>
        <dsp:cNvPr id="0" name=""/>
        <dsp:cNvSpPr/>
      </dsp:nvSpPr>
      <dsp:spPr>
        <a:xfrm>
          <a:off x="5462955" y="1206403"/>
          <a:ext cx="6026057" cy="869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Na dofinansowanie zadań powiatowych i gminnych przewiduje się przeznaczyć odpowiednio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30% i 70% </a:t>
          </a:r>
          <a:r>
            <a:rPr lang="x-none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alokacji środków przewidzianej dla województwa mazowieckiego.</a:t>
          </a:r>
        </a:p>
      </dsp:txBody>
      <dsp:txXfrm>
        <a:off x="5462955" y="1206403"/>
        <a:ext cx="6026057" cy="869643"/>
      </dsp:txXfrm>
    </dsp:sp>
    <dsp:sp modelId="{73465601-0BAA-49CC-9995-9F2E075797F9}">
      <dsp:nvSpPr>
        <dsp:cNvPr id="0" name=""/>
        <dsp:cNvSpPr/>
      </dsp:nvSpPr>
      <dsp:spPr>
        <a:xfrm>
          <a:off x="0" y="2192729"/>
          <a:ext cx="11946193" cy="60346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2B044A-9BFB-4C90-AED0-00EFE76E8524}">
      <dsp:nvSpPr>
        <dsp:cNvPr id="0" name=""/>
        <dsp:cNvSpPr/>
      </dsp:nvSpPr>
      <dsp:spPr>
        <a:xfrm>
          <a:off x="150229" y="2368243"/>
          <a:ext cx="257784" cy="257784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C32F21-EA90-41BD-B481-B927A3BD2ABC}">
      <dsp:nvSpPr>
        <dsp:cNvPr id="0" name=""/>
        <dsp:cNvSpPr/>
      </dsp:nvSpPr>
      <dsp:spPr>
        <a:xfrm>
          <a:off x="516027" y="2245889"/>
          <a:ext cx="5375786" cy="46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04" tIns="49604" rIns="49604" bIns="496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Kto może złożyć wniosek</a:t>
          </a:r>
          <a:endParaRPr lang="pl-PL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6027" y="2245889"/>
        <a:ext cx="5375786" cy="468699"/>
      </dsp:txXfrm>
    </dsp:sp>
    <dsp:sp modelId="{37AD5F86-BE03-4B8A-9DEB-853A70053B69}">
      <dsp:nvSpPr>
        <dsp:cNvPr id="0" name=""/>
        <dsp:cNvSpPr/>
      </dsp:nvSpPr>
      <dsp:spPr>
        <a:xfrm>
          <a:off x="5428280" y="2061882"/>
          <a:ext cx="5958357" cy="764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u="none" kern="1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Jedynie</a:t>
          </a:r>
          <a:r>
            <a:rPr lang="pl-PL" sz="1200" b="1" u="none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pl-PL" sz="1200" b="1" u="none" kern="1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ustawowy zarządca drogi </a:t>
          </a:r>
          <a:r>
            <a:rPr lang="pl-PL" sz="1200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(w dniu złożenia wniosku), odpowiednio: dla dróg powiatowych – zarząd powiatu, prezydent miasta na prawach powiatu, dla dróg gminnych – wójt (burmistrz, prezydent miasta) oraz prezydent miasta na prawach powiatu.</a:t>
          </a:r>
          <a:endParaRPr lang="pl-PL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28280" y="2061882"/>
        <a:ext cx="5958357" cy="764223"/>
      </dsp:txXfrm>
    </dsp:sp>
    <dsp:sp modelId="{9FBDAA42-B5D8-451E-8822-79403E3075E7}">
      <dsp:nvSpPr>
        <dsp:cNvPr id="0" name=""/>
        <dsp:cNvSpPr/>
      </dsp:nvSpPr>
      <dsp:spPr>
        <a:xfrm>
          <a:off x="0" y="3085132"/>
          <a:ext cx="11946193" cy="1045583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CE6BE4-3D87-425F-A419-7B715F81945D}">
      <dsp:nvSpPr>
        <dsp:cNvPr id="0" name=""/>
        <dsp:cNvSpPr/>
      </dsp:nvSpPr>
      <dsp:spPr>
        <a:xfrm>
          <a:off x="159089" y="3412181"/>
          <a:ext cx="257784" cy="257784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EC7E5F-8D03-4BF3-BF54-C27D1E1F5453}">
      <dsp:nvSpPr>
        <dsp:cNvPr id="0" name=""/>
        <dsp:cNvSpPr/>
      </dsp:nvSpPr>
      <dsp:spPr>
        <a:xfrm>
          <a:off x="479310" y="3315376"/>
          <a:ext cx="5375786" cy="46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04" tIns="49604" rIns="49604" bIns="496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Limity wniosków</a:t>
          </a:r>
        </a:p>
      </dsp:txBody>
      <dsp:txXfrm>
        <a:off x="479310" y="3315376"/>
        <a:ext cx="5375786" cy="468699"/>
      </dsp:txXfrm>
    </dsp:sp>
    <dsp:sp modelId="{69842614-3BF7-403D-BD6B-891880EEC7DD}">
      <dsp:nvSpPr>
        <dsp:cNvPr id="0" name=""/>
        <dsp:cNvSpPr/>
      </dsp:nvSpPr>
      <dsp:spPr>
        <a:xfrm>
          <a:off x="5428341" y="3234204"/>
          <a:ext cx="6028529" cy="784906"/>
        </a:xfrm>
        <a:prstGeom prst="rect">
          <a:avLst/>
        </a:prstGeom>
        <a:blipFill dpi="0" rotWithShape="0">
          <a:blip xmlns:r="http://schemas.openxmlformats.org/officeDocument/2006/relationships" r:embed="rId5"/>
          <a:srcRect/>
          <a:stretch>
            <a:fillRect l="-54000" r="-54000"/>
          </a:stretch>
        </a:blipFill>
        <a:ln>
          <a:noFill/>
        </a:ln>
        <a:effectLst>
          <a:outerShdw blurRad="50800" dist="50800" dir="5400000" sx="13000" sy="13000" algn="ctr" rotWithShape="0">
            <a:srgbClr val="000000">
              <a:alpha val="43137"/>
            </a:srgbClr>
          </a:outerShdw>
          <a:reflection stA="98000" endPos="65000" dist="50800" dir="5400000" sy="-100000" algn="bl" rotWithShape="0"/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</a:t>
          </a:r>
          <a:r>
            <a:rPr lang="pl-PL" sz="11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Gminy i powiaty ziemskie </a:t>
          </a:r>
          <a:r>
            <a:rPr lang="pl-PL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mogą złożyć </a:t>
          </a:r>
          <a:r>
            <a:rPr lang="pl-PL" sz="11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jeden wniosek </a:t>
          </a:r>
          <a:r>
            <a:rPr lang="pl-PL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 otrzymać środki na dofinansowanie </a:t>
          </a:r>
          <a:r>
            <a:rPr lang="pl-PL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jednego zadania.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</a:t>
          </a:r>
          <a:r>
            <a:rPr lang="pl-PL" sz="11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Miasta na prawach powiatu </a:t>
          </a:r>
          <a:r>
            <a:rPr lang="pl-PL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mogą złożyć </a:t>
          </a:r>
          <a:r>
            <a:rPr lang="pl-PL" sz="11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dwa wnioski </a:t>
          </a:r>
          <a:r>
            <a:rPr lang="pl-PL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 otrzymać dofinansowanie na realizację </a:t>
          </a:r>
          <a:r>
            <a:rPr lang="pl-PL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dwóch zadań, </a:t>
          </a:r>
          <a:r>
            <a:rPr lang="pl-PL" sz="1100" b="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przy czym każde z tych zadań musi dotyczyć drogi/dróg innej kategorii</a:t>
          </a:r>
          <a:r>
            <a:rPr lang="pl-PL" sz="900" b="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900" b="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900" b="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28341" y="3234204"/>
        <a:ext cx="6028529" cy="784906"/>
      </dsp:txXfrm>
    </dsp:sp>
    <dsp:sp modelId="{A5A71DB0-2008-4B6C-B328-D77CB8C4856F}">
      <dsp:nvSpPr>
        <dsp:cNvPr id="0" name=""/>
        <dsp:cNvSpPr/>
      </dsp:nvSpPr>
      <dsp:spPr>
        <a:xfrm>
          <a:off x="0" y="4284575"/>
          <a:ext cx="11946193" cy="53043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cap="rnd"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1EDF4D-4F79-4617-8ABF-F5A14BBF6042}">
      <dsp:nvSpPr>
        <dsp:cNvPr id="0" name=""/>
        <dsp:cNvSpPr/>
      </dsp:nvSpPr>
      <dsp:spPr>
        <a:xfrm>
          <a:off x="141781" y="4464473"/>
          <a:ext cx="257784" cy="257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E309D-AF8C-41C4-9F8E-EE45829002BA}">
      <dsp:nvSpPr>
        <dsp:cNvPr id="0" name=""/>
        <dsp:cNvSpPr/>
      </dsp:nvSpPr>
      <dsp:spPr>
        <a:xfrm>
          <a:off x="551991" y="4359016"/>
          <a:ext cx="5375786" cy="46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04" tIns="49604" rIns="49604" bIns="496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Termin składania wniosków</a:t>
          </a:r>
        </a:p>
      </dsp:txBody>
      <dsp:txXfrm>
        <a:off x="551991" y="4359016"/>
        <a:ext cx="5375786" cy="468699"/>
      </dsp:txXfrm>
    </dsp:sp>
    <dsp:sp modelId="{AFC26DB9-3DA1-46DD-9FEA-7E24A401E87D}">
      <dsp:nvSpPr>
        <dsp:cNvPr id="0" name=""/>
        <dsp:cNvSpPr/>
      </dsp:nvSpPr>
      <dsp:spPr>
        <a:xfrm>
          <a:off x="5452274" y="4363138"/>
          <a:ext cx="6028529" cy="295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27 sierpnia 2026 r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452274" y="4363138"/>
        <a:ext cx="6028529" cy="295997"/>
      </dsp:txXfrm>
    </dsp:sp>
    <dsp:sp modelId="{F2EEF8AB-1704-410A-A836-ADDCEFCF5B62}">
      <dsp:nvSpPr>
        <dsp:cNvPr id="0" name=""/>
        <dsp:cNvSpPr/>
      </dsp:nvSpPr>
      <dsp:spPr>
        <a:xfrm>
          <a:off x="0" y="4980120"/>
          <a:ext cx="11946193" cy="540002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79DF9E-848B-4D62-ACB7-B148CAD3896A}">
      <dsp:nvSpPr>
        <dsp:cNvPr id="0" name=""/>
        <dsp:cNvSpPr/>
      </dsp:nvSpPr>
      <dsp:spPr>
        <a:xfrm>
          <a:off x="141781" y="5116865"/>
          <a:ext cx="257784" cy="257784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39ACAC-FD6F-477F-BF0F-96F8CAD84F98}">
      <dsp:nvSpPr>
        <dsp:cNvPr id="0" name=""/>
        <dsp:cNvSpPr/>
      </dsp:nvSpPr>
      <dsp:spPr>
        <a:xfrm>
          <a:off x="541347" y="5011408"/>
          <a:ext cx="5375786" cy="46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04" tIns="49604" rIns="49604" bIns="496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Zakres rzeczowy</a:t>
          </a:r>
        </a:p>
      </dsp:txBody>
      <dsp:txXfrm>
        <a:off x="541347" y="5011408"/>
        <a:ext cx="5375786" cy="468699"/>
      </dsp:txXfrm>
    </dsp:sp>
    <dsp:sp modelId="{7174B808-5978-4C7D-A4C4-C96BFDFBA905}">
      <dsp:nvSpPr>
        <dsp:cNvPr id="0" name=""/>
        <dsp:cNvSpPr/>
      </dsp:nvSpPr>
      <dsp:spPr>
        <a:xfrm>
          <a:off x="5452274" y="5015529"/>
          <a:ext cx="6028529" cy="295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 zakresie rzeczowym wniosek może dotyczyć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wyłącznie remontu dróg gminnych lub dróg powiatowych </a:t>
          </a:r>
          <a:r>
            <a:rPr lang="pl-PL" sz="12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wraz z ich skrzyżowaniami oraz skrzyżowaniami z innymi drogami publicznymi</a:t>
          </a:r>
          <a:endParaRPr lang="pl-PL" sz="1200" b="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52274" y="5015529"/>
        <a:ext cx="6028529" cy="29599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0F9239-CC3B-4F8A-A238-4D5B116B1092}">
      <dsp:nvSpPr>
        <dsp:cNvPr id="0" name=""/>
        <dsp:cNvSpPr/>
      </dsp:nvSpPr>
      <dsp:spPr>
        <a:xfrm>
          <a:off x="0" y="34399"/>
          <a:ext cx="10515600" cy="430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Data ogłoszenia naboru</a:t>
          </a:r>
        </a:p>
      </dsp:txBody>
      <dsp:txXfrm>
        <a:off x="21027" y="55426"/>
        <a:ext cx="10473546" cy="388688"/>
      </dsp:txXfrm>
    </dsp:sp>
    <dsp:sp modelId="{4BDC3B4F-9FBD-4E1E-A691-F066FCAAE5AC}">
      <dsp:nvSpPr>
        <dsp:cNvPr id="0" name=""/>
        <dsp:cNvSpPr/>
      </dsp:nvSpPr>
      <dsp:spPr>
        <a:xfrm>
          <a:off x="0" y="455578"/>
          <a:ext cx="10515600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6510" rIns="92456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28.07.2026 r</a:t>
          </a:r>
          <a:r>
            <a:rPr lang="pl-PL" sz="1300" kern="1200" dirty="0">
              <a:solidFill>
                <a:schemeClr val="tx1"/>
              </a:solidFill>
            </a:rPr>
            <a:t>.</a:t>
          </a:r>
        </a:p>
      </dsp:txBody>
      <dsp:txXfrm>
        <a:off x="0" y="455578"/>
        <a:ext cx="10515600" cy="281520"/>
      </dsp:txXfrm>
    </dsp:sp>
    <dsp:sp modelId="{7B3452F8-2D86-43E3-A98B-55E69D3B3B7A}">
      <dsp:nvSpPr>
        <dsp:cNvPr id="0" name=""/>
        <dsp:cNvSpPr/>
      </dsp:nvSpPr>
      <dsp:spPr>
        <a:xfrm>
          <a:off x="0" y="737098"/>
          <a:ext cx="10515600" cy="430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Data zakończenia naboru oraz sposób składania wniosków</a:t>
          </a:r>
          <a:endParaRPr lang="pl-PL" sz="1700" kern="1200" dirty="0"/>
        </a:p>
      </dsp:txBody>
      <dsp:txXfrm>
        <a:off x="21027" y="758125"/>
        <a:ext cx="10473546" cy="388688"/>
      </dsp:txXfrm>
    </dsp:sp>
    <dsp:sp modelId="{552AB232-371C-4EFA-A034-DFFA9FDD1B41}">
      <dsp:nvSpPr>
        <dsp:cNvPr id="0" name=""/>
        <dsp:cNvSpPr/>
      </dsp:nvSpPr>
      <dsp:spPr>
        <a:xfrm>
          <a:off x="0" y="1167841"/>
          <a:ext cx="10515600" cy="950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27.08.2026 r.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Wnioski można składać </a:t>
          </a:r>
          <a:r>
            <a:rPr lang="pl-PL" sz="13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osobiście w Mazowieckim Urzędzie Wojewódzkim w Warszawie </a:t>
          </a:r>
          <a:r>
            <a:rPr lang="pl-PL" sz="13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lub za pośrednictwem operatora pocztowego (adres: pl. Bankowy 3/5, 00-950 Warszawa). Dopuszcza się </a:t>
          </a:r>
          <a:r>
            <a:rPr lang="pl-PL" sz="13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składanie wniosków za pośrednictwem Elektronicznej Platformy Usług Administracji Publicznej (</a:t>
          </a:r>
          <a:r>
            <a:rPr lang="pl-PL" sz="13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ePUAP</a:t>
          </a:r>
          <a:r>
            <a:rPr lang="pl-PL" sz="13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lub za pośrednictwem e-doręczeń </a:t>
          </a:r>
          <a:r>
            <a:rPr lang="pl-PL" sz="13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jednakże konieczne jest zapewnienie prawidłowych podpisów kwalifikowanych osób uprawnionych do jego złożenia oraz czytelność wszystkich składanych dokumentów, a w szczególności mapy poglądowej.</a:t>
          </a:r>
        </a:p>
      </dsp:txBody>
      <dsp:txXfrm>
        <a:off x="0" y="1167841"/>
        <a:ext cx="10515600" cy="950130"/>
      </dsp:txXfrm>
    </dsp:sp>
    <dsp:sp modelId="{65322707-46B0-40CE-80E0-7F5C37B10395}">
      <dsp:nvSpPr>
        <dsp:cNvPr id="0" name=""/>
        <dsp:cNvSpPr/>
      </dsp:nvSpPr>
      <dsp:spPr>
        <a:xfrm>
          <a:off x="0" y="2131420"/>
          <a:ext cx="10515600" cy="430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Kto może złożyć wniosek</a:t>
          </a:r>
          <a:endParaRPr lang="pl-PL" sz="1700" kern="1200" dirty="0"/>
        </a:p>
      </dsp:txBody>
      <dsp:txXfrm>
        <a:off x="21027" y="2152447"/>
        <a:ext cx="10473546" cy="388688"/>
      </dsp:txXfrm>
    </dsp:sp>
    <dsp:sp modelId="{E29F9388-1799-44DB-A679-D0F8B9E88220}">
      <dsp:nvSpPr>
        <dsp:cNvPr id="0" name=""/>
        <dsp:cNvSpPr/>
      </dsp:nvSpPr>
      <dsp:spPr>
        <a:xfrm>
          <a:off x="0" y="2548714"/>
          <a:ext cx="10515600" cy="395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1" u="none" kern="1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Jedynie</a:t>
          </a:r>
          <a:r>
            <a:rPr lang="pl-PL" sz="1300" b="1" u="none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pl-PL" sz="1300" b="1" u="none" kern="1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ustawowy zarządca drogi </a:t>
          </a:r>
          <a:r>
            <a:rPr lang="pl-PL" sz="1300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(w dniu złożenia wniosku), odpowiednio: dla dróg powiatowych – zarząd powiatu, prezydent miasta na prawach powiatu, dla dróg gminnych – wójt (burmistrz, prezydent miasta) oraz prezydent miasta na prawach powiatu.</a:t>
          </a:r>
          <a:endParaRPr lang="pl-PL" sz="1300" kern="1200" dirty="0"/>
        </a:p>
      </dsp:txBody>
      <dsp:txXfrm>
        <a:off x="0" y="2548714"/>
        <a:ext cx="10515600" cy="395887"/>
      </dsp:txXfrm>
    </dsp:sp>
    <dsp:sp modelId="{E81967C4-5BE6-44FA-9A21-70D1B6B3824B}">
      <dsp:nvSpPr>
        <dsp:cNvPr id="0" name=""/>
        <dsp:cNvSpPr/>
      </dsp:nvSpPr>
      <dsp:spPr>
        <a:xfrm>
          <a:off x="0" y="2985245"/>
          <a:ext cx="10515600" cy="430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Limit wniosków</a:t>
          </a:r>
          <a:endParaRPr lang="pl-PL" sz="1800" kern="1200" dirty="0"/>
        </a:p>
      </dsp:txBody>
      <dsp:txXfrm>
        <a:off x="21027" y="3006272"/>
        <a:ext cx="10473546" cy="388688"/>
      </dsp:txXfrm>
    </dsp:sp>
    <dsp:sp modelId="{8D27B134-9FC4-49CD-9D35-62AAD9EA5858}">
      <dsp:nvSpPr>
        <dsp:cNvPr id="0" name=""/>
        <dsp:cNvSpPr/>
      </dsp:nvSpPr>
      <dsp:spPr>
        <a:xfrm>
          <a:off x="0" y="3375344"/>
          <a:ext cx="10515600" cy="1196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Gminy i powiaty ziemskie </a:t>
          </a:r>
          <a:r>
            <a:rPr lang="pl-PL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mogą złożyć </a:t>
          </a:r>
          <a:r>
            <a:rPr lang="pl-PL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jeden wniosek </a:t>
          </a:r>
          <a:r>
            <a:rPr lang="pl-PL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 otrzymać środki na dofinansowanie </a:t>
          </a:r>
          <a:r>
            <a:rPr lang="pl-PL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jednego zadania.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Miasta na prawach powiatu </a:t>
          </a:r>
          <a:r>
            <a:rPr lang="pl-PL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mogą złożyć </a:t>
          </a:r>
          <a:r>
            <a:rPr lang="pl-PL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dwa wnioski </a:t>
          </a:r>
          <a:r>
            <a:rPr lang="pl-PL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 otrzymać dofinansowanie na realizację </a:t>
          </a:r>
          <a:r>
            <a:rPr lang="pl-PL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dwóch zadań, </a:t>
          </a:r>
          <a:r>
            <a:rPr lang="pl-PL" sz="1300" b="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przy czym każde z tych zadań musi dotyczyć drogi/dróg innej kategorii.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300" b="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!!! </a:t>
          </a:r>
          <a:r>
            <a:rPr lang="pl-PL" sz="13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 przypadku złożenia przez daną jednostkę większej liczby wniosków niż dopuszczalny limit dla każdego rodzaju zadań, wszystkie wnioski pozostawione zostaną bez rozpatrzenia. </a:t>
          </a:r>
        </a:p>
      </dsp:txBody>
      <dsp:txXfrm>
        <a:off x="0" y="3375344"/>
        <a:ext cx="10515600" cy="11964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22707-46B0-40CE-80E0-7F5C37B10395}">
      <dsp:nvSpPr>
        <dsp:cNvPr id="0" name=""/>
        <dsp:cNvSpPr/>
      </dsp:nvSpPr>
      <dsp:spPr>
        <a:xfrm>
          <a:off x="0" y="0"/>
          <a:ext cx="10515600" cy="505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Termin rozpoczęcia zadania oraz termin kwalifikowalności wydatków</a:t>
          </a:r>
          <a:endParaRPr lang="pl-PL" sz="1800" kern="1200" dirty="0"/>
        </a:p>
      </dsp:txBody>
      <dsp:txXfrm>
        <a:off x="24674" y="24674"/>
        <a:ext cx="10466252" cy="456092"/>
      </dsp:txXfrm>
    </dsp:sp>
    <dsp:sp modelId="{E29F9388-1799-44DB-A679-D0F8B9E88220}">
      <dsp:nvSpPr>
        <dsp:cNvPr id="0" name=""/>
        <dsp:cNvSpPr/>
      </dsp:nvSpPr>
      <dsp:spPr>
        <a:xfrm>
          <a:off x="0" y="510571"/>
          <a:ext cx="10515600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 ramach naborów można zgłosić do dofinansowania wyłącznie zadania, których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termin rozpoczęcia przypada na rok 2027.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Kwalifikowalność wydatków od 1 stycznia 2027 roku.</a:t>
          </a:r>
        </a:p>
      </dsp:txBody>
      <dsp:txXfrm>
        <a:off x="0" y="510571"/>
        <a:ext cx="10515600" cy="447120"/>
      </dsp:txXfrm>
    </dsp:sp>
    <dsp:sp modelId="{E81967C4-5BE6-44FA-9A21-70D1B6B3824B}">
      <dsp:nvSpPr>
        <dsp:cNvPr id="0" name=""/>
        <dsp:cNvSpPr/>
      </dsp:nvSpPr>
      <dsp:spPr>
        <a:xfrm>
          <a:off x="0" y="975253"/>
          <a:ext cx="10515600" cy="505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% dofinansowania oraz maksymalna kwota dofinansowania</a:t>
          </a:r>
          <a:endParaRPr lang="pl-PL" sz="1800" kern="1200" dirty="0"/>
        </a:p>
      </dsp:txBody>
      <dsp:txXfrm>
        <a:off x="24674" y="999927"/>
        <a:ext cx="10466252" cy="456092"/>
      </dsp:txXfrm>
    </dsp:sp>
    <dsp:sp modelId="{8D27B134-9FC4-49CD-9D35-62AAD9EA5858}">
      <dsp:nvSpPr>
        <dsp:cNvPr id="0" name=""/>
        <dsp:cNvSpPr/>
      </dsp:nvSpPr>
      <dsp:spPr>
        <a:xfrm>
          <a:off x="0" y="1463131"/>
          <a:ext cx="10515600" cy="516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Jednostki samorządu terytorialnego, których wnioski zostaną zakwalifikowane do realizacji w ramach Funduszu, mogą otrzymać dofinansowanie zadania w wysokości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 80 % kosztów kwalifikowanych zadania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 kwocie nie większej niż 30 000 000,00 zł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przy czym przewidywany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minimalny poziom dofinansowania 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zadania wyniesie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50 %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kosztów kwalifikowanych.</a:t>
          </a:r>
        </a:p>
      </dsp:txBody>
      <dsp:txXfrm>
        <a:off x="0" y="1463131"/>
        <a:ext cx="10515600" cy="516982"/>
      </dsp:txXfrm>
    </dsp:sp>
    <dsp:sp modelId="{7E0F9239-CC3B-4F8A-A238-4D5B116B1092}">
      <dsp:nvSpPr>
        <dsp:cNvPr id="0" name=""/>
        <dsp:cNvSpPr/>
      </dsp:nvSpPr>
      <dsp:spPr>
        <a:xfrm>
          <a:off x="0" y="1978620"/>
          <a:ext cx="10515600" cy="505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Ocena wniosków – kto?</a:t>
          </a:r>
        </a:p>
      </dsp:txBody>
      <dsp:txXfrm>
        <a:off x="24674" y="2003294"/>
        <a:ext cx="10466252" cy="456092"/>
      </dsp:txXfrm>
    </dsp:sp>
    <dsp:sp modelId="{4BDC3B4F-9FBD-4E1E-A691-F066FCAAE5AC}">
      <dsp:nvSpPr>
        <dsp:cNvPr id="0" name=""/>
        <dsp:cNvSpPr/>
      </dsp:nvSpPr>
      <dsp:spPr>
        <a:xfrm>
          <a:off x="0" y="2485554"/>
          <a:ext cx="10515600" cy="1844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2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Dokonywana przez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Komisję RFRD. 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Od rozstrzygnięć Komisji nie przysługuje odwołanie</a:t>
          </a:r>
          <a:r>
            <a:rPr lang="pl-PL" sz="1200" kern="1200" dirty="0"/>
            <a:t>.</a:t>
          </a:r>
          <a:endParaRPr lang="pl-PL" sz="1200" b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200" b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 przypadku gdy wniosek o dofinansowanie nie spełnia wymogów formalnych opisanych w ogłoszeniach z dnia</a:t>
          </a:r>
          <a:r>
            <a:rPr lang="pl-PL" sz="12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28 lipca 2026 r. </a:t>
          </a:r>
          <a:r>
            <a:rPr lang="pl-PL" sz="1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(ogłoszenie o naborze podstawowym oraz ogłoszenie o naborze remontowym) 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lub zawiera oczywiste omyłki – komisja wzywa wnioskodawcę do jego uzupełnienia lub poprawienia w nim oczywistych omyłek, w terminie 10 dni od dnia otrzymania wezwania, pod rygorem pozostawienia wniosku bez rozpatrzenia. </a:t>
          </a:r>
          <a:endParaRPr lang="pl-PL" sz="1200" b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Odpowiedź na wezwanie do uzupełnienia lub sprostowania powinna odnosić się wyłącznie do kwestii zawartych w wezwaniu, dlatego też uzupełniając wniosek </a:t>
          </a:r>
          <a:r>
            <a:rPr lang="pl-PL" sz="120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niedopuszczalne będzie zmniejszenie zakresu rzeczowego zadania, za wyjątkiem sytuacji kiedy Komisja wezwie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do wprowadzenia takiej zmiany w drodze sprostowania lub zaakceptuje jej wprowadzenie.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!!! Uwaga </a:t>
          </a:r>
          <a:r>
            <a:rPr lang="pl-PL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Uzupełniając lub poprawiając wniosek o dofinansowanie, nie można załączać dokumentów datowanych na dzień po złożeniu wniosku.</a:t>
          </a:r>
        </a:p>
      </dsp:txBody>
      <dsp:txXfrm>
        <a:off x="0" y="2485554"/>
        <a:ext cx="10515600" cy="1844369"/>
      </dsp:txXfrm>
    </dsp:sp>
    <dsp:sp modelId="{7B3452F8-2D86-43E3-A98B-55E69D3B3B7A}">
      <dsp:nvSpPr>
        <dsp:cNvPr id="0" name=""/>
        <dsp:cNvSpPr/>
      </dsp:nvSpPr>
      <dsp:spPr>
        <a:xfrm>
          <a:off x="0" y="4329924"/>
          <a:ext cx="10515600" cy="505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Procedura zatwierdzanie ostatecznych list zadań skierowanych do dofinansowania</a:t>
          </a:r>
          <a:endParaRPr lang="pl-PL" sz="1800" kern="1200" dirty="0"/>
        </a:p>
      </dsp:txBody>
      <dsp:txXfrm>
        <a:off x="24674" y="4354598"/>
        <a:ext cx="10466252" cy="456092"/>
      </dsp:txXfrm>
    </dsp:sp>
    <dsp:sp modelId="{552AB232-371C-4EFA-A034-DFFA9FDD1B41}">
      <dsp:nvSpPr>
        <dsp:cNvPr id="0" name=""/>
        <dsp:cNvSpPr/>
      </dsp:nvSpPr>
      <dsp:spPr>
        <a:xfrm>
          <a:off x="0" y="4835364"/>
          <a:ext cx="10515600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2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Zgodnie z </a:t>
          </a:r>
          <a:r>
            <a:rPr lang="pl-PL" sz="1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art. 26 </a:t>
          </a:r>
          <a:r>
            <a:rPr lang="pl-PL" sz="12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ustawy o Rządowym Funduszu Rozwoju Dróg.</a:t>
          </a:r>
          <a:endParaRPr lang="pl-PL" sz="1200" b="0" kern="1200" dirty="0">
            <a:solidFill>
              <a:schemeClr val="tx1"/>
            </a:solidFill>
          </a:endParaRPr>
        </a:p>
      </dsp:txBody>
      <dsp:txXfrm>
        <a:off x="0" y="4835364"/>
        <a:ext cx="10515600" cy="4471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0F9239-CC3B-4F8A-A238-4D5B116B1092}">
      <dsp:nvSpPr>
        <dsp:cNvPr id="0" name=""/>
        <dsp:cNvSpPr/>
      </dsp:nvSpPr>
      <dsp:spPr>
        <a:xfrm>
          <a:off x="0" y="22839"/>
          <a:ext cx="10515600" cy="3965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Różne kwoty alokacji przeznaczonej na nabór</a:t>
          </a:r>
        </a:p>
      </dsp:txBody>
      <dsp:txXfrm>
        <a:off x="19358" y="42197"/>
        <a:ext cx="10476884" cy="357828"/>
      </dsp:txXfrm>
    </dsp:sp>
    <dsp:sp modelId="{4BDC3B4F-9FBD-4E1E-A691-F066FCAAE5AC}">
      <dsp:nvSpPr>
        <dsp:cNvPr id="0" name=""/>
        <dsp:cNvSpPr/>
      </dsp:nvSpPr>
      <dsp:spPr>
        <a:xfrm>
          <a:off x="0" y="470724"/>
          <a:ext cx="10515600" cy="659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6510" rIns="92456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podstawowy</a:t>
          </a:r>
          <a:r>
            <a:rPr lang="pl-PL" sz="1300" b="1" u="none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 </a:t>
          </a:r>
          <a:r>
            <a:rPr lang="pl-PL" sz="10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241 </a:t>
          </a:r>
          <a:r>
            <a:rPr lang="pl-PL" sz="1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807 949,36 zł. </a:t>
          </a:r>
          <a:r>
            <a:rPr lang="pl-PL" sz="1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 czego kwotę </a:t>
          </a:r>
          <a:r>
            <a:rPr lang="pl-PL" sz="1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167 126 906,64 zł* </a:t>
          </a:r>
          <a:r>
            <a:rPr lang="pl-PL" sz="1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przeznacza się na dofinansowanie zadań zgłoszonych w ramach niniejszego naboru.</a:t>
          </a:r>
          <a:r>
            <a:rPr lang="pl-PL" sz="10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</a:t>
          </a:r>
          <a:r>
            <a:rPr lang="pl-PL" sz="1000" i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kwota może ulec zmianie w związku ze zmianami list zadań rekomendowanych do dofinansowania w roku 2026.</a:t>
          </a:r>
          <a:endParaRPr lang="pl-PL" sz="1000" b="0" kern="1200" dirty="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remontowy: </a:t>
          </a:r>
          <a:r>
            <a:rPr lang="pl-PL" sz="1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103 631 874,67 zł</a:t>
          </a:r>
          <a:r>
            <a:rPr lang="pl-PL" sz="1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Ze względu na to, że do dofinansowania można zgłosić wyłącznie zadania jednoroczne, nie podaje się limitu zobowiązań na zdania wieloletnie. </a:t>
          </a:r>
          <a:endParaRPr lang="pl-PL" sz="1000" b="0" kern="1200" dirty="0">
            <a:solidFill>
              <a:schemeClr val="tx1"/>
            </a:solidFill>
          </a:endParaRPr>
        </a:p>
      </dsp:txBody>
      <dsp:txXfrm>
        <a:off x="0" y="470724"/>
        <a:ext cx="10515600" cy="659864"/>
      </dsp:txXfrm>
    </dsp:sp>
    <dsp:sp modelId="{7B3452F8-2D86-43E3-A98B-55E69D3B3B7A}">
      <dsp:nvSpPr>
        <dsp:cNvPr id="0" name=""/>
        <dsp:cNvSpPr/>
      </dsp:nvSpPr>
      <dsp:spPr>
        <a:xfrm>
          <a:off x="0" y="1088687"/>
          <a:ext cx="10515600" cy="3965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Różny zakres rzeczowy wniosku</a:t>
          </a:r>
        </a:p>
      </dsp:txBody>
      <dsp:txXfrm>
        <a:off x="19358" y="1108045"/>
        <a:ext cx="10476884" cy="357828"/>
      </dsp:txXfrm>
    </dsp:sp>
    <dsp:sp modelId="{552AB232-371C-4EFA-A034-DFFA9FDD1B41}">
      <dsp:nvSpPr>
        <dsp:cNvPr id="0" name=""/>
        <dsp:cNvSpPr/>
      </dsp:nvSpPr>
      <dsp:spPr>
        <a:xfrm>
          <a:off x="0" y="1458249"/>
          <a:ext cx="10515600" cy="4209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6510" rIns="92456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podstawowy</a:t>
          </a:r>
          <a:r>
            <a:rPr lang="pl-PL" sz="13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pl-PL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Wniosek może dotyczyć </a:t>
          </a:r>
          <a:r>
            <a:rPr lang="pl-PL" sz="13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budowy (rozbudowy), przebudowy lub remontu dróg gminnych lub dróg powiatowych </a:t>
          </a:r>
          <a:r>
            <a:rPr lang="pl-PL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wraz z ich skrzyżowaniami oraz skrzyżowaniami z innymi drogami publicznymi.</a:t>
          </a:r>
          <a:endParaRPr lang="pl-PL" sz="13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3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Dofinansowaniu podlegają koszty kwalifikowane zadania, w szczególności związane z wykonaniem robót budowlanych, a także innych prac w pasie drogowym drogi zgłoszonej do dofinansowania, służących poprawie bezpieczeństwa ruchu drogowego lub dotyczących jej wyposażenia technicznego, z wyłączeniem robót stanowiących jej bieżące utrzymanie.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3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Uwaga: </a:t>
          </a:r>
          <a:r>
            <a:rPr lang="pl-PL" sz="130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Odcinek/odcinki drogi/dróg gruntowych, w tym o nawierzchni gruntowej utwardzonej (kruszywem, żwirem, tłuczniem itp.) planowane do przebudowy w ramach zadania, muszą być realizowane w oparciu o pozwolenie na budowę. </a:t>
          </a:r>
          <a:r>
            <a:rPr lang="pl-PL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Wyjątek stanowią odcinki, w odniesieniu do których wnioskodawca przedłoży dokumentację potwierdzającą wybudowanie drogi w przeszłości.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3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remontowy: </a:t>
          </a:r>
          <a:r>
            <a:rPr lang="pl-PL" sz="13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 zakresie rzeczowym wniosek może dotyczyć </a:t>
          </a:r>
          <a:r>
            <a:rPr lang="pl-PL" sz="13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wyłącznie remontu dróg gminnych lub dróg powiatowych </a:t>
          </a:r>
          <a:r>
            <a:rPr lang="pl-PL" sz="13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wraz z ich skrzyżowaniami oraz skrzyżowaniami z innymi drogami publicznymi.</a:t>
          </a:r>
          <a:endParaRPr lang="pl-PL" sz="1300" b="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300" b="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Dofinansowaniu podlegają koszty kwalifikowane zadania, w szczególności związane z wykonaniem robót budowlanych, a także innych prac w pasie drogowym drogi zgłoszonej do dofinansowania, służących poprawie bezpieczeństwa ruchu drogowego lub dotyczących jej wyposażenia technicznego, z wyłączeniem robót stanowiących jej bieżące utrzymanie.</a:t>
          </a:r>
          <a:endParaRPr lang="pl-PL" sz="1300" b="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300" b="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3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Uwaga: </a:t>
          </a:r>
          <a:r>
            <a:rPr lang="pl-PL" sz="1300" b="0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Zadanie nie może obejmować </a:t>
          </a:r>
          <a:r>
            <a:rPr lang="pl-PL" sz="13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odcinków drogi/dróg, na których w odniesieniu do nawierzchni zaplanowano do wykonania roboty polegające na powierzchniowym utrwaleniu nawierzchni gruntowych emulsją asfaltową oraz odcinków drogi/dróg na których zaplanowano remont drogi </a:t>
          </a:r>
          <a:br>
            <a:rPr lang="pl-PL" sz="13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pl-PL" sz="13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 nawierzchni innej niż twarda, tj. m. in. gruntowa, w tym tłuczniowa, kruszywowa, żwirowa itp.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300" b="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200" b="0" kern="1200" dirty="0">
            <a:solidFill>
              <a:schemeClr val="tx1"/>
            </a:solidFill>
          </a:endParaRPr>
        </a:p>
      </dsp:txBody>
      <dsp:txXfrm>
        <a:off x="0" y="1458249"/>
        <a:ext cx="10515600" cy="42094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C6BF1-4884-4681-ABA0-1B70C9C48A73}">
      <dsp:nvSpPr>
        <dsp:cNvPr id="0" name=""/>
        <dsp:cNvSpPr/>
      </dsp:nvSpPr>
      <dsp:spPr>
        <a:xfrm>
          <a:off x="0" y="20342"/>
          <a:ext cx="10515600" cy="400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Czas trwania inwestycji</a:t>
          </a:r>
          <a:endParaRPr lang="pl-PL" sz="1600" kern="1200" dirty="0"/>
        </a:p>
      </dsp:txBody>
      <dsp:txXfrm>
        <a:off x="19549" y="39891"/>
        <a:ext cx="10476502" cy="361362"/>
      </dsp:txXfrm>
    </dsp:sp>
    <dsp:sp modelId="{DD55CE30-BA2E-4E21-AFF3-E732F1EE1E9A}">
      <dsp:nvSpPr>
        <dsp:cNvPr id="0" name=""/>
        <dsp:cNvSpPr/>
      </dsp:nvSpPr>
      <dsp:spPr>
        <a:xfrm>
          <a:off x="0" y="405124"/>
          <a:ext cx="10515600" cy="877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2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200" b="1" u="sng" kern="1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podstawowy</a:t>
          </a:r>
          <a:r>
            <a:rPr lang="pl-PL" sz="1200" b="1" u="none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pl-PL" sz="1200" b="0" u="none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Realizowane mogą być zadania </a:t>
          </a:r>
          <a:r>
            <a:rPr lang="pl-PL" sz="1200" b="1" u="sng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 trybie jednorocznym oraz wieloletnim.</a:t>
          </a:r>
          <a:endParaRPr lang="pl-PL" sz="1200" b="1" u="sng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200" b="1" u="sng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200" b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remontowy</a:t>
          </a:r>
          <a:r>
            <a:rPr lang="pl-PL" sz="12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pl-PL" sz="1200" b="1" u="none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pl-PL" sz="1200" b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Realizowane mogą być </a:t>
          </a:r>
          <a:r>
            <a:rPr lang="pl-PL" sz="12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tylko i wyłącznie zadania </a:t>
          </a:r>
          <a:r>
            <a:rPr lang="pl-PL" sz="12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 trybie jednorocznym</a:t>
          </a:r>
          <a:r>
            <a:rPr lang="pl-PL" sz="1200" b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pl-PL" sz="12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05124"/>
        <a:ext cx="10515600" cy="877881"/>
      </dsp:txXfrm>
    </dsp:sp>
    <dsp:sp modelId="{6EAC4AA8-35DB-42C9-A2DE-E43C47209A64}">
      <dsp:nvSpPr>
        <dsp:cNvPr id="0" name=""/>
        <dsp:cNvSpPr/>
      </dsp:nvSpPr>
      <dsp:spPr>
        <a:xfrm>
          <a:off x="0" y="1369598"/>
          <a:ext cx="10515600" cy="400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Ilość odcinków jaką można zgłosić do dofinansowania zadań polegających na remoncie</a:t>
          </a:r>
          <a:endParaRPr lang="pl-PL" sz="1800" b="1" kern="1200" dirty="0"/>
        </a:p>
      </dsp:txBody>
      <dsp:txXfrm>
        <a:off x="19549" y="1389147"/>
        <a:ext cx="10476502" cy="361362"/>
      </dsp:txXfrm>
    </dsp:sp>
    <dsp:sp modelId="{E8C2BA2D-7D6B-4CEB-A052-70519AB0DE5C}">
      <dsp:nvSpPr>
        <dsp:cNvPr id="0" name=""/>
        <dsp:cNvSpPr/>
      </dsp:nvSpPr>
      <dsp:spPr>
        <a:xfrm>
          <a:off x="0" y="1683466"/>
          <a:ext cx="10515600" cy="1335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6510" rIns="92456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300" b="0" kern="1200" dirty="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0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 przypadku zadań remontowych, które mogą zostać zrealizowane zarówno w ramach naboru podstawowego, jak i naboru remontowego, obowiązują różne wytyczne dotyczące ilości odcinków, jakie można zgłosić w ramach zadania remontowego.</a:t>
          </a:r>
          <a:endParaRPr lang="pl-PL" sz="13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3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1" u="sng" kern="1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podstawowy</a:t>
          </a:r>
          <a:r>
            <a:rPr lang="pl-PL" sz="1300" b="1" u="none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pl-PL" sz="1300" kern="1200">
              <a:latin typeface="Times New Roman" panose="02020603050405020304" pitchFamily="18" charset="0"/>
              <a:cs typeface="Times New Roman" panose="02020603050405020304" pitchFamily="18" charset="0"/>
            </a:rPr>
            <a:t>W ramach jednego zadania można zgłosić wyłącznie </a:t>
          </a:r>
          <a:r>
            <a:rPr lang="pl-PL" sz="13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1 odcinek drogi.</a:t>
          </a:r>
          <a:endParaRPr lang="pl-PL" sz="13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300" b="1" u="sng" kern="1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Nabór remontowy</a:t>
          </a:r>
          <a:r>
            <a:rPr lang="pl-PL" sz="1300" b="1" u="none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pl-PL" sz="1300" b="1" u="none" kern="1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pl-PL" sz="1300" kern="1200">
              <a:latin typeface="Times New Roman" panose="02020603050405020304" pitchFamily="18" charset="0"/>
              <a:cs typeface="Times New Roman" panose="02020603050405020304" pitchFamily="18" charset="0"/>
            </a:rPr>
            <a:t>W ramach jednego zadania można zgłosić </a:t>
          </a:r>
          <a:r>
            <a:rPr lang="pl-PL" sz="13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2 odcinki drogi/dróg. </a:t>
          </a:r>
          <a:endParaRPr lang="pl-PL" sz="13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300" b="0" kern="1200" dirty="0">
            <a:solidFill>
              <a:schemeClr val="tx1"/>
            </a:solidFill>
          </a:endParaRPr>
        </a:p>
      </dsp:txBody>
      <dsp:txXfrm>
        <a:off x="0" y="1683466"/>
        <a:ext cx="10515600" cy="1335906"/>
      </dsp:txXfrm>
    </dsp:sp>
    <dsp:sp modelId="{65322707-46B0-40CE-80E0-7F5C37B10395}">
      <dsp:nvSpPr>
        <dsp:cNvPr id="0" name=""/>
        <dsp:cNvSpPr/>
      </dsp:nvSpPr>
      <dsp:spPr>
        <a:xfrm>
          <a:off x="0" y="3101017"/>
          <a:ext cx="10515600" cy="400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Formularz Wniosku o dofinansowanie</a:t>
          </a:r>
          <a:endParaRPr lang="pl-PL" sz="1800" b="1" kern="1200" dirty="0"/>
        </a:p>
      </dsp:txBody>
      <dsp:txXfrm>
        <a:off x="19549" y="3120566"/>
        <a:ext cx="10476502" cy="361362"/>
      </dsp:txXfrm>
    </dsp:sp>
    <dsp:sp modelId="{E29F9388-1799-44DB-A679-D0F8B9E88220}">
      <dsp:nvSpPr>
        <dsp:cNvPr id="0" name=""/>
        <dsp:cNvSpPr/>
      </dsp:nvSpPr>
      <dsp:spPr>
        <a:xfrm>
          <a:off x="0" y="3419832"/>
          <a:ext cx="10515600" cy="1259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6510" rIns="92456" bIns="16510" numCol="1" spcCol="1270" anchor="t" anchorCtr="0">
          <a:noAutofit/>
        </a:bodyPr>
        <a:lstStyle/>
        <a:p>
          <a:pPr marL="114300" lvl="1" indent="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3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pl-PL" sz="1300" b="1" i="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W przypadku zadań remontowych</a:t>
          </a:r>
          <a:r>
            <a:rPr lang="pl-PL" sz="1300" b="0" i="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pl-PL" sz="1300" b="0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które mogą zostać zrealizowane zarówno w ramach naboru podstawowego, jak i naboru remontowego</a:t>
          </a:r>
          <a:r>
            <a:rPr lang="pl-PL" sz="1300" b="0" i="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pl-PL" sz="1300" b="0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obowiązują </a:t>
          </a:r>
          <a:r>
            <a:rPr lang="pl-PL" sz="1300" b="1" i="0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dwa odrębne </a:t>
          </a:r>
          <a:r>
            <a:rPr lang="pl-PL" sz="13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formularze Wniosku o dofinansowanie.</a:t>
          </a:r>
          <a:endParaRPr lang="pl-PL" sz="13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pl-PL" sz="13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pl-PL" sz="1300" b="1" i="0" kern="1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Należy zwrócić szczególną uwagę na wybór właściwego formularza</a:t>
          </a:r>
          <a:r>
            <a:rPr lang="pl-PL" sz="1300" b="0" i="0" kern="1200">
              <a:latin typeface="Times New Roman" panose="02020603050405020304" pitchFamily="18" charset="0"/>
              <a:cs typeface="Times New Roman" panose="02020603050405020304" pitchFamily="18" charset="0"/>
            </a:rPr>
            <a:t>. Jeżeli wnioskodawca złoży Wniosek o dofinansowanie na formularzu innym niż określony w ogłoszeniu o naborze, </a:t>
          </a:r>
          <a:r>
            <a:rPr lang="pl-PL" sz="1300" b="1" i="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wniosek zostanie uznany za niespełniający wymogów formalnych.</a:t>
          </a:r>
          <a:endParaRPr lang="pl-PL" sz="13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3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419832"/>
        <a:ext cx="10515600" cy="125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789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41CE0-3BE8-45F7-A421-7CBA76E4551C}" type="datetimeFigureOut">
              <a:rPr lang="pl-PL" smtClean="0"/>
              <a:t>4.08.2026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133" y="4779080"/>
            <a:ext cx="5436235" cy="39103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4274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7890" y="9434274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440BF-9184-487D-9612-8795DF25E0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3045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440BF-9184-487D-9612-8795DF25E016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283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440BF-9184-487D-9612-8795DF25E01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023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E35BCF-522F-4097-9D5F-2630D047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E4BFE-8B6B-429A-A324-C8C06578894D}" type="datetimeFigureOut">
              <a:rPr lang="pl-PL"/>
              <a:pPr>
                <a:defRPr/>
              </a:pPr>
              <a:t>4.08.2026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06615BE-0C59-44D2-9B95-53D2B97B3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BE9275B-DF80-4FFD-97C4-A591F230A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26246-A496-41A5-A10B-0EA1D57A81F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2120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B8530A9-3D3D-4807-83EC-17F1B5E99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B0EC6-8CE9-4DFD-9BB2-BB7B7F75D749}" type="datetimeFigureOut">
              <a:rPr lang="pl-PL"/>
              <a:pPr>
                <a:defRPr/>
              </a:pPr>
              <a:t>4.08.2026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F21E144-6FEB-440C-8253-C5BB74590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4685AD7-BA82-438A-BC85-A6CECA032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E8361-4EA7-414D-967B-9E4D2F2C514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2926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5A16AA-00A6-4555-95BE-2C63AACB5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29F9-3E9A-43D1-9517-C2BA523ED4F9}" type="datetimeFigureOut">
              <a:rPr lang="pl-PL"/>
              <a:pPr>
                <a:defRPr/>
              </a:pPr>
              <a:t>4.08.2026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6C93D1C-FF75-49F2-9D63-F08C4A5AD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B572738-62DC-4746-A8C0-64F63EFE9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DB710-2940-4433-B9F9-347B8B8B665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613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C877ABF-CA7F-45BB-977C-228264907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D51A4-AEEB-4864-AC89-0D41DD897526}" type="datetimeFigureOut">
              <a:rPr lang="pl-PL"/>
              <a:pPr>
                <a:defRPr/>
              </a:pPr>
              <a:t>4.08.2026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07879C6-0F81-47DD-BF0C-AA243E217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49F5D1C-969C-432C-9F01-F33DF3B8A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D4E9C-0C3B-43C1-8DC3-675DA677A69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3872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CD5A2AC-3445-4997-ACF3-2FD7C4428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58E77-6539-4D03-8227-518C511A0773}" type="datetimeFigureOut">
              <a:rPr lang="pl-PL"/>
              <a:pPr>
                <a:defRPr/>
              </a:pPr>
              <a:t>4.08.2026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B122212-F20E-4D73-BEE5-81CD8FC8E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F7F1EFB-201E-4BD2-A199-0BCE29B56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0673B-CFA1-47AC-86F8-EFF0DBC3E51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8323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16CA047E-2970-4FB3-9095-100528B42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B03D1-F7E8-40A7-B0C1-78A688975818}" type="datetimeFigureOut">
              <a:rPr lang="pl-PL"/>
              <a:pPr>
                <a:defRPr/>
              </a:pPr>
              <a:t>4.08.2026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F7D52EEF-1BAE-43BB-80CA-E1A0D9992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AFF7C63D-07A3-43C8-BAED-6FD2FCA93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53B9-24D0-496C-9827-D0B6EA6080E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5698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>
            <a:extLst>
              <a:ext uri="{FF2B5EF4-FFF2-40B4-BE49-F238E27FC236}">
                <a16:creationId xmlns:a16="http://schemas.microsoft.com/office/drawing/2014/main" id="{A1AF4BDF-D63C-454F-ABE0-22FED09D4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48EE5-DCD4-433C-8C0F-6231A9EEB268}" type="datetimeFigureOut">
              <a:rPr lang="pl-PL"/>
              <a:pPr>
                <a:defRPr/>
              </a:pPr>
              <a:t>4.08.2026</a:t>
            </a:fld>
            <a:endParaRPr lang="pl-PL"/>
          </a:p>
        </p:txBody>
      </p:sp>
      <p:sp>
        <p:nvSpPr>
          <p:cNvPr id="8" name="Symbol zastępczy stopki 4">
            <a:extLst>
              <a:ext uri="{FF2B5EF4-FFF2-40B4-BE49-F238E27FC236}">
                <a16:creationId xmlns:a16="http://schemas.microsoft.com/office/drawing/2014/main" id="{BE798F7A-227F-4EBD-9E6B-1C19E611B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id="{8E953C0C-1A96-4A04-A995-D1031B741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EB78-B61D-4BC3-AD60-FFDACEF0F96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5768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>
            <a:extLst>
              <a:ext uri="{FF2B5EF4-FFF2-40B4-BE49-F238E27FC236}">
                <a16:creationId xmlns:a16="http://schemas.microsoft.com/office/drawing/2014/main" id="{6FF4A14E-6962-415A-BE43-528CC14A7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2C7FF-E209-4225-BF2C-EA83D96D6879}" type="datetimeFigureOut">
              <a:rPr lang="pl-PL"/>
              <a:pPr>
                <a:defRPr/>
              </a:pPr>
              <a:t>4.08.2026</a:t>
            </a:fld>
            <a:endParaRPr lang="pl-PL"/>
          </a:p>
        </p:txBody>
      </p:sp>
      <p:sp>
        <p:nvSpPr>
          <p:cNvPr id="4" name="Symbol zastępczy stopki 4">
            <a:extLst>
              <a:ext uri="{FF2B5EF4-FFF2-40B4-BE49-F238E27FC236}">
                <a16:creationId xmlns:a16="http://schemas.microsoft.com/office/drawing/2014/main" id="{2A6A1719-BF33-4723-A369-3B3EE5F7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2003CAC-49AD-420D-8608-FC57402EB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11B5C-DD46-498D-897E-C49B6392663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151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>
            <a:extLst>
              <a:ext uri="{FF2B5EF4-FFF2-40B4-BE49-F238E27FC236}">
                <a16:creationId xmlns:a16="http://schemas.microsoft.com/office/drawing/2014/main" id="{CAFD0EB7-7067-49C3-8F30-E531AFFC5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33769-4613-446E-B8B1-6B2CFD526F23}" type="datetimeFigureOut">
              <a:rPr lang="pl-PL"/>
              <a:pPr>
                <a:defRPr/>
              </a:pPr>
              <a:t>4.08.2026</a:t>
            </a:fld>
            <a:endParaRPr lang="pl-PL"/>
          </a:p>
        </p:txBody>
      </p:sp>
      <p:sp>
        <p:nvSpPr>
          <p:cNvPr id="3" name="Symbol zastępczy stopki 4">
            <a:extLst>
              <a:ext uri="{FF2B5EF4-FFF2-40B4-BE49-F238E27FC236}">
                <a16:creationId xmlns:a16="http://schemas.microsoft.com/office/drawing/2014/main" id="{0688ED76-DF29-4FCE-85EB-98479CD98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>
            <a:extLst>
              <a:ext uri="{FF2B5EF4-FFF2-40B4-BE49-F238E27FC236}">
                <a16:creationId xmlns:a16="http://schemas.microsoft.com/office/drawing/2014/main" id="{3382C6F5-AE79-4478-B2AC-921C7A073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380E8-3DCD-4C02-BCE4-F2EA6E13242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4039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9310E3EA-9CD3-4208-9652-3CF052590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8B402-15B3-4508-B0C1-35F750BE82C0}" type="datetimeFigureOut">
              <a:rPr lang="pl-PL"/>
              <a:pPr>
                <a:defRPr/>
              </a:pPr>
              <a:t>4.08.2026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C68CF1CC-2586-4D0D-9816-0EEEBBED2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EC743667-0C85-4A1C-85EC-CA89FA8DE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3E837-C0F1-48A1-B238-7E5C08BA90D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9468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1D6B4C07-2010-42DB-AE4C-7762595A8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46871-8500-4A5D-967C-AA7A7A651A1F}" type="datetimeFigureOut">
              <a:rPr lang="pl-PL"/>
              <a:pPr>
                <a:defRPr/>
              </a:pPr>
              <a:t>4.08.2026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C71EB1FE-3A36-48D6-9D41-898DF9E82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AFF2ED81-0524-4660-B0A8-5D5820B5E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97C50-22E5-4848-9EBD-2F108FA274B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554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>
            <a:extLst>
              <a:ext uri="{FF2B5EF4-FFF2-40B4-BE49-F238E27FC236}">
                <a16:creationId xmlns:a16="http://schemas.microsoft.com/office/drawing/2014/main" id="{F723CEDB-0E2A-4386-AC82-4D7C92A6639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>
            <a:extLst>
              <a:ext uri="{FF2B5EF4-FFF2-40B4-BE49-F238E27FC236}">
                <a16:creationId xmlns:a16="http://schemas.microsoft.com/office/drawing/2014/main" id="{88C32B63-76D6-48F9-BA23-1ACF9C9334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Edytuj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F42A30-05A2-45C3-827F-2207D653F5C1}" type="datetimeFigureOut">
              <a:rPr lang="pl-PL"/>
              <a:pPr>
                <a:defRPr/>
              </a:pPr>
              <a:t>4.08.2026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167812-865B-46C5-81BD-11742FE83ED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90" name="Slide Background">
            <a:extLst>
              <a:ext uri="{FF2B5EF4-FFF2-40B4-BE49-F238E27FC236}">
                <a16:creationId xmlns:a16="http://schemas.microsoft.com/office/drawing/2014/main" id="{CAB6D7AF-734C-43E5-AE74-E8EC5D462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6FC6CCA2-895E-492E-AAD5-CFE200E96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1" y="762001"/>
            <a:ext cx="5333999" cy="508534"/>
          </a:xfrm>
        </p:spPr>
        <p:txBody>
          <a:bodyPr rtlCol="0" anchor="t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Warszawa, 4 sierpnia 2026 r.</a:t>
            </a:r>
          </a:p>
        </p:txBody>
      </p:sp>
      <p:sp useBgFill="1">
        <p:nvSpPr>
          <p:cNvPr id="2091" name="Rectangle 2069">
            <a:extLst>
              <a:ext uri="{FF2B5EF4-FFF2-40B4-BE49-F238E27FC236}">
                <a16:creationId xmlns:a16="http://schemas.microsoft.com/office/drawing/2014/main" id="{36830A5B-65B2-40C0-80F8-67EFC8A6B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1" y="0"/>
            <a:ext cx="5410196" cy="6862190"/>
          </a:xfrm>
          <a:prstGeom prst="rect">
            <a:avLst/>
          </a:prstGeom>
          <a:ln>
            <a:noFill/>
          </a:ln>
          <a:effectLst>
            <a:outerShdw blurRad="317500" dist="254000" dir="858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odtytuł 1">
            <a:extLst>
              <a:ext uri="{FF2B5EF4-FFF2-40B4-BE49-F238E27FC236}">
                <a16:creationId xmlns:a16="http://schemas.microsoft.com/office/drawing/2014/main" id="{0916EA81-D6E9-46A5-98C6-229098A00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0446" y="714028"/>
            <a:ext cx="4641439" cy="1482455"/>
          </a:xfrm>
        </p:spPr>
        <p:txBody>
          <a:bodyPr rtlCol="0" anchor="t">
            <a:normAutofit fontScale="85000" lnSpcReduction="20000"/>
          </a:bodyPr>
          <a:lstStyle/>
          <a:p>
            <a:pPr algn="l"/>
            <a:endParaRPr lang="pl-PL" b="1" i="0" u="none" strike="noStrike" baseline="0">
              <a:latin typeface="Times New Roman" panose="02020603050405020304" pitchFamily="18" charset="0"/>
            </a:endParaRPr>
          </a:p>
          <a:p>
            <a:r>
              <a:rPr lang="pl-PL" b="1" i="0" u="none" strike="noStrike" baseline="0">
                <a:latin typeface="Times New Roman" panose="02020603050405020304" pitchFamily="18" charset="0"/>
              </a:rPr>
              <a:t> </a:t>
            </a:r>
            <a:r>
              <a:rPr lang="pl-PL" sz="2600" b="1" i="0" u="none" strike="noStrike" baseline="0">
                <a:latin typeface="Times New Roman" panose="02020603050405020304" pitchFamily="18" charset="0"/>
              </a:rPr>
              <a:t>Rządowy Fundusz Rozwoju Dróg </a:t>
            </a:r>
          </a:p>
          <a:p>
            <a:pPr algn="l"/>
            <a:endParaRPr lang="pl-PL" sz="2600" b="1" i="0" u="none" strike="noStrike" baseline="0">
              <a:latin typeface="Times New Roman" panose="02020603050405020304" pitchFamily="18" charset="0"/>
            </a:endParaRPr>
          </a:p>
          <a:p>
            <a:r>
              <a:rPr lang="pl-PL" sz="2600" b="1" i="0" u="none" strike="noStrike" baseline="0">
                <a:latin typeface="Times New Roman" panose="02020603050405020304" pitchFamily="18" charset="0"/>
              </a:rPr>
              <a:t>– nabory wniosków na 2027 r.</a:t>
            </a:r>
            <a:endParaRPr lang="pl-PL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Obraz 4">
            <a:extLst>
              <a:ext uri="{FF2B5EF4-FFF2-40B4-BE49-F238E27FC236}">
                <a16:creationId xmlns:a16="http://schemas.microsoft.com/office/drawing/2014/main" id="{A1192250-0D77-4863-9479-5EB63D7F4E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519" y="2708448"/>
            <a:ext cx="5226961" cy="112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az 3" descr="Plik:Wojewodztwo mazowieckie.png – Wikipedia, wolna encyklopedia">
            <a:extLst>
              <a:ext uri="{FF2B5EF4-FFF2-40B4-BE49-F238E27FC236}">
                <a16:creationId xmlns:a16="http://schemas.microsoft.com/office/drawing/2014/main" id="{CB26DFCA-6B6E-0F48-4445-7FF5ADDD9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7545" y="2708448"/>
            <a:ext cx="3403939" cy="34212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BB51F-ABAE-0B3A-0739-A78DCCEB0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FBDC3A-CF38-6888-729A-99A777323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2000" b="1">
                <a:latin typeface="Times New Roman" panose="02020603050405020304" pitchFamily="18" charset="0"/>
                <a:ea typeface="Calibri" panose="020F0502020204030204" pitchFamily="34" charset="0"/>
              </a:rPr>
              <a:t>Nabór podstawowy </a:t>
            </a:r>
            <a:r>
              <a:rPr lang="pl-PL" sz="2000" b="1" i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vs. </a:t>
            </a:r>
            <a:r>
              <a:rPr lang="pl-PL" sz="2000" b="1">
                <a:latin typeface="Times New Roman" panose="02020603050405020304" pitchFamily="18" charset="0"/>
                <a:ea typeface="Calibri" panose="020F0502020204030204" pitchFamily="34" charset="0"/>
              </a:rPr>
              <a:t>Nabór remontowy</a:t>
            </a:r>
            <a:br>
              <a:rPr lang="pl-PL" sz="2000" b="1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pl-PL" sz="2000" b="1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2000" b="1" u="sng">
                <a:latin typeface="Times New Roman" panose="02020603050405020304" pitchFamily="18" charset="0"/>
                <a:ea typeface="Calibri" panose="020F0502020204030204" pitchFamily="34" charset="0"/>
              </a:rPr>
              <a:t>różnice cd.  </a:t>
            </a:r>
            <a:endParaRPr lang="pl-PL" sz="2000" u="sng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40044F4C-0EA8-E754-DB30-67E40C32B2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9462749"/>
              </p:ext>
            </p:extLst>
          </p:nvPr>
        </p:nvGraphicFramePr>
        <p:xfrm>
          <a:off x="838200" y="1492898"/>
          <a:ext cx="10515600" cy="4684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8766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E2702-AE7B-7842-570D-477C1A329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356F93-EDD5-1ACB-6FE2-D10CA48CE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4328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l-PL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Nabór podstawowy </a:t>
            </a:r>
            <a:r>
              <a:rPr lang="pl-PL" sz="1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vs. </a:t>
            </a:r>
            <a:r>
              <a:rPr lang="pl-PL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Nabór remontowy</a:t>
            </a:r>
            <a:br>
              <a:rPr lang="pl-PL" sz="18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pl-PL" sz="18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pl-PL" sz="1800" u="sng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91CF3C65-65FD-BC9E-0D3E-4DE28C2EFA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9851058"/>
              </p:ext>
            </p:extLst>
          </p:nvPr>
        </p:nvGraphicFramePr>
        <p:xfrm>
          <a:off x="506896" y="843280"/>
          <a:ext cx="11221278" cy="5875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0983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3F62F-D4EE-C124-A28A-16A533A86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B7E92A-9495-166D-FFFF-6DC480753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1241"/>
          </a:xfrm>
        </p:spPr>
        <p:txBody>
          <a:bodyPr/>
          <a:lstStyle/>
          <a:p>
            <a:pPr algn="ctr"/>
            <a: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Nabór podstawowy </a:t>
            </a:r>
            <a:r>
              <a:rPr lang="pl-PL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vs. </a:t>
            </a:r>
            <a: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Nabór remontowy</a:t>
            </a:r>
            <a:b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pl-PL" sz="2000" u="sng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DF5EC787-846B-538C-2589-26FAEF1925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3949594"/>
              </p:ext>
            </p:extLst>
          </p:nvPr>
        </p:nvGraphicFramePr>
        <p:xfrm>
          <a:off x="838200" y="1152939"/>
          <a:ext cx="10515600" cy="5024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4427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564982-6666-AC26-8398-1D5290F49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>
                <a:latin typeface="Times New Roman" panose="02020603050405020304" pitchFamily="18" charset="0"/>
                <a:ea typeface="Calibri" panose="020F0502020204030204" pitchFamily="34" charset="0"/>
              </a:rPr>
              <a:t>Nabór podstawowy </a:t>
            </a:r>
            <a:r>
              <a:rPr lang="pl-PL" b="1" i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vs. </a:t>
            </a:r>
            <a:r>
              <a:rPr lang="pl-PL" b="1">
                <a:latin typeface="Times New Roman" panose="02020603050405020304" pitchFamily="18" charset="0"/>
                <a:ea typeface="Calibri" panose="020F0502020204030204" pitchFamily="34" charset="0"/>
              </a:rPr>
              <a:t>Nabór remontowy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13E966-6FC9-AC75-3D72-E6036EBE2FB8}"/>
              </a:ext>
            </a:extLst>
          </p:cNvPr>
          <p:cNvSpPr>
            <a:spLocks noGrp="1"/>
          </p:cNvSpPr>
          <p:nvPr>
            <p:ph idx="1"/>
          </p:nvPr>
        </p:nvSpPr>
        <p:spPr>
          <a:ln/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</a:p>
          <a:p>
            <a:pPr marL="0" indent="0" algn="ctr">
              <a:buNone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 rzeczowy zadania zgłoszonego do dofinansowania w ramach naboru podstawowego oraz zadania zgłoszonego do dofinansowania w ramach naboru remontowego nie może pokrywać się (zarówno w całości jak i w części).</a:t>
            </a:r>
          </a:p>
          <a:p>
            <a:pPr marL="0" indent="0" algn="ctr">
              <a:buNone/>
            </a:pPr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przypadku stwierdzenia powyższej okoliczności oba wnioski pozostawione zostaną bez rozpatrzenia. </a:t>
            </a:r>
          </a:p>
          <a:p>
            <a:endParaRPr lang="pl-PL" spc="300" dirty="0"/>
          </a:p>
        </p:txBody>
      </p:sp>
    </p:spTree>
    <p:extLst>
      <p:ext uri="{BB962C8B-B14F-4D97-AF65-F5344CB8AC3E}">
        <p14:creationId xmlns:p14="http://schemas.microsoft.com/office/powerpoint/2010/main" val="2815491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282A0-8DD5-BA4C-FEA4-7A4D53358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8E576E-7D15-2BAB-B451-3A5C99507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326451"/>
            <a:ext cx="10911825" cy="1183483"/>
          </a:xfrm>
        </p:spPr>
        <p:txBody>
          <a:bodyPr/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Pytania i odpowiedzi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81D30C6-1852-8BAA-3331-F0EC74E03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5613"/>
            <a:ext cx="10515600" cy="4640420"/>
          </a:xfrm>
        </p:spPr>
        <p:txBody>
          <a:bodyPr/>
          <a:lstStyle/>
          <a:p>
            <a:pPr marL="0" indent="0" algn="just">
              <a:buNone/>
            </a:pPr>
            <a:endParaRPr lang="pl-PL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6772EEB-9586-8056-AEC5-6F9C0D699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201967"/>
            <a:ext cx="3600000" cy="9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242F8B3-AAF9-0FDB-2A84-9E5C2D1FF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8623" y="3025320"/>
            <a:ext cx="4237087" cy="311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02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C99F48-374E-482A-8377-580C67A50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5975" y="2203450"/>
            <a:ext cx="8348663" cy="12414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4000">
                <a:latin typeface="Times New Roman" panose="02020603050405020304" pitchFamily="18" charset="0"/>
                <a:cs typeface="Times New Roman" panose="02020603050405020304" pitchFamily="18" charset="0"/>
              </a:rPr>
              <a:t>Dziękujemy za uwagę</a:t>
            </a:r>
            <a:endParaRPr lang="pl-PL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325B87-717C-4959-8927-C27172712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6225" y="3602038"/>
            <a:ext cx="9121775" cy="2732087"/>
          </a:xfrm>
        </p:spPr>
        <p:txBody>
          <a:bodyPr rtlCol="0"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l-PL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pl-PL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6400" b="1">
                <a:latin typeface="Times New Roman" panose="02020603050405020304" pitchFamily="18" charset="0"/>
                <a:cs typeface="Times New Roman" panose="02020603050405020304" pitchFamily="18" charset="0"/>
              </a:rPr>
              <a:t>Wydział Rozwoju Regionalnego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6400" b="1">
                <a:latin typeface="Times New Roman" panose="02020603050405020304" pitchFamily="18" charset="0"/>
                <a:cs typeface="Times New Roman" panose="02020603050405020304" pitchFamily="18" charset="0"/>
              </a:rPr>
              <a:t>Oddział Rozwoju Infrastruktury Drogowej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6400" b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6400" b="1">
                <a:latin typeface="Times New Roman" panose="02020603050405020304" pitchFamily="18" charset="0"/>
                <a:cs typeface="Times New Roman" panose="02020603050405020304" pitchFamily="18" charset="0"/>
              </a:rPr>
              <a:t>Mazowiecki Urząd Wojewódzki w Warszawie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6400" b="1">
                <a:latin typeface="Times New Roman" panose="02020603050405020304" pitchFamily="18" charset="0"/>
                <a:cs typeface="Times New Roman" panose="02020603050405020304" pitchFamily="18" charset="0"/>
              </a:rPr>
              <a:t>pl. Bankowy 3/5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6400" b="1">
                <a:latin typeface="Times New Roman" panose="02020603050405020304" pitchFamily="18" charset="0"/>
                <a:cs typeface="Times New Roman" panose="02020603050405020304" pitchFamily="18" charset="0"/>
              </a:rPr>
              <a:t>00-950 Warszawa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Obraz 4">
            <a:extLst>
              <a:ext uri="{FF2B5EF4-FFF2-40B4-BE49-F238E27FC236}">
                <a16:creationId xmlns:a16="http://schemas.microsoft.com/office/drawing/2014/main" id="{715EF2CF-1F0A-4AFE-AEAD-7328F37CE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0" y="414338"/>
            <a:ext cx="6205538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ymbol zastępczy zawartości 3" descr="Zwiększone środki w Rządowym Funduszu Rozwoju Dróg w województwie mazowieckim na 2027 rok">
            <a:extLst>
              <a:ext uri="{FF2B5EF4-FFF2-40B4-BE49-F238E27FC236}">
                <a16:creationId xmlns:a16="http://schemas.microsoft.com/office/drawing/2014/main" id="{561273AB-56C2-63D0-8687-5D7E6875CD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4271" r="604" b="-1"/>
          <a:stretch>
            <a:fillRect/>
          </a:stretch>
        </p:blipFill>
        <p:spPr>
          <a:xfrm>
            <a:off x="811877" y="457200"/>
            <a:ext cx="1056824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974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6E0121D5-07A5-A82D-05D0-09FC6AC698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6323402"/>
              </p:ext>
            </p:extLst>
          </p:nvPr>
        </p:nvGraphicFramePr>
        <p:xfrm>
          <a:off x="838200" y="130629"/>
          <a:ext cx="10515600" cy="1278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Symbol zastępczy zawartości 12">
            <a:extLst>
              <a:ext uri="{FF2B5EF4-FFF2-40B4-BE49-F238E27FC236}">
                <a16:creationId xmlns:a16="http://schemas.microsoft.com/office/drawing/2014/main" id="{A336107B-6426-0F6C-EBB1-F47B8B12DF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378177"/>
              </p:ext>
            </p:extLst>
          </p:nvPr>
        </p:nvGraphicFramePr>
        <p:xfrm>
          <a:off x="838200" y="2052735"/>
          <a:ext cx="10515600" cy="4124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36208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02239D2-A05D-4A1C-9F06-FBA7FC730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az 4">
            <a:extLst>
              <a:ext uri="{FF2B5EF4-FFF2-40B4-BE49-F238E27FC236}">
                <a16:creationId xmlns:a16="http://schemas.microsoft.com/office/drawing/2014/main" id="{9A6BA0EA-367C-3FAD-4413-24F1CE20F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080" y="322816"/>
            <a:ext cx="2795860" cy="60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Symbol zastępczy zawartości 4">
            <a:extLst>
              <a:ext uri="{FF2B5EF4-FFF2-40B4-BE49-F238E27FC236}">
                <a16:creationId xmlns:a16="http://schemas.microsoft.com/office/drawing/2014/main" id="{E08113C5-3F58-8E21-47CA-92E6CD4DAB1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85401492"/>
              </p:ext>
            </p:extLst>
          </p:nvPr>
        </p:nvGraphicFramePr>
        <p:xfrm>
          <a:off x="1009649" y="923924"/>
          <a:ext cx="10523589" cy="5457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3020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77FBDF-C03E-965C-AA59-B65170455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7930"/>
            <a:ext cx="10515600" cy="782947"/>
          </a:xfrm>
        </p:spPr>
        <p:txBody>
          <a:bodyPr/>
          <a:lstStyle/>
          <a:p>
            <a:pPr algn="ctr"/>
            <a:r>
              <a:rPr lang="pl-PL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Ogłoszenie Wojewody Mazowieckiego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pl-PL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 naborze wniosków o dofinansowanie </a:t>
            </a:r>
            <a:br>
              <a:rPr lang="pl-PL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zadań gminnych i powiatowych w ramach Rządowego Funduszu Rozwoju Dróg na rok 2027</a:t>
            </a:r>
            <a:br>
              <a:rPr lang="pl-PL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pl-PL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1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tzw. nabór podstawowy</a:t>
            </a:r>
            <a:b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pl-PL" sz="1600" dirty="0"/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6AC3C1B6-69E6-DF32-291E-CB0876FDEE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9249594"/>
              </p:ext>
            </p:extLst>
          </p:nvPr>
        </p:nvGraphicFramePr>
        <p:xfrm>
          <a:off x="167149" y="1248697"/>
          <a:ext cx="11946193" cy="5375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9616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280AB-D640-3C49-803A-E21AFCA31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E4BF10-1E32-9E58-E33C-E57F9DB17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3137"/>
            <a:ext cx="10515600" cy="686536"/>
          </a:xfrm>
        </p:spPr>
        <p:txBody>
          <a:bodyPr/>
          <a:lstStyle/>
          <a:p>
            <a:pPr algn="ctr"/>
            <a:r>
              <a:rPr lang="pl-PL" sz="1650" b="1" dirty="0">
                <a:latin typeface="Times New Roman" panose="02020603050405020304" pitchFamily="18" charset="0"/>
                <a:ea typeface="Calibri" panose="020F0502020204030204" pitchFamily="34" charset="0"/>
              </a:rPr>
              <a:t>Ogłoszenie Wojewody Mazowieckiego</a:t>
            </a:r>
            <a:r>
              <a:rPr lang="pl-PL" sz="16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pl-PL" sz="1650" b="1" dirty="0">
                <a:latin typeface="Times New Roman" panose="02020603050405020304" pitchFamily="18" charset="0"/>
                <a:ea typeface="Calibri" panose="020F0502020204030204" pitchFamily="34" charset="0"/>
              </a:rPr>
              <a:t>o naborze wniosków o dofinansowanie </a:t>
            </a:r>
            <a:br>
              <a:rPr lang="pl-PL" sz="165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1650" b="1" dirty="0">
                <a:latin typeface="Times New Roman" panose="02020603050405020304" pitchFamily="18" charset="0"/>
                <a:ea typeface="Calibri" panose="020F0502020204030204" pitchFamily="34" charset="0"/>
              </a:rPr>
              <a:t>zadań </a:t>
            </a:r>
            <a:r>
              <a:rPr lang="pl-PL" sz="165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polegających wyłącznie na remoncie </a:t>
            </a:r>
            <a:r>
              <a:rPr lang="pl-PL" sz="1650" b="1" dirty="0">
                <a:latin typeface="Times New Roman" panose="02020603050405020304" pitchFamily="18" charset="0"/>
                <a:ea typeface="Calibri" panose="020F0502020204030204" pitchFamily="34" charset="0"/>
              </a:rPr>
              <a:t>dróg powiatowych lub gminnych w ramach Rządowego Funduszu Rozwoju Dróg na rok 2027</a:t>
            </a:r>
            <a:br>
              <a:rPr lang="pl-PL" sz="165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pl-PL" sz="165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1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tzw. nabór remontowy</a:t>
            </a:r>
            <a:br>
              <a:rPr lang="pl-PL" sz="16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pl-PL" sz="1650" dirty="0"/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5EFBF177-1F7B-3F85-3D44-58AE808D07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157782"/>
              </p:ext>
            </p:extLst>
          </p:nvPr>
        </p:nvGraphicFramePr>
        <p:xfrm>
          <a:off x="167149" y="1248697"/>
          <a:ext cx="11946193" cy="5522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8616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F06946-98A1-BD97-4366-75BB1D08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Nabór podstawowy </a:t>
            </a:r>
            <a:r>
              <a:rPr lang="pl-PL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vs. </a:t>
            </a:r>
            <a: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Nabór remontowy</a:t>
            </a:r>
            <a:b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20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podobieństwa</a:t>
            </a:r>
            <a:endParaRPr lang="pl-PL" sz="2000" u="sng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D7F631FD-E897-F4C0-B981-E71712D132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9119916"/>
              </p:ext>
            </p:extLst>
          </p:nvPr>
        </p:nvGraphicFramePr>
        <p:xfrm>
          <a:off x="838200" y="1580322"/>
          <a:ext cx="10515600" cy="4596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1792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13112-3AB6-0BF1-7C19-687427ABA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C25169-DA78-74C4-824C-8FFD03C6D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6414"/>
          </a:xfrm>
        </p:spPr>
        <p:txBody>
          <a:bodyPr/>
          <a:lstStyle/>
          <a:p>
            <a:pPr algn="ctr"/>
            <a: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Nabór podstawowy </a:t>
            </a:r>
            <a:r>
              <a:rPr lang="pl-PL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vs. </a:t>
            </a:r>
            <a: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Nabór remontowy</a:t>
            </a:r>
            <a:b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20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podobieństwa cd. </a:t>
            </a:r>
            <a:endParaRPr lang="pl-PL" sz="2000" u="sng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454A50F6-1401-99D4-32DA-944DB4B63A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319684"/>
              </p:ext>
            </p:extLst>
          </p:nvPr>
        </p:nvGraphicFramePr>
        <p:xfrm>
          <a:off x="756000" y="1381541"/>
          <a:ext cx="10515600" cy="5287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7071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49CB2-573F-8DA6-6287-1F3E80BE5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A82315-FDFC-42DB-A882-B6E9F564F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0630"/>
            <a:ext cx="10515600" cy="1455577"/>
          </a:xfrm>
        </p:spPr>
        <p:txBody>
          <a:bodyPr/>
          <a:lstStyle/>
          <a:p>
            <a:pPr algn="ctr"/>
            <a: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Nabór podstawowy </a:t>
            </a:r>
            <a:r>
              <a:rPr lang="pl-PL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vs. </a:t>
            </a:r>
            <a: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Nabór remontowy</a:t>
            </a:r>
            <a:b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pl-PL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20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różnice  </a:t>
            </a:r>
            <a:endParaRPr lang="pl-PL" sz="2000" u="sng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1397C500-AF75-9880-7296-DF71CA7BCE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6292987"/>
              </p:ext>
            </p:extLst>
          </p:nvPr>
        </p:nvGraphicFramePr>
        <p:xfrm>
          <a:off x="838200" y="1073020"/>
          <a:ext cx="10515600" cy="5673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033169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3674</TotalTime>
  <Words>2594</Words>
  <Application>Microsoft Office PowerPoint</Application>
  <PresentationFormat>Panoramiczny</PresentationFormat>
  <Paragraphs>145</Paragraphs>
  <Slides>15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Motyw pakietu Office</vt:lpstr>
      <vt:lpstr>Warszawa, 4 sierpnia 2026 r.</vt:lpstr>
      <vt:lpstr>Prezentacja programu PowerPoint</vt:lpstr>
      <vt:lpstr>Prezentacja programu PowerPoint</vt:lpstr>
      <vt:lpstr>Prezentacja programu PowerPoint</vt:lpstr>
      <vt:lpstr>Ogłoszenie Wojewody Mazowieckiego o naborze wniosków o dofinansowanie  zadań gminnych i powiatowych w ramach Rządowego Funduszu Rozwoju Dróg na rok 2027  tzw. nabór podstawowy </vt:lpstr>
      <vt:lpstr>Ogłoszenie Wojewody Mazowieckiego o naborze wniosków o dofinansowanie  zadań polegających wyłącznie na remoncie dróg powiatowych lub gminnych w ramach Rządowego Funduszu Rozwoju Dróg na rok 2027  tzw. nabór remontowy </vt:lpstr>
      <vt:lpstr>Nabór podstawowy vs. Nabór remontowy  podobieństwa</vt:lpstr>
      <vt:lpstr>Nabór podstawowy vs. Nabór remontowy  podobieństwa cd. </vt:lpstr>
      <vt:lpstr>Nabór podstawowy vs. Nabór remontowy  różnice  </vt:lpstr>
      <vt:lpstr>Nabór podstawowy vs. Nabór remontowy  różnice cd.  </vt:lpstr>
      <vt:lpstr>Nabór podstawowy vs. Nabór remontowy  </vt:lpstr>
      <vt:lpstr>Nabór podstawowy vs. Nabór remontowy  </vt:lpstr>
      <vt:lpstr>Nabór podstawowy vs. Nabór remontowy</vt:lpstr>
      <vt:lpstr>Pytania i odpowiedzi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Projekty przewidziane w ramach programu „Mazowieckie – historia Niepodległości</dc:title>
  <dc:creator>Igor Piwowarski</dc:creator>
  <cp:lastModifiedBy>Marta Wołkowicz</cp:lastModifiedBy>
  <cp:revision>257</cp:revision>
  <cp:lastPrinted>2025-07-30T12:02:04Z</cp:lastPrinted>
  <dcterms:created xsi:type="dcterms:W3CDTF">2018-04-20T14:47:56Z</dcterms:created>
  <dcterms:modified xsi:type="dcterms:W3CDTF">2026-08-04T05:49:06Z</dcterms:modified>
</cp:coreProperties>
</file>