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9"/>
  </p:notesMasterIdLst>
  <p:handoutMasterIdLst>
    <p:handoutMasterId r:id="rId60"/>
  </p:handoutMasterIdLst>
  <p:sldIdLst>
    <p:sldId id="303" r:id="rId2"/>
    <p:sldId id="309" r:id="rId3"/>
    <p:sldId id="310" r:id="rId4"/>
    <p:sldId id="311" r:id="rId5"/>
    <p:sldId id="314" r:id="rId6"/>
    <p:sldId id="315" r:id="rId7"/>
    <p:sldId id="316" r:id="rId8"/>
    <p:sldId id="317" r:id="rId9"/>
    <p:sldId id="318" r:id="rId10"/>
    <p:sldId id="319" r:id="rId11"/>
    <p:sldId id="312" r:id="rId12"/>
    <p:sldId id="313" r:id="rId13"/>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Lst>
  <p:sldSz cx="9144000" cy="6858000" type="screen4x3"/>
  <p:notesSz cx="6761163" cy="99425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46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81C7A-F855-4F07-9EC3-DB83AB3CB1A7}"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pl-PL"/>
        </a:p>
      </dgm:t>
    </dgm:pt>
    <dgm:pt modelId="{F3C5F9E0-CEF2-4BB4-BFB9-8E9F9AC523AB}">
      <dgm:prSet phldrT="[Tekst]" custT="1"/>
      <dgm:spPr/>
      <dgm:t>
        <a:bodyPr/>
        <a:lstStyle/>
        <a:p>
          <a:r>
            <a:rPr lang="pl-PL" sz="2000" smtClean="0"/>
            <a:t>O</a:t>
          </a:r>
          <a:r>
            <a:rPr lang="pl-PL" sz="500" smtClean="0"/>
            <a:t> </a:t>
          </a:r>
          <a:r>
            <a:rPr lang="pl-PL" sz="2000" smtClean="0"/>
            <a:t>krótkim okresie inkubacji od godziny do 2-3 godzin</a:t>
          </a:r>
          <a:endParaRPr lang="pl-PL" sz="2000" dirty="0"/>
        </a:p>
      </dgm:t>
    </dgm:pt>
    <dgm:pt modelId="{17B60D73-B138-4B4C-A2D4-30775715DCE2}" type="parTrans" cxnId="{6D2CF2F3-23B0-4B73-966A-86818C3DA41E}">
      <dgm:prSet/>
      <dgm:spPr/>
      <dgm:t>
        <a:bodyPr/>
        <a:lstStyle/>
        <a:p>
          <a:endParaRPr lang="pl-PL"/>
        </a:p>
      </dgm:t>
    </dgm:pt>
    <dgm:pt modelId="{53EB000D-9750-48D4-A9AB-E658C51ABC1B}" type="sibTrans" cxnId="{6D2CF2F3-23B0-4B73-966A-86818C3DA41E}">
      <dgm:prSet/>
      <dgm:spPr/>
      <dgm:t>
        <a:bodyPr/>
        <a:lstStyle/>
        <a:p>
          <a:endParaRPr lang="pl-PL"/>
        </a:p>
      </dgm:t>
    </dgm:pt>
    <dgm:pt modelId="{DCDB0141-04DB-40EA-BAB0-3CB2C2451C03}">
      <dgm:prSet phldrT="[Tekst]" custT="1"/>
      <dgm:spPr/>
      <dgm:t>
        <a:bodyPr/>
        <a:lstStyle/>
        <a:p>
          <a:r>
            <a:rPr lang="pl-PL" sz="2000" smtClean="0"/>
            <a:t>O średnim okresie inkubacji od kilku do kilkunastu godzin, krowiak podwinięty, piestrzenica kasztanowata, muchomor plamisty</a:t>
          </a:r>
          <a:endParaRPr lang="pl-PL" sz="2000" dirty="0"/>
        </a:p>
      </dgm:t>
    </dgm:pt>
    <dgm:pt modelId="{E82D502A-DE6E-4E23-8759-5EA4BF8F9845}" type="parTrans" cxnId="{E48C54F0-F2B6-4724-918D-B5AE5811FCE5}">
      <dgm:prSet/>
      <dgm:spPr/>
      <dgm:t>
        <a:bodyPr/>
        <a:lstStyle/>
        <a:p>
          <a:endParaRPr lang="pl-PL"/>
        </a:p>
      </dgm:t>
    </dgm:pt>
    <dgm:pt modelId="{D834BCD7-B7C3-4F06-B03C-268E7BD0F1F3}" type="sibTrans" cxnId="{E48C54F0-F2B6-4724-918D-B5AE5811FCE5}">
      <dgm:prSet/>
      <dgm:spPr/>
      <dgm:t>
        <a:bodyPr/>
        <a:lstStyle/>
        <a:p>
          <a:endParaRPr lang="pl-PL"/>
        </a:p>
      </dgm:t>
    </dgm:pt>
    <dgm:pt modelId="{8D338C04-C76C-4F5C-B6E6-58A16DC762F6}">
      <dgm:prSet phldrT="[Tekst]" custT="1"/>
      <dgm:spPr/>
      <dgm:t>
        <a:bodyPr/>
        <a:lstStyle/>
        <a:p>
          <a:r>
            <a:rPr lang="pl-PL" sz="2000" smtClean="0"/>
            <a:t>O długim okresie inkubacji powyżej 10 godzin: m. sromotnikowy, m. jadowity, zasłonak rudy, hełmówki</a:t>
          </a:r>
          <a:endParaRPr lang="pl-PL" sz="2000" dirty="0"/>
        </a:p>
      </dgm:t>
    </dgm:pt>
    <dgm:pt modelId="{48E15E2B-FF0F-4F22-93BB-69B230117F1E}" type="parTrans" cxnId="{AB48DBCE-A785-4D68-97D2-C8080BA2C10F}">
      <dgm:prSet/>
      <dgm:spPr/>
      <dgm:t>
        <a:bodyPr/>
        <a:lstStyle/>
        <a:p>
          <a:endParaRPr lang="pl-PL"/>
        </a:p>
      </dgm:t>
    </dgm:pt>
    <dgm:pt modelId="{3B14E75F-1D28-43DE-9981-6A73FD19E1B3}" type="sibTrans" cxnId="{AB48DBCE-A785-4D68-97D2-C8080BA2C10F}">
      <dgm:prSet/>
      <dgm:spPr/>
      <dgm:t>
        <a:bodyPr/>
        <a:lstStyle/>
        <a:p>
          <a:endParaRPr lang="pl-PL"/>
        </a:p>
      </dgm:t>
    </dgm:pt>
    <dgm:pt modelId="{59984910-25FC-408C-B334-F169D12640F0}" type="pres">
      <dgm:prSet presAssocID="{42481C7A-F855-4F07-9EC3-DB83AB3CB1A7}" presName="linear" presStyleCnt="0">
        <dgm:presLayoutVars>
          <dgm:dir/>
          <dgm:animLvl val="lvl"/>
          <dgm:resizeHandles val="exact"/>
        </dgm:presLayoutVars>
      </dgm:prSet>
      <dgm:spPr/>
      <dgm:t>
        <a:bodyPr/>
        <a:lstStyle/>
        <a:p>
          <a:endParaRPr lang="pl-PL"/>
        </a:p>
      </dgm:t>
    </dgm:pt>
    <dgm:pt modelId="{5D49E806-E18C-44E3-953A-BE35BC3CA3A0}" type="pres">
      <dgm:prSet presAssocID="{F3C5F9E0-CEF2-4BB4-BFB9-8E9F9AC523AB}" presName="parentLin" presStyleCnt="0"/>
      <dgm:spPr/>
      <dgm:t>
        <a:bodyPr/>
        <a:lstStyle/>
        <a:p>
          <a:endParaRPr lang="pl-PL"/>
        </a:p>
      </dgm:t>
    </dgm:pt>
    <dgm:pt modelId="{D04C24AE-2260-46A8-81FF-4CE463CBC558}" type="pres">
      <dgm:prSet presAssocID="{F3C5F9E0-CEF2-4BB4-BFB9-8E9F9AC523AB}" presName="parentLeftMargin" presStyleLbl="node1" presStyleIdx="0" presStyleCnt="3"/>
      <dgm:spPr/>
      <dgm:t>
        <a:bodyPr/>
        <a:lstStyle/>
        <a:p>
          <a:endParaRPr lang="pl-PL"/>
        </a:p>
      </dgm:t>
    </dgm:pt>
    <dgm:pt modelId="{18EEC6DF-F320-434F-9593-707FD40F8145}" type="pres">
      <dgm:prSet presAssocID="{F3C5F9E0-CEF2-4BB4-BFB9-8E9F9AC523AB}" presName="parentText" presStyleLbl="node1" presStyleIdx="0" presStyleCnt="3" custScaleX="142997" custScaleY="325770" custLinFactY="-100000" custLinFactNeighborX="-9525" custLinFactNeighborY="-197643">
        <dgm:presLayoutVars>
          <dgm:chMax val="0"/>
          <dgm:bulletEnabled val="1"/>
        </dgm:presLayoutVars>
      </dgm:prSet>
      <dgm:spPr/>
      <dgm:t>
        <a:bodyPr/>
        <a:lstStyle/>
        <a:p>
          <a:endParaRPr lang="pl-PL"/>
        </a:p>
      </dgm:t>
    </dgm:pt>
    <dgm:pt modelId="{2B1E3789-17E0-477E-8EA5-FA8957908626}" type="pres">
      <dgm:prSet presAssocID="{F3C5F9E0-CEF2-4BB4-BFB9-8E9F9AC523AB}" presName="negativeSpace" presStyleCnt="0"/>
      <dgm:spPr/>
      <dgm:t>
        <a:bodyPr/>
        <a:lstStyle/>
        <a:p>
          <a:endParaRPr lang="pl-PL"/>
        </a:p>
      </dgm:t>
    </dgm:pt>
    <dgm:pt modelId="{BC2F9A60-BF35-4CE1-99FC-C1FDA511F52F}" type="pres">
      <dgm:prSet presAssocID="{F3C5F9E0-CEF2-4BB4-BFB9-8E9F9AC523AB}" presName="childText" presStyleLbl="conFgAcc1" presStyleIdx="0" presStyleCnt="3" custLinFactNeighborX="-19" custLinFactNeighborY="-36063">
        <dgm:presLayoutVars>
          <dgm:bulletEnabled val="1"/>
        </dgm:presLayoutVars>
      </dgm:prSet>
      <dgm:spPr/>
      <dgm:t>
        <a:bodyPr/>
        <a:lstStyle/>
        <a:p>
          <a:endParaRPr lang="pl-PL"/>
        </a:p>
      </dgm:t>
    </dgm:pt>
    <dgm:pt modelId="{29290F78-B014-4348-A8DC-8A2903D3970B}" type="pres">
      <dgm:prSet presAssocID="{53EB000D-9750-48D4-A9AB-E658C51ABC1B}" presName="spaceBetweenRectangles" presStyleCnt="0"/>
      <dgm:spPr/>
      <dgm:t>
        <a:bodyPr/>
        <a:lstStyle/>
        <a:p>
          <a:endParaRPr lang="pl-PL"/>
        </a:p>
      </dgm:t>
    </dgm:pt>
    <dgm:pt modelId="{78DBAF6B-BCB7-49B1-AB8A-395F5E7E3731}" type="pres">
      <dgm:prSet presAssocID="{DCDB0141-04DB-40EA-BAB0-3CB2C2451C03}" presName="parentLin" presStyleCnt="0"/>
      <dgm:spPr/>
      <dgm:t>
        <a:bodyPr/>
        <a:lstStyle/>
        <a:p>
          <a:endParaRPr lang="pl-PL"/>
        </a:p>
      </dgm:t>
    </dgm:pt>
    <dgm:pt modelId="{E664AEE9-64B6-4E0A-A5B2-2D40B507A899}" type="pres">
      <dgm:prSet presAssocID="{DCDB0141-04DB-40EA-BAB0-3CB2C2451C03}" presName="parentLeftMargin" presStyleLbl="node1" presStyleIdx="0" presStyleCnt="3"/>
      <dgm:spPr/>
      <dgm:t>
        <a:bodyPr/>
        <a:lstStyle/>
        <a:p>
          <a:endParaRPr lang="pl-PL"/>
        </a:p>
      </dgm:t>
    </dgm:pt>
    <dgm:pt modelId="{5786E21E-0278-445A-A4C1-7087E421D4E3}" type="pres">
      <dgm:prSet presAssocID="{DCDB0141-04DB-40EA-BAB0-3CB2C2451C03}" presName="parentText" presStyleLbl="node1" presStyleIdx="1" presStyleCnt="3" custScaleX="142997" custScaleY="609424">
        <dgm:presLayoutVars>
          <dgm:chMax val="0"/>
          <dgm:bulletEnabled val="1"/>
        </dgm:presLayoutVars>
      </dgm:prSet>
      <dgm:spPr/>
      <dgm:t>
        <a:bodyPr/>
        <a:lstStyle/>
        <a:p>
          <a:endParaRPr lang="pl-PL"/>
        </a:p>
      </dgm:t>
    </dgm:pt>
    <dgm:pt modelId="{CF8DC8E3-38CD-43A7-80F7-9E9AAF5275EA}" type="pres">
      <dgm:prSet presAssocID="{DCDB0141-04DB-40EA-BAB0-3CB2C2451C03}" presName="negativeSpace" presStyleCnt="0"/>
      <dgm:spPr/>
      <dgm:t>
        <a:bodyPr/>
        <a:lstStyle/>
        <a:p>
          <a:endParaRPr lang="pl-PL"/>
        </a:p>
      </dgm:t>
    </dgm:pt>
    <dgm:pt modelId="{C0DC97F1-2F1F-46D8-B5A4-53A4EC16255B}" type="pres">
      <dgm:prSet presAssocID="{DCDB0141-04DB-40EA-BAB0-3CB2C2451C03}" presName="childText" presStyleLbl="conFgAcc1" presStyleIdx="1" presStyleCnt="3">
        <dgm:presLayoutVars>
          <dgm:bulletEnabled val="1"/>
        </dgm:presLayoutVars>
      </dgm:prSet>
      <dgm:spPr/>
      <dgm:t>
        <a:bodyPr/>
        <a:lstStyle/>
        <a:p>
          <a:endParaRPr lang="pl-PL"/>
        </a:p>
      </dgm:t>
    </dgm:pt>
    <dgm:pt modelId="{8E70CF9B-3E83-40A1-B8EA-5CFFE3EDADE3}" type="pres">
      <dgm:prSet presAssocID="{D834BCD7-B7C3-4F06-B03C-268E7BD0F1F3}" presName="spaceBetweenRectangles" presStyleCnt="0"/>
      <dgm:spPr/>
      <dgm:t>
        <a:bodyPr/>
        <a:lstStyle/>
        <a:p>
          <a:endParaRPr lang="pl-PL"/>
        </a:p>
      </dgm:t>
    </dgm:pt>
    <dgm:pt modelId="{991DDB1A-0172-4250-BBE9-7E0292A909A4}" type="pres">
      <dgm:prSet presAssocID="{8D338C04-C76C-4F5C-B6E6-58A16DC762F6}" presName="parentLin" presStyleCnt="0"/>
      <dgm:spPr/>
      <dgm:t>
        <a:bodyPr/>
        <a:lstStyle/>
        <a:p>
          <a:endParaRPr lang="pl-PL"/>
        </a:p>
      </dgm:t>
    </dgm:pt>
    <dgm:pt modelId="{DF67F2EA-4BA4-457D-8701-DDEB343D4315}" type="pres">
      <dgm:prSet presAssocID="{8D338C04-C76C-4F5C-B6E6-58A16DC762F6}" presName="parentLeftMargin" presStyleLbl="node1" presStyleIdx="1" presStyleCnt="3"/>
      <dgm:spPr/>
      <dgm:t>
        <a:bodyPr/>
        <a:lstStyle/>
        <a:p>
          <a:endParaRPr lang="pl-PL"/>
        </a:p>
      </dgm:t>
    </dgm:pt>
    <dgm:pt modelId="{E438AAA4-3DC5-4EBE-85BF-28691389CB6E}" type="pres">
      <dgm:prSet presAssocID="{8D338C04-C76C-4F5C-B6E6-58A16DC762F6}" presName="parentText" presStyleLbl="node1" presStyleIdx="2" presStyleCnt="3" custScaleX="141440" custScaleY="391524">
        <dgm:presLayoutVars>
          <dgm:chMax val="0"/>
          <dgm:bulletEnabled val="1"/>
        </dgm:presLayoutVars>
      </dgm:prSet>
      <dgm:spPr/>
      <dgm:t>
        <a:bodyPr/>
        <a:lstStyle/>
        <a:p>
          <a:endParaRPr lang="pl-PL"/>
        </a:p>
      </dgm:t>
    </dgm:pt>
    <dgm:pt modelId="{EC75C260-2866-48CD-AF5B-BB1541C16BFF}" type="pres">
      <dgm:prSet presAssocID="{8D338C04-C76C-4F5C-B6E6-58A16DC762F6}" presName="negativeSpace" presStyleCnt="0"/>
      <dgm:spPr/>
      <dgm:t>
        <a:bodyPr/>
        <a:lstStyle/>
        <a:p>
          <a:endParaRPr lang="pl-PL"/>
        </a:p>
      </dgm:t>
    </dgm:pt>
    <dgm:pt modelId="{00653F3F-6B86-4E5C-AD14-E1EB90200598}" type="pres">
      <dgm:prSet presAssocID="{8D338C04-C76C-4F5C-B6E6-58A16DC762F6}" presName="childText" presStyleLbl="conFgAcc1" presStyleIdx="2" presStyleCnt="3">
        <dgm:presLayoutVars>
          <dgm:bulletEnabled val="1"/>
        </dgm:presLayoutVars>
      </dgm:prSet>
      <dgm:spPr/>
      <dgm:t>
        <a:bodyPr/>
        <a:lstStyle/>
        <a:p>
          <a:endParaRPr lang="pl-PL"/>
        </a:p>
      </dgm:t>
    </dgm:pt>
  </dgm:ptLst>
  <dgm:cxnLst>
    <dgm:cxn modelId="{21FF97C0-1958-4B3D-83D3-A33A38C92285}" type="presOf" srcId="{DCDB0141-04DB-40EA-BAB0-3CB2C2451C03}" destId="{E664AEE9-64B6-4E0A-A5B2-2D40B507A899}" srcOrd="0" destOrd="0" presId="urn:microsoft.com/office/officeart/2005/8/layout/list1"/>
    <dgm:cxn modelId="{7EF7B9DB-4C95-4329-AE20-5AFDF6AA93DE}" type="presOf" srcId="{42481C7A-F855-4F07-9EC3-DB83AB3CB1A7}" destId="{59984910-25FC-408C-B334-F169D12640F0}" srcOrd="0" destOrd="0" presId="urn:microsoft.com/office/officeart/2005/8/layout/list1"/>
    <dgm:cxn modelId="{049F221A-27FB-41A5-ABB1-6899EFCD6970}" type="presOf" srcId="{8D338C04-C76C-4F5C-B6E6-58A16DC762F6}" destId="{DF67F2EA-4BA4-457D-8701-DDEB343D4315}" srcOrd="0" destOrd="0" presId="urn:microsoft.com/office/officeart/2005/8/layout/list1"/>
    <dgm:cxn modelId="{6D2CF2F3-23B0-4B73-966A-86818C3DA41E}" srcId="{42481C7A-F855-4F07-9EC3-DB83AB3CB1A7}" destId="{F3C5F9E0-CEF2-4BB4-BFB9-8E9F9AC523AB}" srcOrd="0" destOrd="0" parTransId="{17B60D73-B138-4B4C-A2D4-30775715DCE2}" sibTransId="{53EB000D-9750-48D4-A9AB-E658C51ABC1B}"/>
    <dgm:cxn modelId="{CE840CD1-0E2D-4DB9-BABC-A43C21223A6C}" type="presOf" srcId="{F3C5F9E0-CEF2-4BB4-BFB9-8E9F9AC523AB}" destId="{D04C24AE-2260-46A8-81FF-4CE463CBC558}" srcOrd="0" destOrd="0" presId="urn:microsoft.com/office/officeart/2005/8/layout/list1"/>
    <dgm:cxn modelId="{E48C54F0-F2B6-4724-918D-B5AE5811FCE5}" srcId="{42481C7A-F855-4F07-9EC3-DB83AB3CB1A7}" destId="{DCDB0141-04DB-40EA-BAB0-3CB2C2451C03}" srcOrd="1" destOrd="0" parTransId="{E82D502A-DE6E-4E23-8759-5EA4BF8F9845}" sibTransId="{D834BCD7-B7C3-4F06-B03C-268E7BD0F1F3}"/>
    <dgm:cxn modelId="{D75760CB-7FFD-413F-A533-EC09006DC08D}" type="presOf" srcId="{F3C5F9E0-CEF2-4BB4-BFB9-8E9F9AC523AB}" destId="{18EEC6DF-F320-434F-9593-707FD40F8145}" srcOrd="1" destOrd="0" presId="urn:microsoft.com/office/officeart/2005/8/layout/list1"/>
    <dgm:cxn modelId="{4E482D3B-EF49-4BB6-BCBC-CDADBB3E8BA7}" type="presOf" srcId="{DCDB0141-04DB-40EA-BAB0-3CB2C2451C03}" destId="{5786E21E-0278-445A-A4C1-7087E421D4E3}" srcOrd="1" destOrd="0" presId="urn:microsoft.com/office/officeart/2005/8/layout/list1"/>
    <dgm:cxn modelId="{AB48DBCE-A785-4D68-97D2-C8080BA2C10F}" srcId="{42481C7A-F855-4F07-9EC3-DB83AB3CB1A7}" destId="{8D338C04-C76C-4F5C-B6E6-58A16DC762F6}" srcOrd="2" destOrd="0" parTransId="{48E15E2B-FF0F-4F22-93BB-69B230117F1E}" sibTransId="{3B14E75F-1D28-43DE-9981-6A73FD19E1B3}"/>
    <dgm:cxn modelId="{8EE58353-5322-4804-B8B0-95279FDF1A1C}" type="presOf" srcId="{8D338C04-C76C-4F5C-B6E6-58A16DC762F6}" destId="{E438AAA4-3DC5-4EBE-85BF-28691389CB6E}" srcOrd="1" destOrd="0" presId="urn:microsoft.com/office/officeart/2005/8/layout/list1"/>
    <dgm:cxn modelId="{194A36DA-3C5B-4958-AE65-A25DA3534D71}" type="presParOf" srcId="{59984910-25FC-408C-B334-F169D12640F0}" destId="{5D49E806-E18C-44E3-953A-BE35BC3CA3A0}" srcOrd="0" destOrd="0" presId="urn:microsoft.com/office/officeart/2005/8/layout/list1"/>
    <dgm:cxn modelId="{0933AA29-1F86-4C14-8253-C8478ACECE93}" type="presParOf" srcId="{5D49E806-E18C-44E3-953A-BE35BC3CA3A0}" destId="{D04C24AE-2260-46A8-81FF-4CE463CBC558}" srcOrd="0" destOrd="0" presId="urn:microsoft.com/office/officeart/2005/8/layout/list1"/>
    <dgm:cxn modelId="{365E1C04-45A1-4CCF-ACCA-B329287D44ED}" type="presParOf" srcId="{5D49E806-E18C-44E3-953A-BE35BC3CA3A0}" destId="{18EEC6DF-F320-434F-9593-707FD40F8145}" srcOrd="1" destOrd="0" presId="urn:microsoft.com/office/officeart/2005/8/layout/list1"/>
    <dgm:cxn modelId="{27E0C130-A83E-4A79-B6F3-8AF7C9AACB43}" type="presParOf" srcId="{59984910-25FC-408C-B334-F169D12640F0}" destId="{2B1E3789-17E0-477E-8EA5-FA8957908626}" srcOrd="1" destOrd="0" presId="urn:microsoft.com/office/officeart/2005/8/layout/list1"/>
    <dgm:cxn modelId="{A299986D-9C27-4285-A48E-7053A9B4F6FB}" type="presParOf" srcId="{59984910-25FC-408C-B334-F169D12640F0}" destId="{BC2F9A60-BF35-4CE1-99FC-C1FDA511F52F}" srcOrd="2" destOrd="0" presId="urn:microsoft.com/office/officeart/2005/8/layout/list1"/>
    <dgm:cxn modelId="{2BFDB7FB-224B-47B8-BA27-291A30AC7CD5}" type="presParOf" srcId="{59984910-25FC-408C-B334-F169D12640F0}" destId="{29290F78-B014-4348-A8DC-8A2903D3970B}" srcOrd="3" destOrd="0" presId="urn:microsoft.com/office/officeart/2005/8/layout/list1"/>
    <dgm:cxn modelId="{4BD2F2DD-C650-4EA6-9331-D98AF3BB1AC9}" type="presParOf" srcId="{59984910-25FC-408C-B334-F169D12640F0}" destId="{78DBAF6B-BCB7-49B1-AB8A-395F5E7E3731}" srcOrd="4" destOrd="0" presId="urn:microsoft.com/office/officeart/2005/8/layout/list1"/>
    <dgm:cxn modelId="{D6FDCEE0-B2AA-459F-BB1F-17F497982836}" type="presParOf" srcId="{78DBAF6B-BCB7-49B1-AB8A-395F5E7E3731}" destId="{E664AEE9-64B6-4E0A-A5B2-2D40B507A899}" srcOrd="0" destOrd="0" presId="urn:microsoft.com/office/officeart/2005/8/layout/list1"/>
    <dgm:cxn modelId="{F4EDCE56-34DE-4213-ADFA-CA73903A4B86}" type="presParOf" srcId="{78DBAF6B-BCB7-49B1-AB8A-395F5E7E3731}" destId="{5786E21E-0278-445A-A4C1-7087E421D4E3}" srcOrd="1" destOrd="0" presId="urn:microsoft.com/office/officeart/2005/8/layout/list1"/>
    <dgm:cxn modelId="{C1B514C3-5305-4A48-939F-C866627E24CD}" type="presParOf" srcId="{59984910-25FC-408C-B334-F169D12640F0}" destId="{CF8DC8E3-38CD-43A7-80F7-9E9AAF5275EA}" srcOrd="5" destOrd="0" presId="urn:microsoft.com/office/officeart/2005/8/layout/list1"/>
    <dgm:cxn modelId="{1E04271D-9501-4D4E-B8AB-F35883772F3C}" type="presParOf" srcId="{59984910-25FC-408C-B334-F169D12640F0}" destId="{C0DC97F1-2F1F-46D8-B5A4-53A4EC16255B}" srcOrd="6" destOrd="0" presId="urn:microsoft.com/office/officeart/2005/8/layout/list1"/>
    <dgm:cxn modelId="{43373296-E661-4FE5-8761-724BB0D37A38}" type="presParOf" srcId="{59984910-25FC-408C-B334-F169D12640F0}" destId="{8E70CF9B-3E83-40A1-B8EA-5CFFE3EDADE3}" srcOrd="7" destOrd="0" presId="urn:microsoft.com/office/officeart/2005/8/layout/list1"/>
    <dgm:cxn modelId="{36E840A8-ED5C-477C-B01D-2ED988393C93}" type="presParOf" srcId="{59984910-25FC-408C-B334-F169D12640F0}" destId="{991DDB1A-0172-4250-BBE9-7E0292A909A4}" srcOrd="8" destOrd="0" presId="urn:microsoft.com/office/officeart/2005/8/layout/list1"/>
    <dgm:cxn modelId="{E1316B5B-F1B0-48B9-ACAB-68F88CAC891A}" type="presParOf" srcId="{991DDB1A-0172-4250-BBE9-7E0292A909A4}" destId="{DF67F2EA-4BA4-457D-8701-DDEB343D4315}" srcOrd="0" destOrd="0" presId="urn:microsoft.com/office/officeart/2005/8/layout/list1"/>
    <dgm:cxn modelId="{C4882147-4C26-4929-A7BB-0C0E51E0E352}" type="presParOf" srcId="{991DDB1A-0172-4250-BBE9-7E0292A909A4}" destId="{E438AAA4-3DC5-4EBE-85BF-28691389CB6E}" srcOrd="1" destOrd="0" presId="urn:microsoft.com/office/officeart/2005/8/layout/list1"/>
    <dgm:cxn modelId="{4CD51B47-37AA-409D-9EC9-0E57E37D2372}" type="presParOf" srcId="{59984910-25FC-408C-B334-F169D12640F0}" destId="{EC75C260-2866-48CD-AF5B-BB1541C16BFF}" srcOrd="9" destOrd="0" presId="urn:microsoft.com/office/officeart/2005/8/layout/list1"/>
    <dgm:cxn modelId="{49C12D25-712F-44E6-977A-F2283320586F}" type="presParOf" srcId="{59984910-25FC-408C-B334-F169D12640F0}" destId="{00653F3F-6B86-4E5C-AD14-E1EB9020059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93D87-5015-4AD3-9AE9-96DC653BA234}"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pl-PL"/>
        </a:p>
      </dgm:t>
    </dgm:pt>
    <dgm:pt modelId="{6B6174B1-045F-47C8-AF4C-025917D35AD7}">
      <dgm:prSet phldrT="[Tekst]"/>
      <dgm:spPr/>
      <dgm:t>
        <a:bodyPr/>
        <a:lstStyle/>
        <a:p>
          <a:r>
            <a:rPr lang="pl-PL" dirty="0" smtClean="0"/>
            <a:t>- </a:t>
          </a:r>
          <a:r>
            <a:rPr lang="pl-PL" dirty="0" err="1" smtClean="0"/>
            <a:t>cytotropowy</a:t>
          </a:r>
          <a:endParaRPr lang="pl-PL" dirty="0"/>
        </a:p>
      </dgm:t>
    </dgm:pt>
    <dgm:pt modelId="{780CCD7C-7AFF-4E0F-9885-A92716D8A29A}" type="parTrans" cxnId="{DAC114EF-35FB-4725-AF5F-A4EB5A29597C}">
      <dgm:prSet/>
      <dgm:spPr/>
      <dgm:t>
        <a:bodyPr/>
        <a:lstStyle/>
        <a:p>
          <a:endParaRPr lang="pl-PL"/>
        </a:p>
      </dgm:t>
    </dgm:pt>
    <dgm:pt modelId="{4EBBD6FA-6A2E-45D3-BD5E-738EFED62114}" type="sibTrans" cxnId="{DAC114EF-35FB-4725-AF5F-A4EB5A29597C}">
      <dgm:prSet/>
      <dgm:spPr/>
      <dgm:t>
        <a:bodyPr/>
        <a:lstStyle/>
        <a:p>
          <a:endParaRPr lang="pl-PL"/>
        </a:p>
      </dgm:t>
    </dgm:pt>
    <dgm:pt modelId="{99C26EED-60D0-4B71-AF7E-E70264E0C8F0}">
      <dgm:prSet phldrT="[Tekst]"/>
      <dgm:spPr/>
      <dgm:t>
        <a:bodyPr/>
        <a:lstStyle/>
        <a:p>
          <a:r>
            <a:rPr lang="pl-PL" dirty="0" smtClean="0"/>
            <a:t>- neurotropowy</a:t>
          </a:r>
          <a:endParaRPr lang="pl-PL" dirty="0"/>
        </a:p>
      </dgm:t>
    </dgm:pt>
    <dgm:pt modelId="{188335E9-79C6-4F83-87DA-4901AFA417A5}" type="parTrans" cxnId="{08E28CF1-9625-43B1-A48F-514CD628985D}">
      <dgm:prSet/>
      <dgm:spPr/>
      <dgm:t>
        <a:bodyPr/>
        <a:lstStyle/>
        <a:p>
          <a:endParaRPr lang="pl-PL"/>
        </a:p>
      </dgm:t>
    </dgm:pt>
    <dgm:pt modelId="{3D7317A0-C8C2-4324-BE77-7EDE9F878811}" type="sibTrans" cxnId="{08E28CF1-9625-43B1-A48F-514CD628985D}">
      <dgm:prSet/>
      <dgm:spPr/>
      <dgm:t>
        <a:bodyPr/>
        <a:lstStyle/>
        <a:p>
          <a:endParaRPr lang="pl-PL"/>
        </a:p>
      </dgm:t>
    </dgm:pt>
    <dgm:pt modelId="{5DBF6E98-724C-4F56-A32C-A0BF1BF8EB82}">
      <dgm:prSet phldrT="[Tekst]"/>
      <dgm:spPr/>
      <dgm:t>
        <a:bodyPr/>
        <a:lstStyle/>
        <a:p>
          <a:r>
            <a:rPr lang="pl-PL" dirty="0" smtClean="0"/>
            <a:t>- objawy żołądkowo-jelitowe</a:t>
          </a:r>
          <a:endParaRPr lang="pl-PL" dirty="0"/>
        </a:p>
      </dgm:t>
    </dgm:pt>
    <dgm:pt modelId="{635DDE08-A421-454B-8006-799704761B93}" type="parTrans" cxnId="{D552C762-FAD6-4C6B-9994-14DE38ED27CD}">
      <dgm:prSet/>
      <dgm:spPr/>
      <dgm:t>
        <a:bodyPr/>
        <a:lstStyle/>
        <a:p>
          <a:endParaRPr lang="pl-PL"/>
        </a:p>
      </dgm:t>
    </dgm:pt>
    <dgm:pt modelId="{784D75CF-71EA-439C-8616-92F2EAD4617D}" type="sibTrans" cxnId="{D552C762-FAD6-4C6B-9994-14DE38ED27CD}">
      <dgm:prSet/>
      <dgm:spPr/>
      <dgm:t>
        <a:bodyPr/>
        <a:lstStyle/>
        <a:p>
          <a:endParaRPr lang="pl-PL"/>
        </a:p>
      </dgm:t>
    </dgm:pt>
    <dgm:pt modelId="{94F6473E-B263-4A3F-919B-AFB9EC2C5848}">
      <dgm:prSet/>
      <dgm:spPr/>
      <dgm:t>
        <a:bodyPr/>
        <a:lstStyle/>
        <a:p>
          <a:r>
            <a:rPr lang="pl-PL" dirty="0" smtClean="0"/>
            <a:t>- zatrucia nieswoiste</a:t>
          </a:r>
          <a:endParaRPr lang="pl-PL" dirty="0"/>
        </a:p>
      </dgm:t>
    </dgm:pt>
    <dgm:pt modelId="{3A13A57A-6B9F-4347-BEAD-334921E7A868}" type="parTrans" cxnId="{814263B4-06E1-452D-932A-DBBAE70934B9}">
      <dgm:prSet/>
      <dgm:spPr/>
      <dgm:t>
        <a:bodyPr/>
        <a:lstStyle/>
        <a:p>
          <a:endParaRPr lang="pl-PL"/>
        </a:p>
      </dgm:t>
    </dgm:pt>
    <dgm:pt modelId="{7E638DAA-6DF2-4199-98BC-D59EAAD61F50}" type="sibTrans" cxnId="{814263B4-06E1-452D-932A-DBBAE70934B9}">
      <dgm:prSet/>
      <dgm:spPr/>
      <dgm:t>
        <a:bodyPr/>
        <a:lstStyle/>
        <a:p>
          <a:endParaRPr lang="pl-PL"/>
        </a:p>
      </dgm:t>
    </dgm:pt>
    <dgm:pt modelId="{06ECEEF0-2FD0-4C03-A948-0188C4C50172}" type="pres">
      <dgm:prSet presAssocID="{72493D87-5015-4AD3-9AE9-96DC653BA234}" presName="linear" presStyleCnt="0">
        <dgm:presLayoutVars>
          <dgm:dir/>
          <dgm:animLvl val="lvl"/>
          <dgm:resizeHandles val="exact"/>
        </dgm:presLayoutVars>
      </dgm:prSet>
      <dgm:spPr/>
      <dgm:t>
        <a:bodyPr/>
        <a:lstStyle/>
        <a:p>
          <a:endParaRPr lang="pl-PL"/>
        </a:p>
      </dgm:t>
    </dgm:pt>
    <dgm:pt modelId="{495A560D-4262-41A8-8FC0-28A301D7CCC1}" type="pres">
      <dgm:prSet presAssocID="{6B6174B1-045F-47C8-AF4C-025917D35AD7}" presName="parentLin" presStyleCnt="0"/>
      <dgm:spPr/>
      <dgm:t>
        <a:bodyPr/>
        <a:lstStyle/>
        <a:p>
          <a:endParaRPr lang="pl-PL"/>
        </a:p>
      </dgm:t>
    </dgm:pt>
    <dgm:pt modelId="{AEBC4C3D-1CD8-4AD3-B324-E74817FD8F34}" type="pres">
      <dgm:prSet presAssocID="{6B6174B1-045F-47C8-AF4C-025917D35AD7}" presName="parentLeftMargin" presStyleLbl="node1" presStyleIdx="0" presStyleCnt="4"/>
      <dgm:spPr/>
      <dgm:t>
        <a:bodyPr/>
        <a:lstStyle/>
        <a:p>
          <a:endParaRPr lang="pl-PL"/>
        </a:p>
      </dgm:t>
    </dgm:pt>
    <dgm:pt modelId="{9EE12B9F-BDF3-4EFF-809B-1EC25B574DE6}" type="pres">
      <dgm:prSet presAssocID="{6B6174B1-045F-47C8-AF4C-025917D35AD7}" presName="parentText" presStyleLbl="node1" presStyleIdx="0" presStyleCnt="4">
        <dgm:presLayoutVars>
          <dgm:chMax val="0"/>
          <dgm:bulletEnabled val="1"/>
        </dgm:presLayoutVars>
      </dgm:prSet>
      <dgm:spPr/>
      <dgm:t>
        <a:bodyPr/>
        <a:lstStyle/>
        <a:p>
          <a:endParaRPr lang="pl-PL"/>
        </a:p>
      </dgm:t>
    </dgm:pt>
    <dgm:pt modelId="{1E2B5803-174B-4FC1-BB1C-FD2C66ECC13F}" type="pres">
      <dgm:prSet presAssocID="{6B6174B1-045F-47C8-AF4C-025917D35AD7}" presName="negativeSpace" presStyleCnt="0"/>
      <dgm:spPr/>
      <dgm:t>
        <a:bodyPr/>
        <a:lstStyle/>
        <a:p>
          <a:endParaRPr lang="pl-PL"/>
        </a:p>
      </dgm:t>
    </dgm:pt>
    <dgm:pt modelId="{B7B3431A-F4B3-4DB8-883D-16B33F5DB021}" type="pres">
      <dgm:prSet presAssocID="{6B6174B1-045F-47C8-AF4C-025917D35AD7}" presName="childText" presStyleLbl="conFgAcc1" presStyleIdx="0" presStyleCnt="4">
        <dgm:presLayoutVars>
          <dgm:bulletEnabled val="1"/>
        </dgm:presLayoutVars>
      </dgm:prSet>
      <dgm:spPr/>
      <dgm:t>
        <a:bodyPr/>
        <a:lstStyle/>
        <a:p>
          <a:endParaRPr lang="pl-PL"/>
        </a:p>
      </dgm:t>
    </dgm:pt>
    <dgm:pt modelId="{50C56CE6-1AAB-4156-A4FB-A54607E7466D}" type="pres">
      <dgm:prSet presAssocID="{4EBBD6FA-6A2E-45D3-BD5E-738EFED62114}" presName="spaceBetweenRectangles" presStyleCnt="0"/>
      <dgm:spPr/>
      <dgm:t>
        <a:bodyPr/>
        <a:lstStyle/>
        <a:p>
          <a:endParaRPr lang="pl-PL"/>
        </a:p>
      </dgm:t>
    </dgm:pt>
    <dgm:pt modelId="{19E38434-9AB0-48F3-82CF-0A9FC6DF468F}" type="pres">
      <dgm:prSet presAssocID="{99C26EED-60D0-4B71-AF7E-E70264E0C8F0}" presName="parentLin" presStyleCnt="0"/>
      <dgm:spPr/>
      <dgm:t>
        <a:bodyPr/>
        <a:lstStyle/>
        <a:p>
          <a:endParaRPr lang="pl-PL"/>
        </a:p>
      </dgm:t>
    </dgm:pt>
    <dgm:pt modelId="{45C63416-EC8F-40EB-8641-3E81B393B576}" type="pres">
      <dgm:prSet presAssocID="{99C26EED-60D0-4B71-AF7E-E70264E0C8F0}" presName="parentLeftMargin" presStyleLbl="node1" presStyleIdx="0" presStyleCnt="4"/>
      <dgm:spPr/>
      <dgm:t>
        <a:bodyPr/>
        <a:lstStyle/>
        <a:p>
          <a:endParaRPr lang="pl-PL"/>
        </a:p>
      </dgm:t>
    </dgm:pt>
    <dgm:pt modelId="{97D826CB-256C-4C14-9D03-C0F7759D6333}" type="pres">
      <dgm:prSet presAssocID="{99C26EED-60D0-4B71-AF7E-E70264E0C8F0}" presName="parentText" presStyleLbl="node1" presStyleIdx="1" presStyleCnt="4">
        <dgm:presLayoutVars>
          <dgm:chMax val="0"/>
          <dgm:bulletEnabled val="1"/>
        </dgm:presLayoutVars>
      </dgm:prSet>
      <dgm:spPr/>
      <dgm:t>
        <a:bodyPr/>
        <a:lstStyle/>
        <a:p>
          <a:endParaRPr lang="pl-PL"/>
        </a:p>
      </dgm:t>
    </dgm:pt>
    <dgm:pt modelId="{F779E61D-BD1D-4751-8CC1-1F7011A6A9D3}" type="pres">
      <dgm:prSet presAssocID="{99C26EED-60D0-4B71-AF7E-E70264E0C8F0}" presName="negativeSpace" presStyleCnt="0"/>
      <dgm:spPr/>
      <dgm:t>
        <a:bodyPr/>
        <a:lstStyle/>
        <a:p>
          <a:endParaRPr lang="pl-PL"/>
        </a:p>
      </dgm:t>
    </dgm:pt>
    <dgm:pt modelId="{DF01C66A-6F1E-49CF-87B3-A0B33ECC11B4}" type="pres">
      <dgm:prSet presAssocID="{99C26EED-60D0-4B71-AF7E-E70264E0C8F0}" presName="childText" presStyleLbl="conFgAcc1" presStyleIdx="1" presStyleCnt="4">
        <dgm:presLayoutVars>
          <dgm:bulletEnabled val="1"/>
        </dgm:presLayoutVars>
      </dgm:prSet>
      <dgm:spPr/>
      <dgm:t>
        <a:bodyPr/>
        <a:lstStyle/>
        <a:p>
          <a:endParaRPr lang="pl-PL"/>
        </a:p>
      </dgm:t>
    </dgm:pt>
    <dgm:pt modelId="{581B2157-E1CE-4F00-ADB5-5B50285D4EFB}" type="pres">
      <dgm:prSet presAssocID="{3D7317A0-C8C2-4324-BE77-7EDE9F878811}" presName="spaceBetweenRectangles" presStyleCnt="0"/>
      <dgm:spPr/>
      <dgm:t>
        <a:bodyPr/>
        <a:lstStyle/>
        <a:p>
          <a:endParaRPr lang="pl-PL"/>
        </a:p>
      </dgm:t>
    </dgm:pt>
    <dgm:pt modelId="{639E1831-AA4A-42DD-95F2-E703D2BE1FEF}" type="pres">
      <dgm:prSet presAssocID="{5DBF6E98-724C-4F56-A32C-A0BF1BF8EB82}" presName="parentLin" presStyleCnt="0"/>
      <dgm:spPr/>
      <dgm:t>
        <a:bodyPr/>
        <a:lstStyle/>
        <a:p>
          <a:endParaRPr lang="pl-PL"/>
        </a:p>
      </dgm:t>
    </dgm:pt>
    <dgm:pt modelId="{C3CCFCDE-799D-400B-B796-0107343FA719}" type="pres">
      <dgm:prSet presAssocID="{5DBF6E98-724C-4F56-A32C-A0BF1BF8EB82}" presName="parentLeftMargin" presStyleLbl="node1" presStyleIdx="1" presStyleCnt="4"/>
      <dgm:spPr/>
      <dgm:t>
        <a:bodyPr/>
        <a:lstStyle/>
        <a:p>
          <a:endParaRPr lang="pl-PL"/>
        </a:p>
      </dgm:t>
    </dgm:pt>
    <dgm:pt modelId="{4129C222-A855-4F36-8F27-641E795766AF}" type="pres">
      <dgm:prSet presAssocID="{5DBF6E98-724C-4F56-A32C-A0BF1BF8EB82}" presName="parentText" presStyleLbl="node1" presStyleIdx="2" presStyleCnt="4">
        <dgm:presLayoutVars>
          <dgm:chMax val="0"/>
          <dgm:bulletEnabled val="1"/>
        </dgm:presLayoutVars>
      </dgm:prSet>
      <dgm:spPr/>
      <dgm:t>
        <a:bodyPr/>
        <a:lstStyle/>
        <a:p>
          <a:endParaRPr lang="pl-PL"/>
        </a:p>
      </dgm:t>
    </dgm:pt>
    <dgm:pt modelId="{A7FFF0E0-A21C-438F-898A-3F185585C27C}" type="pres">
      <dgm:prSet presAssocID="{5DBF6E98-724C-4F56-A32C-A0BF1BF8EB82}" presName="negativeSpace" presStyleCnt="0"/>
      <dgm:spPr/>
      <dgm:t>
        <a:bodyPr/>
        <a:lstStyle/>
        <a:p>
          <a:endParaRPr lang="pl-PL"/>
        </a:p>
      </dgm:t>
    </dgm:pt>
    <dgm:pt modelId="{EF3EDD1B-70D8-44F6-AD24-59F9CF00D67E}" type="pres">
      <dgm:prSet presAssocID="{5DBF6E98-724C-4F56-A32C-A0BF1BF8EB82}" presName="childText" presStyleLbl="conFgAcc1" presStyleIdx="2" presStyleCnt="4">
        <dgm:presLayoutVars>
          <dgm:bulletEnabled val="1"/>
        </dgm:presLayoutVars>
      </dgm:prSet>
      <dgm:spPr/>
      <dgm:t>
        <a:bodyPr/>
        <a:lstStyle/>
        <a:p>
          <a:endParaRPr lang="pl-PL"/>
        </a:p>
      </dgm:t>
    </dgm:pt>
    <dgm:pt modelId="{86121CF9-F0E3-4644-8048-53B044E11BD4}" type="pres">
      <dgm:prSet presAssocID="{784D75CF-71EA-439C-8616-92F2EAD4617D}" presName="spaceBetweenRectangles" presStyleCnt="0"/>
      <dgm:spPr/>
      <dgm:t>
        <a:bodyPr/>
        <a:lstStyle/>
        <a:p>
          <a:endParaRPr lang="pl-PL"/>
        </a:p>
      </dgm:t>
    </dgm:pt>
    <dgm:pt modelId="{55403FBF-D0E0-44A8-8D40-E2E067CC0908}" type="pres">
      <dgm:prSet presAssocID="{94F6473E-B263-4A3F-919B-AFB9EC2C5848}" presName="parentLin" presStyleCnt="0"/>
      <dgm:spPr/>
      <dgm:t>
        <a:bodyPr/>
        <a:lstStyle/>
        <a:p>
          <a:endParaRPr lang="pl-PL"/>
        </a:p>
      </dgm:t>
    </dgm:pt>
    <dgm:pt modelId="{D37195BC-7834-4F1B-B2E5-464716037F98}" type="pres">
      <dgm:prSet presAssocID="{94F6473E-B263-4A3F-919B-AFB9EC2C5848}" presName="parentLeftMargin" presStyleLbl="node1" presStyleIdx="2" presStyleCnt="4"/>
      <dgm:spPr/>
      <dgm:t>
        <a:bodyPr/>
        <a:lstStyle/>
        <a:p>
          <a:endParaRPr lang="pl-PL"/>
        </a:p>
      </dgm:t>
    </dgm:pt>
    <dgm:pt modelId="{14D3F2BA-94FB-4DB0-9BB5-E2A08A3AEFA0}" type="pres">
      <dgm:prSet presAssocID="{94F6473E-B263-4A3F-919B-AFB9EC2C5848}" presName="parentText" presStyleLbl="node1" presStyleIdx="3" presStyleCnt="4">
        <dgm:presLayoutVars>
          <dgm:chMax val="0"/>
          <dgm:bulletEnabled val="1"/>
        </dgm:presLayoutVars>
      </dgm:prSet>
      <dgm:spPr/>
      <dgm:t>
        <a:bodyPr/>
        <a:lstStyle/>
        <a:p>
          <a:endParaRPr lang="pl-PL"/>
        </a:p>
      </dgm:t>
    </dgm:pt>
    <dgm:pt modelId="{8BB63F79-ED83-4408-9653-B7C51F9C1A2F}" type="pres">
      <dgm:prSet presAssocID="{94F6473E-B263-4A3F-919B-AFB9EC2C5848}" presName="negativeSpace" presStyleCnt="0"/>
      <dgm:spPr/>
      <dgm:t>
        <a:bodyPr/>
        <a:lstStyle/>
        <a:p>
          <a:endParaRPr lang="pl-PL"/>
        </a:p>
      </dgm:t>
    </dgm:pt>
    <dgm:pt modelId="{E259D4F3-DF4D-4693-A82D-BA6B35103A73}" type="pres">
      <dgm:prSet presAssocID="{94F6473E-B263-4A3F-919B-AFB9EC2C5848}" presName="childText" presStyleLbl="conFgAcc1" presStyleIdx="3" presStyleCnt="4">
        <dgm:presLayoutVars>
          <dgm:bulletEnabled val="1"/>
        </dgm:presLayoutVars>
      </dgm:prSet>
      <dgm:spPr/>
      <dgm:t>
        <a:bodyPr/>
        <a:lstStyle/>
        <a:p>
          <a:endParaRPr lang="pl-PL"/>
        </a:p>
      </dgm:t>
    </dgm:pt>
  </dgm:ptLst>
  <dgm:cxnLst>
    <dgm:cxn modelId="{DAC114EF-35FB-4725-AF5F-A4EB5A29597C}" srcId="{72493D87-5015-4AD3-9AE9-96DC653BA234}" destId="{6B6174B1-045F-47C8-AF4C-025917D35AD7}" srcOrd="0" destOrd="0" parTransId="{780CCD7C-7AFF-4E0F-9885-A92716D8A29A}" sibTransId="{4EBBD6FA-6A2E-45D3-BD5E-738EFED62114}"/>
    <dgm:cxn modelId="{D552C762-FAD6-4C6B-9994-14DE38ED27CD}" srcId="{72493D87-5015-4AD3-9AE9-96DC653BA234}" destId="{5DBF6E98-724C-4F56-A32C-A0BF1BF8EB82}" srcOrd="2" destOrd="0" parTransId="{635DDE08-A421-454B-8006-799704761B93}" sibTransId="{784D75CF-71EA-439C-8616-92F2EAD4617D}"/>
    <dgm:cxn modelId="{3D19FE5B-179E-4E23-A2C8-759AB93E93C5}" type="presOf" srcId="{99C26EED-60D0-4B71-AF7E-E70264E0C8F0}" destId="{45C63416-EC8F-40EB-8641-3E81B393B576}" srcOrd="0" destOrd="0" presId="urn:microsoft.com/office/officeart/2005/8/layout/list1"/>
    <dgm:cxn modelId="{BB27B120-36C8-4C74-913A-C69058899229}" type="presOf" srcId="{94F6473E-B263-4A3F-919B-AFB9EC2C5848}" destId="{14D3F2BA-94FB-4DB0-9BB5-E2A08A3AEFA0}" srcOrd="1" destOrd="0" presId="urn:microsoft.com/office/officeart/2005/8/layout/list1"/>
    <dgm:cxn modelId="{4C91B4BC-59D9-467C-96AA-7E6C348EA112}" type="presOf" srcId="{6B6174B1-045F-47C8-AF4C-025917D35AD7}" destId="{AEBC4C3D-1CD8-4AD3-B324-E74817FD8F34}" srcOrd="0" destOrd="0" presId="urn:microsoft.com/office/officeart/2005/8/layout/list1"/>
    <dgm:cxn modelId="{586EF8DF-34DA-43F0-8D4E-D6A415AEE522}" type="presOf" srcId="{5DBF6E98-724C-4F56-A32C-A0BF1BF8EB82}" destId="{C3CCFCDE-799D-400B-B796-0107343FA719}" srcOrd="0" destOrd="0" presId="urn:microsoft.com/office/officeart/2005/8/layout/list1"/>
    <dgm:cxn modelId="{08E28CF1-9625-43B1-A48F-514CD628985D}" srcId="{72493D87-5015-4AD3-9AE9-96DC653BA234}" destId="{99C26EED-60D0-4B71-AF7E-E70264E0C8F0}" srcOrd="1" destOrd="0" parTransId="{188335E9-79C6-4F83-87DA-4901AFA417A5}" sibTransId="{3D7317A0-C8C2-4324-BE77-7EDE9F878811}"/>
    <dgm:cxn modelId="{814263B4-06E1-452D-932A-DBBAE70934B9}" srcId="{72493D87-5015-4AD3-9AE9-96DC653BA234}" destId="{94F6473E-B263-4A3F-919B-AFB9EC2C5848}" srcOrd="3" destOrd="0" parTransId="{3A13A57A-6B9F-4347-BEAD-334921E7A868}" sibTransId="{7E638DAA-6DF2-4199-98BC-D59EAAD61F50}"/>
    <dgm:cxn modelId="{A5BE2618-EF7B-4D53-8532-5F5E483D1A67}" type="presOf" srcId="{72493D87-5015-4AD3-9AE9-96DC653BA234}" destId="{06ECEEF0-2FD0-4C03-A948-0188C4C50172}" srcOrd="0" destOrd="0" presId="urn:microsoft.com/office/officeart/2005/8/layout/list1"/>
    <dgm:cxn modelId="{3A89DA80-A126-4A8F-8B05-A7224394ADD1}" type="presOf" srcId="{99C26EED-60D0-4B71-AF7E-E70264E0C8F0}" destId="{97D826CB-256C-4C14-9D03-C0F7759D6333}" srcOrd="1" destOrd="0" presId="urn:microsoft.com/office/officeart/2005/8/layout/list1"/>
    <dgm:cxn modelId="{E92E45B2-8D0B-48BA-A40C-E12D4B8D8971}" type="presOf" srcId="{6B6174B1-045F-47C8-AF4C-025917D35AD7}" destId="{9EE12B9F-BDF3-4EFF-809B-1EC25B574DE6}" srcOrd="1" destOrd="0" presId="urn:microsoft.com/office/officeart/2005/8/layout/list1"/>
    <dgm:cxn modelId="{D8D92AFC-BD06-437A-871B-CA7E9F431144}" type="presOf" srcId="{94F6473E-B263-4A3F-919B-AFB9EC2C5848}" destId="{D37195BC-7834-4F1B-B2E5-464716037F98}" srcOrd="0" destOrd="0" presId="urn:microsoft.com/office/officeart/2005/8/layout/list1"/>
    <dgm:cxn modelId="{4E4A17F3-0FA1-484E-A94D-D1766101B73E}" type="presOf" srcId="{5DBF6E98-724C-4F56-A32C-A0BF1BF8EB82}" destId="{4129C222-A855-4F36-8F27-641E795766AF}" srcOrd="1" destOrd="0" presId="urn:microsoft.com/office/officeart/2005/8/layout/list1"/>
    <dgm:cxn modelId="{F99B046A-6CBB-4131-A09B-7AE647729029}" type="presParOf" srcId="{06ECEEF0-2FD0-4C03-A948-0188C4C50172}" destId="{495A560D-4262-41A8-8FC0-28A301D7CCC1}" srcOrd="0" destOrd="0" presId="urn:microsoft.com/office/officeart/2005/8/layout/list1"/>
    <dgm:cxn modelId="{3509943F-9A71-4A19-97F4-89D0BAEEA06D}" type="presParOf" srcId="{495A560D-4262-41A8-8FC0-28A301D7CCC1}" destId="{AEBC4C3D-1CD8-4AD3-B324-E74817FD8F34}" srcOrd="0" destOrd="0" presId="urn:microsoft.com/office/officeart/2005/8/layout/list1"/>
    <dgm:cxn modelId="{A18E638F-3830-4090-B003-1C4DD697CD3E}" type="presParOf" srcId="{495A560D-4262-41A8-8FC0-28A301D7CCC1}" destId="{9EE12B9F-BDF3-4EFF-809B-1EC25B574DE6}" srcOrd="1" destOrd="0" presId="urn:microsoft.com/office/officeart/2005/8/layout/list1"/>
    <dgm:cxn modelId="{E2292DC5-9E93-428D-BE6C-11F542AC12E6}" type="presParOf" srcId="{06ECEEF0-2FD0-4C03-A948-0188C4C50172}" destId="{1E2B5803-174B-4FC1-BB1C-FD2C66ECC13F}" srcOrd="1" destOrd="0" presId="urn:microsoft.com/office/officeart/2005/8/layout/list1"/>
    <dgm:cxn modelId="{AD23F792-49F9-47EB-9DFF-1389A3767E18}" type="presParOf" srcId="{06ECEEF0-2FD0-4C03-A948-0188C4C50172}" destId="{B7B3431A-F4B3-4DB8-883D-16B33F5DB021}" srcOrd="2" destOrd="0" presId="urn:microsoft.com/office/officeart/2005/8/layout/list1"/>
    <dgm:cxn modelId="{01CE0A17-1902-41FC-9C30-F5A34391DC60}" type="presParOf" srcId="{06ECEEF0-2FD0-4C03-A948-0188C4C50172}" destId="{50C56CE6-1AAB-4156-A4FB-A54607E7466D}" srcOrd="3" destOrd="0" presId="urn:microsoft.com/office/officeart/2005/8/layout/list1"/>
    <dgm:cxn modelId="{2B1C7E02-CDBB-4B83-9020-E12C36C97C50}" type="presParOf" srcId="{06ECEEF0-2FD0-4C03-A948-0188C4C50172}" destId="{19E38434-9AB0-48F3-82CF-0A9FC6DF468F}" srcOrd="4" destOrd="0" presId="urn:microsoft.com/office/officeart/2005/8/layout/list1"/>
    <dgm:cxn modelId="{A1DF9A6A-BEFA-4C93-9489-DAA4EF8FC2E7}" type="presParOf" srcId="{19E38434-9AB0-48F3-82CF-0A9FC6DF468F}" destId="{45C63416-EC8F-40EB-8641-3E81B393B576}" srcOrd="0" destOrd="0" presId="urn:microsoft.com/office/officeart/2005/8/layout/list1"/>
    <dgm:cxn modelId="{2242FB12-46ED-490A-983D-C02726DA2E98}" type="presParOf" srcId="{19E38434-9AB0-48F3-82CF-0A9FC6DF468F}" destId="{97D826CB-256C-4C14-9D03-C0F7759D6333}" srcOrd="1" destOrd="0" presId="urn:microsoft.com/office/officeart/2005/8/layout/list1"/>
    <dgm:cxn modelId="{32825E91-B647-4BE9-A79E-7DE6DE790469}" type="presParOf" srcId="{06ECEEF0-2FD0-4C03-A948-0188C4C50172}" destId="{F779E61D-BD1D-4751-8CC1-1F7011A6A9D3}" srcOrd="5" destOrd="0" presId="urn:microsoft.com/office/officeart/2005/8/layout/list1"/>
    <dgm:cxn modelId="{46C63ADC-B7B8-4E56-944E-71B549EE4060}" type="presParOf" srcId="{06ECEEF0-2FD0-4C03-A948-0188C4C50172}" destId="{DF01C66A-6F1E-49CF-87B3-A0B33ECC11B4}" srcOrd="6" destOrd="0" presId="urn:microsoft.com/office/officeart/2005/8/layout/list1"/>
    <dgm:cxn modelId="{DFBC4BE9-383E-494E-B6CF-C56D727DF53F}" type="presParOf" srcId="{06ECEEF0-2FD0-4C03-A948-0188C4C50172}" destId="{581B2157-E1CE-4F00-ADB5-5B50285D4EFB}" srcOrd="7" destOrd="0" presId="urn:microsoft.com/office/officeart/2005/8/layout/list1"/>
    <dgm:cxn modelId="{C3B4A607-EF09-41AA-89D5-482CF1E3D565}" type="presParOf" srcId="{06ECEEF0-2FD0-4C03-A948-0188C4C50172}" destId="{639E1831-AA4A-42DD-95F2-E703D2BE1FEF}" srcOrd="8" destOrd="0" presId="urn:microsoft.com/office/officeart/2005/8/layout/list1"/>
    <dgm:cxn modelId="{3043C4DF-7222-4EDA-85B0-D9EBCAB00DA6}" type="presParOf" srcId="{639E1831-AA4A-42DD-95F2-E703D2BE1FEF}" destId="{C3CCFCDE-799D-400B-B796-0107343FA719}" srcOrd="0" destOrd="0" presId="urn:microsoft.com/office/officeart/2005/8/layout/list1"/>
    <dgm:cxn modelId="{264D383C-E780-49B1-B811-3794BAD0BFE8}" type="presParOf" srcId="{639E1831-AA4A-42DD-95F2-E703D2BE1FEF}" destId="{4129C222-A855-4F36-8F27-641E795766AF}" srcOrd="1" destOrd="0" presId="urn:microsoft.com/office/officeart/2005/8/layout/list1"/>
    <dgm:cxn modelId="{7C895A53-5E1B-4353-B7D6-12C17817FF83}" type="presParOf" srcId="{06ECEEF0-2FD0-4C03-A948-0188C4C50172}" destId="{A7FFF0E0-A21C-438F-898A-3F185585C27C}" srcOrd="9" destOrd="0" presId="urn:microsoft.com/office/officeart/2005/8/layout/list1"/>
    <dgm:cxn modelId="{CC3A4F64-DA83-4555-83DB-D1001DC589CF}" type="presParOf" srcId="{06ECEEF0-2FD0-4C03-A948-0188C4C50172}" destId="{EF3EDD1B-70D8-44F6-AD24-59F9CF00D67E}" srcOrd="10" destOrd="0" presId="urn:microsoft.com/office/officeart/2005/8/layout/list1"/>
    <dgm:cxn modelId="{D253C403-AA9B-4552-A110-C93A325F6E6B}" type="presParOf" srcId="{06ECEEF0-2FD0-4C03-A948-0188C4C50172}" destId="{86121CF9-F0E3-4644-8048-53B044E11BD4}" srcOrd="11" destOrd="0" presId="urn:microsoft.com/office/officeart/2005/8/layout/list1"/>
    <dgm:cxn modelId="{A42E0D7F-5A12-4A96-975F-D33A9749BC0A}" type="presParOf" srcId="{06ECEEF0-2FD0-4C03-A948-0188C4C50172}" destId="{55403FBF-D0E0-44A8-8D40-E2E067CC0908}" srcOrd="12" destOrd="0" presId="urn:microsoft.com/office/officeart/2005/8/layout/list1"/>
    <dgm:cxn modelId="{A01AF1E4-7711-4DDA-B64D-13315860EE56}" type="presParOf" srcId="{55403FBF-D0E0-44A8-8D40-E2E067CC0908}" destId="{D37195BC-7834-4F1B-B2E5-464716037F98}" srcOrd="0" destOrd="0" presId="urn:microsoft.com/office/officeart/2005/8/layout/list1"/>
    <dgm:cxn modelId="{F108A012-E578-47C0-9270-36C81AFE51A7}" type="presParOf" srcId="{55403FBF-D0E0-44A8-8D40-E2E067CC0908}" destId="{14D3F2BA-94FB-4DB0-9BB5-E2A08A3AEFA0}" srcOrd="1" destOrd="0" presId="urn:microsoft.com/office/officeart/2005/8/layout/list1"/>
    <dgm:cxn modelId="{61424D82-5451-4E98-A8D9-7E610604C94D}" type="presParOf" srcId="{06ECEEF0-2FD0-4C03-A948-0188C4C50172}" destId="{8BB63F79-ED83-4408-9653-B7C51F9C1A2F}" srcOrd="13" destOrd="0" presId="urn:microsoft.com/office/officeart/2005/8/layout/list1"/>
    <dgm:cxn modelId="{7E980A31-9D3B-4128-B2ED-BCB54E4D447C}" type="presParOf" srcId="{06ECEEF0-2FD0-4C03-A948-0188C4C50172}" destId="{E259D4F3-DF4D-4693-A82D-BA6B35103A7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F9A60-BF35-4CE1-99FC-C1FDA511F52F}">
      <dsp:nvSpPr>
        <dsp:cNvPr id="0" name=""/>
        <dsp:cNvSpPr/>
      </dsp:nvSpPr>
      <dsp:spPr>
        <a:xfrm>
          <a:off x="0" y="1080120"/>
          <a:ext cx="7124700" cy="327600"/>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8EEC6DF-F320-434F-9593-707FD40F8145}">
      <dsp:nvSpPr>
        <dsp:cNvPr id="0" name=""/>
        <dsp:cNvSpPr/>
      </dsp:nvSpPr>
      <dsp:spPr>
        <a:xfrm>
          <a:off x="306566" y="0"/>
          <a:ext cx="6783448" cy="1250174"/>
        </a:xfrm>
        <a:prstGeom prst="round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9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8508" tIns="0" rIns="188508" bIns="0" numCol="1" spcCol="1270" anchor="ctr" anchorCtr="0">
          <a:noAutofit/>
        </a:bodyPr>
        <a:lstStyle/>
        <a:p>
          <a:pPr lvl="0" algn="l" defTabSz="889000">
            <a:lnSpc>
              <a:spcPct val="90000"/>
            </a:lnSpc>
            <a:spcBef>
              <a:spcPct val="0"/>
            </a:spcBef>
            <a:spcAft>
              <a:spcPct val="35000"/>
            </a:spcAft>
          </a:pPr>
          <a:r>
            <a:rPr lang="pl-PL" sz="2000" kern="1200" smtClean="0"/>
            <a:t>O</a:t>
          </a:r>
          <a:r>
            <a:rPr lang="pl-PL" sz="500" kern="1200" smtClean="0"/>
            <a:t> </a:t>
          </a:r>
          <a:r>
            <a:rPr lang="pl-PL" sz="2000" kern="1200" smtClean="0"/>
            <a:t>krótkim okresie inkubacji od godziny do 2-3 godzin</a:t>
          </a:r>
          <a:endParaRPr lang="pl-PL" sz="2000" kern="1200" dirty="0"/>
        </a:p>
      </dsp:txBody>
      <dsp:txXfrm>
        <a:off x="367594" y="61028"/>
        <a:ext cx="6661392" cy="1128118"/>
      </dsp:txXfrm>
    </dsp:sp>
    <dsp:sp modelId="{C0DC97F1-2F1F-46D8-B5A4-53A4EC16255B}">
      <dsp:nvSpPr>
        <dsp:cNvPr id="0" name=""/>
        <dsp:cNvSpPr/>
      </dsp:nvSpPr>
      <dsp:spPr>
        <a:xfrm>
          <a:off x="0" y="3650081"/>
          <a:ext cx="7124700" cy="327600"/>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786E21E-0278-445A-A4C1-7087E421D4E3}">
      <dsp:nvSpPr>
        <dsp:cNvPr id="0" name=""/>
        <dsp:cNvSpPr/>
      </dsp:nvSpPr>
      <dsp:spPr>
        <a:xfrm>
          <a:off x="338840" y="1503236"/>
          <a:ext cx="6783448" cy="2338725"/>
        </a:xfrm>
        <a:prstGeom prst="round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9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8508" tIns="0" rIns="188508" bIns="0" numCol="1" spcCol="1270" anchor="ctr" anchorCtr="0">
          <a:noAutofit/>
        </a:bodyPr>
        <a:lstStyle/>
        <a:p>
          <a:pPr lvl="0" algn="l" defTabSz="889000">
            <a:lnSpc>
              <a:spcPct val="90000"/>
            </a:lnSpc>
            <a:spcBef>
              <a:spcPct val="0"/>
            </a:spcBef>
            <a:spcAft>
              <a:spcPct val="35000"/>
            </a:spcAft>
          </a:pPr>
          <a:r>
            <a:rPr lang="pl-PL" sz="2000" kern="1200" smtClean="0"/>
            <a:t>O średnim okresie inkubacji od kilku do kilkunastu godzin, krowiak podwinięty, piestrzenica kasztanowata, muchomor plamisty</a:t>
          </a:r>
          <a:endParaRPr lang="pl-PL" sz="2000" kern="1200" dirty="0"/>
        </a:p>
      </dsp:txBody>
      <dsp:txXfrm>
        <a:off x="453007" y="1617403"/>
        <a:ext cx="6555114" cy="2110391"/>
      </dsp:txXfrm>
    </dsp:sp>
    <dsp:sp modelId="{00653F3F-6B86-4E5C-AD14-E1EB90200598}">
      <dsp:nvSpPr>
        <dsp:cNvPr id="0" name=""/>
        <dsp:cNvSpPr/>
      </dsp:nvSpPr>
      <dsp:spPr>
        <a:xfrm>
          <a:off x="0" y="5358514"/>
          <a:ext cx="7124700" cy="327600"/>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438AAA4-3DC5-4EBE-85BF-28691389CB6E}">
      <dsp:nvSpPr>
        <dsp:cNvPr id="0" name=""/>
        <dsp:cNvSpPr/>
      </dsp:nvSpPr>
      <dsp:spPr>
        <a:xfrm>
          <a:off x="342319" y="4047881"/>
          <a:ext cx="6778475" cy="1502512"/>
        </a:xfrm>
        <a:prstGeom prst="round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9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8508" tIns="0" rIns="188508" bIns="0" numCol="1" spcCol="1270" anchor="ctr" anchorCtr="0">
          <a:noAutofit/>
        </a:bodyPr>
        <a:lstStyle/>
        <a:p>
          <a:pPr lvl="0" algn="l" defTabSz="889000">
            <a:lnSpc>
              <a:spcPct val="90000"/>
            </a:lnSpc>
            <a:spcBef>
              <a:spcPct val="0"/>
            </a:spcBef>
            <a:spcAft>
              <a:spcPct val="35000"/>
            </a:spcAft>
          </a:pPr>
          <a:r>
            <a:rPr lang="pl-PL" sz="2000" kern="1200" smtClean="0"/>
            <a:t>O długim okresie inkubacji powyżej 10 godzin: m. sromotnikowy, m. jadowity, zasłonak rudy, hełmówki</a:t>
          </a:r>
          <a:endParaRPr lang="pl-PL" sz="2000" kern="1200" dirty="0"/>
        </a:p>
      </dsp:txBody>
      <dsp:txXfrm>
        <a:off x="415666" y="4121228"/>
        <a:ext cx="6631781" cy="1355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3431A-F4B3-4DB8-883D-16B33F5DB021}">
      <dsp:nvSpPr>
        <dsp:cNvPr id="0" name=""/>
        <dsp:cNvSpPr/>
      </dsp:nvSpPr>
      <dsp:spPr>
        <a:xfrm>
          <a:off x="0" y="341464"/>
          <a:ext cx="7124700" cy="579600"/>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EE12B9F-BDF3-4EFF-809B-1EC25B574DE6}">
      <dsp:nvSpPr>
        <dsp:cNvPr id="0" name=""/>
        <dsp:cNvSpPr/>
      </dsp:nvSpPr>
      <dsp:spPr>
        <a:xfrm>
          <a:off x="356235" y="1983"/>
          <a:ext cx="4987290" cy="678960"/>
        </a:xfrm>
        <a:prstGeom prst="round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9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8508" tIns="0" rIns="188508" bIns="0" numCol="1" spcCol="1270" anchor="ctr" anchorCtr="0">
          <a:noAutofit/>
        </a:bodyPr>
        <a:lstStyle/>
        <a:p>
          <a:pPr lvl="0" algn="l" defTabSz="1022350">
            <a:lnSpc>
              <a:spcPct val="90000"/>
            </a:lnSpc>
            <a:spcBef>
              <a:spcPct val="0"/>
            </a:spcBef>
            <a:spcAft>
              <a:spcPct val="35000"/>
            </a:spcAft>
          </a:pPr>
          <a:r>
            <a:rPr lang="pl-PL" sz="2300" kern="1200" dirty="0" smtClean="0"/>
            <a:t>- </a:t>
          </a:r>
          <a:r>
            <a:rPr lang="pl-PL" sz="2300" kern="1200" dirty="0" err="1" smtClean="0"/>
            <a:t>cytotropowy</a:t>
          </a:r>
          <a:endParaRPr lang="pl-PL" sz="2300" kern="1200" dirty="0"/>
        </a:p>
      </dsp:txBody>
      <dsp:txXfrm>
        <a:off x="389379" y="35127"/>
        <a:ext cx="4921002" cy="612672"/>
      </dsp:txXfrm>
    </dsp:sp>
    <dsp:sp modelId="{DF01C66A-6F1E-49CF-87B3-A0B33ECC11B4}">
      <dsp:nvSpPr>
        <dsp:cNvPr id="0" name=""/>
        <dsp:cNvSpPr/>
      </dsp:nvSpPr>
      <dsp:spPr>
        <a:xfrm>
          <a:off x="0" y="1384744"/>
          <a:ext cx="7124700" cy="579600"/>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D826CB-256C-4C14-9D03-C0F7759D6333}">
      <dsp:nvSpPr>
        <dsp:cNvPr id="0" name=""/>
        <dsp:cNvSpPr/>
      </dsp:nvSpPr>
      <dsp:spPr>
        <a:xfrm>
          <a:off x="356235" y="1045263"/>
          <a:ext cx="4987290" cy="678960"/>
        </a:xfrm>
        <a:prstGeom prst="round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9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8508" tIns="0" rIns="188508" bIns="0" numCol="1" spcCol="1270" anchor="ctr" anchorCtr="0">
          <a:noAutofit/>
        </a:bodyPr>
        <a:lstStyle/>
        <a:p>
          <a:pPr lvl="0" algn="l" defTabSz="1022350">
            <a:lnSpc>
              <a:spcPct val="90000"/>
            </a:lnSpc>
            <a:spcBef>
              <a:spcPct val="0"/>
            </a:spcBef>
            <a:spcAft>
              <a:spcPct val="35000"/>
            </a:spcAft>
          </a:pPr>
          <a:r>
            <a:rPr lang="pl-PL" sz="2300" kern="1200" dirty="0" smtClean="0"/>
            <a:t>- neurotropowy</a:t>
          </a:r>
          <a:endParaRPr lang="pl-PL" sz="2300" kern="1200" dirty="0"/>
        </a:p>
      </dsp:txBody>
      <dsp:txXfrm>
        <a:off x="389379" y="1078407"/>
        <a:ext cx="4921002" cy="612672"/>
      </dsp:txXfrm>
    </dsp:sp>
    <dsp:sp modelId="{EF3EDD1B-70D8-44F6-AD24-59F9CF00D67E}">
      <dsp:nvSpPr>
        <dsp:cNvPr id="0" name=""/>
        <dsp:cNvSpPr/>
      </dsp:nvSpPr>
      <dsp:spPr>
        <a:xfrm>
          <a:off x="0" y="2428024"/>
          <a:ext cx="7124700" cy="579600"/>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129C222-A855-4F36-8F27-641E795766AF}">
      <dsp:nvSpPr>
        <dsp:cNvPr id="0" name=""/>
        <dsp:cNvSpPr/>
      </dsp:nvSpPr>
      <dsp:spPr>
        <a:xfrm>
          <a:off x="356235" y="2088544"/>
          <a:ext cx="4987290" cy="678960"/>
        </a:xfrm>
        <a:prstGeom prst="round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9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8508" tIns="0" rIns="188508" bIns="0" numCol="1" spcCol="1270" anchor="ctr" anchorCtr="0">
          <a:noAutofit/>
        </a:bodyPr>
        <a:lstStyle/>
        <a:p>
          <a:pPr lvl="0" algn="l" defTabSz="1022350">
            <a:lnSpc>
              <a:spcPct val="90000"/>
            </a:lnSpc>
            <a:spcBef>
              <a:spcPct val="0"/>
            </a:spcBef>
            <a:spcAft>
              <a:spcPct val="35000"/>
            </a:spcAft>
          </a:pPr>
          <a:r>
            <a:rPr lang="pl-PL" sz="2300" kern="1200" dirty="0" smtClean="0"/>
            <a:t>- objawy żołądkowo-jelitowe</a:t>
          </a:r>
          <a:endParaRPr lang="pl-PL" sz="2300" kern="1200" dirty="0"/>
        </a:p>
      </dsp:txBody>
      <dsp:txXfrm>
        <a:off x="389379" y="2121688"/>
        <a:ext cx="4921002" cy="612672"/>
      </dsp:txXfrm>
    </dsp:sp>
    <dsp:sp modelId="{E259D4F3-DF4D-4693-A82D-BA6B35103A73}">
      <dsp:nvSpPr>
        <dsp:cNvPr id="0" name=""/>
        <dsp:cNvSpPr/>
      </dsp:nvSpPr>
      <dsp:spPr>
        <a:xfrm>
          <a:off x="0" y="3471304"/>
          <a:ext cx="7124700" cy="579600"/>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4D3F2BA-94FB-4DB0-9BB5-E2A08A3AEFA0}">
      <dsp:nvSpPr>
        <dsp:cNvPr id="0" name=""/>
        <dsp:cNvSpPr/>
      </dsp:nvSpPr>
      <dsp:spPr>
        <a:xfrm>
          <a:off x="356235" y="3131824"/>
          <a:ext cx="4987290" cy="678960"/>
        </a:xfrm>
        <a:prstGeom prst="roundRect">
          <a:avLst/>
        </a:prstGeom>
        <a:gradFill rotWithShape="0">
          <a:gsLst>
            <a:gs pos="0">
              <a:schemeClr val="accent1">
                <a:hueOff val="0"/>
                <a:satOff val="0"/>
                <a:lumOff val="0"/>
                <a:alphaOff val="0"/>
                <a:tint val="70000"/>
                <a:lumMod val="110000"/>
              </a:schemeClr>
            </a:gs>
            <a:gs pos="100000">
              <a:schemeClr val="accent1">
                <a:hueOff val="0"/>
                <a:satOff val="0"/>
                <a:lumOff val="0"/>
                <a:alphaOff val="0"/>
                <a:tint val="9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8508" tIns="0" rIns="188508" bIns="0" numCol="1" spcCol="1270" anchor="ctr" anchorCtr="0">
          <a:noAutofit/>
        </a:bodyPr>
        <a:lstStyle/>
        <a:p>
          <a:pPr lvl="0" algn="l" defTabSz="1022350">
            <a:lnSpc>
              <a:spcPct val="90000"/>
            </a:lnSpc>
            <a:spcBef>
              <a:spcPct val="0"/>
            </a:spcBef>
            <a:spcAft>
              <a:spcPct val="35000"/>
            </a:spcAft>
          </a:pPr>
          <a:r>
            <a:rPr lang="pl-PL" sz="2300" kern="1200" dirty="0" smtClean="0"/>
            <a:t>- zatrucia nieswoiste</a:t>
          </a:r>
          <a:endParaRPr lang="pl-PL" sz="2300" kern="1200" dirty="0"/>
        </a:p>
      </dsp:txBody>
      <dsp:txXfrm>
        <a:off x="389379" y="3164968"/>
        <a:ext cx="492100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FB47E41C-B8D1-4D32-9E52-008E0D98164D}" type="datetimeFigureOut">
              <a:rPr lang="pl-PL" smtClean="0"/>
              <a:t>26.11.2020</a:t>
            </a:fld>
            <a:endParaRPr lang="pl-PL"/>
          </a:p>
        </p:txBody>
      </p:sp>
      <p:sp>
        <p:nvSpPr>
          <p:cNvPr id="4" name="Symbol zastępczy stopki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111D3B6D-91C7-4729-87A3-E0FA460E1C10}" type="slidenum">
              <a:rPr lang="pl-PL" smtClean="0"/>
              <a:t>‹#›</a:t>
            </a:fld>
            <a:endParaRPr lang="pl-PL"/>
          </a:p>
        </p:txBody>
      </p:sp>
    </p:spTree>
    <p:extLst>
      <p:ext uri="{BB962C8B-B14F-4D97-AF65-F5344CB8AC3E}">
        <p14:creationId xmlns:p14="http://schemas.microsoft.com/office/powerpoint/2010/main" val="4094338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448F0CA2-181D-4C53-B299-8AC12436F896}" type="datetimeFigureOut">
              <a:rPr lang="pl-PL" smtClean="0"/>
              <a:t>26.11.2020</a:t>
            </a:fld>
            <a:endParaRPr lang="pl-PL"/>
          </a:p>
        </p:txBody>
      </p:sp>
      <p:sp>
        <p:nvSpPr>
          <p:cNvPr id="4" name="Symbol zastępczy obrazu slajdu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5CC1C488-509F-4039-A7FF-413C94F79828}" type="slidenum">
              <a:rPr lang="pl-PL" smtClean="0"/>
              <a:t>‹#›</a:t>
            </a:fld>
            <a:endParaRPr lang="pl-PL"/>
          </a:p>
        </p:txBody>
      </p:sp>
    </p:spTree>
    <p:extLst>
      <p:ext uri="{BB962C8B-B14F-4D97-AF65-F5344CB8AC3E}">
        <p14:creationId xmlns:p14="http://schemas.microsoft.com/office/powerpoint/2010/main" val="230434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43537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smtClean="0"/>
          </a:p>
        </p:txBody>
      </p:sp>
    </p:spTree>
    <p:extLst>
      <p:ext uri="{BB962C8B-B14F-4D97-AF65-F5344CB8AC3E}">
        <p14:creationId xmlns:p14="http://schemas.microsoft.com/office/powerpoint/2010/main" val="419371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1211572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smtClean="0"/>
          </a:p>
        </p:txBody>
      </p:sp>
    </p:spTree>
    <p:extLst>
      <p:ext uri="{BB962C8B-B14F-4D97-AF65-F5344CB8AC3E}">
        <p14:creationId xmlns:p14="http://schemas.microsoft.com/office/powerpoint/2010/main" val="417616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31094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C1C488-509F-4039-A7FF-413C94F79828}" type="slidenum">
              <a:rPr lang="pl-PL" smtClean="0"/>
              <a:t>36</a:t>
            </a:fld>
            <a:endParaRPr lang="pl-PL"/>
          </a:p>
        </p:txBody>
      </p:sp>
    </p:spTree>
    <p:extLst>
      <p:ext uri="{BB962C8B-B14F-4D97-AF65-F5344CB8AC3E}">
        <p14:creationId xmlns:p14="http://schemas.microsoft.com/office/powerpoint/2010/main" val="1508345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pl-PL" smtClean="0"/>
              <a:t>Kliknij, aby edytować styl</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a:p>
        </p:txBody>
      </p:sp>
      <p:sp>
        <p:nvSpPr>
          <p:cNvPr id="4" name="Date Placeholder 3"/>
          <p:cNvSpPr>
            <a:spLocks noGrp="1"/>
          </p:cNvSpPr>
          <p:nvPr>
            <p:ph type="dt" sz="half" idx="10"/>
          </p:nvPr>
        </p:nvSpPr>
        <p:spPr/>
        <p:txBody>
          <a:bodyPr/>
          <a:lstStyle/>
          <a:p>
            <a:fld id="{FD17FA3B-C404-4317-B0BC-953931111309}" type="datetimeFigureOut">
              <a:rPr lang="pl-PL" smtClean="0"/>
              <a:t>26.11.2020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FD17FA3B-C404-4317-B0BC-953931111309}" type="datetimeFigureOut">
              <a:rPr lang="pl-PL" smtClean="0"/>
              <a:t>26.11.2020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FD17FA3B-C404-4317-B0BC-953931111309}" type="datetimeFigureOut">
              <a:rPr lang="pl-PL" smtClean="0"/>
              <a:t>26.11.2020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FD17FA3B-C404-4317-B0BC-953931111309}" type="datetimeFigureOut">
              <a:rPr lang="pl-PL" smtClean="0"/>
              <a:t>26.11.2020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pl-PL" smtClean="0"/>
              <a:t>Kliknij, aby edytować styl</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D17FA3B-C404-4317-B0BC-953931111309}" type="datetimeFigureOut">
              <a:rPr lang="pl-PL" smtClean="0"/>
              <a:t>26.11.2020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pl-PL" smtClean="0"/>
              <a:t>Kliknij, aby edytować styl</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FD17FA3B-C404-4317-B0BC-953931111309}" type="datetimeFigureOut">
              <a:rPr lang="pl-PL" smtClean="0"/>
              <a:t>26.11.2020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fld id="{FD17FA3B-C404-4317-B0BC-953931111309}" type="datetimeFigureOut">
              <a:rPr lang="pl-PL" smtClean="0"/>
              <a:t>26.11.2020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FD17FA3B-C404-4317-B0BC-953931111309}" type="datetimeFigureOut">
              <a:rPr lang="pl-PL" smtClean="0"/>
              <a:t>26.11.2020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7FA3B-C404-4317-B0BC-953931111309}" type="datetimeFigureOut">
              <a:rPr lang="pl-PL" smtClean="0"/>
              <a:t>26.11.2020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pl-PL" smtClean="0"/>
              <a:t>Kliknij, aby edytować styl</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D17FA3B-C404-4317-B0BC-953931111309}" type="datetimeFigureOut">
              <a:rPr lang="pl-PL" smtClean="0"/>
              <a:t>26.11.2020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pl-PL" smtClean="0"/>
              <a:t>Kliknij, aby edytować styl</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D17FA3B-C404-4317-B0BC-953931111309}" type="datetimeFigureOut">
              <a:rPr lang="pl-PL" smtClean="0"/>
              <a:t>26.11.2020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931897F-8F23-433E-A660-EFF8D3EDA506}" type="slidenum">
              <a:rPr lang="pl-PL" smtClean="0"/>
              <a:t>‹#›</a:t>
            </a:fld>
            <a:endParaRPr lang="pl-PL"/>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pl-PL" smtClean="0"/>
              <a:t>Kliknij ikonę, aby dodać obraz</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bg2">
                <a:shade val="88000"/>
                <a:hueMod val="96000"/>
                <a:satMod val="120000"/>
                <a:lumMod val="74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FD17FA3B-C404-4317-B0BC-953931111309}" type="datetimeFigureOut">
              <a:rPr lang="pl-PL" smtClean="0"/>
              <a:t>26.11.2020</a:t>
            </a:fld>
            <a:endParaRPr lang="pl-PL"/>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pl-PL"/>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0931897F-8F23-433E-A660-EFF8D3EDA506}" type="slidenum">
              <a:rPr lang="pl-PL" smtClean="0"/>
              <a:t>‹#›</a:t>
            </a:fld>
            <a:endParaRPr lang="pl-PL"/>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475656" y="2852936"/>
            <a:ext cx="7117180" cy="147002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pl-PL" sz="8000" dirty="0" smtClean="0"/>
              <a:t>   </a:t>
            </a:r>
            <a:r>
              <a:rPr lang="pl-PL" sz="8000" dirty="0" smtClean="0">
                <a:solidFill>
                  <a:schemeClr val="bg1"/>
                </a:solidFill>
              </a:rPr>
              <a:t>Udane grzybobranie</a:t>
            </a:r>
            <a:endParaRPr lang="pl-PL" sz="8000" dirty="0">
              <a:solidFill>
                <a:schemeClr val="bg1"/>
              </a:solidFill>
            </a:endParaRPr>
          </a:p>
        </p:txBody>
      </p:sp>
      <p:sp>
        <p:nvSpPr>
          <p:cNvPr id="3" name="Podtytuł 2"/>
          <p:cNvSpPr>
            <a:spLocks noGrp="1"/>
          </p:cNvSpPr>
          <p:nvPr>
            <p:ph type="subTitle" idx="1"/>
          </p:nvPr>
        </p:nvSpPr>
        <p:spPr>
          <a:xfrm>
            <a:off x="1029075" y="3573016"/>
            <a:ext cx="7117180" cy="861420"/>
          </a:xfrm>
        </p:spPr>
        <p:txBody>
          <a:bodyPr/>
          <a:lstStyle/>
          <a:p>
            <a:endParaRPr lang="pl-PL" dirty="0"/>
          </a:p>
        </p:txBody>
      </p:sp>
    </p:spTree>
    <p:extLst>
      <p:ext uri="{BB962C8B-B14F-4D97-AF65-F5344CB8AC3E}">
        <p14:creationId xmlns:p14="http://schemas.microsoft.com/office/powerpoint/2010/main" val="1205417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31640" y="476672"/>
            <a:ext cx="2660650" cy="867244"/>
          </a:xfrm>
        </p:spPr>
        <p:txBody>
          <a:bodyPr/>
          <a:lstStyle/>
          <a:p>
            <a:r>
              <a:rPr lang="pl-PL" dirty="0" smtClean="0"/>
              <a:t>Zatrucia nieswoiste</a:t>
            </a:r>
            <a:endParaRPr lang="pl-PL" dirty="0"/>
          </a:p>
        </p:txBody>
      </p:sp>
      <p:sp>
        <p:nvSpPr>
          <p:cNvPr id="4" name="Symbol zastępczy tekstu 3"/>
          <p:cNvSpPr>
            <a:spLocks noGrp="1"/>
          </p:cNvSpPr>
          <p:nvPr>
            <p:ph type="body" sz="half" idx="2"/>
          </p:nvPr>
        </p:nvSpPr>
        <p:spPr>
          <a:xfrm>
            <a:off x="1619672" y="1916832"/>
            <a:ext cx="3103096" cy="4229099"/>
          </a:xfrm>
        </p:spPr>
        <p:txBody>
          <a:bodyPr>
            <a:normAutofit fontScale="92500" lnSpcReduction="20000"/>
          </a:bodyPr>
          <a:lstStyle/>
          <a:p>
            <a:r>
              <a:rPr lang="pl-PL" sz="2000" dirty="0" smtClean="0">
                <a:solidFill>
                  <a:schemeClr val="bg1"/>
                </a:solidFill>
              </a:rPr>
              <a:t>zatrucia grzybami surowymi lub niedogotowanymi</a:t>
            </a:r>
          </a:p>
          <a:p>
            <a:r>
              <a:rPr lang="pl-PL" sz="2000" dirty="0" smtClean="0">
                <a:solidFill>
                  <a:schemeClr val="bg1"/>
                </a:solidFill>
              </a:rPr>
              <a:t>Łakomstwo, spożywanie grzybów przez dzieci, chorych i osoby starsze</a:t>
            </a:r>
          </a:p>
          <a:p>
            <a:r>
              <a:rPr lang="pl-PL" sz="2000" dirty="0" smtClean="0">
                <a:solidFill>
                  <a:schemeClr val="bg1"/>
                </a:solidFill>
              </a:rPr>
              <a:t>Wielokrotne odgrzewanie</a:t>
            </a:r>
          </a:p>
          <a:p>
            <a:r>
              <a:rPr lang="pl-PL" sz="2000" dirty="0" smtClean="0">
                <a:solidFill>
                  <a:schemeClr val="bg1"/>
                </a:solidFill>
              </a:rPr>
              <a:t>wtórne zapleśnienie</a:t>
            </a:r>
          </a:p>
          <a:p>
            <a:r>
              <a:rPr lang="pl-PL" sz="2000" dirty="0" smtClean="0">
                <a:solidFill>
                  <a:schemeClr val="bg1"/>
                </a:solidFill>
              </a:rPr>
              <a:t>wtórne zanieczyszczenie substancjami toksycznymi</a:t>
            </a:r>
          </a:p>
          <a:p>
            <a:endParaRPr lang="pl-PL" dirty="0"/>
          </a:p>
        </p:txBody>
      </p:sp>
    </p:spTree>
    <p:extLst>
      <p:ext uri="{BB962C8B-B14F-4D97-AF65-F5344CB8AC3E}">
        <p14:creationId xmlns:p14="http://schemas.microsoft.com/office/powerpoint/2010/main" val="4172567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500063"/>
            <a:ext cx="8229600" cy="642937"/>
          </a:xfrm>
          <a:noFill/>
          <a:extLst>
            <a:ext uri="{909E8E84-426E-40DD-AFC4-6F175D3DCCD1}">
              <a14:hiddenFill xmlns:a14="http://schemas.microsoft.com/office/drawing/2010/main">
                <a:solidFill>
                  <a:srgbClr val="FFFFFF"/>
                </a:solidFill>
              </a14:hiddenFill>
            </a:ext>
          </a:extLst>
        </p:spPr>
        <p:txBody>
          <a:bodyPr/>
          <a:lstStyle/>
          <a:p>
            <a:r>
              <a:rPr lang="pl-PL" altLang="pl-PL" sz="4000" dirty="0" smtClean="0">
                <a:solidFill>
                  <a:srgbClr val="FFFF00"/>
                </a:solidFill>
                <a:effectLst/>
              </a:rPr>
              <a:t>  </a:t>
            </a:r>
            <a:r>
              <a:rPr lang="pl-PL" altLang="pl-PL" sz="4000" dirty="0" smtClean="0">
                <a:solidFill>
                  <a:schemeClr val="bg1"/>
                </a:solidFill>
                <a:effectLst/>
              </a:rPr>
              <a:t>Postępowanie w przypadku zatrucia grzybami</a:t>
            </a:r>
          </a:p>
        </p:txBody>
      </p:sp>
      <p:sp>
        <p:nvSpPr>
          <p:cNvPr id="33795" name="Rectangle 3"/>
          <p:cNvSpPr>
            <a:spLocks noGrp="1" noChangeArrowheads="1"/>
          </p:cNvSpPr>
          <p:nvPr>
            <p:ph type="body" idx="1"/>
          </p:nvPr>
        </p:nvSpPr>
        <p:spPr>
          <a:xfrm>
            <a:off x="457200" y="1928813"/>
            <a:ext cx="8229600" cy="4202112"/>
          </a:xfrm>
          <a:noFill/>
          <a:extLst>
            <a:ext uri="{909E8E84-426E-40DD-AFC4-6F175D3DCCD1}">
              <a14:hiddenFill xmlns:a14="http://schemas.microsoft.com/office/drawing/2010/main">
                <a:solidFill>
                  <a:srgbClr val="FFFFFF"/>
                </a:solidFill>
              </a14:hiddenFill>
            </a:ext>
          </a:extLst>
        </p:spPr>
        <p:txBody>
          <a:bodyPr>
            <a:normAutofit fontScale="77500" lnSpcReduction="20000"/>
          </a:bodyPr>
          <a:lstStyle/>
          <a:p>
            <a:r>
              <a:rPr lang="pl-PL" altLang="pl-PL" sz="2800" dirty="0" smtClean="0">
                <a:solidFill>
                  <a:schemeClr val="bg1"/>
                </a:solidFill>
                <a:effectLst/>
              </a:rPr>
              <a:t>Powinniśmy natychmiast wezwać lekarza!!!</a:t>
            </a:r>
          </a:p>
          <a:p>
            <a:r>
              <a:rPr lang="pl-PL" altLang="pl-PL" sz="2800" u="sng" dirty="0" smtClean="0">
                <a:solidFill>
                  <a:schemeClr val="bg1"/>
                </a:solidFill>
                <a:effectLst/>
              </a:rPr>
              <a:t>Zanim przybędzie lekarz należy:</a:t>
            </a:r>
          </a:p>
          <a:p>
            <a:pPr>
              <a:buFontTx/>
              <a:buChar char="•"/>
            </a:pPr>
            <a:r>
              <a:rPr lang="pl-PL" altLang="pl-PL" sz="2800" dirty="0" smtClean="0">
                <a:solidFill>
                  <a:schemeClr val="bg1"/>
                </a:solidFill>
                <a:effectLst/>
              </a:rPr>
              <a:t>wypróżnić żołądek poprzez wywołanie wymiotów,</a:t>
            </a:r>
          </a:p>
          <a:p>
            <a:pPr>
              <a:buFontTx/>
              <a:buNone/>
            </a:pPr>
            <a:r>
              <a:rPr lang="pl-PL" altLang="pl-PL" sz="2800" dirty="0" smtClean="0">
                <a:solidFill>
                  <a:schemeClr val="bg1"/>
                </a:solidFill>
                <a:effectLst/>
              </a:rPr>
              <a:t>	(nie wolno podawać mleka -tłuszcze ułatwiają wchłanianie toksyn, ani alkoholu).</a:t>
            </a:r>
          </a:p>
          <a:p>
            <a:pPr>
              <a:buFont typeface="Arial" panose="020B0604020202020204" pitchFamily="34" charset="0"/>
              <a:buChar char="•"/>
            </a:pPr>
            <a:r>
              <a:rPr lang="pl-PL" altLang="pl-PL" sz="2800" dirty="0" smtClean="0">
                <a:solidFill>
                  <a:schemeClr val="bg1"/>
                </a:solidFill>
                <a:effectLst/>
              </a:rPr>
              <a:t>zabezpieczyć wymiociny oraz resztki potrawy grzybowej</a:t>
            </a:r>
          </a:p>
          <a:p>
            <a:pPr>
              <a:buFont typeface="Arial" panose="020B0604020202020204" pitchFamily="34" charset="0"/>
              <a:buChar char="•"/>
            </a:pPr>
            <a:r>
              <a:rPr lang="pl-PL" altLang="pl-PL" sz="2800" dirty="0" smtClean="0">
                <a:solidFill>
                  <a:schemeClr val="bg1"/>
                </a:solidFill>
                <a:effectLst/>
              </a:rPr>
              <a:t>zabezpieczyć obierzyny z grzybów</a:t>
            </a:r>
          </a:p>
          <a:p>
            <a:pPr>
              <a:buFontTx/>
              <a:buNone/>
            </a:pPr>
            <a:r>
              <a:rPr lang="pl-PL" altLang="pl-PL" sz="2400" dirty="0" smtClean="0">
                <a:solidFill>
                  <a:schemeClr val="bg1"/>
                </a:solidFill>
                <a:effectLst/>
              </a:rPr>
              <a:t>	</a:t>
            </a:r>
          </a:p>
          <a:p>
            <a:pPr>
              <a:buFontTx/>
              <a:buNone/>
            </a:pPr>
            <a:r>
              <a:rPr lang="pl-PL" altLang="pl-PL" sz="2400" b="1" dirty="0" smtClean="0">
                <a:solidFill>
                  <a:schemeClr val="bg1"/>
                </a:solidFill>
                <a:effectLst/>
              </a:rPr>
              <a:t>	</a:t>
            </a:r>
            <a:r>
              <a:rPr lang="pl-PL" altLang="pl-PL" sz="2000" b="1" dirty="0" smtClean="0">
                <a:solidFill>
                  <a:schemeClr val="bg1"/>
                </a:solidFill>
                <a:effectLst/>
              </a:rPr>
              <a:t>Wymienione zabiegi należy zastosować, do osób które jadły tę samą potrawę, choć nie wystąpiły u nich jeszcze objawy zatrucia.   </a:t>
            </a:r>
          </a:p>
        </p:txBody>
      </p:sp>
    </p:spTree>
    <p:extLst>
      <p:ext uri="{BB962C8B-B14F-4D97-AF65-F5344CB8AC3E}">
        <p14:creationId xmlns:p14="http://schemas.microsoft.com/office/powerpoint/2010/main" val="1052848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229600" cy="1143000"/>
          </a:xfrm>
        </p:spPr>
        <p:txBody>
          <a:bodyPr/>
          <a:lstStyle/>
          <a:p>
            <a:pPr>
              <a:defRPr/>
            </a:pPr>
            <a:r>
              <a:rPr lang="pl-PL" sz="4000" dirty="0" smtClean="0">
                <a:solidFill>
                  <a:srgbClr val="FF0000"/>
                </a:solidFill>
                <a:effectLst/>
              </a:rPr>
              <a:t>     </a:t>
            </a:r>
            <a:r>
              <a:rPr lang="pl-PL" sz="4000" dirty="0" smtClean="0">
                <a:solidFill>
                  <a:schemeClr val="bg1"/>
                </a:solidFill>
                <a:effectLst/>
              </a:rPr>
              <a:t>Przesądy dotyczące grzybów- znasz je?</a:t>
            </a:r>
            <a:endParaRPr lang="pl-PL" sz="4000" dirty="0" smtClean="0">
              <a:solidFill>
                <a:schemeClr val="bg1"/>
              </a:solidFill>
            </a:endParaRPr>
          </a:p>
        </p:txBody>
      </p:sp>
      <p:sp>
        <p:nvSpPr>
          <p:cNvPr id="3" name="Symbol zastępczy zawartości 2"/>
          <p:cNvSpPr>
            <a:spLocks noGrp="1"/>
          </p:cNvSpPr>
          <p:nvPr>
            <p:ph idx="1"/>
          </p:nvPr>
        </p:nvSpPr>
        <p:spPr>
          <a:xfrm>
            <a:off x="457200" y="1444724"/>
            <a:ext cx="8229600" cy="4000500"/>
          </a:xfrm>
        </p:spPr>
        <p:txBody>
          <a:bodyPr>
            <a:normAutofit fontScale="85000" lnSpcReduction="20000"/>
          </a:bodyPr>
          <a:lstStyle/>
          <a:p>
            <a:pPr>
              <a:defRPr/>
            </a:pPr>
            <a:r>
              <a:rPr lang="pl-PL" sz="2800" dirty="0" smtClean="0">
                <a:solidFill>
                  <a:schemeClr val="bg1"/>
                </a:solidFill>
                <a:effectLst/>
              </a:rPr>
              <a:t>To nie prawda, że  </a:t>
            </a:r>
            <a:r>
              <a:rPr lang="pl-PL" sz="2800" dirty="0">
                <a:solidFill>
                  <a:schemeClr val="bg1"/>
                </a:solidFill>
              </a:rPr>
              <a:t>ś</a:t>
            </a:r>
            <a:r>
              <a:rPr lang="pl-PL" sz="2800" dirty="0" smtClean="0">
                <a:solidFill>
                  <a:schemeClr val="bg1"/>
                </a:solidFill>
                <a:effectLst/>
              </a:rPr>
              <a:t>limaki</a:t>
            </a:r>
            <a:r>
              <a:rPr lang="pl-PL" sz="2800" dirty="0" smtClean="0">
                <a:solidFill>
                  <a:schemeClr val="bg1"/>
                </a:solidFill>
                <a:effectLst/>
                <a:cs typeface="Times New Roman" pitchFamily="18" charset="0"/>
              </a:rPr>
              <a:t> </a:t>
            </a:r>
            <a:r>
              <a:rPr lang="pl-PL" sz="2800" dirty="0" smtClean="0">
                <a:solidFill>
                  <a:schemeClr val="bg1"/>
                </a:solidFill>
                <a:effectLst/>
                <a:cs typeface="Times New Roman" pitchFamily="18" charset="0"/>
              </a:rPr>
              <a:t>zjadaj</a:t>
            </a:r>
            <a:r>
              <a:rPr lang="pl-PL" sz="2800" dirty="0" smtClean="0">
                <a:solidFill>
                  <a:schemeClr val="bg1"/>
                </a:solidFill>
                <a:effectLst/>
              </a:rPr>
              <a:t>ą</a:t>
            </a:r>
            <a:r>
              <a:rPr lang="pl-PL" sz="2800" dirty="0" smtClean="0">
                <a:solidFill>
                  <a:schemeClr val="bg1"/>
                </a:solidFill>
                <a:effectLst/>
                <a:cs typeface="Times New Roman" pitchFamily="18" charset="0"/>
              </a:rPr>
              <a:t> tylko grzyby jadalne.</a:t>
            </a:r>
          </a:p>
          <a:p>
            <a:pPr>
              <a:defRPr/>
            </a:pPr>
            <a:endParaRPr lang="pl-PL" sz="1100" dirty="0" smtClean="0">
              <a:solidFill>
                <a:schemeClr val="bg1"/>
              </a:solidFill>
              <a:effectLst/>
              <a:cs typeface="Times New Roman" pitchFamily="18" charset="0"/>
            </a:endParaRPr>
          </a:p>
          <a:p>
            <a:pPr>
              <a:defRPr/>
            </a:pPr>
            <a:r>
              <a:rPr lang="pl-PL" sz="2800" dirty="0" smtClean="0">
                <a:solidFill>
                  <a:schemeClr val="bg1"/>
                </a:solidFill>
                <a:effectLst/>
                <a:cs typeface="Times New Roman" pitchFamily="18" charset="0"/>
              </a:rPr>
              <a:t>To nieprawda, że sinieją i maj</a:t>
            </a:r>
            <a:r>
              <a:rPr lang="pl-PL" sz="2800" dirty="0" smtClean="0">
                <a:solidFill>
                  <a:schemeClr val="bg1"/>
                </a:solidFill>
                <a:effectLst/>
              </a:rPr>
              <a:t>ą</a:t>
            </a:r>
            <a:r>
              <a:rPr lang="pl-PL" sz="2800" dirty="0" smtClean="0">
                <a:solidFill>
                  <a:schemeClr val="bg1"/>
                </a:solidFill>
                <a:effectLst/>
                <a:cs typeface="Times New Roman" pitchFamily="18" charset="0"/>
              </a:rPr>
              <a:t> gorzki smak tylko grzyby niejadalne.</a:t>
            </a:r>
          </a:p>
          <a:p>
            <a:pPr>
              <a:defRPr/>
            </a:pPr>
            <a:endParaRPr lang="pl-PL" sz="1100" dirty="0" smtClean="0">
              <a:solidFill>
                <a:schemeClr val="bg1"/>
              </a:solidFill>
              <a:effectLst/>
            </a:endParaRPr>
          </a:p>
          <a:p>
            <a:pPr>
              <a:defRPr/>
            </a:pPr>
            <a:r>
              <a:rPr lang="en-GB" sz="2800" dirty="0" smtClean="0">
                <a:solidFill>
                  <a:schemeClr val="bg1"/>
                </a:solidFill>
                <a:effectLst/>
                <a:cs typeface="Times New Roman" pitchFamily="18" charset="0"/>
              </a:rPr>
              <a:t> </a:t>
            </a:r>
            <a:r>
              <a:rPr lang="pl-PL" sz="2800" dirty="0" smtClean="0">
                <a:solidFill>
                  <a:schemeClr val="bg1"/>
                </a:solidFill>
                <a:effectLst/>
                <a:cs typeface="Times New Roman" pitchFamily="18" charset="0"/>
              </a:rPr>
              <a:t>To nieprawda , ze na łąkach rosn</a:t>
            </a:r>
            <a:r>
              <a:rPr lang="pl-PL" sz="2800" dirty="0" smtClean="0">
                <a:solidFill>
                  <a:schemeClr val="bg1"/>
                </a:solidFill>
                <a:effectLst/>
              </a:rPr>
              <a:t>ą tylko</a:t>
            </a:r>
            <a:r>
              <a:rPr lang="pl-PL" sz="2800" dirty="0" smtClean="0">
                <a:solidFill>
                  <a:schemeClr val="bg1"/>
                </a:solidFill>
                <a:effectLst/>
                <a:cs typeface="Times New Roman" pitchFamily="18" charset="0"/>
              </a:rPr>
              <a:t> </a:t>
            </a:r>
          </a:p>
          <a:p>
            <a:pPr>
              <a:buFont typeface="Wingdings" panose="05000000000000000000" pitchFamily="2" charset="2"/>
              <a:buNone/>
              <a:defRPr/>
            </a:pPr>
            <a:r>
              <a:rPr lang="pl-PL" sz="2800" dirty="0" smtClean="0">
                <a:solidFill>
                  <a:schemeClr val="bg1"/>
                </a:solidFill>
                <a:effectLst/>
                <a:cs typeface="Times New Roman" pitchFamily="18" charset="0"/>
              </a:rPr>
              <a:t>grzyby niejadalne.</a:t>
            </a:r>
          </a:p>
          <a:p>
            <a:pPr>
              <a:defRPr/>
            </a:pPr>
            <a:r>
              <a:rPr lang="pl-PL" sz="2800" dirty="0" smtClean="0">
                <a:solidFill>
                  <a:schemeClr val="bg1"/>
                </a:solidFill>
                <a:effectLst/>
              </a:rPr>
              <a:t>Ciemnienie cebuli czy czarnienie srebrnej łyżki włożonej do potrawy z grzybów nie dowodzi, że są one gatunkami niejadalnymi.</a:t>
            </a:r>
            <a:endParaRPr lang="en-GB" sz="2800" dirty="0" smtClean="0">
              <a:solidFill>
                <a:schemeClr val="bg1"/>
              </a:solidFill>
              <a:effectLst/>
            </a:endParaRPr>
          </a:p>
          <a:p>
            <a:pPr>
              <a:defRPr/>
            </a:pPr>
            <a:endParaRPr lang="pl-PL" dirty="0" smtClean="0"/>
          </a:p>
          <a:p>
            <a:pPr>
              <a:defRPr/>
            </a:pPr>
            <a:endParaRPr lang="pl-PL" dirty="0" smtClean="0"/>
          </a:p>
        </p:txBody>
      </p:sp>
    </p:spTree>
    <p:extLst>
      <p:ext uri="{BB962C8B-B14F-4D97-AF65-F5344CB8AC3E}">
        <p14:creationId xmlns:p14="http://schemas.microsoft.com/office/powerpoint/2010/main" val="949395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43608" y="836712"/>
            <a:ext cx="7175351" cy="1793167"/>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pl-PL" sz="2800" dirty="0" smtClean="0">
                <a:solidFill>
                  <a:schemeClr val="bg2">
                    <a:lumMod val="50000"/>
                  </a:schemeClr>
                </a:solidFill>
                <a:latin typeface="Times New Roman" panose="02020603050405020304" pitchFamily="18" charset="0"/>
                <a:cs typeface="Times New Roman" panose="02020603050405020304" pitchFamily="18" charset="0"/>
              </a:rPr>
              <a:t>Wykaz grzybów dopuszczonych do obrotu lub produkcji przetworów grzybowych oraz środków zawierających grzyby</a:t>
            </a:r>
            <a:endParaRPr lang="pl-PL" sz="2800"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3" name="Podtytuł 2"/>
          <p:cNvSpPr>
            <a:spLocks noGrp="1"/>
          </p:cNvSpPr>
          <p:nvPr>
            <p:ph type="subTitle" idx="1"/>
          </p:nvPr>
        </p:nvSpPr>
        <p:spPr>
          <a:xfrm>
            <a:off x="1475656" y="3140968"/>
            <a:ext cx="5637010" cy="1368152"/>
          </a:xfrm>
        </p:spPr>
        <p:txBody>
          <a:bodyPr>
            <a:normAutofit fontScale="70000" lnSpcReduction="20000"/>
          </a:bodyPr>
          <a:lstStyle/>
          <a:p>
            <a:r>
              <a:rPr lang="pl-PL" b="1" dirty="0" smtClean="0">
                <a:solidFill>
                  <a:schemeClr val="bg2">
                    <a:lumMod val="50000"/>
                  </a:schemeClr>
                </a:solidFill>
                <a:effectLst>
                  <a:outerShdw blurRad="38100" dist="38100" dir="2700000" algn="tl">
                    <a:srgbClr val="000000">
                      <a:alpha val="43137"/>
                    </a:srgbClr>
                  </a:outerShdw>
                </a:effectLst>
              </a:rPr>
              <a:t>Zgodnie z rozporządzeniem ministra zdrowia  z dnia 17 maja 2011r. w sprawię grzybów dopuszczonych do obrotu lub produkcji przetworów grzybowych, środków spożywczych zawierających grzyby oraz uprawnień klasyfikatora grzybów i grzyboznawcy.</a:t>
            </a:r>
            <a:endParaRPr lang="pl-PL" b="1" dirty="0">
              <a:solidFill>
                <a:schemeClr val="bg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4046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09442" y="446087"/>
            <a:ext cx="7667014" cy="462633"/>
          </a:xfrm>
        </p:spPr>
        <p:txBody>
          <a:bodyPr/>
          <a:lstStyle/>
          <a:p>
            <a:pPr algn="ctr"/>
            <a:r>
              <a:rPr lang="pl-PL" dirty="0" smtClean="0">
                <a:solidFill>
                  <a:schemeClr val="bg2">
                    <a:lumMod val="50000"/>
                  </a:schemeClr>
                </a:solidFill>
              </a:rPr>
              <a:t>Boczniak </a:t>
            </a:r>
            <a:r>
              <a:rPr lang="pl-PL" dirty="0" err="1" smtClean="0">
                <a:solidFill>
                  <a:schemeClr val="bg2">
                    <a:lumMod val="50000"/>
                  </a:schemeClr>
                </a:solidFill>
              </a:rPr>
              <a:t>ostrygowaty</a:t>
            </a:r>
            <a:r>
              <a:rPr lang="pl-PL" dirty="0" smtClean="0">
                <a:solidFill>
                  <a:schemeClr val="bg2">
                    <a:lumMod val="50000"/>
                  </a:schemeClr>
                </a:solidFill>
              </a:rPr>
              <a:t> </a:t>
            </a:r>
            <a:r>
              <a:rPr lang="pl-PL" i="1" dirty="0" err="1" smtClean="0">
                <a:solidFill>
                  <a:schemeClr val="bg2">
                    <a:lumMod val="50000"/>
                  </a:schemeClr>
                </a:solidFill>
              </a:rPr>
              <a:t>Pleurotus</a:t>
            </a:r>
            <a:r>
              <a:rPr lang="pl-PL" i="1" dirty="0" smtClean="0">
                <a:solidFill>
                  <a:schemeClr val="bg2">
                    <a:lumMod val="50000"/>
                  </a:schemeClr>
                </a:solidFill>
              </a:rPr>
              <a:t> </a:t>
            </a:r>
            <a:r>
              <a:rPr lang="pl-PL" i="1" dirty="0" err="1" smtClean="0">
                <a:solidFill>
                  <a:schemeClr val="bg2">
                    <a:lumMod val="50000"/>
                  </a:schemeClr>
                </a:solidFill>
              </a:rPr>
              <a:t>ostreatus</a:t>
            </a:r>
            <a:endParaRPr lang="pl-PL" i="1" dirty="0">
              <a:solidFill>
                <a:schemeClr val="bg2">
                  <a:lumMod val="50000"/>
                </a:schemeClr>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83114" y="1029607"/>
            <a:ext cx="4019397" cy="4343609"/>
          </a:xfrm>
        </p:spPr>
      </p:pic>
      <p:sp>
        <p:nvSpPr>
          <p:cNvPr id="7" name="Symbol zastępczy tekstu 6"/>
          <p:cNvSpPr>
            <a:spLocks noGrp="1"/>
          </p:cNvSpPr>
          <p:nvPr>
            <p:ph type="body" sz="half" idx="2"/>
          </p:nvPr>
        </p:nvSpPr>
        <p:spPr>
          <a:xfrm>
            <a:off x="1043608" y="1052736"/>
            <a:ext cx="2660650" cy="4229099"/>
          </a:xfrm>
        </p:spPr>
        <p:txBody>
          <a:bodyPr>
            <a:normAutofit/>
          </a:bodyPr>
          <a:lstStyle/>
          <a:p>
            <a:r>
              <a:rPr lang="pl-PL" sz="1400" b="1" dirty="0" smtClean="0">
                <a:solidFill>
                  <a:schemeClr val="bg1"/>
                </a:solidFill>
              </a:rPr>
              <a:t>- muszelkowate owocniki boczniaka są często ułożone jeden nad drugim, podobnie jak kolonia ostryg</a:t>
            </a:r>
          </a:p>
          <a:p>
            <a:r>
              <a:rPr lang="pl-PL" sz="1400" b="1" dirty="0" smtClean="0">
                <a:solidFill>
                  <a:schemeClr val="bg1"/>
                </a:solidFill>
              </a:rPr>
              <a:t>-ulubiony grzyb uprawny</a:t>
            </a:r>
          </a:p>
          <a:p>
            <a:r>
              <a:rPr lang="pl-PL" sz="1400" b="1" dirty="0" smtClean="0">
                <a:solidFill>
                  <a:schemeClr val="bg1"/>
                </a:solidFill>
              </a:rPr>
              <a:t>- ogólnie dostępny na rynku </a:t>
            </a:r>
            <a:endParaRPr lang="pl-PL" sz="1400" b="1" dirty="0">
              <a:solidFill>
                <a:schemeClr val="bg1"/>
              </a:solidFill>
            </a:endParaRPr>
          </a:p>
        </p:txBody>
      </p:sp>
    </p:spTree>
    <p:extLst>
      <p:ext uri="{BB962C8B-B14F-4D97-AF65-F5344CB8AC3E}">
        <p14:creationId xmlns:p14="http://schemas.microsoft.com/office/powerpoint/2010/main" val="3270577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116632"/>
            <a:ext cx="7992888" cy="576064"/>
          </a:xfrm>
        </p:spPr>
        <p:txBody>
          <a:bodyPr/>
          <a:lstStyle/>
          <a:p>
            <a:pPr algn="ctr"/>
            <a:r>
              <a:rPr lang="pl-PL" dirty="0" smtClean="0">
                <a:solidFill>
                  <a:schemeClr val="bg2">
                    <a:lumMod val="50000"/>
                  </a:schemeClr>
                </a:solidFill>
              </a:rPr>
              <a:t>Borowik szlachetny </a:t>
            </a:r>
            <a:r>
              <a:rPr lang="pl-PL" i="1" dirty="0" err="1" smtClean="0">
                <a:solidFill>
                  <a:schemeClr val="bg2">
                    <a:lumMod val="50000"/>
                  </a:schemeClr>
                </a:solidFill>
              </a:rPr>
              <a:t>Boletus</a:t>
            </a:r>
            <a:r>
              <a:rPr lang="pl-PL" i="1" dirty="0" smtClean="0">
                <a:solidFill>
                  <a:schemeClr val="bg2">
                    <a:lumMod val="50000"/>
                  </a:schemeClr>
                </a:solidFill>
              </a:rPr>
              <a:t> </a:t>
            </a:r>
            <a:r>
              <a:rPr lang="pl-PL" i="1" dirty="0" err="1" smtClean="0">
                <a:solidFill>
                  <a:schemeClr val="bg2">
                    <a:lumMod val="50000"/>
                  </a:schemeClr>
                </a:solidFill>
              </a:rPr>
              <a:t>edulis</a:t>
            </a:r>
            <a:endParaRPr lang="pl-PL" i="1" dirty="0">
              <a:solidFill>
                <a:schemeClr val="bg2">
                  <a:lumMod val="50000"/>
                </a:schemeClr>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9992" y="960394"/>
            <a:ext cx="443513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tekstu 3"/>
          <p:cNvSpPr>
            <a:spLocks noGrp="1"/>
          </p:cNvSpPr>
          <p:nvPr>
            <p:ph type="body" sz="half" idx="2"/>
          </p:nvPr>
        </p:nvSpPr>
        <p:spPr>
          <a:xfrm>
            <a:off x="1091714" y="836712"/>
            <a:ext cx="3408278" cy="4229099"/>
          </a:xfrm>
        </p:spPr>
        <p:txBody>
          <a:bodyPr>
            <a:normAutofit/>
          </a:bodyPr>
          <a:lstStyle/>
          <a:p>
            <a:r>
              <a:rPr lang="pl-PL" sz="1400" b="1" dirty="0" smtClean="0">
                <a:solidFill>
                  <a:schemeClr val="bg1"/>
                </a:solidFill>
              </a:rPr>
              <a:t>- mimo gorzkiego smaku, różowych por i trzonu  z ciemną siateczką często mylony z borowikiem szlachetnym</a:t>
            </a:r>
          </a:p>
          <a:p>
            <a:r>
              <a:rPr lang="pl-PL" sz="1400" b="1" dirty="0" smtClean="0">
                <a:solidFill>
                  <a:schemeClr val="bg1"/>
                </a:solidFill>
              </a:rPr>
              <a:t>- zjedzony w większej ilości może spowodować silne zaburzenia żołądkowo jelitowe</a:t>
            </a:r>
            <a:endParaRPr lang="pl-PL" sz="1400" b="1"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212976"/>
            <a:ext cx="3908991" cy="2927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647328" y="2614024"/>
            <a:ext cx="4120168" cy="461665"/>
          </a:xfrm>
          <a:prstGeom prst="rect">
            <a:avLst/>
          </a:prstGeom>
          <a:noFill/>
        </p:spPr>
        <p:txBody>
          <a:bodyPr wrap="square" rtlCol="0">
            <a:spAutoFit/>
          </a:bodyPr>
          <a:lstStyle/>
          <a:p>
            <a:r>
              <a:rPr lang="pl-PL" sz="2400" dirty="0" smtClean="0">
                <a:solidFill>
                  <a:schemeClr val="bg2">
                    <a:lumMod val="50000"/>
                  </a:schemeClr>
                </a:solidFill>
              </a:rPr>
              <a:t>Goryczak żółciowy</a:t>
            </a:r>
            <a:endParaRPr lang="pl-PL" sz="2400" dirty="0">
              <a:solidFill>
                <a:schemeClr val="bg2">
                  <a:lumMod val="50000"/>
                </a:schemeClr>
              </a:solidFill>
            </a:endParaRPr>
          </a:p>
        </p:txBody>
      </p:sp>
    </p:spTree>
    <p:extLst>
      <p:ext uri="{BB962C8B-B14F-4D97-AF65-F5344CB8AC3E}">
        <p14:creationId xmlns:p14="http://schemas.microsoft.com/office/powerpoint/2010/main" val="182521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3339" y="0"/>
            <a:ext cx="7333305" cy="836712"/>
          </a:xfrm>
        </p:spPr>
        <p:txBody>
          <a:bodyPr/>
          <a:lstStyle/>
          <a:p>
            <a:pPr algn="ctr"/>
            <a:r>
              <a:rPr lang="pl-PL" dirty="0" smtClean="0">
                <a:solidFill>
                  <a:schemeClr val="bg2">
                    <a:lumMod val="50000"/>
                  </a:schemeClr>
                </a:solidFill>
              </a:rPr>
              <a:t>Czubajka kania </a:t>
            </a:r>
            <a:r>
              <a:rPr lang="pl-PL" dirty="0" err="1" smtClean="0">
                <a:solidFill>
                  <a:schemeClr val="bg2">
                    <a:lumMod val="50000"/>
                  </a:schemeClr>
                </a:solidFill>
              </a:rPr>
              <a:t>Macrolepiota</a:t>
            </a:r>
            <a:r>
              <a:rPr lang="pl-PL" dirty="0" smtClean="0">
                <a:solidFill>
                  <a:schemeClr val="bg2">
                    <a:lumMod val="50000"/>
                  </a:schemeClr>
                </a:solidFill>
              </a:rPr>
              <a:t> </a:t>
            </a:r>
            <a:r>
              <a:rPr lang="pl-PL" dirty="0" err="1" smtClean="0">
                <a:solidFill>
                  <a:schemeClr val="bg2">
                    <a:lumMod val="50000"/>
                  </a:schemeClr>
                </a:solidFill>
              </a:rPr>
              <a:t>procera</a:t>
            </a:r>
            <a:endParaRPr lang="pl-PL" dirty="0">
              <a:solidFill>
                <a:schemeClr val="bg2">
                  <a:lumMod val="50000"/>
                </a:schemeClr>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2348880"/>
            <a:ext cx="6990254" cy="389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tekstu 3"/>
          <p:cNvSpPr>
            <a:spLocks noGrp="1"/>
          </p:cNvSpPr>
          <p:nvPr>
            <p:ph type="body" sz="half" idx="2"/>
          </p:nvPr>
        </p:nvSpPr>
        <p:spPr>
          <a:xfrm>
            <a:off x="4427984" y="764704"/>
            <a:ext cx="4968552" cy="4229099"/>
          </a:xfrm>
        </p:spPr>
        <p:txBody>
          <a:bodyPr>
            <a:normAutofit/>
          </a:bodyPr>
          <a:lstStyle/>
          <a:p>
            <a:r>
              <a:rPr lang="pl-PL" sz="1400" b="1" dirty="0" smtClean="0">
                <a:solidFill>
                  <a:schemeClr val="bg1"/>
                </a:solidFill>
              </a:rPr>
              <a:t>- kapelusz jasnobrązowy, młody kształtu pałeczki  później płasko rozpostarty z </a:t>
            </a:r>
          </a:p>
          <a:p>
            <a:r>
              <a:rPr lang="pl-PL" sz="1400" b="1" dirty="0" smtClean="0">
                <a:solidFill>
                  <a:schemeClr val="bg1"/>
                </a:solidFill>
              </a:rPr>
              <a:t>garbkiem </a:t>
            </a:r>
          </a:p>
          <a:p>
            <a:r>
              <a:rPr lang="pl-PL" sz="1400" b="1" dirty="0" smtClean="0">
                <a:solidFill>
                  <a:schemeClr val="bg1"/>
                </a:solidFill>
              </a:rPr>
              <a:t>- trzon w drobne łuseczki, długi i smukły, podstawa bulwiasta, pierścień podwójny przesuwalny</a:t>
            </a:r>
            <a:endParaRPr lang="pl-PL" sz="1400" b="1" dirty="0">
              <a:solidFill>
                <a:schemeClr val="bg1"/>
              </a:solidFill>
            </a:endParaRPr>
          </a:p>
        </p:txBody>
      </p:sp>
      <p:sp>
        <p:nvSpPr>
          <p:cNvPr id="5" name="pole tekstowe 4"/>
          <p:cNvSpPr txBox="1"/>
          <p:nvPr/>
        </p:nvSpPr>
        <p:spPr>
          <a:xfrm>
            <a:off x="20232" y="836712"/>
            <a:ext cx="4499992" cy="1384995"/>
          </a:xfrm>
          <a:prstGeom prst="rect">
            <a:avLst/>
          </a:prstGeom>
          <a:noFill/>
        </p:spPr>
        <p:txBody>
          <a:bodyPr wrap="square" rtlCol="0">
            <a:spAutoFit/>
          </a:bodyPr>
          <a:lstStyle/>
          <a:p>
            <a:r>
              <a:rPr lang="pl-PL" sz="1400" b="1" dirty="0" smtClean="0">
                <a:solidFill>
                  <a:schemeClr val="bg1"/>
                </a:solidFill>
              </a:rPr>
              <a:t>- kapelusz oliwkowozielony , młody półkulisty lub jajowaty później rozpostarty </a:t>
            </a:r>
          </a:p>
          <a:p>
            <a:r>
              <a:rPr lang="pl-PL" sz="1400" b="1" dirty="0" smtClean="0">
                <a:solidFill>
                  <a:schemeClr val="bg1"/>
                </a:solidFill>
              </a:rPr>
              <a:t>- Podstawa bulwiasta, z częściowo odstającą , często porozrywaną, białawą pochwą, pierścień białawy, obwisły i prążkowany</a:t>
            </a:r>
            <a:endParaRPr lang="pl-PL" sz="1400" b="1" dirty="0">
              <a:solidFill>
                <a:schemeClr val="bg1"/>
              </a:solidFill>
            </a:endParaRPr>
          </a:p>
        </p:txBody>
      </p:sp>
    </p:spTree>
    <p:extLst>
      <p:ext uri="{BB962C8B-B14F-4D97-AF65-F5344CB8AC3E}">
        <p14:creationId xmlns:p14="http://schemas.microsoft.com/office/powerpoint/2010/main" val="213169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188640"/>
            <a:ext cx="7765353" cy="643136"/>
          </a:xfrm>
        </p:spPr>
        <p:txBody>
          <a:bodyPr/>
          <a:lstStyle/>
          <a:p>
            <a:pPr algn="ctr"/>
            <a:r>
              <a:rPr lang="pl-PL" dirty="0" smtClean="0">
                <a:solidFill>
                  <a:schemeClr val="bg2">
                    <a:lumMod val="50000"/>
                  </a:schemeClr>
                </a:solidFill>
              </a:rPr>
              <a:t>Gąska zielonka </a:t>
            </a:r>
            <a:r>
              <a:rPr lang="pl-PL" i="1" dirty="0" err="1" smtClean="0">
                <a:solidFill>
                  <a:schemeClr val="bg2">
                    <a:lumMod val="50000"/>
                  </a:schemeClr>
                </a:solidFill>
              </a:rPr>
              <a:t>Tricholoma</a:t>
            </a:r>
            <a:r>
              <a:rPr lang="pl-PL" i="1" dirty="0" smtClean="0">
                <a:solidFill>
                  <a:schemeClr val="bg2">
                    <a:lumMod val="50000"/>
                  </a:schemeClr>
                </a:solidFill>
              </a:rPr>
              <a:t> </a:t>
            </a:r>
            <a:r>
              <a:rPr lang="pl-PL" i="1" dirty="0" err="1" smtClean="0">
                <a:solidFill>
                  <a:schemeClr val="bg2">
                    <a:lumMod val="50000"/>
                  </a:schemeClr>
                </a:solidFill>
              </a:rPr>
              <a:t>equestre</a:t>
            </a:r>
            <a:endParaRPr lang="pl-PL" i="1" dirty="0">
              <a:solidFill>
                <a:schemeClr val="bg2">
                  <a:lumMod val="50000"/>
                </a:schemeClr>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79912" y="1700808"/>
            <a:ext cx="5254309" cy="393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tekstu 3"/>
          <p:cNvSpPr>
            <a:spLocks noGrp="1"/>
          </p:cNvSpPr>
          <p:nvPr>
            <p:ph type="body" sz="half" idx="2"/>
          </p:nvPr>
        </p:nvSpPr>
        <p:spPr>
          <a:xfrm>
            <a:off x="251520" y="2132856"/>
            <a:ext cx="3388660" cy="2139518"/>
          </a:xfrm>
        </p:spPr>
        <p:txBody>
          <a:bodyPr>
            <a:normAutofit/>
          </a:bodyPr>
          <a:lstStyle/>
          <a:p>
            <a:r>
              <a:rPr lang="pl-PL" sz="1400" b="1" dirty="0" smtClean="0">
                <a:solidFill>
                  <a:schemeClr val="bg1"/>
                </a:solidFill>
              </a:rPr>
              <a:t>- kapelusz: na zielonożółtym tle brązowo rude łuseczki, młody półkolisty do dzwonkowatego, później rozpostarty z tępym garbkiem</a:t>
            </a:r>
          </a:p>
          <a:p>
            <a:r>
              <a:rPr lang="pl-PL" sz="1400" b="1" dirty="0" smtClean="0">
                <a:solidFill>
                  <a:schemeClr val="bg1"/>
                </a:solidFill>
              </a:rPr>
              <a:t>- Miąższ białawy, pod skórka kapelusza żółtawy , zapach mąki, smak łagodny</a:t>
            </a:r>
            <a:endParaRPr lang="pl-PL" sz="1400" b="1" dirty="0">
              <a:solidFill>
                <a:schemeClr val="bg1"/>
              </a:solidFill>
            </a:endParaRPr>
          </a:p>
        </p:txBody>
      </p:sp>
    </p:spTree>
    <p:extLst>
      <p:ext uri="{BB962C8B-B14F-4D97-AF65-F5344CB8AC3E}">
        <p14:creationId xmlns:p14="http://schemas.microsoft.com/office/powerpoint/2010/main" val="2130076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116632"/>
            <a:ext cx="7981377" cy="715143"/>
          </a:xfrm>
        </p:spPr>
        <p:txBody>
          <a:bodyPr/>
          <a:lstStyle/>
          <a:p>
            <a:pPr algn="ctr"/>
            <a:r>
              <a:rPr lang="pl-PL" dirty="0" smtClean="0">
                <a:solidFill>
                  <a:schemeClr val="bg2">
                    <a:lumMod val="50000"/>
                  </a:schemeClr>
                </a:solidFill>
              </a:rPr>
              <a:t>Kolczak obłączasty </a:t>
            </a:r>
            <a:r>
              <a:rPr lang="pl-PL" i="1" dirty="0" err="1" smtClean="0">
                <a:solidFill>
                  <a:schemeClr val="bg2">
                    <a:lumMod val="50000"/>
                  </a:schemeClr>
                </a:solidFill>
              </a:rPr>
              <a:t>Hydnum</a:t>
            </a:r>
            <a:r>
              <a:rPr lang="pl-PL" i="1" dirty="0" smtClean="0">
                <a:solidFill>
                  <a:schemeClr val="bg2">
                    <a:lumMod val="50000"/>
                  </a:schemeClr>
                </a:solidFill>
              </a:rPr>
              <a:t> </a:t>
            </a:r>
            <a:r>
              <a:rPr lang="pl-PL" i="1" dirty="0" err="1" smtClean="0">
                <a:solidFill>
                  <a:schemeClr val="bg2">
                    <a:lumMod val="50000"/>
                  </a:schemeClr>
                </a:solidFill>
              </a:rPr>
              <a:t>repandum</a:t>
            </a:r>
            <a:endParaRPr lang="pl-PL" i="1" dirty="0">
              <a:solidFill>
                <a:schemeClr val="bg2">
                  <a:lumMod val="50000"/>
                </a:schemeClr>
              </a:solidFill>
            </a:endParaRPr>
          </a:p>
        </p:txBody>
      </p:sp>
      <p:sp>
        <p:nvSpPr>
          <p:cNvPr id="4" name="Symbol zastępczy tekstu 3"/>
          <p:cNvSpPr>
            <a:spLocks noGrp="1"/>
          </p:cNvSpPr>
          <p:nvPr>
            <p:ph type="body" sz="half" idx="2"/>
          </p:nvPr>
        </p:nvSpPr>
        <p:spPr>
          <a:xfrm>
            <a:off x="1691680" y="1484784"/>
            <a:ext cx="3388660" cy="3240360"/>
          </a:xfrm>
        </p:spPr>
        <p:txBody>
          <a:bodyPr>
            <a:noAutofit/>
          </a:bodyPr>
          <a:lstStyle/>
          <a:p>
            <a:r>
              <a:rPr lang="pl-PL" sz="1400" b="1" dirty="0" smtClean="0">
                <a:solidFill>
                  <a:schemeClr val="bg1"/>
                </a:solidFill>
              </a:rPr>
              <a:t>- kapelusz białawy do żółtawego,  wypukły do płaskiego, falisty , </a:t>
            </a:r>
            <a:r>
              <a:rPr lang="pl-PL" sz="1400" b="1" dirty="0" err="1" smtClean="0">
                <a:solidFill>
                  <a:schemeClr val="bg1"/>
                </a:solidFill>
              </a:rPr>
              <a:t>grubomięsisty</a:t>
            </a:r>
            <a:r>
              <a:rPr lang="pl-PL" sz="1400" b="1" dirty="0" smtClean="0">
                <a:solidFill>
                  <a:schemeClr val="bg1"/>
                </a:solidFill>
              </a:rPr>
              <a:t>; powierzchnia sucha, matowa, słabo filcowata</a:t>
            </a:r>
          </a:p>
          <a:p>
            <a:r>
              <a:rPr lang="pl-PL" sz="1400" b="1" dirty="0" smtClean="0">
                <a:solidFill>
                  <a:schemeClr val="bg1"/>
                </a:solidFill>
              </a:rPr>
              <a:t>- kolce białawe, kremowe, delikatne i cienkie, kruche</a:t>
            </a:r>
          </a:p>
          <a:p>
            <a:r>
              <a:rPr lang="pl-PL" sz="1400" b="1" dirty="0" smtClean="0">
                <a:solidFill>
                  <a:schemeClr val="bg1"/>
                </a:solidFill>
              </a:rPr>
              <a:t>- miąższ biały z wiekiem żółtawy, nieco kruchy, twardy, bezwonny. Smak najpierw łagodny, potem słabo palący, z wiekiem gorzki</a:t>
            </a:r>
            <a:endParaRPr lang="pl-PL" sz="1400" b="1" dirty="0">
              <a:solidFill>
                <a:schemeClr val="bg1"/>
              </a:solidFill>
            </a:endParaRPr>
          </a:p>
        </p:txBody>
      </p:sp>
    </p:spTree>
    <p:extLst>
      <p:ext uri="{BB962C8B-B14F-4D97-AF65-F5344CB8AC3E}">
        <p14:creationId xmlns:p14="http://schemas.microsoft.com/office/powerpoint/2010/main" val="3508608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332656"/>
            <a:ext cx="8304905" cy="715144"/>
          </a:xfrm>
        </p:spPr>
        <p:txBody>
          <a:bodyPr/>
          <a:lstStyle/>
          <a:p>
            <a:pPr algn="ctr"/>
            <a:r>
              <a:rPr lang="pl-PL" dirty="0" smtClean="0">
                <a:solidFill>
                  <a:schemeClr val="bg2">
                    <a:lumMod val="50000"/>
                  </a:schemeClr>
                </a:solidFill>
              </a:rPr>
              <a:t>Koźlarz babka </a:t>
            </a:r>
            <a:r>
              <a:rPr lang="pl-PL" i="1" dirty="0" err="1" smtClean="0">
                <a:solidFill>
                  <a:schemeClr val="bg2">
                    <a:lumMod val="50000"/>
                  </a:schemeClr>
                </a:solidFill>
              </a:rPr>
              <a:t>Leccinum</a:t>
            </a:r>
            <a:r>
              <a:rPr lang="pl-PL" i="1" dirty="0" smtClean="0">
                <a:solidFill>
                  <a:schemeClr val="bg2">
                    <a:lumMod val="50000"/>
                  </a:schemeClr>
                </a:solidFill>
              </a:rPr>
              <a:t> </a:t>
            </a:r>
            <a:r>
              <a:rPr lang="pl-PL" i="1" dirty="0" err="1" smtClean="0">
                <a:solidFill>
                  <a:schemeClr val="bg2">
                    <a:lumMod val="50000"/>
                  </a:schemeClr>
                </a:solidFill>
              </a:rPr>
              <a:t>scabrum</a:t>
            </a:r>
            <a:endParaRPr lang="pl-PL" i="1" dirty="0">
              <a:solidFill>
                <a:schemeClr val="bg2">
                  <a:lumMod val="50000"/>
                </a:schemeClr>
              </a:solidFill>
            </a:endParaRPr>
          </a:p>
        </p:txBody>
      </p:sp>
      <p:sp>
        <p:nvSpPr>
          <p:cNvPr id="4" name="Symbol zastępczy tekstu 3"/>
          <p:cNvSpPr>
            <a:spLocks noGrp="1"/>
          </p:cNvSpPr>
          <p:nvPr>
            <p:ph type="body" sz="half" idx="2"/>
          </p:nvPr>
        </p:nvSpPr>
        <p:spPr>
          <a:xfrm>
            <a:off x="755576" y="1340768"/>
            <a:ext cx="3096344" cy="2139518"/>
          </a:xfrm>
        </p:spPr>
        <p:txBody>
          <a:bodyPr>
            <a:noAutofit/>
          </a:bodyPr>
          <a:lstStyle/>
          <a:p>
            <a:r>
              <a:rPr lang="pl-PL" sz="1400" b="1" dirty="0" smtClean="0">
                <a:solidFill>
                  <a:schemeClr val="bg1"/>
                </a:solidFill>
              </a:rPr>
              <a:t>- kapelusz żółtobrązowy, szarobrązowy, powierzchnia gładka, sucha, matowa</a:t>
            </a:r>
          </a:p>
          <a:p>
            <a:pPr marL="171450" indent="-171450">
              <a:buFontTx/>
              <a:buChar char="-"/>
            </a:pPr>
            <a:r>
              <a:rPr lang="pl-PL" sz="1400" b="1" dirty="0" smtClean="0">
                <a:solidFill>
                  <a:schemeClr val="bg1"/>
                </a:solidFill>
              </a:rPr>
              <a:t>Rurki najpierw białawe potem jasnoszare, pod naciskiem brązowiejące</a:t>
            </a:r>
          </a:p>
          <a:p>
            <a:r>
              <a:rPr lang="pl-PL" sz="1400" b="1" dirty="0" smtClean="0">
                <a:solidFill>
                  <a:schemeClr val="bg1"/>
                </a:solidFill>
              </a:rPr>
              <a:t>- trzon – na białawy tle liczne kosmki szarobrązowe do czerniawych</a:t>
            </a:r>
          </a:p>
          <a:p>
            <a:r>
              <a:rPr lang="pl-PL" sz="1400" b="1" dirty="0" smtClean="0">
                <a:solidFill>
                  <a:schemeClr val="bg1"/>
                </a:solidFill>
              </a:rPr>
              <a:t>- miąższ biały, potem szarobiały, po przecięciu nie przebarwiający się  </a:t>
            </a:r>
            <a:endParaRPr lang="pl-PL" sz="1400" b="1" dirty="0">
              <a:solidFill>
                <a:schemeClr val="bg1"/>
              </a:solidFill>
            </a:endParaRPr>
          </a:p>
        </p:txBody>
      </p:sp>
    </p:spTree>
    <p:extLst>
      <p:ext uri="{BB962C8B-B14F-4D97-AF65-F5344CB8AC3E}">
        <p14:creationId xmlns:p14="http://schemas.microsoft.com/office/powerpoint/2010/main" val="2370609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57200" y="0"/>
            <a:ext cx="8229600" cy="1125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dirty="0" smtClean="0">
                <a:solidFill>
                  <a:srgbClr val="FF3300"/>
                </a:solidFill>
                <a:effectLst/>
              </a:rPr>
              <a:t>               </a:t>
            </a:r>
            <a:r>
              <a:rPr lang="pl-PL" altLang="pl-PL" dirty="0" smtClean="0">
                <a:solidFill>
                  <a:schemeClr val="bg1"/>
                </a:solidFill>
                <a:effectLst/>
              </a:rPr>
              <a:t>Podział grzybów </a:t>
            </a:r>
          </a:p>
        </p:txBody>
      </p:sp>
      <p:sp>
        <p:nvSpPr>
          <p:cNvPr id="19459" name="Line 4"/>
          <p:cNvSpPr>
            <a:spLocks noChangeShapeType="1"/>
          </p:cNvSpPr>
          <p:nvPr/>
        </p:nvSpPr>
        <p:spPr bwMode="auto">
          <a:xfrm flipH="1">
            <a:off x="2411413" y="981075"/>
            <a:ext cx="1150937"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l-PL"/>
          </a:p>
        </p:txBody>
      </p:sp>
      <p:sp>
        <p:nvSpPr>
          <p:cNvPr id="19460" name="Line 5"/>
          <p:cNvSpPr>
            <a:spLocks noChangeShapeType="1"/>
          </p:cNvSpPr>
          <p:nvPr/>
        </p:nvSpPr>
        <p:spPr bwMode="auto">
          <a:xfrm>
            <a:off x="4572000" y="981075"/>
            <a:ext cx="71438" cy="9350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l-PL"/>
          </a:p>
        </p:txBody>
      </p:sp>
      <p:sp>
        <p:nvSpPr>
          <p:cNvPr id="19461" name="Line 6"/>
          <p:cNvSpPr>
            <a:spLocks noChangeShapeType="1"/>
          </p:cNvSpPr>
          <p:nvPr/>
        </p:nvSpPr>
        <p:spPr bwMode="auto">
          <a:xfrm>
            <a:off x="5724525" y="981075"/>
            <a:ext cx="720725" cy="865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l-PL"/>
          </a:p>
        </p:txBody>
      </p:sp>
      <p:sp>
        <p:nvSpPr>
          <p:cNvPr id="19462" name="Text Box 7"/>
          <p:cNvSpPr txBox="1">
            <a:spLocks noChangeArrowheads="1"/>
          </p:cNvSpPr>
          <p:nvPr/>
        </p:nvSpPr>
        <p:spPr bwMode="auto">
          <a:xfrm>
            <a:off x="87313" y="2060575"/>
            <a:ext cx="2828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sz="2000" b="1"/>
              <a:t>   </a:t>
            </a:r>
            <a:r>
              <a:rPr lang="pl-PL" altLang="pl-PL" sz="2400" b="1"/>
              <a:t>Grzyby jadalne</a:t>
            </a:r>
          </a:p>
        </p:txBody>
      </p:sp>
      <p:sp>
        <p:nvSpPr>
          <p:cNvPr id="19463" name="Text Box 8"/>
          <p:cNvSpPr txBox="1">
            <a:spLocks noChangeArrowheads="1"/>
          </p:cNvSpPr>
          <p:nvPr/>
        </p:nvSpPr>
        <p:spPr bwMode="auto">
          <a:xfrm>
            <a:off x="2846388" y="2133600"/>
            <a:ext cx="3381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a:t>     </a:t>
            </a:r>
            <a:r>
              <a:rPr lang="pl-PL" altLang="pl-PL" sz="2400" b="1"/>
              <a:t>Grzyby niejadalne</a:t>
            </a:r>
          </a:p>
        </p:txBody>
      </p:sp>
      <p:sp>
        <p:nvSpPr>
          <p:cNvPr id="19464" name="Text Box 10"/>
          <p:cNvSpPr txBox="1">
            <a:spLocks noChangeArrowheads="1"/>
          </p:cNvSpPr>
          <p:nvPr/>
        </p:nvSpPr>
        <p:spPr bwMode="auto">
          <a:xfrm>
            <a:off x="5884863" y="1989138"/>
            <a:ext cx="293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sz="2400" b="1"/>
              <a:t>Grzyby trujące</a:t>
            </a:r>
          </a:p>
        </p:txBody>
      </p:sp>
      <p:sp>
        <p:nvSpPr>
          <p:cNvPr id="19465" name="Text Box 11"/>
          <p:cNvSpPr txBox="1">
            <a:spLocks noChangeArrowheads="1"/>
          </p:cNvSpPr>
          <p:nvPr/>
        </p:nvSpPr>
        <p:spPr bwMode="auto">
          <a:xfrm>
            <a:off x="-36513" y="2565400"/>
            <a:ext cx="30241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a:t>Wytwarzające jadalne owocniki</a:t>
            </a:r>
          </a:p>
          <a:p>
            <a:pPr eaLnBrk="1" hangingPunct="1"/>
            <a:endParaRPr lang="pl-PL" altLang="pl-PL"/>
          </a:p>
        </p:txBody>
      </p:sp>
      <p:sp>
        <p:nvSpPr>
          <p:cNvPr id="19466" name="Text Box 12"/>
          <p:cNvSpPr txBox="1">
            <a:spLocks noChangeArrowheads="1"/>
          </p:cNvSpPr>
          <p:nvPr/>
        </p:nvSpPr>
        <p:spPr bwMode="auto">
          <a:xfrm>
            <a:off x="2413000" y="2708275"/>
            <a:ext cx="41751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dirty="0"/>
              <a:t>Owocniki nie nadają się do spożycia ze względu na nieprzyjemny smak, zapach, twardy miąższ i inne czynniki powodujące nieprzydatność spożywczą</a:t>
            </a:r>
          </a:p>
        </p:txBody>
      </p:sp>
      <p:sp>
        <p:nvSpPr>
          <p:cNvPr id="19467" name="Text Box 13"/>
          <p:cNvSpPr txBox="1">
            <a:spLocks noChangeArrowheads="1"/>
          </p:cNvSpPr>
          <p:nvPr/>
        </p:nvSpPr>
        <p:spPr bwMode="auto">
          <a:xfrm>
            <a:off x="6516688" y="2565400"/>
            <a:ext cx="1955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a:t>Zawierające substancje trujące w ilościach toksycznych dla ludzi </a:t>
            </a:r>
          </a:p>
        </p:txBody>
      </p:sp>
      <p:sp>
        <p:nvSpPr>
          <p:cNvPr id="19469" name="Text Box 15"/>
          <p:cNvSpPr txBox="1">
            <a:spLocks noChangeArrowheads="1"/>
          </p:cNvSpPr>
          <p:nvPr/>
        </p:nvSpPr>
        <p:spPr bwMode="auto">
          <a:xfrm>
            <a:off x="2627784" y="4293096"/>
            <a:ext cx="2879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a:t>  </a:t>
            </a:r>
            <a:r>
              <a:rPr lang="pl-PL" altLang="pl-PL" i="1" dirty="0">
                <a:solidFill>
                  <a:schemeClr val="bg1"/>
                </a:solidFill>
              </a:rPr>
              <a:t>Goryczak żółciowy</a:t>
            </a:r>
            <a:r>
              <a:rPr lang="pl-PL" altLang="pl-PL" dirty="0">
                <a:solidFill>
                  <a:schemeClr val="bg1"/>
                </a:solidFill>
              </a:rPr>
              <a:t> </a:t>
            </a:r>
            <a:r>
              <a:rPr lang="pl-PL" altLang="pl-PL" dirty="0"/>
              <a:t>– zwany nieprawidłowo </a:t>
            </a:r>
            <a:r>
              <a:rPr lang="pl-PL" altLang="pl-PL" i="1" dirty="0"/>
              <a:t>Szatanem</a:t>
            </a:r>
          </a:p>
        </p:txBody>
      </p:sp>
      <p:sp>
        <p:nvSpPr>
          <p:cNvPr id="19472" name="Text Box 18"/>
          <p:cNvSpPr txBox="1">
            <a:spLocks noChangeArrowheads="1"/>
          </p:cNvSpPr>
          <p:nvPr/>
        </p:nvSpPr>
        <p:spPr bwMode="auto">
          <a:xfrm>
            <a:off x="6223301" y="4409286"/>
            <a:ext cx="2808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a:solidFill>
                  <a:schemeClr val="bg1"/>
                </a:solidFill>
              </a:rPr>
              <a:t>Muchomor sromotnikowy</a:t>
            </a:r>
          </a:p>
        </p:txBody>
      </p:sp>
      <p:sp>
        <p:nvSpPr>
          <p:cNvPr id="19473" name="Text Box 19"/>
          <p:cNvSpPr txBox="1">
            <a:spLocks noChangeArrowheads="1"/>
          </p:cNvSpPr>
          <p:nvPr/>
        </p:nvSpPr>
        <p:spPr bwMode="auto">
          <a:xfrm>
            <a:off x="-97132" y="3437235"/>
            <a:ext cx="24844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endParaRPr lang="pl-PL" altLang="pl-PL" i="1" dirty="0"/>
          </a:p>
          <a:p>
            <a:pPr eaLnBrk="1" hangingPunct="1"/>
            <a:endParaRPr lang="pl-PL" altLang="pl-PL" i="1" dirty="0"/>
          </a:p>
          <a:p>
            <a:pPr eaLnBrk="1" hangingPunct="1"/>
            <a:r>
              <a:rPr lang="pl-PL" altLang="pl-PL" i="1" dirty="0" smtClean="0"/>
              <a:t>Borowik szlachetny</a:t>
            </a:r>
            <a:endParaRPr lang="pl-PL" altLang="pl-PL" i="1" dirty="0">
              <a:solidFill>
                <a:schemeClr val="bg1"/>
              </a:solidFill>
            </a:endParaRPr>
          </a:p>
        </p:txBody>
      </p:sp>
    </p:spTree>
    <p:extLst>
      <p:ext uri="{BB962C8B-B14F-4D97-AF65-F5344CB8AC3E}">
        <p14:creationId xmlns:p14="http://schemas.microsoft.com/office/powerpoint/2010/main" val="1415473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3592" y="0"/>
            <a:ext cx="7909369" cy="643136"/>
          </a:xfrm>
        </p:spPr>
        <p:txBody>
          <a:bodyPr/>
          <a:lstStyle/>
          <a:p>
            <a:pPr algn="ctr"/>
            <a:r>
              <a:rPr lang="pl-PL" dirty="0" smtClean="0">
                <a:solidFill>
                  <a:schemeClr val="bg2">
                    <a:lumMod val="50000"/>
                  </a:schemeClr>
                </a:solidFill>
              </a:rPr>
              <a:t>Koźlarz czerwony </a:t>
            </a:r>
            <a:r>
              <a:rPr lang="pl-PL" i="1" dirty="0" err="1" smtClean="0">
                <a:solidFill>
                  <a:schemeClr val="bg2">
                    <a:lumMod val="50000"/>
                  </a:schemeClr>
                </a:solidFill>
              </a:rPr>
              <a:t>Leccinum</a:t>
            </a:r>
            <a:r>
              <a:rPr lang="pl-PL" i="1" dirty="0" smtClean="0">
                <a:solidFill>
                  <a:schemeClr val="bg2">
                    <a:lumMod val="50000"/>
                  </a:schemeClr>
                </a:solidFill>
              </a:rPr>
              <a:t> </a:t>
            </a:r>
            <a:r>
              <a:rPr lang="pl-PL" i="1" dirty="0" err="1" smtClean="0">
                <a:solidFill>
                  <a:schemeClr val="bg2">
                    <a:lumMod val="50000"/>
                  </a:schemeClr>
                </a:solidFill>
              </a:rPr>
              <a:t>rufum</a:t>
            </a:r>
            <a:endParaRPr lang="pl-PL" i="1" dirty="0">
              <a:solidFill>
                <a:schemeClr val="bg2">
                  <a:lumMod val="50000"/>
                </a:schemeClr>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52863" y="1726936"/>
            <a:ext cx="4279900" cy="285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tekstu 3"/>
          <p:cNvSpPr>
            <a:spLocks noGrp="1"/>
          </p:cNvSpPr>
          <p:nvPr>
            <p:ph type="body" sz="half" idx="2"/>
          </p:nvPr>
        </p:nvSpPr>
        <p:spPr>
          <a:xfrm>
            <a:off x="323528" y="908720"/>
            <a:ext cx="3388660" cy="2139518"/>
          </a:xfrm>
        </p:spPr>
        <p:txBody>
          <a:bodyPr>
            <a:normAutofit fontScale="92500" lnSpcReduction="10000"/>
          </a:bodyPr>
          <a:lstStyle/>
          <a:p>
            <a:r>
              <a:rPr lang="pl-PL" dirty="0" smtClean="0">
                <a:solidFill>
                  <a:schemeClr val="bg1"/>
                </a:solidFill>
              </a:rPr>
              <a:t>-</a:t>
            </a:r>
            <a:r>
              <a:rPr lang="pl-PL" sz="1400" b="1" dirty="0" smtClean="0">
                <a:solidFill>
                  <a:schemeClr val="bg1"/>
                </a:solidFill>
              </a:rPr>
              <a:t> kapelusz pomarańczowoczerwony, rudy, młody kulisty, potem półkulisty </a:t>
            </a:r>
          </a:p>
          <a:p>
            <a:r>
              <a:rPr lang="pl-PL" sz="1400" b="1" dirty="0" smtClean="0">
                <a:solidFill>
                  <a:schemeClr val="bg1"/>
                </a:solidFill>
              </a:rPr>
              <a:t>- trzon białawy z kosmkami najpierw białawymi, potem pomarańczowymi</a:t>
            </a:r>
          </a:p>
          <a:p>
            <a:r>
              <a:rPr lang="pl-PL" sz="1400" b="1" dirty="0" smtClean="0">
                <a:solidFill>
                  <a:schemeClr val="bg1"/>
                </a:solidFill>
              </a:rPr>
              <a:t>- miąższ białawy, po przekrojeniu czarniawy, w podstawie przy nacięciu zielonkawy, zapach przyjemny, łagodny  </a:t>
            </a:r>
            <a:endParaRPr lang="pl-PL" sz="1400" b="1" dirty="0">
              <a:solidFill>
                <a:schemeClr val="bg1"/>
              </a:solidFill>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257616"/>
            <a:ext cx="3436640" cy="341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476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883038" cy="678657"/>
          </a:xfrm>
        </p:spPr>
        <p:txBody>
          <a:bodyPr/>
          <a:lstStyle/>
          <a:p>
            <a:pPr algn="ctr"/>
            <a:r>
              <a:rPr lang="pl-PL" dirty="0" smtClean="0">
                <a:solidFill>
                  <a:schemeClr val="bg2">
                    <a:lumMod val="50000"/>
                  </a:schemeClr>
                </a:solidFill>
              </a:rPr>
              <a:t>Koźlarz grabowy </a:t>
            </a:r>
            <a:r>
              <a:rPr lang="pl-PL" i="1" dirty="0" err="1" smtClean="0">
                <a:solidFill>
                  <a:schemeClr val="bg2">
                    <a:lumMod val="50000"/>
                  </a:schemeClr>
                </a:solidFill>
              </a:rPr>
              <a:t>Leccinum</a:t>
            </a:r>
            <a:r>
              <a:rPr lang="pl-PL" i="1" dirty="0" smtClean="0">
                <a:solidFill>
                  <a:schemeClr val="bg2">
                    <a:lumMod val="50000"/>
                  </a:schemeClr>
                </a:solidFill>
              </a:rPr>
              <a:t> </a:t>
            </a:r>
            <a:r>
              <a:rPr lang="pl-PL" i="1" dirty="0" err="1" smtClean="0">
                <a:solidFill>
                  <a:schemeClr val="bg2">
                    <a:lumMod val="50000"/>
                  </a:schemeClr>
                </a:solidFill>
              </a:rPr>
              <a:t>pseudoscabrum</a:t>
            </a:r>
            <a:endParaRPr lang="pl-PL" i="1" dirty="0">
              <a:solidFill>
                <a:schemeClr val="bg2">
                  <a:lumMod val="50000"/>
                </a:schemeClr>
              </a:solidFill>
            </a:endParaRPr>
          </a:p>
        </p:txBody>
      </p:sp>
      <p:sp>
        <p:nvSpPr>
          <p:cNvPr id="4" name="Symbol zastępczy tekstu 3"/>
          <p:cNvSpPr>
            <a:spLocks noGrp="1"/>
          </p:cNvSpPr>
          <p:nvPr>
            <p:ph type="body" sz="half" idx="2"/>
          </p:nvPr>
        </p:nvSpPr>
        <p:spPr/>
        <p:txBody>
          <a:bodyPr>
            <a:normAutofit/>
          </a:bodyPr>
          <a:lstStyle/>
          <a:p>
            <a:r>
              <a:rPr lang="pl-PL" sz="1400" b="1" dirty="0" smtClean="0">
                <a:solidFill>
                  <a:schemeClr val="bg1"/>
                </a:solidFill>
              </a:rPr>
              <a:t>- kapelusz żółtobrązowy do ciemno-szaro-brązowego, powierzchnia typowo pomarszczona</a:t>
            </a:r>
          </a:p>
          <a:p>
            <a:r>
              <a:rPr lang="pl-PL" sz="1400" b="1" dirty="0" smtClean="0">
                <a:solidFill>
                  <a:schemeClr val="bg1"/>
                </a:solidFill>
              </a:rPr>
              <a:t>- trzon białoszary z małymi, szaroczarnymi kosmkami</a:t>
            </a:r>
          </a:p>
          <a:p>
            <a:r>
              <a:rPr lang="pl-PL" sz="1400" b="1" dirty="0" smtClean="0">
                <a:solidFill>
                  <a:schemeClr val="bg1"/>
                </a:solidFill>
              </a:rPr>
              <a:t>- miąższ białawy, po przecięciu czerwonawy do fioletowego, później czerniejący, zapach przyjemny, smak łagodny</a:t>
            </a:r>
            <a:endParaRPr lang="pl-PL" sz="1400" b="1" dirty="0">
              <a:solidFill>
                <a:schemeClr val="bg1"/>
              </a:solidFill>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9912" y="1484784"/>
            <a:ext cx="490447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64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22056"/>
            <a:ext cx="7739022" cy="606649"/>
          </a:xfrm>
        </p:spPr>
        <p:txBody>
          <a:bodyPr/>
          <a:lstStyle/>
          <a:p>
            <a:pPr algn="ctr"/>
            <a:r>
              <a:rPr lang="pl-PL" dirty="0" err="1" smtClean="0">
                <a:solidFill>
                  <a:schemeClr val="bg2">
                    <a:lumMod val="50000"/>
                  </a:schemeClr>
                </a:solidFill>
              </a:rPr>
              <a:t>Lejkowiec</a:t>
            </a:r>
            <a:r>
              <a:rPr lang="pl-PL" dirty="0" smtClean="0">
                <a:solidFill>
                  <a:schemeClr val="bg2">
                    <a:lumMod val="50000"/>
                  </a:schemeClr>
                </a:solidFill>
              </a:rPr>
              <a:t> dęty </a:t>
            </a:r>
            <a:r>
              <a:rPr lang="pl-PL" i="1" dirty="0" err="1" smtClean="0">
                <a:solidFill>
                  <a:schemeClr val="bg2">
                    <a:lumMod val="50000"/>
                  </a:schemeClr>
                </a:solidFill>
              </a:rPr>
              <a:t>Craterellus</a:t>
            </a:r>
            <a:r>
              <a:rPr lang="pl-PL" i="1" dirty="0" smtClean="0">
                <a:solidFill>
                  <a:schemeClr val="bg2">
                    <a:lumMod val="50000"/>
                  </a:schemeClr>
                </a:solidFill>
              </a:rPr>
              <a:t> </a:t>
            </a:r>
            <a:r>
              <a:rPr lang="pl-PL" i="1" dirty="0" err="1" smtClean="0">
                <a:solidFill>
                  <a:schemeClr val="bg2">
                    <a:lumMod val="50000"/>
                  </a:schemeClr>
                </a:solidFill>
              </a:rPr>
              <a:t>cornucopioides</a:t>
            </a:r>
            <a:endParaRPr lang="pl-PL" dirty="0">
              <a:solidFill>
                <a:schemeClr val="bg2">
                  <a:lumMod val="50000"/>
                </a:schemeClr>
              </a:solidFill>
            </a:endParaRPr>
          </a:p>
        </p:txBody>
      </p:sp>
      <p:sp>
        <p:nvSpPr>
          <p:cNvPr id="4" name="Symbol zastępczy tekstu 3"/>
          <p:cNvSpPr>
            <a:spLocks noGrp="1"/>
          </p:cNvSpPr>
          <p:nvPr>
            <p:ph type="body" sz="half" idx="2"/>
          </p:nvPr>
        </p:nvSpPr>
        <p:spPr>
          <a:xfrm>
            <a:off x="1403648" y="1268760"/>
            <a:ext cx="2660650" cy="4229099"/>
          </a:xfrm>
        </p:spPr>
        <p:txBody>
          <a:bodyPr>
            <a:normAutofit/>
          </a:bodyPr>
          <a:lstStyle/>
          <a:p>
            <a:r>
              <a:rPr lang="pl-PL" sz="1400" b="1" dirty="0" smtClean="0">
                <a:solidFill>
                  <a:schemeClr val="bg1"/>
                </a:solidFill>
              </a:rPr>
              <a:t>- owocnik lejkowaty do </a:t>
            </a:r>
            <a:r>
              <a:rPr lang="pl-PL" sz="1400" b="1" dirty="0" err="1" smtClean="0">
                <a:solidFill>
                  <a:schemeClr val="bg1"/>
                </a:solidFill>
              </a:rPr>
              <a:t>trąbkowatego</a:t>
            </a:r>
            <a:r>
              <a:rPr lang="pl-PL" sz="1400" b="1" dirty="0" smtClean="0">
                <a:solidFill>
                  <a:schemeClr val="bg1"/>
                </a:solidFill>
              </a:rPr>
              <a:t>, do ziemi pusty, falisty, </a:t>
            </a:r>
            <a:r>
              <a:rPr lang="pl-PL" sz="1400" b="1" dirty="0" err="1" smtClean="0">
                <a:solidFill>
                  <a:schemeClr val="bg1"/>
                </a:solidFill>
              </a:rPr>
              <a:t>cienkomięsisty</a:t>
            </a:r>
            <a:r>
              <a:rPr lang="pl-PL" sz="1400" b="1" dirty="0" smtClean="0">
                <a:solidFill>
                  <a:schemeClr val="bg1"/>
                </a:solidFill>
              </a:rPr>
              <a:t>,  wewnątrz czarny, często blaknący do czarnobrązowego,  filcowaty, brzeg podgięty, część trzonowa zaostrzona i pusta do  ziemi</a:t>
            </a:r>
            <a:endParaRPr lang="pl-PL" sz="1400" b="1" dirty="0">
              <a:solidFill>
                <a:schemeClr val="bg1"/>
              </a:solidFill>
            </a:endParaRPr>
          </a:p>
        </p:txBody>
      </p:sp>
    </p:spTree>
    <p:extLst>
      <p:ext uri="{BB962C8B-B14F-4D97-AF65-F5344CB8AC3E}">
        <p14:creationId xmlns:p14="http://schemas.microsoft.com/office/powerpoint/2010/main" val="365598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22056"/>
            <a:ext cx="7595006" cy="606649"/>
          </a:xfrm>
        </p:spPr>
        <p:txBody>
          <a:bodyPr/>
          <a:lstStyle/>
          <a:p>
            <a:pPr algn="ctr"/>
            <a:r>
              <a:rPr lang="pl-PL" dirty="0" smtClean="0">
                <a:solidFill>
                  <a:schemeClr val="bg2">
                    <a:lumMod val="50000"/>
                  </a:schemeClr>
                </a:solidFill>
              </a:rPr>
              <a:t>Lejkówka wonna </a:t>
            </a:r>
            <a:r>
              <a:rPr lang="pl-PL" i="1" dirty="0" err="1" smtClean="0">
                <a:solidFill>
                  <a:schemeClr val="bg2">
                    <a:lumMod val="50000"/>
                  </a:schemeClr>
                </a:solidFill>
              </a:rPr>
              <a:t>Clitocybe</a:t>
            </a:r>
            <a:r>
              <a:rPr lang="pl-PL" i="1" dirty="0" smtClean="0">
                <a:solidFill>
                  <a:schemeClr val="bg2">
                    <a:lumMod val="50000"/>
                  </a:schemeClr>
                </a:solidFill>
              </a:rPr>
              <a:t> </a:t>
            </a:r>
            <a:r>
              <a:rPr lang="pl-PL" i="1" dirty="0" err="1" smtClean="0">
                <a:solidFill>
                  <a:schemeClr val="bg2">
                    <a:lumMod val="50000"/>
                  </a:schemeClr>
                </a:solidFill>
              </a:rPr>
              <a:t>odora</a:t>
            </a:r>
            <a:endParaRPr lang="pl-PL" dirty="0">
              <a:solidFill>
                <a:schemeClr val="bg2">
                  <a:lumMod val="50000"/>
                </a:schemeClr>
              </a:solidFill>
            </a:endParaRPr>
          </a:p>
        </p:txBody>
      </p:sp>
      <p:sp>
        <p:nvSpPr>
          <p:cNvPr id="4" name="Symbol zastępczy tekstu 3"/>
          <p:cNvSpPr>
            <a:spLocks noGrp="1"/>
          </p:cNvSpPr>
          <p:nvPr>
            <p:ph type="body" sz="half" idx="2"/>
          </p:nvPr>
        </p:nvSpPr>
        <p:spPr>
          <a:xfrm>
            <a:off x="107504" y="1628800"/>
            <a:ext cx="2660650" cy="4157091"/>
          </a:xfrm>
        </p:spPr>
        <p:txBody>
          <a:bodyPr>
            <a:normAutofit/>
          </a:bodyPr>
          <a:lstStyle/>
          <a:p>
            <a:r>
              <a:rPr lang="pl-PL" sz="1400" b="1" dirty="0" smtClean="0">
                <a:solidFill>
                  <a:schemeClr val="bg1"/>
                </a:solidFill>
              </a:rPr>
              <a:t>- kapelusz niebieskozielony , najpierw wypukły, później rozpostarty, w końcu płasko-lejkowaty, brzeg podgięty z wiekiem powyginany</a:t>
            </a:r>
          </a:p>
          <a:p>
            <a:r>
              <a:rPr lang="pl-PL" sz="1400" b="1" dirty="0" smtClean="0">
                <a:solidFill>
                  <a:schemeClr val="bg1"/>
                </a:solidFill>
              </a:rPr>
              <a:t>- miąższ bladozielony, białawy, silny zapach anyżu, smak łagodny</a:t>
            </a:r>
            <a:endParaRPr lang="pl-PL" sz="1400" b="1" dirty="0">
              <a:solidFill>
                <a:schemeClr val="bg1"/>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3808" y="1412776"/>
            <a:ext cx="6160109" cy="427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1360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667014" cy="678657"/>
          </a:xfrm>
        </p:spPr>
        <p:txBody>
          <a:bodyPr/>
          <a:lstStyle/>
          <a:p>
            <a:pPr algn="ctr"/>
            <a:r>
              <a:rPr lang="pl-PL" dirty="0" smtClean="0">
                <a:solidFill>
                  <a:schemeClr val="bg2">
                    <a:lumMod val="50000"/>
                  </a:schemeClr>
                </a:solidFill>
              </a:rPr>
              <a:t>Łuskwiak </a:t>
            </a:r>
            <a:r>
              <a:rPr lang="pl-PL" dirty="0" err="1" smtClean="0">
                <a:solidFill>
                  <a:schemeClr val="bg2">
                    <a:lumMod val="50000"/>
                  </a:schemeClr>
                </a:solidFill>
              </a:rPr>
              <a:t>nameko</a:t>
            </a:r>
            <a:r>
              <a:rPr lang="pl-PL" dirty="0" smtClean="0">
                <a:solidFill>
                  <a:schemeClr val="bg2">
                    <a:lumMod val="50000"/>
                  </a:schemeClr>
                </a:solidFill>
              </a:rPr>
              <a:t> </a:t>
            </a:r>
            <a:r>
              <a:rPr lang="pl-PL" i="1" dirty="0" err="1" smtClean="0">
                <a:solidFill>
                  <a:schemeClr val="bg2">
                    <a:lumMod val="50000"/>
                  </a:schemeClr>
                </a:solidFill>
              </a:rPr>
              <a:t>Pholiota</a:t>
            </a:r>
            <a:r>
              <a:rPr lang="pl-PL" i="1" dirty="0" smtClean="0">
                <a:solidFill>
                  <a:schemeClr val="bg2">
                    <a:lumMod val="50000"/>
                  </a:schemeClr>
                </a:solidFill>
              </a:rPr>
              <a:t> </a:t>
            </a:r>
            <a:r>
              <a:rPr lang="pl-PL" i="1" dirty="0" err="1" smtClean="0">
                <a:solidFill>
                  <a:schemeClr val="bg2">
                    <a:lumMod val="50000"/>
                  </a:schemeClr>
                </a:solidFill>
              </a:rPr>
              <a:t>nameko</a:t>
            </a:r>
            <a:endParaRPr lang="pl-PL" i="1" dirty="0">
              <a:solidFill>
                <a:schemeClr val="bg2">
                  <a:lumMod val="50000"/>
                </a:schemeClr>
              </a:solidFill>
            </a:endParaRPr>
          </a:p>
        </p:txBody>
      </p:sp>
      <p:sp>
        <p:nvSpPr>
          <p:cNvPr id="4" name="Symbol zastępczy tekstu 3"/>
          <p:cNvSpPr>
            <a:spLocks noGrp="1"/>
          </p:cNvSpPr>
          <p:nvPr>
            <p:ph type="body" sz="half" idx="2"/>
          </p:nvPr>
        </p:nvSpPr>
        <p:spPr>
          <a:xfrm>
            <a:off x="395536" y="2492896"/>
            <a:ext cx="2660650" cy="4229099"/>
          </a:xfrm>
        </p:spPr>
        <p:txBody>
          <a:bodyPr>
            <a:normAutofit/>
          </a:bodyPr>
          <a:lstStyle/>
          <a:p>
            <a:r>
              <a:rPr lang="pl-PL" sz="1400" b="1" dirty="0" smtClean="0">
                <a:solidFill>
                  <a:schemeClr val="bg1"/>
                </a:solidFill>
              </a:rPr>
              <a:t>- grzyb sprowadzany, nie występuje w Polsce</a:t>
            </a:r>
            <a:endParaRPr lang="pl-PL" sz="1400" b="1" dirty="0">
              <a:solidFill>
                <a:schemeClr val="bg1"/>
              </a:solidFill>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7864" y="1844824"/>
            <a:ext cx="5680538" cy="425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018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955046" cy="606649"/>
          </a:xfrm>
        </p:spPr>
        <p:txBody>
          <a:bodyPr/>
          <a:lstStyle/>
          <a:p>
            <a:pPr algn="ctr"/>
            <a:r>
              <a:rPr lang="pl-PL" dirty="0" smtClean="0">
                <a:solidFill>
                  <a:schemeClr val="bg2">
                    <a:lumMod val="50000"/>
                  </a:schemeClr>
                </a:solidFill>
              </a:rPr>
              <a:t>Łuszczak zmienny</a:t>
            </a:r>
            <a:r>
              <a:rPr lang="pl-PL" i="1" dirty="0" smtClean="0">
                <a:solidFill>
                  <a:schemeClr val="bg2">
                    <a:lumMod val="50000"/>
                  </a:schemeClr>
                </a:solidFill>
              </a:rPr>
              <a:t> </a:t>
            </a:r>
            <a:r>
              <a:rPr lang="pl-PL" i="1" dirty="0" err="1" smtClean="0">
                <a:solidFill>
                  <a:schemeClr val="bg2">
                    <a:lumMod val="50000"/>
                  </a:schemeClr>
                </a:solidFill>
              </a:rPr>
              <a:t>Kuehneromyces</a:t>
            </a:r>
            <a:r>
              <a:rPr lang="pl-PL" i="1" dirty="0" smtClean="0">
                <a:solidFill>
                  <a:schemeClr val="bg2">
                    <a:lumMod val="50000"/>
                  </a:schemeClr>
                </a:solidFill>
              </a:rPr>
              <a:t> </a:t>
            </a:r>
            <a:r>
              <a:rPr lang="pl-PL" i="1" dirty="0" err="1" smtClean="0">
                <a:solidFill>
                  <a:schemeClr val="bg2">
                    <a:lumMod val="50000"/>
                  </a:schemeClr>
                </a:solidFill>
              </a:rPr>
              <a:t>mutabilis</a:t>
            </a:r>
            <a:r>
              <a:rPr lang="pl-PL" dirty="0" smtClean="0">
                <a:solidFill>
                  <a:schemeClr val="bg2">
                    <a:lumMod val="50000"/>
                  </a:schemeClr>
                </a:solidFill>
              </a:rPr>
              <a:t>  </a:t>
            </a:r>
            <a:endParaRPr lang="pl-PL" dirty="0">
              <a:solidFill>
                <a:schemeClr val="bg2">
                  <a:lumMod val="50000"/>
                </a:schemeClr>
              </a:solidFill>
            </a:endParaRPr>
          </a:p>
        </p:txBody>
      </p:sp>
      <p:sp>
        <p:nvSpPr>
          <p:cNvPr id="4" name="Symbol zastępczy tekstu 3"/>
          <p:cNvSpPr>
            <a:spLocks noGrp="1"/>
          </p:cNvSpPr>
          <p:nvPr>
            <p:ph type="body" sz="half" idx="2"/>
          </p:nvPr>
        </p:nvSpPr>
        <p:spPr>
          <a:xfrm>
            <a:off x="323528" y="1124744"/>
            <a:ext cx="3744416" cy="4229099"/>
          </a:xfrm>
        </p:spPr>
        <p:txBody>
          <a:bodyPr>
            <a:normAutofit/>
          </a:bodyPr>
          <a:lstStyle/>
          <a:p>
            <a:r>
              <a:rPr lang="pl-PL" sz="1400" b="1" dirty="0" smtClean="0">
                <a:solidFill>
                  <a:schemeClr val="bg1"/>
                </a:solidFill>
              </a:rPr>
              <a:t>- występuje na martwym drewnie iglastym a łuszczak na drewnie drzew liściastych</a:t>
            </a:r>
          </a:p>
          <a:p>
            <a:r>
              <a:rPr lang="pl-PL" sz="1400" b="1" dirty="0" smtClean="0">
                <a:solidFill>
                  <a:schemeClr val="bg1"/>
                </a:solidFill>
              </a:rPr>
              <a:t>- różni się tym od łuszczaka że ma białawy trzon bez łuseczek</a:t>
            </a:r>
            <a:endParaRPr lang="pl-PL" sz="1400" b="1" dirty="0">
              <a:solidFill>
                <a:schemeClr val="bg1"/>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740" y="2708920"/>
            <a:ext cx="2671606" cy="3696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728407" y="755412"/>
            <a:ext cx="2808312" cy="369332"/>
          </a:xfrm>
          <a:prstGeom prst="rect">
            <a:avLst/>
          </a:prstGeom>
          <a:noFill/>
        </p:spPr>
        <p:txBody>
          <a:bodyPr wrap="square" rtlCol="0">
            <a:spAutoFit/>
          </a:bodyPr>
          <a:lstStyle/>
          <a:p>
            <a:r>
              <a:rPr lang="pl-PL" dirty="0" err="1" smtClean="0">
                <a:solidFill>
                  <a:schemeClr val="bg2">
                    <a:lumMod val="50000"/>
                  </a:schemeClr>
                </a:solidFill>
              </a:rPr>
              <a:t>Hełmówka</a:t>
            </a:r>
            <a:r>
              <a:rPr lang="pl-PL" dirty="0" smtClean="0">
                <a:solidFill>
                  <a:schemeClr val="bg2">
                    <a:lumMod val="50000"/>
                  </a:schemeClr>
                </a:solidFill>
              </a:rPr>
              <a:t> obrzeżona</a:t>
            </a:r>
            <a:endParaRPr lang="pl-PL" dirty="0">
              <a:solidFill>
                <a:schemeClr val="bg2">
                  <a:lumMod val="50000"/>
                </a:schemeClr>
              </a:solidFill>
            </a:endParaRPr>
          </a:p>
        </p:txBody>
      </p:sp>
      <p:sp>
        <p:nvSpPr>
          <p:cNvPr id="5" name="pole tekstowe 4"/>
          <p:cNvSpPr txBox="1"/>
          <p:nvPr/>
        </p:nvSpPr>
        <p:spPr>
          <a:xfrm>
            <a:off x="4679504" y="747930"/>
            <a:ext cx="4464496" cy="954107"/>
          </a:xfrm>
          <a:prstGeom prst="rect">
            <a:avLst/>
          </a:prstGeom>
          <a:noFill/>
        </p:spPr>
        <p:txBody>
          <a:bodyPr wrap="square" rtlCol="0">
            <a:spAutoFit/>
          </a:bodyPr>
          <a:lstStyle/>
          <a:p>
            <a:pPr marL="285750" indent="-285750">
              <a:buFontTx/>
              <a:buChar char="-"/>
            </a:pPr>
            <a:r>
              <a:rPr lang="pl-PL" sz="1400" b="1" dirty="0" smtClean="0">
                <a:solidFill>
                  <a:schemeClr val="bg1"/>
                </a:solidFill>
              </a:rPr>
              <a:t>Kapelusz </a:t>
            </a:r>
            <a:r>
              <a:rPr lang="pl-PL" sz="1400" b="1" dirty="0" err="1" smtClean="0">
                <a:solidFill>
                  <a:schemeClr val="bg1"/>
                </a:solidFill>
              </a:rPr>
              <a:t>cynamonowobrązowy</a:t>
            </a:r>
            <a:r>
              <a:rPr lang="pl-PL" sz="1400" b="1" dirty="0" smtClean="0">
                <a:solidFill>
                  <a:schemeClr val="bg1"/>
                </a:solidFill>
              </a:rPr>
              <a:t>, wodochłonny </a:t>
            </a:r>
          </a:p>
          <a:p>
            <a:pPr marL="285750" indent="-285750">
              <a:buFontTx/>
              <a:buChar char="-"/>
            </a:pPr>
            <a:r>
              <a:rPr lang="pl-PL" sz="1400" b="1" dirty="0" smtClean="0">
                <a:solidFill>
                  <a:schemeClr val="bg1"/>
                </a:solidFill>
              </a:rPr>
              <a:t>Pierścień </a:t>
            </a:r>
            <a:r>
              <a:rPr lang="pl-PL" sz="1400" b="1" dirty="0" err="1" smtClean="0">
                <a:solidFill>
                  <a:schemeClr val="bg1"/>
                </a:solidFill>
              </a:rPr>
              <a:t>wysokoosadzony</a:t>
            </a:r>
            <a:r>
              <a:rPr lang="pl-PL" sz="1400" b="1" dirty="0" smtClean="0">
                <a:solidFill>
                  <a:schemeClr val="bg1"/>
                </a:solidFill>
              </a:rPr>
              <a:t>, wzniesiony, błoniasty, zanikający </a:t>
            </a:r>
            <a:endParaRPr lang="pl-PL" sz="1400" b="1" dirty="0">
              <a:solidFill>
                <a:schemeClr val="bg1"/>
              </a:solidFill>
            </a:endParaRPr>
          </a:p>
        </p:txBody>
      </p:sp>
    </p:spTree>
    <p:extLst>
      <p:ext uri="{BB962C8B-B14F-4D97-AF65-F5344CB8AC3E}">
        <p14:creationId xmlns:p14="http://schemas.microsoft.com/office/powerpoint/2010/main" val="3103886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Maślak</a:t>
            </a:r>
            <a:r>
              <a:rPr lang="pl-PL" dirty="0" smtClean="0">
                <a:solidFill>
                  <a:schemeClr val="bg2">
                    <a:lumMod val="50000"/>
                  </a:schemeClr>
                </a:solidFill>
              </a:rPr>
              <a:t> </a:t>
            </a:r>
            <a:r>
              <a:rPr lang="pl-PL" sz="2400" dirty="0" smtClean="0">
                <a:solidFill>
                  <a:schemeClr val="bg2">
                    <a:lumMod val="50000"/>
                  </a:schemeClr>
                </a:solidFill>
              </a:rPr>
              <a:t>pstry </a:t>
            </a:r>
            <a:r>
              <a:rPr lang="pl-PL" sz="2400" i="1" dirty="0" err="1" smtClean="0">
                <a:solidFill>
                  <a:schemeClr val="bg2">
                    <a:lumMod val="50000"/>
                  </a:schemeClr>
                </a:solidFill>
              </a:rPr>
              <a:t>Suillus</a:t>
            </a:r>
            <a:r>
              <a:rPr lang="pl-PL" sz="2400" i="1" dirty="0" smtClean="0">
                <a:solidFill>
                  <a:schemeClr val="bg2">
                    <a:lumMod val="50000"/>
                  </a:schemeClr>
                </a:solidFill>
              </a:rPr>
              <a:t> </a:t>
            </a:r>
            <a:r>
              <a:rPr lang="pl-PL" sz="2400" i="1" dirty="0" err="1" smtClean="0">
                <a:solidFill>
                  <a:schemeClr val="bg2">
                    <a:lumMod val="50000"/>
                  </a:schemeClr>
                </a:solidFill>
              </a:rPr>
              <a:t>variegatus</a:t>
            </a:r>
            <a:endParaRPr lang="pl-PL" sz="2400" i="1" dirty="0">
              <a:solidFill>
                <a:schemeClr val="bg2">
                  <a:lumMod val="50000"/>
                </a:schemeClr>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75856" y="1628800"/>
            <a:ext cx="5728781" cy="381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395536" y="1772816"/>
            <a:ext cx="2520280" cy="3108543"/>
          </a:xfrm>
          <a:prstGeom prst="rect">
            <a:avLst/>
          </a:prstGeom>
          <a:noFill/>
        </p:spPr>
        <p:txBody>
          <a:bodyPr wrap="square" rtlCol="0">
            <a:spAutoFit/>
          </a:bodyPr>
          <a:lstStyle/>
          <a:p>
            <a:r>
              <a:rPr lang="pl-PL" sz="1400" b="1" dirty="0" smtClean="0">
                <a:solidFill>
                  <a:schemeClr val="bg1"/>
                </a:solidFill>
              </a:rPr>
              <a:t>- kapelusz </a:t>
            </a:r>
            <a:r>
              <a:rPr lang="pl-PL" sz="1400" b="1" dirty="0" err="1" smtClean="0">
                <a:solidFill>
                  <a:schemeClr val="bg1"/>
                </a:solidFill>
              </a:rPr>
              <a:t>ochrowożółtawy</a:t>
            </a:r>
            <a:r>
              <a:rPr lang="pl-PL" sz="1400" b="1" dirty="0" smtClean="0">
                <a:solidFill>
                  <a:schemeClr val="bg1"/>
                </a:solidFill>
              </a:rPr>
              <a:t> , powierzchnia filcowata z licznymi łuseczkami, jakby posypana piaskiem</a:t>
            </a:r>
          </a:p>
          <a:p>
            <a:r>
              <a:rPr lang="pl-PL" sz="1400" b="1" dirty="0" smtClean="0">
                <a:solidFill>
                  <a:schemeClr val="bg1"/>
                </a:solidFill>
              </a:rPr>
              <a:t>- trzon nieco jaśniejszy od kapelusza </a:t>
            </a:r>
          </a:p>
          <a:p>
            <a:r>
              <a:rPr lang="pl-PL" sz="1400" b="1" dirty="0" smtClean="0">
                <a:solidFill>
                  <a:schemeClr val="bg1"/>
                </a:solidFill>
              </a:rPr>
              <a:t>- miąższ żółtawy, po uszkodzeniu </a:t>
            </a:r>
            <a:r>
              <a:rPr lang="pl-PL" sz="1400" b="1" dirty="0" err="1" smtClean="0">
                <a:solidFill>
                  <a:schemeClr val="bg1"/>
                </a:solidFill>
              </a:rPr>
              <a:t>jasnoniebieskawy</a:t>
            </a:r>
            <a:r>
              <a:rPr lang="pl-PL" sz="1400" b="1" dirty="0" smtClean="0">
                <a:solidFill>
                  <a:schemeClr val="bg1"/>
                </a:solidFill>
              </a:rPr>
              <a:t>, zapach słabo kwaskowaty, smak łagodny</a:t>
            </a:r>
            <a:endParaRPr lang="pl-PL" sz="1400" b="1" dirty="0">
              <a:solidFill>
                <a:schemeClr val="bg1"/>
              </a:solidFill>
            </a:endParaRPr>
          </a:p>
        </p:txBody>
      </p:sp>
    </p:spTree>
    <p:extLst>
      <p:ext uri="{BB962C8B-B14F-4D97-AF65-F5344CB8AC3E}">
        <p14:creationId xmlns:p14="http://schemas.microsoft.com/office/powerpoint/2010/main" val="1192295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Maślak sitarz </a:t>
            </a:r>
            <a:r>
              <a:rPr lang="pl-PL" sz="2400" i="1" dirty="0" err="1" smtClean="0">
                <a:solidFill>
                  <a:schemeClr val="bg2">
                    <a:lumMod val="50000"/>
                  </a:schemeClr>
                </a:solidFill>
              </a:rPr>
              <a:t>Suillus</a:t>
            </a:r>
            <a:r>
              <a:rPr lang="pl-PL" sz="2400" i="1" dirty="0" smtClean="0">
                <a:solidFill>
                  <a:schemeClr val="bg2">
                    <a:lumMod val="50000"/>
                  </a:schemeClr>
                </a:solidFill>
              </a:rPr>
              <a:t> </a:t>
            </a:r>
            <a:r>
              <a:rPr lang="pl-PL" sz="2400" i="1" dirty="0" err="1" smtClean="0">
                <a:solidFill>
                  <a:schemeClr val="bg2">
                    <a:lumMod val="50000"/>
                  </a:schemeClr>
                </a:solidFill>
              </a:rPr>
              <a:t>bovinus</a:t>
            </a:r>
            <a:endParaRPr lang="pl-PL" sz="2400" i="1" dirty="0">
              <a:solidFill>
                <a:schemeClr val="bg2">
                  <a:lumMod val="50000"/>
                </a:schemeClr>
              </a:solidFill>
            </a:endParaRP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772816"/>
            <a:ext cx="5576987" cy="418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323528" y="1916832"/>
            <a:ext cx="2808312" cy="2893100"/>
          </a:xfrm>
          <a:prstGeom prst="rect">
            <a:avLst/>
          </a:prstGeom>
          <a:noFill/>
        </p:spPr>
        <p:txBody>
          <a:bodyPr wrap="square" rtlCol="0">
            <a:spAutoFit/>
          </a:bodyPr>
          <a:lstStyle/>
          <a:p>
            <a:r>
              <a:rPr lang="pl-PL" sz="1400" b="1" dirty="0" smtClean="0">
                <a:solidFill>
                  <a:schemeClr val="bg1"/>
                </a:solidFill>
              </a:rPr>
              <a:t>- kapelusz </a:t>
            </a:r>
            <a:r>
              <a:rPr lang="pl-PL" sz="1400" b="1" dirty="0" err="1" smtClean="0">
                <a:solidFill>
                  <a:schemeClr val="bg1"/>
                </a:solidFill>
              </a:rPr>
              <a:t>ciemnożółtawy</a:t>
            </a:r>
            <a:r>
              <a:rPr lang="pl-PL" sz="1400" b="1" dirty="0" smtClean="0">
                <a:solidFill>
                  <a:schemeClr val="bg1"/>
                </a:solidFill>
              </a:rPr>
              <a:t>, powierzchnia wilgotna gładka, brzeg ostry, mniej lub bardziej powyginany</a:t>
            </a:r>
          </a:p>
          <a:p>
            <a:r>
              <a:rPr lang="pl-PL" sz="1400" b="1" dirty="0" smtClean="0">
                <a:solidFill>
                  <a:schemeClr val="bg1"/>
                </a:solidFill>
              </a:rPr>
              <a:t>- rurki niedające się oddzielić od miąższu kapelusza</a:t>
            </a:r>
          </a:p>
          <a:p>
            <a:r>
              <a:rPr lang="pl-PL" sz="1400" b="1" dirty="0" smtClean="0">
                <a:solidFill>
                  <a:schemeClr val="bg1"/>
                </a:solidFill>
              </a:rPr>
              <a:t>- miąższ białawy, kremowy ze słabym czerwonawym odcieniem, zapach nieznaczny, smak gorzkawy </a:t>
            </a:r>
            <a:endParaRPr lang="pl-PL" sz="1400" b="1" dirty="0">
              <a:solidFill>
                <a:schemeClr val="bg1"/>
              </a:solidFill>
            </a:endParaRPr>
          </a:p>
        </p:txBody>
      </p:sp>
    </p:spTree>
    <p:extLst>
      <p:ext uri="{BB962C8B-B14F-4D97-AF65-F5344CB8AC3E}">
        <p14:creationId xmlns:p14="http://schemas.microsoft.com/office/powerpoint/2010/main" val="3033371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Maślak ziarnisty </a:t>
            </a:r>
            <a:r>
              <a:rPr lang="pl-PL" sz="2400" i="1" dirty="0" err="1" smtClean="0">
                <a:solidFill>
                  <a:schemeClr val="bg2">
                    <a:lumMod val="50000"/>
                  </a:schemeClr>
                </a:solidFill>
              </a:rPr>
              <a:t>Suillus</a:t>
            </a:r>
            <a:r>
              <a:rPr lang="pl-PL" sz="2400" i="1" dirty="0" smtClean="0">
                <a:solidFill>
                  <a:schemeClr val="bg2">
                    <a:lumMod val="50000"/>
                  </a:schemeClr>
                </a:solidFill>
              </a:rPr>
              <a:t> </a:t>
            </a:r>
            <a:r>
              <a:rPr lang="pl-PL" sz="2400" i="1" dirty="0" err="1" smtClean="0">
                <a:solidFill>
                  <a:schemeClr val="bg2">
                    <a:lumMod val="50000"/>
                  </a:schemeClr>
                </a:solidFill>
              </a:rPr>
              <a:t>granulatus</a:t>
            </a:r>
            <a:endParaRPr lang="pl-PL" sz="2400" i="1" dirty="0">
              <a:solidFill>
                <a:schemeClr val="bg2">
                  <a:lumMod val="50000"/>
                </a:schemeClr>
              </a:solidFill>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39952" y="1484784"/>
            <a:ext cx="4863505" cy="390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1259632" y="1916832"/>
            <a:ext cx="2232248" cy="2893100"/>
          </a:xfrm>
          <a:prstGeom prst="rect">
            <a:avLst/>
          </a:prstGeom>
          <a:noFill/>
        </p:spPr>
        <p:txBody>
          <a:bodyPr wrap="square" rtlCol="0">
            <a:spAutoFit/>
          </a:bodyPr>
          <a:lstStyle/>
          <a:p>
            <a:r>
              <a:rPr lang="pl-PL" sz="1400" b="1" dirty="0" smtClean="0">
                <a:solidFill>
                  <a:schemeClr val="bg1"/>
                </a:solidFill>
              </a:rPr>
              <a:t>- kapelusz żółty lub brązowy, młody pokryty grubą, później zanikającą warstwą śluzu, skórka łatwo ściągalna</a:t>
            </a:r>
          </a:p>
          <a:p>
            <a:r>
              <a:rPr lang="pl-PL" sz="1400" b="1" dirty="0" smtClean="0">
                <a:solidFill>
                  <a:schemeClr val="bg1"/>
                </a:solidFill>
              </a:rPr>
              <a:t>- rurki okrągławe do kanciastych, wydzielają kropelki mlecznego soku, które utrzymują się i zasychają</a:t>
            </a:r>
            <a:endParaRPr lang="pl-PL" sz="1400" b="1" dirty="0">
              <a:solidFill>
                <a:schemeClr val="bg1"/>
              </a:solidFill>
            </a:endParaRPr>
          </a:p>
        </p:txBody>
      </p:sp>
    </p:spTree>
    <p:extLst>
      <p:ext uri="{BB962C8B-B14F-4D97-AF65-F5344CB8AC3E}">
        <p14:creationId xmlns:p14="http://schemas.microsoft.com/office/powerpoint/2010/main" val="260211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24344"/>
            <a:ext cx="7123080" cy="924475"/>
          </a:xfrm>
        </p:spPr>
        <p:txBody>
          <a:bodyPr/>
          <a:lstStyle/>
          <a:p>
            <a:pPr algn="ctr"/>
            <a:r>
              <a:rPr lang="pl-PL" sz="2400" dirty="0" smtClean="0">
                <a:solidFill>
                  <a:schemeClr val="bg2">
                    <a:lumMod val="50000"/>
                  </a:schemeClr>
                </a:solidFill>
              </a:rPr>
              <a:t>Maślak zwyczajny </a:t>
            </a:r>
            <a:r>
              <a:rPr lang="pl-PL" sz="2400" i="1" dirty="0" err="1" smtClean="0">
                <a:solidFill>
                  <a:schemeClr val="bg2">
                    <a:lumMod val="50000"/>
                  </a:schemeClr>
                </a:solidFill>
              </a:rPr>
              <a:t>Suillus</a:t>
            </a:r>
            <a:r>
              <a:rPr lang="pl-PL" sz="2400" i="1" dirty="0" smtClean="0">
                <a:solidFill>
                  <a:schemeClr val="bg2">
                    <a:lumMod val="50000"/>
                  </a:schemeClr>
                </a:solidFill>
              </a:rPr>
              <a:t> </a:t>
            </a:r>
            <a:r>
              <a:rPr lang="pl-PL" sz="2400" i="1" dirty="0" err="1" smtClean="0">
                <a:solidFill>
                  <a:schemeClr val="bg2">
                    <a:lumMod val="50000"/>
                  </a:schemeClr>
                </a:solidFill>
              </a:rPr>
              <a:t>luteus</a:t>
            </a:r>
            <a:endParaRPr lang="pl-PL" sz="2400" i="1" dirty="0">
              <a:solidFill>
                <a:schemeClr val="bg2">
                  <a:lumMod val="50000"/>
                </a:schemeClr>
              </a:solidFill>
            </a:endParaRP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47864" y="1916832"/>
            <a:ext cx="5648995" cy="422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416584" y="2132856"/>
            <a:ext cx="2726728" cy="3108543"/>
          </a:xfrm>
          <a:prstGeom prst="rect">
            <a:avLst/>
          </a:prstGeom>
          <a:noFill/>
        </p:spPr>
        <p:txBody>
          <a:bodyPr wrap="square" rtlCol="0">
            <a:spAutoFit/>
          </a:bodyPr>
          <a:lstStyle/>
          <a:p>
            <a:r>
              <a:rPr lang="pl-PL" sz="1400" b="1" dirty="0" smtClean="0">
                <a:solidFill>
                  <a:schemeClr val="bg1"/>
                </a:solidFill>
              </a:rPr>
              <a:t>- kapelusz ciemnobrązowy, </a:t>
            </a:r>
            <a:r>
              <a:rPr lang="pl-PL" sz="1400" b="1" dirty="0" err="1" smtClean="0">
                <a:solidFill>
                  <a:schemeClr val="bg1"/>
                </a:solidFill>
              </a:rPr>
              <a:t>grubomięsisty</a:t>
            </a:r>
            <a:r>
              <a:rPr lang="pl-PL" sz="1400" b="1" dirty="0" smtClean="0">
                <a:solidFill>
                  <a:schemeClr val="bg1"/>
                </a:solidFill>
              </a:rPr>
              <a:t>, wilgotna powierzchnia śluzowata, brzeg ostry, rurki wystające</a:t>
            </a:r>
          </a:p>
          <a:p>
            <a:r>
              <a:rPr lang="pl-PL" sz="1400" b="1" dirty="0" smtClean="0">
                <a:solidFill>
                  <a:schemeClr val="bg1"/>
                </a:solidFill>
              </a:rPr>
              <a:t>- trzon z błoniastym, czarnofioletowym, odstającym pierścieniem ponad nim bladożółty z brązowymi cętkami</a:t>
            </a:r>
          </a:p>
          <a:p>
            <a:r>
              <a:rPr lang="pl-PL" sz="1400" b="1" dirty="0" smtClean="0">
                <a:solidFill>
                  <a:schemeClr val="bg1"/>
                </a:solidFill>
              </a:rPr>
              <a:t>- miąższ białożółtawy, młody delikatny, stary gąbczasty, smak łagodny </a:t>
            </a:r>
            <a:endParaRPr lang="pl-PL" sz="1400" b="1" dirty="0">
              <a:solidFill>
                <a:schemeClr val="bg1"/>
              </a:solidFill>
            </a:endParaRPr>
          </a:p>
        </p:txBody>
      </p:sp>
    </p:spTree>
    <p:extLst>
      <p:ext uri="{BB962C8B-B14F-4D97-AF65-F5344CB8AC3E}">
        <p14:creationId xmlns:p14="http://schemas.microsoft.com/office/powerpoint/2010/main" val="1683938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03976" y="331789"/>
            <a:ext cx="7125113" cy="1084451"/>
          </a:xfrm>
        </p:spPr>
        <p:txBody>
          <a:bodyPr/>
          <a:lstStyle/>
          <a:p>
            <a:pPr eaLnBrk="1" hangingPunct="1">
              <a:defRPr/>
            </a:pPr>
            <a:r>
              <a:rPr lang="pl-PL" sz="3200" dirty="0" smtClean="0">
                <a:solidFill>
                  <a:srgbClr val="FFFFCC"/>
                </a:solidFill>
              </a:rPr>
              <a:t>        </a:t>
            </a:r>
            <a:r>
              <a:rPr lang="pl-PL" sz="3200" dirty="0" smtClean="0">
                <a:solidFill>
                  <a:schemeClr val="bg1"/>
                </a:solidFill>
                <a:effectLst/>
              </a:rPr>
              <a:t>Najważniejsze zasady bezpiecznego zbierania grzybów</a:t>
            </a:r>
          </a:p>
        </p:txBody>
      </p:sp>
      <p:sp>
        <p:nvSpPr>
          <p:cNvPr id="10243" name="Rectangle 3"/>
          <p:cNvSpPr>
            <a:spLocks noGrp="1" noChangeArrowheads="1"/>
          </p:cNvSpPr>
          <p:nvPr>
            <p:ph type="body" idx="1"/>
          </p:nvPr>
        </p:nvSpPr>
        <p:spPr>
          <a:xfrm>
            <a:off x="251520" y="1700808"/>
            <a:ext cx="8955957" cy="4727575"/>
          </a:xfrm>
        </p:spPr>
        <p:txBody>
          <a:bodyPr>
            <a:normAutofit/>
          </a:bodyPr>
          <a:lstStyle/>
          <a:p>
            <a:pPr indent="374650">
              <a:lnSpc>
                <a:spcPct val="80000"/>
              </a:lnSpc>
              <a:buFont typeface="Wingdings" panose="05000000000000000000" pitchFamily="2" charset="2"/>
              <a:buNone/>
              <a:defRPr/>
            </a:pPr>
            <a:r>
              <a:rPr lang="pl-PL" sz="1800" b="1" dirty="0" smtClean="0">
                <a:solidFill>
                  <a:schemeClr val="bg1"/>
                </a:solidFill>
                <a:effectLst/>
              </a:rPr>
              <a:t>Grzyby zbieraj do przewiewnych koszy, nigdy do  	                  plastikowych torebek, gdyż ulegają zaparzeniu i powstają w nich substancje trujące.</a:t>
            </a:r>
          </a:p>
          <a:p>
            <a:pPr indent="374650">
              <a:lnSpc>
                <a:spcPct val="80000"/>
              </a:lnSpc>
              <a:defRPr/>
            </a:pPr>
            <a:endParaRPr lang="pl-PL" sz="1800" b="1" dirty="0" smtClean="0">
              <a:solidFill>
                <a:schemeClr val="bg1"/>
              </a:solidFill>
            </a:endParaRPr>
          </a:p>
          <a:p>
            <a:pPr indent="374650">
              <a:lnSpc>
                <a:spcPct val="80000"/>
              </a:lnSpc>
              <a:buFont typeface="Wingdings" panose="05000000000000000000" pitchFamily="2" charset="2"/>
              <a:buNone/>
              <a:defRPr/>
            </a:pPr>
            <a:r>
              <a:rPr lang="pl-PL" sz="1800" b="1" dirty="0" smtClean="0">
                <a:solidFill>
                  <a:schemeClr val="bg1"/>
                </a:solidFill>
                <a:effectLst/>
              </a:rPr>
              <a:t>Zbieraj tylko dobrze znane grzyby, delikatnie wykręcając z podłoża w całości. W ten sposób dostrzeżesz najbardziej charakterystyczne cechy występujące na trzonie grzyba </a:t>
            </a:r>
          </a:p>
          <a:p>
            <a:pPr indent="374650">
              <a:lnSpc>
                <a:spcPct val="80000"/>
              </a:lnSpc>
              <a:buFont typeface="Wingdings" panose="05000000000000000000" pitchFamily="2" charset="2"/>
              <a:buNone/>
              <a:defRPr/>
            </a:pPr>
            <a:endParaRPr lang="pl-PL" sz="1800" u="sng" dirty="0" smtClean="0"/>
          </a:p>
          <a:p>
            <a:pPr indent="374650">
              <a:lnSpc>
                <a:spcPct val="80000"/>
              </a:lnSpc>
              <a:buFont typeface="Wingdings" panose="05000000000000000000" pitchFamily="2" charset="2"/>
              <a:buNone/>
              <a:defRPr/>
            </a:pPr>
            <a:r>
              <a:rPr lang="pl-PL" sz="1800" b="1" dirty="0" smtClean="0">
                <a:solidFill>
                  <a:schemeClr val="bg1"/>
                </a:solidFill>
                <a:effectLst/>
              </a:rPr>
              <a:t>Zbieraj tylko młode, dobrze wyrośnięte owocniki. Zbyt młode nie wykształciły jeszcze cech charakterystycznych do rozpoznania,  zbyt stare zaś mogą spowodować zatrucie. </a:t>
            </a:r>
          </a:p>
          <a:p>
            <a:pPr indent="374650">
              <a:lnSpc>
                <a:spcPct val="80000"/>
              </a:lnSpc>
              <a:defRPr/>
            </a:pPr>
            <a:endParaRPr lang="pl-PL" sz="1800" dirty="0" smtClean="0"/>
          </a:p>
          <a:p>
            <a:pPr indent="374650">
              <a:lnSpc>
                <a:spcPct val="80000"/>
              </a:lnSpc>
              <a:buFont typeface="Wingdings" panose="05000000000000000000" pitchFamily="2" charset="2"/>
              <a:buNone/>
              <a:defRPr/>
            </a:pPr>
            <a:r>
              <a:rPr lang="pl-PL" sz="1800" b="1" dirty="0" smtClean="0">
                <a:solidFill>
                  <a:schemeClr val="bg1"/>
                </a:solidFill>
                <a:effectLst/>
              </a:rPr>
              <a:t>Nie </a:t>
            </a:r>
            <a:r>
              <a:rPr lang="pl-PL" sz="1800" b="1" dirty="0" smtClean="0">
                <a:solidFill>
                  <a:schemeClr val="bg1"/>
                </a:solidFill>
                <a:effectLst/>
              </a:rPr>
              <a:t>oceniaj grzybów po </a:t>
            </a:r>
            <a:r>
              <a:rPr lang="pl-PL" sz="1800" b="1" dirty="0" smtClean="0">
                <a:solidFill>
                  <a:schemeClr val="bg1"/>
                </a:solidFill>
                <a:effectLst/>
              </a:rPr>
              <a:t>smaku</a:t>
            </a:r>
            <a:endParaRPr lang="pl-PL" b="1" dirty="0">
              <a:solidFill>
                <a:schemeClr val="bg1"/>
              </a:solidFill>
            </a:endParaRPr>
          </a:p>
          <a:p>
            <a:pPr indent="374650">
              <a:lnSpc>
                <a:spcPct val="80000"/>
              </a:lnSpc>
              <a:buFont typeface="Wingdings" panose="05000000000000000000" pitchFamily="2" charset="2"/>
              <a:buNone/>
              <a:defRPr/>
            </a:pPr>
            <a:r>
              <a:rPr lang="pl-PL" sz="1800" b="1" dirty="0" smtClean="0">
                <a:solidFill>
                  <a:schemeClr val="bg1"/>
                </a:solidFill>
                <a:effectLst/>
              </a:rPr>
              <a:t>Nie </a:t>
            </a:r>
            <a:r>
              <a:rPr lang="pl-PL" sz="1800" b="1" dirty="0" smtClean="0">
                <a:solidFill>
                  <a:schemeClr val="bg1"/>
                </a:solidFill>
                <a:effectLst/>
              </a:rPr>
              <a:t>spożywaj grzybów  zbieranych wokół terenów przemysłowych lub szlaków komunikacyjnych gdyż łatwo wchłaniają zanieczyszczenia</a:t>
            </a:r>
            <a:r>
              <a:rPr lang="pl-PL" sz="1800" dirty="0" smtClean="0"/>
              <a:t>.      </a:t>
            </a:r>
          </a:p>
        </p:txBody>
      </p:sp>
    </p:spTree>
    <p:extLst>
      <p:ext uri="{BB962C8B-B14F-4D97-AF65-F5344CB8AC3E}">
        <p14:creationId xmlns:p14="http://schemas.microsoft.com/office/powerpoint/2010/main" val="3432474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35472"/>
            <a:ext cx="7125113" cy="924475"/>
          </a:xfrm>
        </p:spPr>
        <p:txBody>
          <a:bodyPr/>
          <a:lstStyle/>
          <a:p>
            <a:pPr algn="ctr"/>
            <a:r>
              <a:rPr lang="pl-PL" sz="2400" dirty="0" smtClean="0">
                <a:solidFill>
                  <a:schemeClr val="bg2">
                    <a:lumMod val="50000"/>
                  </a:schemeClr>
                </a:solidFill>
              </a:rPr>
              <a:t>Maślak żółty </a:t>
            </a:r>
            <a:r>
              <a:rPr lang="pl-PL" sz="2400" i="1" dirty="0" err="1" smtClean="0">
                <a:solidFill>
                  <a:schemeClr val="bg2">
                    <a:lumMod val="50000"/>
                  </a:schemeClr>
                </a:solidFill>
              </a:rPr>
              <a:t>Suillus</a:t>
            </a:r>
            <a:r>
              <a:rPr lang="pl-PL" sz="2400" i="1" dirty="0" smtClean="0">
                <a:solidFill>
                  <a:schemeClr val="bg2">
                    <a:lumMod val="50000"/>
                  </a:schemeClr>
                </a:solidFill>
              </a:rPr>
              <a:t> </a:t>
            </a:r>
            <a:r>
              <a:rPr lang="pl-PL" sz="2400" i="1" dirty="0" err="1" smtClean="0">
                <a:solidFill>
                  <a:schemeClr val="bg2">
                    <a:lumMod val="50000"/>
                  </a:schemeClr>
                </a:solidFill>
              </a:rPr>
              <a:t>grevillei</a:t>
            </a:r>
            <a:endParaRPr lang="pl-PL" sz="2400" i="1" dirty="0">
              <a:solidFill>
                <a:schemeClr val="bg2">
                  <a:lumMod val="50000"/>
                </a:schemeClr>
              </a:solidFill>
            </a:endParaRPr>
          </a:p>
        </p:txBody>
      </p:sp>
      <p:pic>
        <p:nvPicPr>
          <p:cNvPr id="5122"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3491880" y="1916832"/>
            <a:ext cx="5448400" cy="408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755576" y="2132856"/>
            <a:ext cx="2592288" cy="3323987"/>
          </a:xfrm>
          <a:prstGeom prst="rect">
            <a:avLst/>
          </a:prstGeom>
          <a:noFill/>
        </p:spPr>
        <p:txBody>
          <a:bodyPr wrap="square" rtlCol="0">
            <a:spAutoFit/>
          </a:bodyPr>
          <a:lstStyle/>
          <a:p>
            <a:r>
              <a:rPr lang="pl-PL" sz="1400" b="1" dirty="0" smtClean="0">
                <a:solidFill>
                  <a:schemeClr val="bg1"/>
                </a:solidFill>
              </a:rPr>
              <a:t>- kapelusz </a:t>
            </a:r>
            <a:r>
              <a:rPr lang="pl-PL" sz="1400" b="1" dirty="0" err="1" smtClean="0">
                <a:solidFill>
                  <a:schemeClr val="bg1"/>
                </a:solidFill>
              </a:rPr>
              <a:t>złocistożólty</a:t>
            </a:r>
            <a:r>
              <a:rPr lang="pl-PL" sz="1400" b="1" dirty="0" smtClean="0">
                <a:solidFill>
                  <a:schemeClr val="bg1"/>
                </a:solidFill>
              </a:rPr>
              <a:t>, powierzchnia gładka, podczas suszy lepka, wilgotna, śluzowata, z młodego zwisają białe resztki osłony</a:t>
            </a:r>
          </a:p>
          <a:p>
            <a:r>
              <a:rPr lang="pl-PL" sz="1400" b="1" dirty="0" smtClean="0">
                <a:solidFill>
                  <a:schemeClr val="bg1"/>
                </a:solidFill>
              </a:rPr>
              <a:t>- rurki żółte, pod naciskiem cynamonowe</a:t>
            </a:r>
          </a:p>
          <a:p>
            <a:r>
              <a:rPr lang="pl-PL" sz="1400" b="1" dirty="0" smtClean="0">
                <a:solidFill>
                  <a:schemeClr val="bg1"/>
                </a:solidFill>
              </a:rPr>
              <a:t>-  trzon z </a:t>
            </a:r>
            <a:r>
              <a:rPr lang="pl-PL" sz="1400" b="1" dirty="0" err="1" smtClean="0">
                <a:solidFill>
                  <a:schemeClr val="bg1"/>
                </a:solidFill>
              </a:rPr>
              <a:t>żółtobialawym</a:t>
            </a:r>
            <a:r>
              <a:rPr lang="pl-PL" sz="1400" b="1" dirty="0" smtClean="0">
                <a:solidFill>
                  <a:schemeClr val="bg1"/>
                </a:solidFill>
              </a:rPr>
              <a:t>, błoniastym zanikającym pierścieniem</a:t>
            </a:r>
          </a:p>
          <a:p>
            <a:r>
              <a:rPr lang="pl-PL" sz="1400" b="1" dirty="0" smtClean="0">
                <a:solidFill>
                  <a:schemeClr val="bg1"/>
                </a:solidFill>
              </a:rPr>
              <a:t>- należy zdejmować skórkę z kapelusza</a:t>
            </a:r>
          </a:p>
        </p:txBody>
      </p:sp>
    </p:spTree>
    <p:extLst>
      <p:ext uri="{BB962C8B-B14F-4D97-AF65-F5344CB8AC3E}">
        <p14:creationId xmlns:p14="http://schemas.microsoft.com/office/powerpoint/2010/main" val="2694486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0"/>
            <a:ext cx="7123080" cy="924475"/>
          </a:xfrm>
        </p:spPr>
        <p:txBody>
          <a:bodyPr/>
          <a:lstStyle/>
          <a:p>
            <a:pPr algn="ctr"/>
            <a:r>
              <a:rPr lang="pl-PL" sz="2400" dirty="0" smtClean="0">
                <a:solidFill>
                  <a:schemeClr val="bg2">
                    <a:lumMod val="50000"/>
                  </a:schemeClr>
                </a:solidFill>
              </a:rPr>
              <a:t>Mleczaj późnojesienny (jodłowy) </a:t>
            </a:r>
            <a:br>
              <a:rPr lang="pl-PL" sz="2400" dirty="0" smtClean="0">
                <a:solidFill>
                  <a:schemeClr val="bg2">
                    <a:lumMod val="50000"/>
                  </a:schemeClr>
                </a:solidFill>
              </a:rPr>
            </a:br>
            <a:r>
              <a:rPr lang="pl-PL" sz="2400" i="1" dirty="0" err="1" smtClean="0">
                <a:solidFill>
                  <a:schemeClr val="bg2">
                    <a:lumMod val="50000"/>
                  </a:schemeClr>
                </a:solidFill>
              </a:rPr>
              <a:t>Lactarius</a:t>
            </a:r>
            <a:r>
              <a:rPr lang="pl-PL" sz="2400" i="1" dirty="0" smtClean="0">
                <a:solidFill>
                  <a:schemeClr val="bg2">
                    <a:lumMod val="50000"/>
                  </a:schemeClr>
                </a:solidFill>
              </a:rPr>
              <a:t> </a:t>
            </a:r>
            <a:r>
              <a:rPr lang="pl-PL" sz="2400" i="1" dirty="0" err="1" smtClean="0">
                <a:solidFill>
                  <a:schemeClr val="bg2">
                    <a:lumMod val="50000"/>
                  </a:schemeClr>
                </a:solidFill>
              </a:rPr>
              <a:t>salmonicolor</a:t>
            </a:r>
            <a:endParaRPr lang="pl-PL" sz="2400" i="1" dirty="0">
              <a:solidFill>
                <a:schemeClr val="bg2">
                  <a:lumMod val="50000"/>
                </a:schemeClr>
              </a:solidFill>
            </a:endParaRPr>
          </a:p>
        </p:txBody>
      </p:sp>
      <p:pic>
        <p:nvPicPr>
          <p:cNvPr id="614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659469" y="1916832"/>
            <a:ext cx="5121366" cy="3843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539552" y="1814368"/>
            <a:ext cx="3096344" cy="3539430"/>
          </a:xfrm>
          <a:prstGeom prst="rect">
            <a:avLst/>
          </a:prstGeom>
          <a:noFill/>
        </p:spPr>
        <p:txBody>
          <a:bodyPr wrap="square" rtlCol="0">
            <a:spAutoFit/>
          </a:bodyPr>
          <a:lstStyle/>
          <a:p>
            <a:r>
              <a:rPr lang="pl-PL" sz="1400" b="1" dirty="0" smtClean="0">
                <a:solidFill>
                  <a:schemeClr val="bg1"/>
                </a:solidFill>
              </a:rPr>
              <a:t>- kapelusz </a:t>
            </a:r>
            <a:r>
              <a:rPr lang="pl-PL" sz="1400" b="1" dirty="0" err="1" smtClean="0">
                <a:solidFill>
                  <a:schemeClr val="bg1"/>
                </a:solidFill>
              </a:rPr>
              <a:t>bladopomarańczowy</a:t>
            </a:r>
            <a:r>
              <a:rPr lang="pl-PL" sz="1400" b="1" dirty="0" smtClean="0">
                <a:solidFill>
                  <a:schemeClr val="bg1"/>
                </a:solidFill>
              </a:rPr>
              <a:t> ze słabymi i bardzo wąskimi strefami, wgłębiony i lejkowaty, brzeg jaśniejszy</a:t>
            </a:r>
          </a:p>
          <a:p>
            <a:r>
              <a:rPr lang="pl-PL" sz="1400" b="1" dirty="0" smtClean="0">
                <a:solidFill>
                  <a:schemeClr val="bg1"/>
                </a:solidFill>
              </a:rPr>
              <a:t>- trzon pomarańczowożółty z nielicznymi płytkami, ciemniejszymi jamkami, mocny, pusty</a:t>
            </a:r>
          </a:p>
          <a:p>
            <a:r>
              <a:rPr lang="pl-PL" sz="1400" b="1" dirty="0" smtClean="0">
                <a:solidFill>
                  <a:schemeClr val="bg1"/>
                </a:solidFill>
              </a:rPr>
              <a:t>- miąższ </a:t>
            </a:r>
            <a:r>
              <a:rPr lang="pl-PL" sz="1400" b="1" dirty="0" err="1" smtClean="0">
                <a:solidFill>
                  <a:schemeClr val="bg1"/>
                </a:solidFill>
              </a:rPr>
              <a:t>bladoochrowy</a:t>
            </a:r>
            <a:r>
              <a:rPr lang="pl-PL" sz="1400" b="1" dirty="0" smtClean="0">
                <a:solidFill>
                  <a:schemeClr val="bg1"/>
                </a:solidFill>
              </a:rPr>
              <a:t>, zapach słabo owocowy</a:t>
            </a:r>
          </a:p>
          <a:p>
            <a:r>
              <a:rPr lang="pl-PL" sz="1400" b="1" dirty="0" smtClean="0">
                <a:solidFill>
                  <a:schemeClr val="bg1"/>
                </a:solidFill>
              </a:rPr>
              <a:t>- mleczko pomarańczowoczerwone, nieco gorzkie </a:t>
            </a:r>
          </a:p>
          <a:p>
            <a:r>
              <a:rPr lang="pl-PL" sz="1400" b="1" dirty="0" smtClean="0">
                <a:solidFill>
                  <a:schemeClr val="bg1"/>
                </a:solidFill>
              </a:rPr>
              <a:t>- występuje pod jodłami, na glebach wapiennych</a:t>
            </a:r>
            <a:endParaRPr lang="pl-PL" sz="1400" b="1" dirty="0">
              <a:solidFill>
                <a:schemeClr val="bg1"/>
              </a:solidFill>
            </a:endParaRPr>
          </a:p>
        </p:txBody>
      </p:sp>
    </p:spTree>
    <p:extLst>
      <p:ext uri="{BB962C8B-B14F-4D97-AF65-F5344CB8AC3E}">
        <p14:creationId xmlns:p14="http://schemas.microsoft.com/office/powerpoint/2010/main" val="4033607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Mleczaj rydz </a:t>
            </a:r>
            <a:r>
              <a:rPr lang="pl-PL" sz="2400" i="1" dirty="0" err="1" smtClean="0">
                <a:solidFill>
                  <a:schemeClr val="bg2">
                    <a:lumMod val="50000"/>
                  </a:schemeClr>
                </a:solidFill>
              </a:rPr>
              <a:t>Lactarius</a:t>
            </a:r>
            <a:r>
              <a:rPr lang="pl-PL" sz="2400" i="1" dirty="0" smtClean="0">
                <a:solidFill>
                  <a:schemeClr val="bg2">
                    <a:lumMod val="50000"/>
                  </a:schemeClr>
                </a:solidFill>
              </a:rPr>
              <a:t> </a:t>
            </a:r>
            <a:r>
              <a:rPr lang="pl-PL" sz="2400" i="1" dirty="0" err="1" smtClean="0">
                <a:solidFill>
                  <a:schemeClr val="bg2">
                    <a:lumMod val="50000"/>
                  </a:schemeClr>
                </a:solidFill>
              </a:rPr>
              <a:t>deliciosus</a:t>
            </a:r>
            <a:endParaRPr lang="pl-PL" sz="2400" i="1" dirty="0">
              <a:solidFill>
                <a:schemeClr val="bg2">
                  <a:lumMod val="50000"/>
                </a:schemeClr>
              </a:solidFill>
            </a:endParaRPr>
          </a:p>
        </p:txBody>
      </p:sp>
      <p:pic>
        <p:nvPicPr>
          <p:cNvPr id="717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484784"/>
            <a:ext cx="5828727" cy="3875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304896" y="1052736"/>
            <a:ext cx="2736304" cy="4832092"/>
          </a:xfrm>
          <a:prstGeom prst="rect">
            <a:avLst/>
          </a:prstGeom>
          <a:noFill/>
        </p:spPr>
        <p:txBody>
          <a:bodyPr wrap="square" rtlCol="0">
            <a:spAutoFit/>
          </a:bodyPr>
          <a:lstStyle/>
          <a:p>
            <a:r>
              <a:rPr lang="pl-PL" sz="1400" b="1" dirty="0" smtClean="0">
                <a:solidFill>
                  <a:schemeClr val="bg1"/>
                </a:solidFill>
              </a:rPr>
              <a:t>- kapelusz jasno-pomarańczowy prawie kremowy, z ciemniejszymi strefami, lejkowaty, długo podwinięty</a:t>
            </a:r>
          </a:p>
          <a:p>
            <a:r>
              <a:rPr lang="pl-PL" sz="1400" b="1" dirty="0" smtClean="0">
                <a:solidFill>
                  <a:schemeClr val="bg1"/>
                </a:solidFill>
              </a:rPr>
              <a:t>- trzon na blado pomarańczowym tle wyraźne, pomarańczowe, płytkie jamki, pusty, ku podstawie zwężony</a:t>
            </a:r>
          </a:p>
          <a:p>
            <a:r>
              <a:rPr lang="pl-PL" sz="1400" b="1" dirty="0" smtClean="0">
                <a:solidFill>
                  <a:schemeClr val="bg1"/>
                </a:solidFill>
              </a:rPr>
              <a:t>- miąższ </a:t>
            </a:r>
            <a:r>
              <a:rPr lang="pl-PL" sz="1400" b="1" dirty="0" err="1" smtClean="0">
                <a:solidFill>
                  <a:schemeClr val="bg1"/>
                </a:solidFill>
              </a:rPr>
              <a:t>bladopomarańczowy</a:t>
            </a:r>
            <a:r>
              <a:rPr lang="pl-PL" sz="1400" b="1" dirty="0" smtClean="0">
                <a:solidFill>
                  <a:schemeClr val="bg1"/>
                </a:solidFill>
              </a:rPr>
              <a:t>, zwarty z wiekiem kruchy, smak łagodny</a:t>
            </a:r>
          </a:p>
          <a:p>
            <a:r>
              <a:rPr lang="pl-PL" sz="1400" b="1" dirty="0" smtClean="0">
                <a:solidFill>
                  <a:schemeClr val="bg1"/>
                </a:solidFill>
              </a:rPr>
              <a:t>- mleczko </a:t>
            </a:r>
            <a:r>
              <a:rPr lang="pl-PL" sz="1400" b="1" dirty="0" err="1" smtClean="0">
                <a:solidFill>
                  <a:schemeClr val="bg1"/>
                </a:solidFill>
              </a:rPr>
              <a:t>marchwianoczerwone</a:t>
            </a:r>
            <a:r>
              <a:rPr lang="pl-PL" sz="1400" b="1" dirty="0" smtClean="0">
                <a:solidFill>
                  <a:schemeClr val="bg1"/>
                </a:solidFill>
              </a:rPr>
              <a:t>, później szarozielone, łagodne</a:t>
            </a:r>
          </a:p>
          <a:p>
            <a:r>
              <a:rPr lang="pl-PL" sz="1400" b="1" dirty="0" smtClean="0">
                <a:solidFill>
                  <a:schemeClr val="bg1"/>
                </a:solidFill>
              </a:rPr>
              <a:t>- występuje pod sosnami, głównie na wapiennych glebach</a:t>
            </a:r>
            <a:endParaRPr lang="pl-PL" sz="1400" b="1" dirty="0">
              <a:solidFill>
                <a:schemeClr val="bg1"/>
              </a:solidFill>
            </a:endParaRPr>
          </a:p>
        </p:txBody>
      </p:sp>
    </p:spTree>
    <p:extLst>
      <p:ext uri="{BB962C8B-B14F-4D97-AF65-F5344CB8AC3E}">
        <p14:creationId xmlns:p14="http://schemas.microsoft.com/office/powerpoint/2010/main" val="2521764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Mleczaj smaczny </a:t>
            </a:r>
            <a:r>
              <a:rPr lang="pl-PL" sz="2400" i="1" dirty="0" err="1" smtClean="0">
                <a:solidFill>
                  <a:schemeClr val="bg2">
                    <a:lumMod val="50000"/>
                  </a:schemeClr>
                </a:solidFill>
              </a:rPr>
              <a:t>Lactarius</a:t>
            </a:r>
            <a:r>
              <a:rPr lang="pl-PL" sz="2400" i="1" dirty="0" smtClean="0">
                <a:solidFill>
                  <a:schemeClr val="bg2">
                    <a:lumMod val="50000"/>
                  </a:schemeClr>
                </a:solidFill>
              </a:rPr>
              <a:t> </a:t>
            </a:r>
            <a:r>
              <a:rPr lang="pl-PL" sz="2400" i="1" dirty="0" err="1" smtClean="0">
                <a:solidFill>
                  <a:schemeClr val="bg2">
                    <a:lumMod val="50000"/>
                  </a:schemeClr>
                </a:solidFill>
              </a:rPr>
              <a:t>volemus</a:t>
            </a:r>
            <a:endParaRPr lang="pl-PL" sz="2400" i="1" dirty="0">
              <a:solidFill>
                <a:schemeClr val="bg2">
                  <a:lumMod val="50000"/>
                </a:schemeClr>
              </a:solidFill>
            </a:endParaRPr>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707904" y="1484784"/>
            <a:ext cx="5261316"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251520" y="1412775"/>
            <a:ext cx="3384376" cy="4185761"/>
          </a:xfrm>
          <a:prstGeom prst="rect">
            <a:avLst/>
          </a:prstGeom>
          <a:noFill/>
        </p:spPr>
        <p:txBody>
          <a:bodyPr wrap="square" rtlCol="0">
            <a:spAutoFit/>
          </a:bodyPr>
          <a:lstStyle/>
          <a:p>
            <a:r>
              <a:rPr lang="pl-PL" sz="1400" b="1" dirty="0" smtClean="0">
                <a:solidFill>
                  <a:schemeClr val="bg1"/>
                </a:solidFill>
              </a:rPr>
              <a:t>-kapelusz pomarańczoworudy, najpierw wypukły potem płaski, delikatnie aksamitny, z wiekiem popękany</a:t>
            </a:r>
          </a:p>
          <a:p>
            <a:r>
              <a:rPr lang="pl-PL" sz="1400" b="1" dirty="0" smtClean="0">
                <a:solidFill>
                  <a:schemeClr val="bg1"/>
                </a:solidFill>
              </a:rPr>
              <a:t>- blaszki bladożółte, w skutek zasychającego mleczka </a:t>
            </a:r>
            <a:r>
              <a:rPr lang="pl-PL" sz="1400" b="1" dirty="0" err="1" smtClean="0">
                <a:solidFill>
                  <a:schemeClr val="bg1"/>
                </a:solidFill>
              </a:rPr>
              <a:t>rdzawobrązowe</a:t>
            </a:r>
            <a:endParaRPr lang="pl-PL" sz="1400" b="1" dirty="0" smtClean="0">
              <a:solidFill>
                <a:schemeClr val="bg1"/>
              </a:solidFill>
            </a:endParaRPr>
          </a:p>
          <a:p>
            <a:r>
              <a:rPr lang="pl-PL" sz="1400" b="1" dirty="0" smtClean="0">
                <a:solidFill>
                  <a:schemeClr val="bg1"/>
                </a:solidFill>
              </a:rPr>
              <a:t>- miąższ białawy, potem brązowawy w kapeluszu twardy, zapach śledzi lub raków, smak łagodny</a:t>
            </a:r>
          </a:p>
          <a:p>
            <a:r>
              <a:rPr lang="pl-PL" sz="1400" b="1" dirty="0" smtClean="0">
                <a:solidFill>
                  <a:schemeClr val="bg1"/>
                </a:solidFill>
              </a:rPr>
              <a:t>- mleczko białe, bardzo obfite, przy wysychaniu lepkie i brązowe, łagodne</a:t>
            </a:r>
          </a:p>
          <a:p>
            <a:r>
              <a:rPr lang="pl-PL" sz="1400" b="1" dirty="0" smtClean="0">
                <a:solidFill>
                  <a:schemeClr val="bg1"/>
                </a:solidFill>
              </a:rPr>
              <a:t>- w lasach iglastych i liściastych, zwłaszcza w górskich lasach świerkowych i sosnowych</a:t>
            </a:r>
          </a:p>
          <a:p>
            <a:pPr marL="285750" indent="-285750">
              <a:buFontTx/>
              <a:buChar char="-"/>
            </a:pPr>
            <a:endParaRPr lang="pl-PL" sz="1400" b="1" dirty="0">
              <a:solidFill>
                <a:schemeClr val="bg1"/>
              </a:solidFill>
            </a:endParaRPr>
          </a:p>
        </p:txBody>
      </p:sp>
    </p:spTree>
    <p:extLst>
      <p:ext uri="{BB962C8B-B14F-4D97-AF65-F5344CB8AC3E}">
        <p14:creationId xmlns:p14="http://schemas.microsoft.com/office/powerpoint/2010/main" val="4218434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Mleczaj świerkowy </a:t>
            </a:r>
            <a:r>
              <a:rPr lang="pl-PL" sz="2400" i="1" dirty="0" err="1" smtClean="0">
                <a:solidFill>
                  <a:schemeClr val="bg2">
                    <a:lumMod val="50000"/>
                  </a:schemeClr>
                </a:solidFill>
              </a:rPr>
              <a:t>Lactarius</a:t>
            </a:r>
            <a:r>
              <a:rPr lang="pl-PL" sz="2400" i="1" dirty="0" smtClean="0">
                <a:solidFill>
                  <a:schemeClr val="bg2">
                    <a:lumMod val="50000"/>
                  </a:schemeClr>
                </a:solidFill>
              </a:rPr>
              <a:t> </a:t>
            </a:r>
            <a:r>
              <a:rPr lang="pl-PL" sz="2400" i="1" dirty="0" err="1" smtClean="0">
                <a:solidFill>
                  <a:schemeClr val="bg2">
                    <a:lumMod val="50000"/>
                  </a:schemeClr>
                </a:solidFill>
              </a:rPr>
              <a:t>deterrimus</a:t>
            </a:r>
            <a:endParaRPr lang="pl-PL" sz="2400" i="1" dirty="0">
              <a:solidFill>
                <a:schemeClr val="bg2">
                  <a:lumMod val="50000"/>
                </a:schemeClr>
              </a:solidFill>
            </a:endParaRPr>
          </a:p>
        </p:txBody>
      </p:sp>
      <p:sp>
        <p:nvSpPr>
          <p:cNvPr id="4" name="pole tekstowe 3"/>
          <p:cNvSpPr txBox="1"/>
          <p:nvPr/>
        </p:nvSpPr>
        <p:spPr>
          <a:xfrm>
            <a:off x="1547664" y="1600470"/>
            <a:ext cx="3096344" cy="3754874"/>
          </a:xfrm>
          <a:prstGeom prst="rect">
            <a:avLst/>
          </a:prstGeom>
          <a:noFill/>
        </p:spPr>
        <p:txBody>
          <a:bodyPr wrap="square" rtlCol="0">
            <a:spAutoFit/>
          </a:bodyPr>
          <a:lstStyle/>
          <a:p>
            <a:r>
              <a:rPr lang="pl-PL" sz="1400" b="1" dirty="0" smtClean="0">
                <a:solidFill>
                  <a:schemeClr val="bg1"/>
                </a:solidFill>
              </a:rPr>
              <a:t>- kapelusz pomarańczowoczerwony, często niewyraźnie </a:t>
            </a:r>
            <a:r>
              <a:rPr lang="pl-PL" sz="1400" b="1" dirty="0" err="1" smtClean="0">
                <a:solidFill>
                  <a:schemeClr val="bg1"/>
                </a:solidFill>
              </a:rPr>
              <a:t>zielonkawostrefowany</a:t>
            </a:r>
            <a:r>
              <a:rPr lang="pl-PL" sz="1400" b="1" dirty="0" smtClean="0">
                <a:solidFill>
                  <a:schemeClr val="bg1"/>
                </a:solidFill>
              </a:rPr>
              <a:t>, z wiekiem silnie zielono plamisty, brzeg podwinięty</a:t>
            </a:r>
          </a:p>
          <a:p>
            <a:r>
              <a:rPr lang="pl-PL" sz="1400" b="1" dirty="0" smtClean="0">
                <a:solidFill>
                  <a:schemeClr val="bg1"/>
                </a:solidFill>
              </a:rPr>
              <a:t>- trzon pomarańczowoczerwony, bez jamek i plam, krótki, mocny i pusty</a:t>
            </a:r>
          </a:p>
          <a:p>
            <a:r>
              <a:rPr lang="pl-PL" sz="1400" b="1" dirty="0" smtClean="0">
                <a:solidFill>
                  <a:schemeClr val="bg1"/>
                </a:solidFill>
              </a:rPr>
              <a:t>- mleczko pomarańczowe po ok. 15 min. </a:t>
            </a:r>
            <a:r>
              <a:rPr lang="pl-PL" sz="1400" b="1" dirty="0" err="1" smtClean="0">
                <a:solidFill>
                  <a:schemeClr val="bg1"/>
                </a:solidFill>
              </a:rPr>
              <a:t>winnoczerwone</a:t>
            </a:r>
            <a:r>
              <a:rPr lang="pl-PL" sz="1400" b="1" dirty="0" smtClean="0">
                <a:solidFill>
                  <a:schemeClr val="bg1"/>
                </a:solidFill>
              </a:rPr>
              <a:t>, łagodne, potem gorzkie do słabo palącego</a:t>
            </a:r>
          </a:p>
          <a:p>
            <a:r>
              <a:rPr lang="pl-PL" sz="1400" b="1" dirty="0" smtClean="0">
                <a:solidFill>
                  <a:schemeClr val="bg1"/>
                </a:solidFill>
              </a:rPr>
              <a:t>- występuje pod świerkami, często masowo w młodnikach świerkowych</a:t>
            </a:r>
          </a:p>
        </p:txBody>
      </p:sp>
    </p:spTree>
    <p:extLst>
      <p:ext uri="{BB962C8B-B14F-4D97-AF65-F5344CB8AC3E}">
        <p14:creationId xmlns:p14="http://schemas.microsoft.com/office/powerpoint/2010/main" val="707352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0"/>
            <a:ext cx="7123080" cy="924475"/>
          </a:xfrm>
        </p:spPr>
        <p:txBody>
          <a:bodyPr/>
          <a:lstStyle/>
          <a:p>
            <a:pPr algn="ctr"/>
            <a:r>
              <a:rPr lang="pl-PL" sz="2400" dirty="0" smtClean="0">
                <a:solidFill>
                  <a:schemeClr val="bg2">
                    <a:lumMod val="50000"/>
                  </a:schemeClr>
                </a:solidFill>
              </a:rPr>
              <a:t>Opieńka miodowa </a:t>
            </a:r>
            <a:r>
              <a:rPr lang="pl-PL" sz="2400" i="1" dirty="0" err="1" smtClean="0">
                <a:solidFill>
                  <a:schemeClr val="bg2">
                    <a:lumMod val="50000"/>
                  </a:schemeClr>
                </a:solidFill>
              </a:rPr>
              <a:t>Armillaria</a:t>
            </a:r>
            <a:r>
              <a:rPr lang="pl-PL" sz="2400" i="1" dirty="0" smtClean="0">
                <a:solidFill>
                  <a:schemeClr val="bg2">
                    <a:lumMod val="50000"/>
                  </a:schemeClr>
                </a:solidFill>
              </a:rPr>
              <a:t> </a:t>
            </a:r>
            <a:r>
              <a:rPr lang="pl-PL" sz="2400" i="1" dirty="0" err="1" smtClean="0">
                <a:solidFill>
                  <a:schemeClr val="bg2">
                    <a:lumMod val="50000"/>
                  </a:schemeClr>
                </a:solidFill>
              </a:rPr>
              <a:t>mellea</a:t>
            </a:r>
            <a:endParaRPr lang="pl-PL" sz="2400" i="1" dirty="0">
              <a:solidFill>
                <a:schemeClr val="bg2">
                  <a:lumMod val="50000"/>
                </a:schemeClr>
              </a:solidFill>
            </a:endParaRPr>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24474" y="1196753"/>
            <a:ext cx="5372385"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322808" y="1268760"/>
            <a:ext cx="3384376" cy="3970318"/>
          </a:xfrm>
          <a:prstGeom prst="rect">
            <a:avLst/>
          </a:prstGeom>
          <a:noFill/>
        </p:spPr>
        <p:txBody>
          <a:bodyPr wrap="square" rtlCol="0">
            <a:spAutoFit/>
          </a:bodyPr>
          <a:lstStyle/>
          <a:p>
            <a:r>
              <a:rPr lang="pl-PL" sz="1400" b="1" dirty="0" smtClean="0">
                <a:solidFill>
                  <a:schemeClr val="bg1"/>
                </a:solidFill>
              </a:rPr>
              <a:t>- kapelusz jasno-miodowo-żółty z brązowymi, ciemnymi, zanikającymi łuseczkami, młodu półkulisty później wypukły, często z tępym garbkiem</a:t>
            </a:r>
          </a:p>
          <a:p>
            <a:r>
              <a:rPr lang="pl-PL" sz="1400" b="1" dirty="0" smtClean="0">
                <a:solidFill>
                  <a:schemeClr val="bg1"/>
                </a:solidFill>
              </a:rPr>
              <a:t>- trzon białawy do brązowego, cylindryczny</a:t>
            </a:r>
          </a:p>
          <a:p>
            <a:r>
              <a:rPr lang="pl-PL" sz="1400" b="1" dirty="0" smtClean="0">
                <a:solidFill>
                  <a:schemeClr val="bg1"/>
                </a:solidFill>
              </a:rPr>
              <a:t>- miąższ białawy, zwarty, w trzonie twardy, zapach silny, smak nieco gorzki</a:t>
            </a:r>
          </a:p>
          <a:p>
            <a:r>
              <a:rPr lang="pl-PL" sz="1400" b="1" dirty="0" smtClean="0">
                <a:solidFill>
                  <a:schemeClr val="bg1"/>
                </a:solidFill>
              </a:rPr>
              <a:t>- tylko grzyby rosnące na drewnie drzew iglastych uważane są za jadalne po obgotowaniu, okazy rosnące na drewnie drzew liściastych powodują schorzenia żołądkowo-jelitowe</a:t>
            </a:r>
            <a:endParaRPr lang="pl-PL" sz="1400" b="1" dirty="0">
              <a:solidFill>
                <a:schemeClr val="bg1"/>
              </a:solidFill>
            </a:endParaRPr>
          </a:p>
        </p:txBody>
      </p:sp>
    </p:spTree>
    <p:extLst>
      <p:ext uri="{BB962C8B-B14F-4D97-AF65-F5344CB8AC3E}">
        <p14:creationId xmlns:p14="http://schemas.microsoft.com/office/powerpoint/2010/main" val="3403017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34328"/>
            <a:ext cx="7123080" cy="924475"/>
          </a:xfrm>
        </p:spPr>
        <p:txBody>
          <a:bodyPr/>
          <a:lstStyle/>
          <a:p>
            <a:pPr algn="ctr"/>
            <a:r>
              <a:rPr lang="pl-PL" sz="2400" dirty="0" smtClean="0">
                <a:solidFill>
                  <a:schemeClr val="bg2">
                    <a:lumMod val="50000"/>
                  </a:schemeClr>
                </a:solidFill>
              </a:rPr>
              <a:t>Piaskowiec kasztanowaty </a:t>
            </a:r>
            <a:r>
              <a:rPr lang="pl-PL" sz="2400" i="1" dirty="0" err="1" smtClean="0">
                <a:solidFill>
                  <a:schemeClr val="bg2">
                    <a:lumMod val="50000"/>
                  </a:schemeClr>
                </a:solidFill>
              </a:rPr>
              <a:t>Gyroporus</a:t>
            </a:r>
            <a:r>
              <a:rPr lang="pl-PL" sz="2400" i="1" dirty="0" smtClean="0">
                <a:solidFill>
                  <a:schemeClr val="bg2">
                    <a:lumMod val="50000"/>
                  </a:schemeClr>
                </a:solidFill>
              </a:rPr>
              <a:t> </a:t>
            </a:r>
            <a:r>
              <a:rPr lang="pl-PL" sz="2400" i="1" dirty="0" err="1" smtClean="0">
                <a:solidFill>
                  <a:schemeClr val="bg2">
                    <a:lumMod val="50000"/>
                  </a:schemeClr>
                </a:solidFill>
              </a:rPr>
              <a:t>castaneus</a:t>
            </a:r>
            <a:endParaRPr lang="pl-PL" sz="2400" i="1" dirty="0">
              <a:solidFill>
                <a:schemeClr val="bg2">
                  <a:lumMod val="50000"/>
                </a:schemeClr>
              </a:solidFill>
            </a:endParaRPr>
          </a:p>
        </p:txBody>
      </p:sp>
      <p:pic>
        <p:nvPicPr>
          <p:cNvPr id="1126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698551" y="1628800"/>
            <a:ext cx="537031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35800" y="1484784"/>
            <a:ext cx="2880320" cy="4401205"/>
          </a:xfrm>
          <a:prstGeom prst="rect">
            <a:avLst/>
          </a:prstGeom>
          <a:noFill/>
        </p:spPr>
        <p:txBody>
          <a:bodyPr wrap="square" rtlCol="0">
            <a:spAutoFit/>
          </a:bodyPr>
          <a:lstStyle/>
          <a:p>
            <a:r>
              <a:rPr lang="pl-PL" sz="1400" b="1" dirty="0" smtClean="0">
                <a:solidFill>
                  <a:schemeClr val="bg1"/>
                </a:solidFill>
              </a:rPr>
              <a:t>- kapelusz najpierw kasztanowaty później </a:t>
            </a:r>
            <a:r>
              <a:rPr lang="pl-PL" sz="1400" b="1" dirty="0" err="1" smtClean="0">
                <a:solidFill>
                  <a:schemeClr val="bg1"/>
                </a:solidFill>
              </a:rPr>
              <a:t>cynamonowobrązowy</a:t>
            </a:r>
            <a:endParaRPr lang="pl-PL" sz="1400" b="1" dirty="0" smtClean="0">
              <a:solidFill>
                <a:schemeClr val="bg1"/>
              </a:solidFill>
            </a:endParaRPr>
          </a:p>
          <a:p>
            <a:r>
              <a:rPr lang="pl-PL" sz="1400" b="1" dirty="0" smtClean="0">
                <a:solidFill>
                  <a:schemeClr val="bg1"/>
                </a:solidFill>
              </a:rPr>
              <a:t>- rurki najpierw białe potem </a:t>
            </a:r>
            <a:r>
              <a:rPr lang="pl-PL" sz="1400" b="1" dirty="0" err="1" smtClean="0">
                <a:solidFill>
                  <a:schemeClr val="bg1"/>
                </a:solidFill>
              </a:rPr>
              <a:t>bladocytrynowożółte</a:t>
            </a:r>
            <a:endParaRPr lang="pl-PL" sz="1400" b="1" dirty="0" smtClean="0">
              <a:solidFill>
                <a:schemeClr val="bg1"/>
              </a:solidFill>
            </a:endParaRPr>
          </a:p>
          <a:p>
            <a:r>
              <a:rPr lang="pl-PL" sz="1400" b="1" dirty="0" smtClean="0">
                <a:solidFill>
                  <a:schemeClr val="bg1"/>
                </a:solidFill>
              </a:rPr>
              <a:t>- trzon barwy kapelusza, łamliwy, łatwy do oddzielenia od kapelusza, młody pełny, potem gąbczasty do komorowego</a:t>
            </a:r>
          </a:p>
          <a:p>
            <a:r>
              <a:rPr lang="pl-PL" sz="1400" b="1" dirty="0" smtClean="0">
                <a:solidFill>
                  <a:schemeClr val="bg1"/>
                </a:solidFill>
              </a:rPr>
              <a:t>- miąższ biały, </a:t>
            </a:r>
            <a:r>
              <a:rPr lang="pl-PL" sz="1400" b="1" dirty="0" err="1" smtClean="0">
                <a:solidFill>
                  <a:schemeClr val="bg1"/>
                </a:solidFill>
              </a:rPr>
              <a:t>poprzecięciu</a:t>
            </a:r>
            <a:r>
              <a:rPr lang="pl-PL" sz="1400" b="1" dirty="0" smtClean="0">
                <a:solidFill>
                  <a:schemeClr val="bg1"/>
                </a:solidFill>
              </a:rPr>
              <a:t> tej samej barwy, kruchy, zapach i smak łagodny</a:t>
            </a:r>
          </a:p>
          <a:p>
            <a:r>
              <a:rPr lang="pl-PL" sz="1400" b="1" dirty="0" smtClean="0">
                <a:solidFill>
                  <a:schemeClr val="bg1"/>
                </a:solidFill>
              </a:rPr>
              <a:t>- w lasach liściastych, często pod dębami, rzadziej w lassach iglastych, na kwaśnych piaszczystych glebach </a:t>
            </a:r>
            <a:endParaRPr lang="pl-PL" sz="1400" b="1" dirty="0">
              <a:solidFill>
                <a:schemeClr val="bg1"/>
              </a:solidFill>
            </a:endParaRPr>
          </a:p>
        </p:txBody>
      </p:sp>
    </p:spTree>
    <p:extLst>
      <p:ext uri="{BB962C8B-B14F-4D97-AF65-F5344CB8AC3E}">
        <p14:creationId xmlns:p14="http://schemas.microsoft.com/office/powerpoint/2010/main" val="991122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5616" y="11088"/>
            <a:ext cx="7123080" cy="924475"/>
          </a:xfrm>
        </p:spPr>
        <p:txBody>
          <a:bodyPr/>
          <a:lstStyle/>
          <a:p>
            <a:pPr algn="ctr"/>
            <a:r>
              <a:rPr lang="pl-PL" sz="2400" dirty="0" smtClean="0">
                <a:solidFill>
                  <a:schemeClr val="bg2">
                    <a:lumMod val="50000"/>
                  </a:schemeClr>
                </a:solidFill>
              </a:rPr>
              <a:t>Piaskowiec modrzak </a:t>
            </a:r>
            <a:r>
              <a:rPr lang="pl-PL" sz="2400" i="1" dirty="0" err="1" smtClean="0">
                <a:solidFill>
                  <a:schemeClr val="bg2">
                    <a:lumMod val="50000"/>
                  </a:schemeClr>
                </a:solidFill>
              </a:rPr>
              <a:t>Gyroporus</a:t>
            </a:r>
            <a:r>
              <a:rPr lang="pl-PL" sz="2400" i="1" dirty="0" smtClean="0">
                <a:solidFill>
                  <a:schemeClr val="bg2">
                    <a:lumMod val="50000"/>
                  </a:schemeClr>
                </a:solidFill>
              </a:rPr>
              <a:t> </a:t>
            </a:r>
            <a:r>
              <a:rPr lang="pl-PL" sz="2400" i="1" dirty="0" err="1" smtClean="0">
                <a:solidFill>
                  <a:schemeClr val="bg2">
                    <a:lumMod val="50000"/>
                  </a:schemeClr>
                </a:solidFill>
              </a:rPr>
              <a:t>cyanescens</a:t>
            </a:r>
            <a:endParaRPr lang="pl-PL" sz="2400" i="1" dirty="0">
              <a:solidFill>
                <a:schemeClr val="bg2">
                  <a:lumMod val="50000"/>
                </a:schemeClr>
              </a:solidFill>
            </a:endParaRPr>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987824" y="1430778"/>
            <a:ext cx="6009035" cy="450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251520" y="1772816"/>
            <a:ext cx="2664296" cy="3539430"/>
          </a:xfrm>
          <a:prstGeom prst="rect">
            <a:avLst/>
          </a:prstGeom>
          <a:noFill/>
        </p:spPr>
        <p:txBody>
          <a:bodyPr wrap="square" rtlCol="0">
            <a:spAutoFit/>
          </a:bodyPr>
          <a:lstStyle/>
          <a:p>
            <a:r>
              <a:rPr lang="pl-PL" sz="1400" b="1" dirty="0" smtClean="0">
                <a:solidFill>
                  <a:schemeClr val="bg1"/>
                </a:solidFill>
              </a:rPr>
              <a:t>- kapelusz słomkowy, powierzchnia owłosiona do pilśniowatej, brzeg długo podgięty</a:t>
            </a:r>
          </a:p>
          <a:p>
            <a:r>
              <a:rPr lang="pl-PL" sz="1400" b="1" dirty="0" smtClean="0">
                <a:solidFill>
                  <a:schemeClr val="bg1"/>
                </a:solidFill>
              </a:rPr>
              <a:t>-trzon słomkowy, pękaty do maczugowatego, wielokomorowy, z wiekiem watowaty do pustego</a:t>
            </a:r>
          </a:p>
          <a:p>
            <a:r>
              <a:rPr lang="pl-PL" sz="1400" b="1" dirty="0" smtClean="0">
                <a:solidFill>
                  <a:schemeClr val="bg1"/>
                </a:solidFill>
              </a:rPr>
              <a:t>- miąższ po przecięciu szybko błękitniejący, potem brudno szaro-biały, smak łagodny</a:t>
            </a:r>
          </a:p>
          <a:p>
            <a:r>
              <a:rPr lang="pl-PL" sz="1400" b="1" dirty="0" smtClean="0">
                <a:solidFill>
                  <a:schemeClr val="bg1"/>
                </a:solidFill>
              </a:rPr>
              <a:t>- w lasach iglastych i liściastych, lubi ciepłe, zaciszne miejsca </a:t>
            </a:r>
            <a:endParaRPr lang="pl-PL" sz="1400" b="1" dirty="0">
              <a:solidFill>
                <a:schemeClr val="bg1"/>
              </a:solidFill>
            </a:endParaRPr>
          </a:p>
        </p:txBody>
      </p:sp>
    </p:spTree>
    <p:extLst>
      <p:ext uri="{BB962C8B-B14F-4D97-AF65-F5344CB8AC3E}">
        <p14:creationId xmlns:p14="http://schemas.microsoft.com/office/powerpoint/2010/main" val="329867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22136"/>
            <a:ext cx="7123080" cy="924475"/>
          </a:xfrm>
        </p:spPr>
        <p:txBody>
          <a:bodyPr/>
          <a:lstStyle/>
          <a:p>
            <a:pPr algn="ctr"/>
            <a:r>
              <a:rPr lang="pl-PL" sz="2400" dirty="0" smtClean="0">
                <a:solidFill>
                  <a:schemeClr val="bg2">
                    <a:lumMod val="50000"/>
                  </a:schemeClr>
                </a:solidFill>
              </a:rPr>
              <a:t>Pieczarka dwuzarodnikowa (ogrodowa) </a:t>
            </a:r>
            <a:r>
              <a:rPr lang="pl-PL" sz="2400" i="1" dirty="0" err="1" smtClean="0">
                <a:solidFill>
                  <a:schemeClr val="bg2">
                    <a:lumMod val="50000"/>
                  </a:schemeClr>
                </a:solidFill>
              </a:rPr>
              <a:t>Agaricus</a:t>
            </a:r>
            <a:r>
              <a:rPr lang="pl-PL" sz="2400" i="1" dirty="0" smtClean="0">
                <a:solidFill>
                  <a:schemeClr val="bg2">
                    <a:lumMod val="50000"/>
                  </a:schemeClr>
                </a:solidFill>
              </a:rPr>
              <a:t> </a:t>
            </a:r>
            <a:r>
              <a:rPr lang="pl-PL" sz="2400" i="1" dirty="0" err="1" smtClean="0">
                <a:solidFill>
                  <a:schemeClr val="bg2">
                    <a:lumMod val="50000"/>
                  </a:schemeClr>
                </a:solidFill>
              </a:rPr>
              <a:t>bisporus</a:t>
            </a:r>
            <a:endParaRPr lang="pl-PL" sz="2400" i="1" dirty="0">
              <a:solidFill>
                <a:schemeClr val="bg2">
                  <a:lumMod val="50000"/>
                </a:schemeClr>
              </a:solidFill>
            </a:endParaRPr>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23514" y="1484784"/>
            <a:ext cx="4010850" cy="3143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2924944"/>
            <a:ext cx="4542251" cy="340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755576" y="1196751"/>
            <a:ext cx="3978376" cy="646331"/>
          </a:xfrm>
          <a:prstGeom prst="rect">
            <a:avLst/>
          </a:prstGeom>
          <a:noFill/>
        </p:spPr>
        <p:txBody>
          <a:bodyPr wrap="square" rtlCol="0">
            <a:spAutoFit/>
          </a:bodyPr>
          <a:lstStyle/>
          <a:p>
            <a:r>
              <a:rPr lang="pl-PL" b="1" dirty="0" smtClean="0">
                <a:solidFill>
                  <a:schemeClr val="bg1"/>
                </a:solidFill>
              </a:rPr>
              <a:t>- Główny uprawiany grzyb w Polsce</a:t>
            </a:r>
            <a:endParaRPr lang="pl-PL" b="1" dirty="0">
              <a:solidFill>
                <a:schemeClr val="bg1"/>
              </a:solidFill>
            </a:endParaRPr>
          </a:p>
        </p:txBody>
      </p:sp>
    </p:spTree>
    <p:extLst>
      <p:ext uri="{BB962C8B-B14F-4D97-AF65-F5344CB8AC3E}">
        <p14:creationId xmlns:p14="http://schemas.microsoft.com/office/powerpoint/2010/main" val="3542561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5616" y="0"/>
            <a:ext cx="7123080" cy="924475"/>
          </a:xfrm>
        </p:spPr>
        <p:txBody>
          <a:bodyPr/>
          <a:lstStyle/>
          <a:p>
            <a:pPr algn="ctr"/>
            <a:r>
              <a:rPr lang="pl-PL" sz="2400" dirty="0" smtClean="0">
                <a:solidFill>
                  <a:schemeClr val="bg2">
                    <a:lumMod val="50000"/>
                  </a:schemeClr>
                </a:solidFill>
              </a:rPr>
              <a:t>Pieczarka lśniąca </a:t>
            </a:r>
            <a:r>
              <a:rPr lang="pl-PL" sz="2400" i="1" dirty="0" err="1" smtClean="0">
                <a:solidFill>
                  <a:schemeClr val="bg2">
                    <a:lumMod val="50000"/>
                  </a:schemeClr>
                </a:solidFill>
              </a:rPr>
              <a:t>Agaricus</a:t>
            </a:r>
            <a:r>
              <a:rPr lang="pl-PL" sz="2400" i="1" dirty="0" smtClean="0">
                <a:solidFill>
                  <a:schemeClr val="bg2">
                    <a:lumMod val="50000"/>
                  </a:schemeClr>
                </a:solidFill>
              </a:rPr>
              <a:t> </a:t>
            </a:r>
            <a:r>
              <a:rPr lang="pl-PL" sz="2400" i="1" dirty="0" err="1" smtClean="0">
                <a:solidFill>
                  <a:schemeClr val="bg2">
                    <a:lumMod val="50000"/>
                  </a:schemeClr>
                </a:solidFill>
              </a:rPr>
              <a:t>silvaticus</a:t>
            </a:r>
            <a:endParaRPr lang="pl-PL" sz="2400" i="1" dirty="0">
              <a:solidFill>
                <a:schemeClr val="bg2">
                  <a:lumMod val="50000"/>
                </a:schemeClr>
              </a:solidFill>
            </a:endParaRPr>
          </a:p>
        </p:txBody>
      </p:sp>
      <p:sp>
        <p:nvSpPr>
          <p:cNvPr id="3" name="pole tekstowe 2"/>
          <p:cNvSpPr txBox="1"/>
          <p:nvPr/>
        </p:nvSpPr>
        <p:spPr>
          <a:xfrm>
            <a:off x="755576" y="1700808"/>
            <a:ext cx="3024336" cy="3539430"/>
          </a:xfrm>
          <a:prstGeom prst="rect">
            <a:avLst/>
          </a:prstGeom>
          <a:noFill/>
        </p:spPr>
        <p:txBody>
          <a:bodyPr wrap="square" rtlCol="0">
            <a:spAutoFit/>
          </a:bodyPr>
          <a:lstStyle/>
          <a:p>
            <a:r>
              <a:rPr lang="pl-PL" sz="1400" b="1" dirty="0" smtClean="0">
                <a:solidFill>
                  <a:schemeClr val="bg1"/>
                </a:solidFill>
              </a:rPr>
              <a:t>- kapelusz z drobnymi, brązowymi łuskami na beżowym tle i środkiem ciemniejszym, z tępym garbkiem</a:t>
            </a:r>
          </a:p>
          <a:p>
            <a:r>
              <a:rPr lang="pl-PL" sz="1400" b="1" dirty="0" smtClean="0">
                <a:solidFill>
                  <a:schemeClr val="bg1"/>
                </a:solidFill>
              </a:rPr>
              <a:t>- blaszki </a:t>
            </a:r>
            <a:r>
              <a:rPr lang="pl-PL" sz="1400" b="1" dirty="0" err="1" smtClean="0">
                <a:solidFill>
                  <a:schemeClr val="bg1"/>
                </a:solidFill>
              </a:rPr>
              <a:t>bladoszarawe</a:t>
            </a:r>
            <a:r>
              <a:rPr lang="pl-PL" sz="1400" b="1" dirty="0" smtClean="0">
                <a:solidFill>
                  <a:schemeClr val="bg1"/>
                </a:solidFill>
              </a:rPr>
              <a:t> później czekoladowobrązowe</a:t>
            </a:r>
          </a:p>
          <a:p>
            <a:r>
              <a:rPr lang="pl-PL" sz="1400" b="1" dirty="0" smtClean="0">
                <a:solidFill>
                  <a:schemeClr val="bg1"/>
                </a:solidFill>
              </a:rPr>
              <a:t>- trzon biały, powierzchnia w drobne łuski, pierścień wiszący, biały, pod spodem łuskowaty</a:t>
            </a:r>
          </a:p>
          <a:p>
            <a:r>
              <a:rPr lang="pl-PL" sz="1400" b="1" dirty="0" smtClean="0">
                <a:solidFill>
                  <a:schemeClr val="bg1"/>
                </a:solidFill>
              </a:rPr>
              <a:t>- miąższ biały, pod naciskiem i po przecięciu karminowoczerwony, zapach słaby, smak łagodny </a:t>
            </a:r>
            <a:endParaRPr lang="pl-PL" sz="1400" b="1" dirty="0">
              <a:solidFill>
                <a:schemeClr val="bg1"/>
              </a:solidFill>
            </a:endParaRPr>
          </a:p>
        </p:txBody>
      </p:sp>
    </p:spTree>
    <p:extLst>
      <p:ext uri="{BB962C8B-B14F-4D97-AF65-F5344CB8AC3E}">
        <p14:creationId xmlns:p14="http://schemas.microsoft.com/office/powerpoint/2010/main" val="1026739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77016" y="260648"/>
            <a:ext cx="8229600" cy="5702300"/>
          </a:xfrm>
        </p:spPr>
        <p:txBody>
          <a:bodyPr/>
          <a:lstStyle/>
          <a:p>
            <a:pPr>
              <a:buFont typeface="Wingdings" panose="05000000000000000000" pitchFamily="2" charset="2"/>
              <a:buNone/>
              <a:defRPr/>
            </a:pPr>
            <a:r>
              <a:rPr lang="pl-PL" sz="1800" b="1" dirty="0" smtClean="0">
                <a:solidFill>
                  <a:schemeClr val="bg1"/>
                </a:solidFill>
                <a:effectLst/>
              </a:rPr>
              <a:t>	Pamiętaj</a:t>
            </a:r>
            <a:r>
              <a:rPr lang="pl-PL" sz="1800" b="1" dirty="0" smtClean="0">
                <a:solidFill>
                  <a:schemeClr val="bg1"/>
                </a:solidFill>
                <a:effectLst/>
              </a:rPr>
              <a:t>, aby potrawy z dobrych grzybów zjadać zaraz po przygotowaniu. 	Nie zostawiaj na dzień następny. Potrawy z grzybów psują się  łatwo i szybko i powstają w nich substancje trujące.</a:t>
            </a:r>
          </a:p>
          <a:p>
            <a:pPr>
              <a:buFont typeface="Wingdings" panose="05000000000000000000" pitchFamily="2" charset="2"/>
              <a:buNone/>
              <a:defRPr/>
            </a:pPr>
            <a:endParaRPr lang="pl-PL" sz="1800" dirty="0" smtClean="0">
              <a:effectLst/>
            </a:endParaRPr>
          </a:p>
          <a:p>
            <a:pPr>
              <a:buFont typeface="Wingdings" panose="05000000000000000000" pitchFamily="2" charset="2"/>
              <a:buNone/>
              <a:defRPr/>
            </a:pPr>
            <a:r>
              <a:rPr lang="pl-PL" sz="1800" dirty="0" smtClean="0">
                <a:effectLst/>
              </a:rPr>
              <a:t>	</a:t>
            </a:r>
            <a:r>
              <a:rPr lang="pl-PL" sz="1800" b="1" dirty="0" smtClean="0">
                <a:solidFill>
                  <a:schemeClr val="bg1"/>
                </a:solidFill>
                <a:effectLst/>
              </a:rPr>
              <a:t>Nie niszcz grzybów niejadalnych, ponieważ wiele z </a:t>
            </a:r>
            <a:r>
              <a:rPr lang="pl-PL" sz="1800" b="1" dirty="0" smtClean="0">
                <a:solidFill>
                  <a:schemeClr val="bg1"/>
                </a:solidFill>
                <a:effectLst/>
              </a:rPr>
              <a:t>nich </a:t>
            </a:r>
            <a:r>
              <a:rPr lang="pl-PL" sz="1800" b="1" dirty="0" smtClean="0">
                <a:solidFill>
                  <a:schemeClr val="bg1"/>
                </a:solidFill>
                <a:effectLst/>
              </a:rPr>
              <a:t>żyje w symbiozie z różnymi gatunkami drzew i </a:t>
            </a:r>
            <a:r>
              <a:rPr lang="pl-PL" sz="1800" b="1" dirty="0" smtClean="0">
                <a:solidFill>
                  <a:schemeClr val="bg1"/>
                </a:solidFill>
                <a:effectLst/>
              </a:rPr>
              <a:t>krzewów</a:t>
            </a:r>
            <a:r>
              <a:rPr lang="pl-PL" sz="1800" b="1" dirty="0" smtClean="0">
                <a:solidFill>
                  <a:schemeClr val="bg1"/>
                </a:solidFill>
                <a:effectLst/>
              </a:rPr>
              <a:t>. Niszcząc grzyby negatywnie wpływasz </a:t>
            </a:r>
            <a:r>
              <a:rPr lang="pl-PL" sz="1800" b="1" dirty="0" smtClean="0">
                <a:solidFill>
                  <a:schemeClr val="bg1"/>
                </a:solidFill>
                <a:effectLst/>
              </a:rPr>
              <a:t>na </a:t>
            </a:r>
            <a:r>
              <a:rPr lang="pl-PL" sz="1800" b="1" dirty="0" smtClean="0">
                <a:solidFill>
                  <a:schemeClr val="bg1"/>
                </a:solidFill>
                <a:effectLst/>
              </a:rPr>
              <a:t>organizmy żyjące razem z nimi </a:t>
            </a:r>
          </a:p>
          <a:p>
            <a:pPr>
              <a:buFont typeface="Wingdings" panose="05000000000000000000" pitchFamily="2" charset="2"/>
              <a:buNone/>
              <a:defRPr/>
            </a:pPr>
            <a:r>
              <a:rPr lang="pl-PL" dirty="0"/>
              <a:t> </a:t>
            </a:r>
            <a:r>
              <a:rPr lang="pl-PL" dirty="0" smtClean="0"/>
              <a:t>   </a:t>
            </a:r>
            <a:r>
              <a:rPr lang="pl-PL" sz="1800" b="1" dirty="0" smtClean="0">
                <a:solidFill>
                  <a:schemeClr val="bg1"/>
                </a:solidFill>
                <a:effectLst/>
              </a:rPr>
              <a:t>Nie zbieraj grzybów na terenach chronionych: tereny upraw leśnych i młodników, rezerwaty przyrody, parki narodowe     </a:t>
            </a:r>
            <a:endParaRPr lang="pl-PL" sz="1800" b="1" dirty="0" smtClean="0">
              <a:solidFill>
                <a:schemeClr val="bg1"/>
              </a:solidFill>
            </a:endParaRPr>
          </a:p>
        </p:txBody>
      </p:sp>
      <p:sp>
        <p:nvSpPr>
          <p:cNvPr id="17412" name="Prostokąt 6"/>
          <p:cNvSpPr>
            <a:spLocks noChangeArrowheads="1"/>
          </p:cNvSpPr>
          <p:nvPr/>
        </p:nvSpPr>
        <p:spPr bwMode="auto">
          <a:xfrm>
            <a:off x="769910" y="4860102"/>
            <a:ext cx="764381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lnSpc>
                <a:spcPct val="150000"/>
              </a:lnSpc>
            </a:pPr>
            <a:endParaRPr lang="pl-PL" altLang="pl-PL" sz="2000" b="1" dirty="0" smtClean="0">
              <a:solidFill>
                <a:schemeClr val="bg1"/>
              </a:solidFill>
            </a:endParaRPr>
          </a:p>
          <a:p>
            <a:pPr eaLnBrk="1" hangingPunct="1"/>
            <a:r>
              <a:rPr lang="pl-PL" altLang="pl-P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Zachowaj </a:t>
            </a:r>
            <a:r>
              <a:rPr lang="pl-PL" altLang="pl-PL" b="1" dirty="0">
                <a:solidFill>
                  <a:schemeClr val="bg1"/>
                </a:solidFill>
                <a:latin typeface="Verdana" panose="020B0604030504040204" pitchFamily="34" charset="0"/>
                <a:ea typeface="Verdana" panose="020B0604030504040204" pitchFamily="34" charset="0"/>
                <a:cs typeface="Verdana" panose="020B0604030504040204" pitchFamily="34" charset="0"/>
              </a:rPr>
              <a:t>rozwagę i zbieraj tylko grzyby dobrze Ci znane. </a:t>
            </a:r>
            <a:br>
              <a:rPr lang="pl-PL" altLang="pl-PL"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pl-PL" altLang="pl-PL" b="1" dirty="0">
                <a:solidFill>
                  <a:schemeClr val="bg1"/>
                </a:solidFill>
                <a:latin typeface="Verdana" panose="020B0604030504040204" pitchFamily="34" charset="0"/>
                <a:ea typeface="Verdana" panose="020B0604030504040204" pitchFamily="34" charset="0"/>
                <a:cs typeface="Verdana" panose="020B0604030504040204" pitchFamily="34" charset="0"/>
              </a:rPr>
              <a:t>Obejrzyj dokładnie cały owocnik i ustal przynależność gatunkową grzyba, </a:t>
            </a:r>
            <a:r>
              <a:rPr lang="pl-PL" altLang="pl-P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 </a:t>
            </a:r>
            <a:r>
              <a:rPr lang="pl-PL" altLang="pl-PL" b="1" dirty="0">
                <a:solidFill>
                  <a:schemeClr val="bg1"/>
                </a:solidFill>
                <a:latin typeface="Verdana" panose="020B0604030504040204" pitchFamily="34" charset="0"/>
                <a:ea typeface="Verdana" panose="020B0604030504040204" pitchFamily="34" charset="0"/>
                <a:cs typeface="Verdana" panose="020B0604030504040204" pitchFamily="34" charset="0"/>
              </a:rPr>
              <a:t>przypadku wątpliwości okaz wyrzuć! </a:t>
            </a:r>
          </a:p>
        </p:txBody>
      </p:sp>
    </p:spTree>
    <p:extLst>
      <p:ext uri="{BB962C8B-B14F-4D97-AF65-F5344CB8AC3E}">
        <p14:creationId xmlns:p14="http://schemas.microsoft.com/office/powerpoint/2010/main" val="1424801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9944"/>
            <a:ext cx="7123080" cy="924475"/>
          </a:xfrm>
        </p:spPr>
        <p:txBody>
          <a:bodyPr/>
          <a:lstStyle/>
          <a:p>
            <a:pPr algn="ctr"/>
            <a:r>
              <a:rPr lang="pl-PL" sz="2400" dirty="0" smtClean="0">
                <a:solidFill>
                  <a:schemeClr val="bg2">
                    <a:lumMod val="50000"/>
                  </a:schemeClr>
                </a:solidFill>
              </a:rPr>
              <a:t>Pieczarka ogrodowa </a:t>
            </a:r>
            <a:r>
              <a:rPr lang="pl-PL" sz="2400" i="1" dirty="0" err="1" smtClean="0">
                <a:solidFill>
                  <a:schemeClr val="bg2">
                    <a:lumMod val="50000"/>
                  </a:schemeClr>
                </a:solidFill>
              </a:rPr>
              <a:t>Agaricus</a:t>
            </a:r>
            <a:r>
              <a:rPr lang="pl-PL" sz="2400" i="1" dirty="0" smtClean="0">
                <a:solidFill>
                  <a:schemeClr val="bg2">
                    <a:lumMod val="50000"/>
                  </a:schemeClr>
                </a:solidFill>
              </a:rPr>
              <a:t> </a:t>
            </a:r>
            <a:r>
              <a:rPr lang="pl-PL" sz="2400" i="1" dirty="0" err="1" smtClean="0">
                <a:solidFill>
                  <a:schemeClr val="bg2">
                    <a:lumMod val="50000"/>
                  </a:schemeClr>
                </a:solidFill>
              </a:rPr>
              <a:t>hortensis</a:t>
            </a:r>
            <a:endParaRPr lang="pl-PL" sz="2400" i="1" dirty="0">
              <a:solidFill>
                <a:schemeClr val="bg2">
                  <a:lumMod val="50000"/>
                </a:schemeClr>
              </a:solidFill>
            </a:endParaRPr>
          </a:p>
        </p:txBody>
      </p:sp>
      <p:pic>
        <p:nvPicPr>
          <p:cNvPr id="1536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1628800"/>
            <a:ext cx="5445167" cy="4156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69720" y="1628800"/>
            <a:ext cx="3350152" cy="3539430"/>
          </a:xfrm>
          <a:prstGeom prst="rect">
            <a:avLst/>
          </a:prstGeom>
          <a:noFill/>
        </p:spPr>
        <p:txBody>
          <a:bodyPr wrap="square" rtlCol="0">
            <a:spAutoFit/>
          </a:bodyPr>
          <a:lstStyle/>
          <a:p>
            <a:r>
              <a:rPr lang="pl-PL" sz="1400" b="1" dirty="0" smtClean="0">
                <a:solidFill>
                  <a:schemeClr val="bg1"/>
                </a:solidFill>
              </a:rPr>
              <a:t>- kapelusz u </a:t>
            </a:r>
            <a:r>
              <a:rPr lang="pl-PL" sz="1400" b="1" dirty="0">
                <a:solidFill>
                  <a:schemeClr val="bg1"/>
                </a:solidFill>
              </a:rPr>
              <a:t>młodych owocników biały, u starszych szarobrązowy</a:t>
            </a:r>
          </a:p>
          <a:p>
            <a:r>
              <a:rPr lang="pl-PL" sz="1400" b="1" dirty="0" smtClean="0">
                <a:solidFill>
                  <a:schemeClr val="bg1"/>
                </a:solidFill>
              </a:rPr>
              <a:t>skórka </a:t>
            </a:r>
            <a:r>
              <a:rPr lang="pl-PL" sz="1400" b="1" dirty="0">
                <a:solidFill>
                  <a:schemeClr val="bg1"/>
                </a:solidFill>
              </a:rPr>
              <a:t>w miarę dojrzewania owocnika pokrywa się kosmkami </a:t>
            </a:r>
          </a:p>
          <a:p>
            <a:r>
              <a:rPr lang="pl-PL" sz="1400" b="1" dirty="0" smtClean="0">
                <a:solidFill>
                  <a:schemeClr val="bg1"/>
                </a:solidFill>
              </a:rPr>
              <a:t>- blaszki najpierw </a:t>
            </a:r>
            <a:r>
              <a:rPr lang="pl-PL" sz="1400" b="1" dirty="0">
                <a:solidFill>
                  <a:schemeClr val="bg1"/>
                </a:solidFill>
              </a:rPr>
              <a:t>różowe, później brązowe aż do </a:t>
            </a:r>
            <a:r>
              <a:rPr lang="pl-PL" sz="1400" b="1" dirty="0" err="1" smtClean="0">
                <a:solidFill>
                  <a:schemeClr val="bg1"/>
                </a:solidFill>
              </a:rPr>
              <a:t>brązowoczarnych</a:t>
            </a:r>
            <a:endParaRPr lang="pl-PL" sz="1400" b="1" dirty="0">
              <a:solidFill>
                <a:schemeClr val="bg1"/>
              </a:solidFill>
            </a:endParaRPr>
          </a:p>
          <a:p>
            <a:r>
              <a:rPr lang="pl-PL" sz="1400" b="1" dirty="0" smtClean="0">
                <a:solidFill>
                  <a:schemeClr val="bg1"/>
                </a:solidFill>
              </a:rPr>
              <a:t>- trzon biały cylindryczny</a:t>
            </a:r>
            <a:r>
              <a:rPr lang="pl-PL" sz="1400" b="1" dirty="0">
                <a:solidFill>
                  <a:schemeClr val="bg1"/>
                </a:solidFill>
              </a:rPr>
              <a:t>, krótki</a:t>
            </a:r>
          </a:p>
          <a:p>
            <a:r>
              <a:rPr lang="pl-PL" sz="1400" b="1" dirty="0">
                <a:solidFill>
                  <a:schemeClr val="bg1"/>
                </a:solidFill>
              </a:rPr>
              <a:t> </a:t>
            </a:r>
            <a:r>
              <a:rPr lang="pl-PL" sz="1400" b="1" dirty="0" smtClean="0">
                <a:solidFill>
                  <a:schemeClr val="bg1"/>
                </a:solidFill>
              </a:rPr>
              <a:t>z </a:t>
            </a:r>
            <a:r>
              <a:rPr lang="pl-PL" sz="1400" b="1" dirty="0">
                <a:solidFill>
                  <a:schemeClr val="bg1"/>
                </a:solidFill>
              </a:rPr>
              <a:t>białym pierścieniem </a:t>
            </a:r>
          </a:p>
          <a:p>
            <a:r>
              <a:rPr lang="pl-PL" sz="1400" b="1" dirty="0" smtClean="0">
                <a:solidFill>
                  <a:schemeClr val="bg1"/>
                </a:solidFill>
              </a:rPr>
              <a:t>- miąższ </a:t>
            </a:r>
            <a:r>
              <a:rPr lang="pl-PL" sz="1400" b="1" dirty="0">
                <a:solidFill>
                  <a:schemeClr val="bg1"/>
                </a:solidFill>
              </a:rPr>
              <a:t>	</a:t>
            </a:r>
            <a:r>
              <a:rPr lang="pl-PL" sz="1400" b="1" dirty="0" smtClean="0">
                <a:solidFill>
                  <a:schemeClr val="bg1"/>
                </a:solidFill>
              </a:rPr>
              <a:t> </a:t>
            </a:r>
            <a:r>
              <a:rPr lang="pl-PL" sz="1400" b="1" dirty="0">
                <a:solidFill>
                  <a:schemeClr val="bg1"/>
                </a:solidFill>
              </a:rPr>
              <a:t>biały, pod skórką odcień </a:t>
            </a:r>
            <a:r>
              <a:rPr lang="pl-PL" sz="1400" b="1" dirty="0" smtClean="0">
                <a:solidFill>
                  <a:schemeClr val="bg1"/>
                </a:solidFill>
              </a:rPr>
              <a:t>czerwonawy jędrny</a:t>
            </a:r>
            <a:r>
              <a:rPr lang="pl-PL" sz="1400" b="1" dirty="0">
                <a:solidFill>
                  <a:schemeClr val="bg1"/>
                </a:solidFill>
              </a:rPr>
              <a:t>, </a:t>
            </a:r>
            <a:r>
              <a:rPr lang="pl-PL" sz="1400" b="1" dirty="0" smtClean="0">
                <a:solidFill>
                  <a:schemeClr val="bg1"/>
                </a:solidFill>
              </a:rPr>
              <a:t>mięsisty smak </a:t>
            </a:r>
            <a:r>
              <a:rPr lang="pl-PL" sz="1400" b="1" dirty="0">
                <a:solidFill>
                  <a:schemeClr val="bg1"/>
                </a:solidFill>
              </a:rPr>
              <a:t>i zapach: anyżowo-"grzybowy" </a:t>
            </a:r>
          </a:p>
        </p:txBody>
      </p:sp>
    </p:spTree>
    <p:extLst>
      <p:ext uri="{BB962C8B-B14F-4D97-AF65-F5344CB8AC3E}">
        <p14:creationId xmlns:p14="http://schemas.microsoft.com/office/powerpoint/2010/main" val="703906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5616" y="0"/>
            <a:ext cx="7123080" cy="924475"/>
          </a:xfrm>
        </p:spPr>
        <p:txBody>
          <a:bodyPr/>
          <a:lstStyle/>
          <a:p>
            <a:pPr algn="ctr"/>
            <a:r>
              <a:rPr lang="pl-PL" sz="2400" dirty="0" smtClean="0">
                <a:solidFill>
                  <a:schemeClr val="bg2">
                    <a:lumMod val="50000"/>
                  </a:schemeClr>
                </a:solidFill>
              </a:rPr>
              <a:t>Pieczarka polna </a:t>
            </a:r>
            <a:r>
              <a:rPr lang="pl-PL" sz="2400" i="1" dirty="0" err="1" smtClean="0">
                <a:solidFill>
                  <a:schemeClr val="bg2">
                    <a:lumMod val="50000"/>
                  </a:schemeClr>
                </a:solidFill>
              </a:rPr>
              <a:t>Agaricus</a:t>
            </a:r>
            <a:r>
              <a:rPr lang="pl-PL" sz="2400" i="1" dirty="0" smtClean="0">
                <a:solidFill>
                  <a:schemeClr val="bg2">
                    <a:lumMod val="50000"/>
                  </a:schemeClr>
                </a:solidFill>
              </a:rPr>
              <a:t> </a:t>
            </a:r>
            <a:r>
              <a:rPr lang="pl-PL" sz="2400" i="1" dirty="0" err="1" smtClean="0">
                <a:solidFill>
                  <a:schemeClr val="bg2">
                    <a:lumMod val="50000"/>
                  </a:schemeClr>
                </a:solidFill>
              </a:rPr>
              <a:t>campestris</a:t>
            </a:r>
            <a:endParaRPr lang="pl-PL" sz="2400" i="1" dirty="0">
              <a:solidFill>
                <a:schemeClr val="bg2">
                  <a:lumMod val="50000"/>
                </a:schemeClr>
              </a:solidFill>
            </a:endParaRPr>
          </a:p>
        </p:txBody>
      </p:sp>
      <p:pic>
        <p:nvPicPr>
          <p:cNvPr id="1638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47864" y="1340768"/>
            <a:ext cx="5601181" cy="4198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539552" y="1593962"/>
            <a:ext cx="2808312" cy="3539430"/>
          </a:xfrm>
          <a:prstGeom prst="rect">
            <a:avLst/>
          </a:prstGeom>
          <a:noFill/>
        </p:spPr>
        <p:txBody>
          <a:bodyPr wrap="square" rtlCol="0">
            <a:spAutoFit/>
          </a:bodyPr>
          <a:lstStyle/>
          <a:p>
            <a:r>
              <a:rPr lang="pl-PL" sz="1400" b="1" dirty="0" smtClean="0">
                <a:solidFill>
                  <a:schemeClr val="bg1"/>
                </a:solidFill>
              </a:rPr>
              <a:t>- kapelusz biały, z wiekiem czerwonawy lub brązowawy, powierzchnia </a:t>
            </a:r>
            <a:r>
              <a:rPr lang="pl-PL" sz="1400" b="1" dirty="0" err="1" smtClean="0">
                <a:solidFill>
                  <a:schemeClr val="bg1"/>
                </a:solidFill>
              </a:rPr>
              <a:t>drobnołuskowata</a:t>
            </a:r>
            <a:r>
              <a:rPr lang="pl-PL" sz="1400" b="1" dirty="0" smtClean="0">
                <a:solidFill>
                  <a:schemeClr val="bg1"/>
                </a:solidFill>
              </a:rPr>
              <a:t>, rzadziej gładka </a:t>
            </a:r>
          </a:p>
          <a:p>
            <a:r>
              <a:rPr lang="pl-PL" sz="1400" b="1" dirty="0" smtClean="0">
                <a:solidFill>
                  <a:schemeClr val="bg1"/>
                </a:solidFill>
              </a:rPr>
              <a:t>- blaszki młode intensywnie różowe, w końcu czarne</a:t>
            </a:r>
          </a:p>
          <a:p>
            <a:r>
              <a:rPr lang="pl-PL" sz="1400" b="1" dirty="0" smtClean="0">
                <a:solidFill>
                  <a:schemeClr val="bg1"/>
                </a:solidFill>
              </a:rPr>
              <a:t>- trzon biały, podstawa </a:t>
            </a:r>
            <a:r>
              <a:rPr lang="pl-PL" sz="1400" b="1" dirty="0" err="1" smtClean="0">
                <a:solidFill>
                  <a:schemeClr val="bg1"/>
                </a:solidFill>
              </a:rPr>
              <a:t>żółtoplamista</a:t>
            </a:r>
            <a:r>
              <a:rPr lang="pl-PL" sz="1400" b="1" dirty="0" smtClean="0">
                <a:solidFill>
                  <a:schemeClr val="bg1"/>
                </a:solidFill>
              </a:rPr>
              <a:t>, z cienkim skurczonym, przeważnie zanikającym pierścieniem</a:t>
            </a:r>
          </a:p>
          <a:p>
            <a:r>
              <a:rPr lang="pl-PL" sz="1400" b="1" dirty="0" smtClean="0">
                <a:solidFill>
                  <a:schemeClr val="bg1"/>
                </a:solidFill>
              </a:rPr>
              <a:t>- miąższ biały, delikatny, po przecięciu słabo czerwieniejący, zapach i smak przyjemne</a:t>
            </a:r>
            <a:endParaRPr lang="pl-PL" sz="1400" b="1" dirty="0">
              <a:solidFill>
                <a:schemeClr val="bg1"/>
              </a:solidFill>
            </a:endParaRPr>
          </a:p>
        </p:txBody>
      </p:sp>
    </p:spTree>
    <p:extLst>
      <p:ext uri="{BB962C8B-B14F-4D97-AF65-F5344CB8AC3E}">
        <p14:creationId xmlns:p14="http://schemas.microsoft.com/office/powerpoint/2010/main" val="1637069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9944"/>
            <a:ext cx="7123080" cy="924475"/>
          </a:xfrm>
        </p:spPr>
        <p:txBody>
          <a:bodyPr/>
          <a:lstStyle/>
          <a:p>
            <a:pPr algn="ctr"/>
            <a:r>
              <a:rPr lang="pl-PL" sz="2400" dirty="0" smtClean="0">
                <a:solidFill>
                  <a:schemeClr val="bg2">
                    <a:lumMod val="50000"/>
                  </a:schemeClr>
                </a:solidFill>
              </a:rPr>
              <a:t>Pieczarka miejska (szlachetna) </a:t>
            </a:r>
            <a:r>
              <a:rPr lang="pl-PL" sz="2400" i="1" dirty="0" err="1" smtClean="0">
                <a:solidFill>
                  <a:schemeClr val="bg2">
                    <a:lumMod val="50000"/>
                  </a:schemeClr>
                </a:solidFill>
              </a:rPr>
              <a:t>Agaricus</a:t>
            </a:r>
            <a:r>
              <a:rPr lang="pl-PL" sz="2400" i="1" dirty="0" smtClean="0">
                <a:solidFill>
                  <a:schemeClr val="bg2">
                    <a:lumMod val="50000"/>
                  </a:schemeClr>
                </a:solidFill>
              </a:rPr>
              <a:t> </a:t>
            </a:r>
            <a:r>
              <a:rPr lang="pl-PL" sz="2400" i="1" dirty="0" err="1" smtClean="0">
                <a:solidFill>
                  <a:schemeClr val="bg2">
                    <a:lumMod val="50000"/>
                  </a:schemeClr>
                </a:solidFill>
              </a:rPr>
              <a:t>bitorquis</a:t>
            </a:r>
            <a:r>
              <a:rPr lang="pl-PL" sz="2400" i="1" dirty="0" smtClean="0">
                <a:solidFill>
                  <a:schemeClr val="bg2">
                    <a:lumMod val="50000"/>
                  </a:schemeClr>
                </a:solidFill>
              </a:rPr>
              <a:t> </a:t>
            </a:r>
            <a:r>
              <a:rPr lang="pl-PL" i="1" dirty="0" smtClean="0"/>
              <a:t> </a:t>
            </a:r>
            <a:endParaRPr lang="pl-PL" i="1" dirty="0"/>
          </a:p>
        </p:txBody>
      </p:sp>
      <p:pic>
        <p:nvPicPr>
          <p:cNvPr id="174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92080" y="1124744"/>
            <a:ext cx="3621154" cy="2715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580749"/>
            <a:ext cx="4369668" cy="327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323528" y="1484784"/>
            <a:ext cx="3024336" cy="4185761"/>
          </a:xfrm>
          <a:prstGeom prst="rect">
            <a:avLst/>
          </a:prstGeom>
          <a:noFill/>
        </p:spPr>
        <p:txBody>
          <a:bodyPr wrap="square" rtlCol="0">
            <a:spAutoFit/>
          </a:bodyPr>
          <a:lstStyle/>
          <a:p>
            <a:r>
              <a:rPr lang="pl-PL" sz="1400" b="1" dirty="0">
                <a:solidFill>
                  <a:schemeClr val="bg1"/>
                </a:solidFill>
              </a:rPr>
              <a:t>Kapelusz </a:t>
            </a:r>
            <a:r>
              <a:rPr lang="pl-PL" sz="1400" b="1" dirty="0" smtClean="0">
                <a:solidFill>
                  <a:schemeClr val="bg1"/>
                </a:solidFill>
              </a:rPr>
              <a:t>średnica </a:t>
            </a:r>
            <a:r>
              <a:rPr lang="pl-PL" sz="1400" b="1" dirty="0">
                <a:solidFill>
                  <a:schemeClr val="bg1"/>
                </a:solidFill>
              </a:rPr>
              <a:t>3-15 </a:t>
            </a:r>
            <a:r>
              <a:rPr lang="pl-PL" sz="1400" b="1" dirty="0" smtClean="0">
                <a:solidFill>
                  <a:schemeClr val="bg1"/>
                </a:solidFill>
              </a:rPr>
              <a:t>cm białawy</a:t>
            </a:r>
            <a:r>
              <a:rPr lang="pl-PL" sz="1400" b="1" dirty="0">
                <a:solidFill>
                  <a:schemeClr val="bg1"/>
                </a:solidFill>
              </a:rPr>
              <a:t>, kremowy, niekiedy z ochrowymi </a:t>
            </a:r>
            <a:r>
              <a:rPr lang="pl-PL" sz="1400" b="1" dirty="0" smtClean="0">
                <a:solidFill>
                  <a:schemeClr val="bg1"/>
                </a:solidFill>
              </a:rPr>
              <a:t>plamami,</a:t>
            </a:r>
            <a:endParaRPr lang="pl-PL" sz="1400" b="1" dirty="0">
              <a:solidFill>
                <a:schemeClr val="bg1"/>
              </a:solidFill>
            </a:endParaRPr>
          </a:p>
          <a:p>
            <a:r>
              <a:rPr lang="pl-PL" sz="1400" b="1" dirty="0" smtClean="0">
                <a:solidFill>
                  <a:schemeClr val="bg1"/>
                </a:solidFill>
              </a:rPr>
              <a:t>o </a:t>
            </a:r>
            <a:r>
              <a:rPr lang="pl-PL" sz="1400" b="1" dirty="0">
                <a:solidFill>
                  <a:schemeClr val="bg1"/>
                </a:solidFill>
              </a:rPr>
              <a:t>brzegu podwiniętym</a:t>
            </a:r>
          </a:p>
          <a:p>
            <a:r>
              <a:rPr lang="pl-PL" sz="1400" b="1" dirty="0">
                <a:solidFill>
                  <a:schemeClr val="bg1"/>
                </a:solidFill>
              </a:rPr>
              <a:t> </a:t>
            </a:r>
            <a:r>
              <a:rPr lang="pl-PL" sz="1400" b="1" dirty="0" smtClean="0">
                <a:solidFill>
                  <a:schemeClr val="bg1"/>
                </a:solidFill>
              </a:rPr>
              <a:t>skórka </a:t>
            </a:r>
            <a:r>
              <a:rPr lang="pl-PL" sz="1400" b="1" dirty="0">
                <a:solidFill>
                  <a:schemeClr val="bg1"/>
                </a:solidFill>
              </a:rPr>
              <a:t>gładka </a:t>
            </a:r>
          </a:p>
          <a:p>
            <a:r>
              <a:rPr lang="pl-PL" sz="1400" b="1" dirty="0" smtClean="0">
                <a:solidFill>
                  <a:schemeClr val="bg1"/>
                </a:solidFill>
              </a:rPr>
              <a:t>Blaszki </a:t>
            </a:r>
            <a:r>
              <a:rPr lang="pl-PL" sz="1400" b="1" dirty="0">
                <a:solidFill>
                  <a:schemeClr val="bg1"/>
                </a:solidFill>
              </a:rPr>
              <a:t>u bardzo młodych owocników białawe, potem różowawe, u starych czekoladowobrązowe</a:t>
            </a:r>
          </a:p>
          <a:p>
            <a:r>
              <a:rPr lang="pl-PL" sz="1400" b="1" dirty="0" smtClean="0">
                <a:solidFill>
                  <a:schemeClr val="bg1"/>
                </a:solidFill>
              </a:rPr>
              <a:t>wolne gęste</a:t>
            </a:r>
            <a:r>
              <a:rPr lang="pl-PL" sz="1400" b="1" dirty="0">
                <a:solidFill>
                  <a:schemeClr val="bg1"/>
                </a:solidFill>
              </a:rPr>
              <a:t>, wąskie </a:t>
            </a:r>
          </a:p>
          <a:p>
            <a:r>
              <a:rPr lang="pl-PL" sz="1400" b="1" dirty="0" smtClean="0">
                <a:solidFill>
                  <a:schemeClr val="bg1"/>
                </a:solidFill>
              </a:rPr>
              <a:t>Trzon białawy</a:t>
            </a:r>
            <a:r>
              <a:rPr lang="pl-PL" sz="1400" b="1" dirty="0">
                <a:solidFill>
                  <a:schemeClr val="bg1"/>
                </a:solidFill>
              </a:rPr>
              <a:t>, </a:t>
            </a:r>
            <a:r>
              <a:rPr lang="pl-PL" sz="1400" b="1" dirty="0" smtClean="0">
                <a:solidFill>
                  <a:schemeClr val="bg1"/>
                </a:solidFill>
              </a:rPr>
              <a:t>białokremowy zwęża </a:t>
            </a:r>
            <a:r>
              <a:rPr lang="pl-PL" sz="1400" b="1" dirty="0">
                <a:solidFill>
                  <a:schemeClr val="bg1"/>
                </a:solidFill>
              </a:rPr>
              <a:t>się ku </a:t>
            </a:r>
            <a:r>
              <a:rPr lang="pl-PL" sz="1400" b="1" dirty="0" smtClean="0">
                <a:solidFill>
                  <a:schemeClr val="bg1"/>
                </a:solidFill>
              </a:rPr>
              <a:t>dołowi z podwójnym pierścieniem skórka </a:t>
            </a:r>
            <a:r>
              <a:rPr lang="pl-PL" sz="1400" b="1" dirty="0">
                <a:solidFill>
                  <a:schemeClr val="bg1"/>
                </a:solidFill>
              </a:rPr>
              <a:t>gładka </a:t>
            </a:r>
          </a:p>
          <a:p>
            <a:r>
              <a:rPr lang="pl-PL" sz="1400" b="1" dirty="0" smtClean="0">
                <a:solidFill>
                  <a:schemeClr val="bg1"/>
                </a:solidFill>
              </a:rPr>
              <a:t>Miąższ biały</a:t>
            </a:r>
            <a:r>
              <a:rPr lang="pl-PL" sz="1400" b="1" dirty="0">
                <a:solidFill>
                  <a:schemeClr val="bg1"/>
                </a:solidFill>
              </a:rPr>
              <a:t>, na przekroju </a:t>
            </a:r>
            <a:r>
              <a:rPr lang="pl-PL" sz="1400" b="1" dirty="0" smtClean="0">
                <a:solidFill>
                  <a:schemeClr val="bg1"/>
                </a:solidFill>
              </a:rPr>
              <a:t>różowieje twardy</a:t>
            </a:r>
            <a:r>
              <a:rPr lang="pl-PL" sz="1400" b="1" dirty="0">
                <a:solidFill>
                  <a:schemeClr val="bg1"/>
                </a:solidFill>
              </a:rPr>
              <a:t>, </a:t>
            </a:r>
            <a:r>
              <a:rPr lang="pl-PL" sz="1400" b="1" dirty="0" smtClean="0">
                <a:solidFill>
                  <a:schemeClr val="bg1"/>
                </a:solidFill>
              </a:rPr>
              <a:t>jędrny </a:t>
            </a:r>
            <a:r>
              <a:rPr lang="pl-PL" sz="1400" b="1" dirty="0">
                <a:solidFill>
                  <a:schemeClr val="bg1"/>
                </a:solidFill>
              </a:rPr>
              <a:t>smak: łagodny, orzechowy</a:t>
            </a:r>
          </a:p>
          <a:p>
            <a:r>
              <a:rPr lang="pl-PL" sz="1400" b="1" dirty="0" smtClean="0">
                <a:solidFill>
                  <a:schemeClr val="bg1"/>
                </a:solidFill>
              </a:rPr>
              <a:t>zapach</a:t>
            </a:r>
            <a:r>
              <a:rPr lang="pl-PL" sz="1400" b="1" dirty="0">
                <a:solidFill>
                  <a:schemeClr val="bg1"/>
                </a:solidFill>
              </a:rPr>
              <a:t>: przyjemny, przypomina świeże drewno </a:t>
            </a:r>
          </a:p>
        </p:txBody>
      </p:sp>
    </p:spTree>
    <p:extLst>
      <p:ext uri="{BB962C8B-B14F-4D97-AF65-F5344CB8AC3E}">
        <p14:creationId xmlns:p14="http://schemas.microsoft.com/office/powerpoint/2010/main" val="7300998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13296"/>
            <a:ext cx="7123080" cy="924475"/>
          </a:xfrm>
        </p:spPr>
        <p:txBody>
          <a:bodyPr/>
          <a:lstStyle/>
          <a:p>
            <a:pPr algn="ctr"/>
            <a:r>
              <a:rPr lang="pl-PL" sz="2400" dirty="0" smtClean="0">
                <a:solidFill>
                  <a:schemeClr val="bg2">
                    <a:lumMod val="50000"/>
                  </a:schemeClr>
                </a:solidFill>
              </a:rPr>
              <a:t>Pieczarka zaroślowa </a:t>
            </a:r>
            <a:r>
              <a:rPr lang="pl-PL" sz="2400" i="1" dirty="0" err="1" smtClean="0">
                <a:solidFill>
                  <a:schemeClr val="bg2">
                    <a:lumMod val="50000"/>
                  </a:schemeClr>
                </a:solidFill>
              </a:rPr>
              <a:t>Agaricus</a:t>
            </a:r>
            <a:r>
              <a:rPr lang="pl-PL" sz="2400" i="1" dirty="0" smtClean="0">
                <a:solidFill>
                  <a:schemeClr val="bg2">
                    <a:lumMod val="50000"/>
                  </a:schemeClr>
                </a:solidFill>
              </a:rPr>
              <a:t> </a:t>
            </a:r>
            <a:r>
              <a:rPr lang="pl-PL" sz="2400" i="1" dirty="0" err="1" smtClean="0">
                <a:solidFill>
                  <a:schemeClr val="bg2">
                    <a:lumMod val="50000"/>
                  </a:schemeClr>
                </a:solidFill>
              </a:rPr>
              <a:t>silvicola</a:t>
            </a:r>
            <a:r>
              <a:rPr lang="pl-PL" sz="2400" i="1" dirty="0" smtClean="0">
                <a:solidFill>
                  <a:schemeClr val="bg2">
                    <a:lumMod val="50000"/>
                  </a:schemeClr>
                </a:solidFill>
              </a:rPr>
              <a:t> </a:t>
            </a:r>
            <a:endParaRPr lang="pl-PL" sz="2400" i="1" dirty="0">
              <a:solidFill>
                <a:schemeClr val="bg2">
                  <a:lumMod val="50000"/>
                </a:schemeClr>
              </a:solidFill>
            </a:endParaRPr>
          </a:p>
        </p:txBody>
      </p:sp>
      <p:pic>
        <p:nvPicPr>
          <p:cNvPr id="1843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132856"/>
            <a:ext cx="5504979" cy="366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395536" y="1268760"/>
            <a:ext cx="2880320" cy="4832092"/>
          </a:xfrm>
          <a:prstGeom prst="rect">
            <a:avLst/>
          </a:prstGeom>
          <a:noFill/>
        </p:spPr>
        <p:txBody>
          <a:bodyPr wrap="square" rtlCol="0">
            <a:spAutoFit/>
          </a:bodyPr>
          <a:lstStyle/>
          <a:p>
            <a:r>
              <a:rPr lang="pl-PL" sz="1400" b="1" dirty="0">
                <a:solidFill>
                  <a:schemeClr val="bg1"/>
                </a:solidFill>
              </a:rPr>
              <a:t>Kapelusz </a:t>
            </a:r>
            <a:r>
              <a:rPr lang="pl-PL" sz="1400" b="1" dirty="0" smtClean="0">
                <a:solidFill>
                  <a:schemeClr val="bg1"/>
                </a:solidFill>
              </a:rPr>
              <a:t>białawy</a:t>
            </a:r>
            <a:r>
              <a:rPr lang="pl-PL" sz="1400" b="1" dirty="0">
                <a:solidFill>
                  <a:schemeClr val="bg1"/>
                </a:solidFill>
              </a:rPr>
              <a:t>, kremowy z żółtym odcieniem, po potarciu silnie </a:t>
            </a:r>
            <a:r>
              <a:rPr lang="pl-PL" sz="1400" b="1" dirty="0" smtClean="0">
                <a:solidFill>
                  <a:schemeClr val="bg1"/>
                </a:solidFill>
              </a:rPr>
              <a:t>żółknie u </a:t>
            </a:r>
            <a:r>
              <a:rPr lang="pl-PL" sz="1400" b="1" dirty="0">
                <a:solidFill>
                  <a:schemeClr val="bg1"/>
                </a:solidFill>
              </a:rPr>
              <a:t>dojrzałych okazów spłaszczony, </a:t>
            </a:r>
            <a:r>
              <a:rPr lang="pl-PL" sz="1400" b="1" dirty="0" smtClean="0">
                <a:solidFill>
                  <a:schemeClr val="bg1"/>
                </a:solidFill>
              </a:rPr>
              <a:t>rozpostarty skórka </a:t>
            </a:r>
            <a:r>
              <a:rPr lang="pl-PL" sz="1400" b="1" dirty="0">
                <a:solidFill>
                  <a:schemeClr val="bg1"/>
                </a:solidFill>
              </a:rPr>
              <a:t>gładka, </a:t>
            </a:r>
            <a:r>
              <a:rPr lang="pl-PL" sz="1400" b="1" dirty="0" err="1">
                <a:solidFill>
                  <a:schemeClr val="bg1"/>
                </a:solidFill>
              </a:rPr>
              <a:t>kosmkowata</a:t>
            </a:r>
            <a:r>
              <a:rPr lang="pl-PL" sz="1400" b="1" dirty="0">
                <a:solidFill>
                  <a:schemeClr val="bg1"/>
                </a:solidFill>
              </a:rPr>
              <a:t> </a:t>
            </a:r>
          </a:p>
          <a:p>
            <a:r>
              <a:rPr lang="pl-PL" sz="1400" b="1" dirty="0" smtClean="0">
                <a:solidFill>
                  <a:schemeClr val="bg1"/>
                </a:solidFill>
              </a:rPr>
              <a:t>Blaszki najpierw </a:t>
            </a:r>
            <a:r>
              <a:rPr lang="pl-PL" sz="1400" b="1" dirty="0">
                <a:solidFill>
                  <a:schemeClr val="bg1"/>
                </a:solidFill>
              </a:rPr>
              <a:t>różowawe, później </a:t>
            </a:r>
            <a:r>
              <a:rPr lang="pl-PL" sz="1400" b="1" dirty="0" smtClean="0">
                <a:solidFill>
                  <a:schemeClr val="bg1"/>
                </a:solidFill>
              </a:rPr>
              <a:t>ciemnobrązowe wolne gęste </a:t>
            </a:r>
            <a:endParaRPr lang="pl-PL" sz="1400" b="1" dirty="0">
              <a:solidFill>
                <a:schemeClr val="bg1"/>
              </a:solidFill>
            </a:endParaRPr>
          </a:p>
          <a:p>
            <a:r>
              <a:rPr lang="pl-PL" sz="1400" b="1" dirty="0" smtClean="0">
                <a:solidFill>
                  <a:schemeClr val="bg1"/>
                </a:solidFill>
              </a:rPr>
              <a:t>Trzon kremowy</a:t>
            </a:r>
            <a:r>
              <a:rPr lang="pl-PL" sz="1400" b="1" dirty="0">
                <a:solidFill>
                  <a:schemeClr val="bg1"/>
                </a:solidFill>
              </a:rPr>
              <a:t>, </a:t>
            </a:r>
            <a:r>
              <a:rPr lang="pl-PL" sz="1400" b="1" dirty="0" smtClean="0">
                <a:solidFill>
                  <a:schemeClr val="bg1"/>
                </a:solidFill>
              </a:rPr>
              <a:t>żółknący wysmukły </a:t>
            </a:r>
            <a:r>
              <a:rPr lang="pl-PL" sz="1400" b="1" dirty="0">
                <a:solidFill>
                  <a:schemeClr val="bg1"/>
                </a:solidFill>
              </a:rPr>
              <a:t>o </a:t>
            </a:r>
            <a:r>
              <a:rPr lang="pl-PL" sz="1400" b="1" dirty="0" smtClean="0">
                <a:solidFill>
                  <a:schemeClr val="bg1"/>
                </a:solidFill>
              </a:rPr>
              <a:t>rozszerzonej bulwiasto podstawie</a:t>
            </a:r>
            <a:r>
              <a:rPr lang="pl-PL" sz="1400" b="1" dirty="0">
                <a:solidFill>
                  <a:schemeClr val="bg1"/>
                </a:solidFill>
              </a:rPr>
              <a:t>, wewnątrz </a:t>
            </a:r>
            <a:r>
              <a:rPr lang="pl-PL" sz="1400" b="1" dirty="0" smtClean="0">
                <a:solidFill>
                  <a:schemeClr val="bg1"/>
                </a:solidFill>
              </a:rPr>
              <a:t>pusty z </a:t>
            </a:r>
            <a:r>
              <a:rPr lang="pl-PL" sz="1400" b="1" dirty="0">
                <a:solidFill>
                  <a:schemeClr val="bg1"/>
                </a:solidFill>
              </a:rPr>
              <a:t>pojedynczym </a:t>
            </a:r>
            <a:r>
              <a:rPr lang="pl-PL" sz="1400" b="1" dirty="0" smtClean="0">
                <a:solidFill>
                  <a:schemeClr val="bg1"/>
                </a:solidFill>
              </a:rPr>
              <a:t>pierścieniem.</a:t>
            </a:r>
            <a:endParaRPr lang="pl-PL" sz="1400" b="1" dirty="0">
              <a:solidFill>
                <a:schemeClr val="bg1"/>
              </a:solidFill>
            </a:endParaRPr>
          </a:p>
          <a:p>
            <a:r>
              <a:rPr lang="pl-PL" sz="1400" b="1" dirty="0">
                <a:solidFill>
                  <a:schemeClr val="bg1"/>
                </a:solidFill>
              </a:rPr>
              <a:t>Miąższ </a:t>
            </a:r>
            <a:r>
              <a:rPr lang="pl-PL" sz="1400" b="1" dirty="0" smtClean="0">
                <a:solidFill>
                  <a:schemeClr val="bg1"/>
                </a:solidFill>
              </a:rPr>
              <a:t>białawy</a:t>
            </a:r>
            <a:r>
              <a:rPr lang="pl-PL" sz="1400" b="1" dirty="0">
                <a:solidFill>
                  <a:schemeClr val="bg1"/>
                </a:solidFill>
              </a:rPr>
              <a:t>, po przełamaniu przybiera </a:t>
            </a:r>
            <a:r>
              <a:rPr lang="pl-PL" sz="1400" b="1" dirty="0" smtClean="0">
                <a:solidFill>
                  <a:schemeClr val="bg1"/>
                </a:solidFill>
              </a:rPr>
              <a:t>barwę szarobrązową zapach</a:t>
            </a:r>
            <a:r>
              <a:rPr lang="pl-PL" sz="1400" b="1" dirty="0">
                <a:solidFill>
                  <a:schemeClr val="bg1"/>
                </a:solidFill>
              </a:rPr>
              <a:t>: anyżowo-"grzybowy" </a:t>
            </a:r>
          </a:p>
        </p:txBody>
      </p:sp>
    </p:spTree>
    <p:extLst>
      <p:ext uri="{BB962C8B-B14F-4D97-AF65-F5344CB8AC3E}">
        <p14:creationId xmlns:p14="http://schemas.microsoft.com/office/powerpoint/2010/main" val="2275386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0"/>
            <a:ext cx="7123080" cy="924475"/>
          </a:xfrm>
        </p:spPr>
        <p:txBody>
          <a:bodyPr/>
          <a:lstStyle/>
          <a:p>
            <a:pPr algn="ctr"/>
            <a:r>
              <a:rPr lang="pl-PL" sz="2400" dirty="0" smtClean="0">
                <a:solidFill>
                  <a:schemeClr val="bg2">
                    <a:lumMod val="50000"/>
                  </a:schemeClr>
                </a:solidFill>
              </a:rPr>
              <a:t>Pieprznik jadalny </a:t>
            </a:r>
            <a:r>
              <a:rPr lang="pl-PL" sz="2400" i="1" dirty="0" err="1" smtClean="0">
                <a:solidFill>
                  <a:schemeClr val="bg2">
                    <a:lumMod val="50000"/>
                  </a:schemeClr>
                </a:solidFill>
              </a:rPr>
              <a:t>Cantharellus</a:t>
            </a:r>
            <a:r>
              <a:rPr lang="pl-PL" sz="2400" i="1" dirty="0" smtClean="0">
                <a:solidFill>
                  <a:schemeClr val="bg2">
                    <a:lumMod val="50000"/>
                  </a:schemeClr>
                </a:solidFill>
              </a:rPr>
              <a:t> </a:t>
            </a:r>
            <a:r>
              <a:rPr lang="pl-PL" sz="2400" i="1" dirty="0" err="1" smtClean="0">
                <a:solidFill>
                  <a:schemeClr val="bg2">
                    <a:lumMod val="50000"/>
                  </a:schemeClr>
                </a:solidFill>
              </a:rPr>
              <a:t>cibarius</a:t>
            </a:r>
            <a:endParaRPr lang="pl-PL" sz="2400" i="1" dirty="0">
              <a:solidFill>
                <a:schemeClr val="bg2">
                  <a:lumMod val="50000"/>
                </a:schemeClr>
              </a:solidFill>
            </a:endParaRPr>
          </a:p>
        </p:txBody>
      </p:sp>
      <p:pic>
        <p:nvPicPr>
          <p:cNvPr id="1945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2363282"/>
            <a:ext cx="7620848" cy="365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1115616" y="1196752"/>
            <a:ext cx="7128792" cy="1169551"/>
          </a:xfrm>
          <a:prstGeom prst="rect">
            <a:avLst/>
          </a:prstGeom>
          <a:noFill/>
        </p:spPr>
        <p:txBody>
          <a:bodyPr wrap="square" rtlCol="0">
            <a:spAutoFit/>
          </a:bodyPr>
          <a:lstStyle/>
          <a:p>
            <a:r>
              <a:rPr lang="pl-PL" sz="1400" b="1" dirty="0">
                <a:solidFill>
                  <a:schemeClr val="bg1"/>
                </a:solidFill>
              </a:rPr>
              <a:t>Pieprznik jadalny, kapelusz barwy żółtka, pomarańczowożółty, z podwiniętym brzegiem. Listewki barwy kapelusza, grube, rozwidlone. Miąższ biały do bladożółtego, zwarty, zapach owocowy, smak łagodny do ostrego. Niejadalna </a:t>
            </a:r>
            <a:r>
              <a:rPr lang="pl-PL" sz="1400" b="1" dirty="0" err="1">
                <a:solidFill>
                  <a:schemeClr val="bg1"/>
                </a:solidFill>
              </a:rPr>
              <a:t>lisówka</a:t>
            </a:r>
            <a:r>
              <a:rPr lang="pl-PL" sz="1400" b="1" dirty="0">
                <a:solidFill>
                  <a:schemeClr val="bg1"/>
                </a:solidFill>
              </a:rPr>
              <a:t> pomarańczowa różni się dobrze widocznymi blaszkami.</a:t>
            </a:r>
          </a:p>
        </p:txBody>
      </p:sp>
    </p:spTree>
    <p:extLst>
      <p:ext uri="{BB962C8B-B14F-4D97-AF65-F5344CB8AC3E}">
        <p14:creationId xmlns:p14="http://schemas.microsoft.com/office/powerpoint/2010/main" val="12766780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Płachetka kołpakowata </a:t>
            </a:r>
            <a:r>
              <a:rPr lang="pl-PL" sz="2400" i="1" dirty="0" err="1" smtClean="0">
                <a:solidFill>
                  <a:schemeClr val="bg2">
                    <a:lumMod val="50000"/>
                  </a:schemeClr>
                </a:solidFill>
              </a:rPr>
              <a:t>Rozites</a:t>
            </a:r>
            <a:r>
              <a:rPr lang="pl-PL" sz="2400" i="1" dirty="0" smtClean="0">
                <a:solidFill>
                  <a:schemeClr val="bg2">
                    <a:lumMod val="50000"/>
                  </a:schemeClr>
                </a:solidFill>
              </a:rPr>
              <a:t> </a:t>
            </a:r>
            <a:r>
              <a:rPr lang="pl-PL" sz="2400" i="1" dirty="0" err="1" smtClean="0">
                <a:solidFill>
                  <a:schemeClr val="bg2">
                    <a:lumMod val="50000"/>
                  </a:schemeClr>
                </a:solidFill>
              </a:rPr>
              <a:t>caperatus</a:t>
            </a:r>
            <a:r>
              <a:rPr lang="pl-PL" sz="2400" i="1" dirty="0" smtClean="0">
                <a:solidFill>
                  <a:schemeClr val="bg2">
                    <a:lumMod val="50000"/>
                  </a:schemeClr>
                </a:solidFill>
              </a:rPr>
              <a:t> </a:t>
            </a:r>
            <a:endParaRPr lang="pl-PL" sz="2400" i="1" dirty="0">
              <a:solidFill>
                <a:schemeClr val="bg2">
                  <a:lumMod val="50000"/>
                </a:schemeClr>
              </a:solidFill>
            </a:endParaRPr>
          </a:p>
        </p:txBody>
      </p:sp>
      <p:pic>
        <p:nvPicPr>
          <p:cNvPr id="2048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995936" y="1628800"/>
            <a:ext cx="5000923" cy="360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323528" y="1556792"/>
            <a:ext cx="3168352" cy="3323987"/>
          </a:xfrm>
          <a:prstGeom prst="rect">
            <a:avLst/>
          </a:prstGeom>
          <a:noFill/>
        </p:spPr>
        <p:txBody>
          <a:bodyPr wrap="square" rtlCol="0">
            <a:spAutoFit/>
          </a:bodyPr>
          <a:lstStyle/>
          <a:p>
            <a:pPr>
              <a:spcAft>
                <a:spcPts val="0"/>
              </a:spcAft>
            </a:pPr>
            <a:r>
              <a:rPr lang="pl-PL" sz="1400" b="1" dirty="0" smtClean="0">
                <a:solidFill>
                  <a:schemeClr val="bg1"/>
                </a:solidFill>
                <a:latin typeface="+mj-lt"/>
                <a:ea typeface="Times New Roman"/>
              </a:rPr>
              <a:t>- kapelusz </a:t>
            </a:r>
            <a:r>
              <a:rPr lang="pl-PL" sz="1400" b="1" dirty="0" err="1">
                <a:solidFill>
                  <a:schemeClr val="bg1"/>
                </a:solidFill>
                <a:latin typeface="+mj-lt"/>
                <a:ea typeface="Times New Roman"/>
              </a:rPr>
              <a:t>skórzanobrązowy</a:t>
            </a:r>
            <a:r>
              <a:rPr lang="pl-PL" sz="1400" b="1" dirty="0">
                <a:solidFill>
                  <a:schemeClr val="bg1"/>
                </a:solidFill>
                <a:latin typeface="+mj-lt"/>
                <a:ea typeface="Times New Roman"/>
              </a:rPr>
              <a:t>, </a:t>
            </a:r>
            <a:r>
              <a:rPr lang="pl-PL" sz="1400" b="1" dirty="0" smtClean="0">
                <a:solidFill>
                  <a:schemeClr val="bg1"/>
                </a:solidFill>
                <a:latin typeface="+mj-lt"/>
                <a:ea typeface="Verdana" panose="020B0604030504040204" pitchFamily="34" charset="0"/>
                <a:cs typeface="Verdana" panose="020B0604030504040204" pitchFamily="34" charset="0"/>
              </a:rPr>
              <a:t>młody</a:t>
            </a:r>
            <a:r>
              <a:rPr lang="pl-PL" sz="1400" b="1" dirty="0" smtClean="0">
                <a:solidFill>
                  <a:schemeClr val="bg1"/>
                </a:solidFill>
                <a:latin typeface="+mj-lt"/>
                <a:ea typeface="Times New Roman"/>
              </a:rPr>
              <a:t> </a:t>
            </a:r>
            <a:r>
              <a:rPr lang="pl-PL" sz="1400" b="1" dirty="0">
                <a:solidFill>
                  <a:schemeClr val="bg1"/>
                </a:solidFill>
                <a:latin typeface="+mj-lt"/>
                <a:ea typeface="Times New Roman"/>
              </a:rPr>
              <a:t>dzwonkowaty, później rozpostarty z garbkiem, młody pokryty srebrzystobiałą </a:t>
            </a:r>
            <a:r>
              <a:rPr lang="pl-PL" sz="1400" b="1" dirty="0" smtClean="0">
                <a:solidFill>
                  <a:schemeClr val="bg1"/>
                </a:solidFill>
                <a:latin typeface="+mj-lt"/>
                <a:ea typeface="Times New Roman"/>
              </a:rPr>
              <a:t>osłoną</a:t>
            </a:r>
          </a:p>
          <a:p>
            <a:pPr>
              <a:spcAft>
                <a:spcPts val="0"/>
              </a:spcAft>
            </a:pPr>
            <a:r>
              <a:rPr lang="pl-PL" sz="1400" b="1" dirty="0" smtClean="0">
                <a:solidFill>
                  <a:schemeClr val="bg1"/>
                </a:solidFill>
                <a:latin typeface="+mj-lt"/>
                <a:ea typeface="Times New Roman"/>
              </a:rPr>
              <a:t>- blaszki </a:t>
            </a:r>
            <a:r>
              <a:rPr lang="pl-PL" sz="1400" b="1" dirty="0" err="1">
                <a:solidFill>
                  <a:schemeClr val="bg1"/>
                </a:solidFill>
                <a:latin typeface="+mj-lt"/>
                <a:ea typeface="Times New Roman"/>
              </a:rPr>
              <a:t>gliniastobrązowe</a:t>
            </a:r>
            <a:r>
              <a:rPr lang="pl-PL" sz="1400" b="1" dirty="0">
                <a:solidFill>
                  <a:schemeClr val="bg1"/>
                </a:solidFill>
                <a:latin typeface="+mj-lt"/>
                <a:ea typeface="Times New Roman"/>
              </a:rPr>
              <a:t>, ostrze karbowane. Trzon </a:t>
            </a:r>
            <a:r>
              <a:rPr lang="pl-PL" sz="1400" b="1" dirty="0" err="1">
                <a:solidFill>
                  <a:schemeClr val="bg1"/>
                </a:solidFill>
                <a:latin typeface="+mj-lt"/>
                <a:ea typeface="Times New Roman"/>
              </a:rPr>
              <a:t>brudnobiaławy</a:t>
            </a:r>
            <a:r>
              <a:rPr lang="pl-PL" sz="1400" b="1" dirty="0">
                <a:solidFill>
                  <a:schemeClr val="bg1"/>
                </a:solidFill>
                <a:latin typeface="+mj-lt"/>
                <a:ea typeface="Times New Roman"/>
              </a:rPr>
              <a:t>, nad pierścieniem z „nalotem”, pod nim delikatnie długowłóknisty, pierścień błoniasty, często postrzępiony</a:t>
            </a:r>
            <a:r>
              <a:rPr lang="pl-PL" sz="1400" b="1" dirty="0" smtClean="0">
                <a:solidFill>
                  <a:schemeClr val="bg1"/>
                </a:solidFill>
                <a:latin typeface="+mj-lt"/>
                <a:ea typeface="Times New Roman"/>
              </a:rPr>
              <a:t>.</a:t>
            </a:r>
          </a:p>
          <a:p>
            <a:pPr>
              <a:spcAft>
                <a:spcPts val="0"/>
              </a:spcAft>
            </a:pPr>
            <a:r>
              <a:rPr lang="pl-PL" sz="1400" b="1" dirty="0">
                <a:solidFill>
                  <a:schemeClr val="bg1"/>
                </a:solidFill>
                <a:latin typeface="+mj-lt"/>
                <a:ea typeface="Times New Roman"/>
              </a:rPr>
              <a:t>-</a:t>
            </a:r>
            <a:r>
              <a:rPr lang="pl-PL" sz="1400" b="1" dirty="0" smtClean="0">
                <a:solidFill>
                  <a:schemeClr val="bg1"/>
                </a:solidFill>
                <a:latin typeface="+mj-lt"/>
                <a:ea typeface="Times New Roman"/>
              </a:rPr>
              <a:t> miąższ </a:t>
            </a:r>
            <a:r>
              <a:rPr lang="pl-PL" sz="1400" b="1" dirty="0">
                <a:solidFill>
                  <a:schemeClr val="bg1"/>
                </a:solidFill>
                <a:latin typeface="+mj-lt"/>
                <a:ea typeface="Times New Roman"/>
              </a:rPr>
              <a:t>białawy, zapach przyjemny, smak łagodny</a:t>
            </a:r>
            <a:r>
              <a:rPr lang="pl-PL" sz="1400" dirty="0">
                <a:latin typeface="+mj-lt"/>
                <a:ea typeface="Times New Roman"/>
              </a:rPr>
              <a:t>.</a:t>
            </a:r>
            <a:endParaRPr lang="pl-PL" sz="1400" dirty="0">
              <a:effectLst/>
              <a:latin typeface="+mj-lt"/>
              <a:ea typeface="Times New Roman"/>
            </a:endParaRPr>
          </a:p>
        </p:txBody>
      </p:sp>
    </p:spTree>
    <p:extLst>
      <p:ext uri="{BB962C8B-B14F-4D97-AF65-F5344CB8AC3E}">
        <p14:creationId xmlns:p14="http://schemas.microsoft.com/office/powerpoint/2010/main" val="4254271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0"/>
            <a:ext cx="7123080" cy="924475"/>
          </a:xfrm>
        </p:spPr>
        <p:txBody>
          <a:bodyPr/>
          <a:lstStyle/>
          <a:p>
            <a:pPr algn="ctr"/>
            <a:r>
              <a:rPr lang="pl-PL" sz="2400" dirty="0" err="1" smtClean="0">
                <a:solidFill>
                  <a:schemeClr val="bg2">
                    <a:lumMod val="50000"/>
                  </a:schemeClr>
                </a:solidFill>
              </a:rPr>
              <a:t>Pochwiak</a:t>
            </a:r>
            <a:r>
              <a:rPr lang="pl-PL" sz="2400" dirty="0" smtClean="0">
                <a:solidFill>
                  <a:schemeClr val="bg2">
                    <a:lumMod val="50000"/>
                  </a:schemeClr>
                </a:solidFill>
              </a:rPr>
              <a:t> wielkopochwowy (pochwiasty) </a:t>
            </a:r>
            <a:r>
              <a:rPr lang="pl-PL" sz="2400" i="1" dirty="0" err="1" smtClean="0">
                <a:solidFill>
                  <a:schemeClr val="bg2">
                    <a:lumMod val="50000"/>
                  </a:schemeClr>
                </a:solidFill>
              </a:rPr>
              <a:t>Volvariella</a:t>
            </a:r>
            <a:r>
              <a:rPr lang="pl-PL" sz="2400" i="1" dirty="0" smtClean="0">
                <a:solidFill>
                  <a:schemeClr val="bg2">
                    <a:lumMod val="50000"/>
                  </a:schemeClr>
                </a:solidFill>
              </a:rPr>
              <a:t> </a:t>
            </a:r>
            <a:r>
              <a:rPr lang="pl-PL" sz="2400" i="1" dirty="0" err="1" smtClean="0">
                <a:solidFill>
                  <a:schemeClr val="bg2">
                    <a:lumMod val="50000"/>
                  </a:schemeClr>
                </a:solidFill>
              </a:rPr>
              <a:t>volvacea</a:t>
            </a:r>
            <a:endParaRPr lang="pl-PL" sz="2400" i="1" dirty="0">
              <a:solidFill>
                <a:schemeClr val="bg2">
                  <a:lumMod val="50000"/>
                </a:schemeClr>
              </a:solidFill>
            </a:endParaRPr>
          </a:p>
        </p:txBody>
      </p:sp>
      <p:sp>
        <p:nvSpPr>
          <p:cNvPr id="4" name="pole tekstowe 3"/>
          <p:cNvSpPr txBox="1"/>
          <p:nvPr/>
        </p:nvSpPr>
        <p:spPr>
          <a:xfrm>
            <a:off x="777889" y="1196752"/>
            <a:ext cx="3083607" cy="4893647"/>
          </a:xfrm>
          <a:prstGeom prst="rect">
            <a:avLst/>
          </a:prstGeom>
          <a:noFill/>
        </p:spPr>
        <p:txBody>
          <a:bodyPr wrap="square" rtlCol="0">
            <a:spAutoFit/>
          </a:bodyPr>
          <a:lstStyle/>
          <a:p>
            <a:r>
              <a:rPr lang="pl-PL" sz="1400" b="1" dirty="0" err="1" smtClean="0">
                <a:solidFill>
                  <a:schemeClr val="bg1"/>
                </a:solidFill>
              </a:rPr>
              <a:t>Saprotrof</a:t>
            </a:r>
            <a:r>
              <a:rPr lang="pl-PL" sz="1400" b="1" dirty="0" smtClean="0">
                <a:solidFill>
                  <a:schemeClr val="bg1"/>
                </a:solidFill>
              </a:rPr>
              <a:t>, jest </a:t>
            </a:r>
            <a:r>
              <a:rPr lang="pl-PL" sz="1400" b="1" dirty="0">
                <a:solidFill>
                  <a:schemeClr val="bg1"/>
                </a:solidFill>
              </a:rPr>
              <a:t>uprawiany w Azji południowo-wschodniej i na Dalekim Wschodzie</a:t>
            </a:r>
            <a:r>
              <a:rPr lang="pl-PL" sz="1400" b="1" dirty="0" smtClean="0">
                <a:solidFill>
                  <a:schemeClr val="bg1"/>
                </a:solidFill>
              </a:rPr>
              <a:t>., </a:t>
            </a:r>
            <a:r>
              <a:rPr lang="pl-PL" sz="1400" b="1" dirty="0">
                <a:solidFill>
                  <a:schemeClr val="bg1"/>
                </a:solidFill>
              </a:rPr>
              <a:t>kupowane są w krajach azjatyckich świeże, w Europie spotyka się jedynie suszone lub w </a:t>
            </a:r>
            <a:r>
              <a:rPr lang="pl-PL" sz="1400" b="1" dirty="0" smtClean="0">
                <a:solidFill>
                  <a:schemeClr val="bg1"/>
                </a:solidFill>
              </a:rPr>
              <a:t>puszkach.</a:t>
            </a:r>
            <a:endParaRPr lang="pl-PL" sz="1400" b="1" dirty="0">
              <a:solidFill>
                <a:schemeClr val="bg1"/>
              </a:solidFill>
            </a:endParaRPr>
          </a:p>
          <a:p>
            <a:r>
              <a:rPr lang="pl-PL" sz="1400" b="1" dirty="0" err="1">
                <a:solidFill>
                  <a:schemeClr val="bg1"/>
                </a:solidFill>
              </a:rPr>
              <a:t>Pochwiaki</a:t>
            </a:r>
            <a:r>
              <a:rPr lang="pl-PL" sz="1400" b="1" dirty="0">
                <a:solidFill>
                  <a:schemeClr val="bg1"/>
                </a:solidFill>
              </a:rPr>
              <a:t> często uprawiane są na matach ze słomy ryżowej i zbierane niedojrzałe, przed pęknięciem </a:t>
            </a:r>
            <a:r>
              <a:rPr lang="pl-PL" sz="1400" b="1" dirty="0" smtClean="0">
                <a:solidFill>
                  <a:schemeClr val="bg1"/>
                </a:solidFill>
              </a:rPr>
              <a:t>osłony.. </a:t>
            </a:r>
            <a:r>
              <a:rPr lang="pl-PL" sz="1400" b="1" dirty="0">
                <a:solidFill>
                  <a:schemeClr val="bg1"/>
                </a:solidFill>
              </a:rPr>
              <a:t>Przypominają trującego </a:t>
            </a:r>
            <a:r>
              <a:rPr lang="pl-PL" sz="1400" b="1" dirty="0" smtClean="0">
                <a:solidFill>
                  <a:schemeClr val="bg1"/>
                </a:solidFill>
              </a:rPr>
              <a:t>muchomora zielonkawego (sromotnikowego). Wiele </a:t>
            </a:r>
            <a:r>
              <a:rPr lang="pl-PL" sz="1400" b="1" dirty="0">
                <a:solidFill>
                  <a:schemeClr val="bg1"/>
                </a:solidFill>
              </a:rPr>
              <a:t>osób, w szczególności imigrantów z południowo-wschodniej Azji, gdzie </a:t>
            </a:r>
            <a:r>
              <a:rPr lang="pl-PL" sz="1400" b="1" dirty="0" err="1">
                <a:solidFill>
                  <a:schemeClr val="bg1"/>
                </a:solidFill>
              </a:rPr>
              <a:t>pochwiak</a:t>
            </a:r>
            <a:r>
              <a:rPr lang="pl-PL" sz="1400" b="1" dirty="0">
                <a:solidFill>
                  <a:schemeClr val="bg1"/>
                </a:solidFill>
              </a:rPr>
              <a:t> </a:t>
            </a:r>
            <a:r>
              <a:rPr lang="pl-PL" sz="1400" b="1" dirty="0" err="1">
                <a:solidFill>
                  <a:schemeClr val="bg1"/>
                </a:solidFill>
              </a:rPr>
              <a:t>wielkopochowy</a:t>
            </a:r>
            <a:r>
              <a:rPr lang="pl-PL" sz="1400" b="1" dirty="0">
                <a:solidFill>
                  <a:schemeClr val="bg1"/>
                </a:solidFill>
              </a:rPr>
              <a:t> jest powszechny, zatruło się na skutek tej </a:t>
            </a:r>
            <a:r>
              <a:rPr lang="pl-PL" sz="1400" b="1" dirty="0" smtClean="0">
                <a:solidFill>
                  <a:schemeClr val="bg1"/>
                </a:solidFill>
              </a:rPr>
              <a:t>pomyłki.</a:t>
            </a:r>
            <a:endParaRPr lang="pl-PL" sz="1400" b="1" dirty="0">
              <a:solidFill>
                <a:schemeClr val="bg1"/>
              </a:solidFill>
            </a:endParaRPr>
          </a:p>
          <a:p>
            <a:endParaRPr lang="pl-PL" dirty="0"/>
          </a:p>
        </p:txBody>
      </p:sp>
    </p:spTree>
    <p:extLst>
      <p:ext uri="{BB962C8B-B14F-4D97-AF65-F5344CB8AC3E}">
        <p14:creationId xmlns:p14="http://schemas.microsoft.com/office/powerpoint/2010/main" val="3732448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Podgrzybek brunatny </a:t>
            </a:r>
            <a:r>
              <a:rPr lang="pl-PL" sz="2400" i="1" dirty="0" err="1" smtClean="0">
                <a:solidFill>
                  <a:schemeClr val="bg2">
                    <a:lumMod val="50000"/>
                  </a:schemeClr>
                </a:solidFill>
              </a:rPr>
              <a:t>Xerocomus</a:t>
            </a:r>
            <a:r>
              <a:rPr lang="pl-PL" sz="2400" i="1" dirty="0" smtClean="0">
                <a:solidFill>
                  <a:schemeClr val="bg2">
                    <a:lumMod val="50000"/>
                  </a:schemeClr>
                </a:solidFill>
              </a:rPr>
              <a:t> </a:t>
            </a:r>
            <a:r>
              <a:rPr lang="pl-PL" sz="2400" i="1" dirty="0" err="1" smtClean="0">
                <a:solidFill>
                  <a:schemeClr val="bg2">
                    <a:lumMod val="50000"/>
                  </a:schemeClr>
                </a:solidFill>
              </a:rPr>
              <a:t>badius</a:t>
            </a:r>
            <a:endParaRPr lang="pl-PL" sz="2400" i="1" dirty="0">
              <a:solidFill>
                <a:schemeClr val="bg2">
                  <a:lumMod val="50000"/>
                </a:schemeClr>
              </a:solidFill>
            </a:endParaRPr>
          </a:p>
        </p:txBody>
      </p:sp>
      <p:pic>
        <p:nvPicPr>
          <p:cNvPr id="2253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47864" y="2132856"/>
            <a:ext cx="5511577" cy="366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553312" y="2276872"/>
            <a:ext cx="2592288" cy="3108543"/>
          </a:xfrm>
          <a:prstGeom prst="rect">
            <a:avLst/>
          </a:prstGeom>
          <a:noFill/>
        </p:spPr>
        <p:txBody>
          <a:bodyPr wrap="square" rtlCol="0">
            <a:spAutoFit/>
          </a:bodyPr>
          <a:lstStyle/>
          <a:p>
            <a:r>
              <a:rPr lang="pl-PL" sz="1400" b="1" dirty="0" smtClean="0">
                <a:solidFill>
                  <a:schemeClr val="bg1"/>
                </a:solidFill>
              </a:rPr>
              <a:t>- kapelusz </a:t>
            </a:r>
            <a:r>
              <a:rPr lang="pl-PL" sz="1400" b="1" dirty="0">
                <a:solidFill>
                  <a:schemeClr val="bg1"/>
                </a:solidFill>
              </a:rPr>
              <a:t>kasztanowobrązowy , wypukły następnie spłaszczony, suchy, </a:t>
            </a:r>
            <a:r>
              <a:rPr lang="pl-PL" sz="1400" b="1" dirty="0" err="1">
                <a:solidFill>
                  <a:schemeClr val="bg1"/>
                </a:solidFill>
              </a:rPr>
              <a:t>zamszowato</a:t>
            </a:r>
            <a:r>
              <a:rPr lang="pl-PL" sz="1400" b="1" dirty="0">
                <a:solidFill>
                  <a:schemeClr val="bg1"/>
                </a:solidFill>
              </a:rPr>
              <a:t> aksamitny. </a:t>
            </a:r>
            <a:r>
              <a:rPr lang="pl-PL" sz="1400" b="1" dirty="0" smtClean="0">
                <a:solidFill>
                  <a:schemeClr val="bg1"/>
                </a:solidFill>
              </a:rPr>
              <a:t>- rurki </a:t>
            </a:r>
            <a:r>
              <a:rPr lang="pl-PL" sz="1400" b="1" dirty="0">
                <a:solidFill>
                  <a:schemeClr val="bg1"/>
                </a:solidFill>
              </a:rPr>
              <a:t>bladożółte, pod naciskiem stają się ciemnoniebieskie. </a:t>
            </a:r>
          </a:p>
          <a:p>
            <a:r>
              <a:rPr lang="pl-PL" sz="1400" b="1" dirty="0" smtClean="0">
                <a:solidFill>
                  <a:schemeClr val="bg1"/>
                </a:solidFill>
              </a:rPr>
              <a:t>- miąższ </a:t>
            </a:r>
            <a:r>
              <a:rPr lang="pl-PL" sz="1400" b="1" dirty="0">
                <a:solidFill>
                  <a:schemeClr val="bg1"/>
                </a:solidFill>
              </a:rPr>
              <a:t>białawy, miejscami żółtawy, po przecięciu niebieszczejący, zapach słabo owocowy, smak łagodny.</a:t>
            </a:r>
          </a:p>
        </p:txBody>
      </p:sp>
    </p:spTree>
    <p:extLst>
      <p:ext uri="{BB962C8B-B14F-4D97-AF65-F5344CB8AC3E}">
        <p14:creationId xmlns:p14="http://schemas.microsoft.com/office/powerpoint/2010/main" val="13964771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Podgrzybek zajączek </a:t>
            </a:r>
            <a:br>
              <a:rPr lang="pl-PL" sz="2400" dirty="0" smtClean="0">
                <a:solidFill>
                  <a:schemeClr val="bg2">
                    <a:lumMod val="50000"/>
                  </a:schemeClr>
                </a:solidFill>
              </a:rPr>
            </a:br>
            <a:r>
              <a:rPr lang="pl-PL" sz="2400" i="1" dirty="0" err="1" smtClean="0">
                <a:solidFill>
                  <a:schemeClr val="bg2">
                    <a:lumMod val="50000"/>
                  </a:schemeClr>
                </a:solidFill>
              </a:rPr>
              <a:t>Xerocomus</a:t>
            </a:r>
            <a:r>
              <a:rPr lang="pl-PL" sz="2400" i="1" dirty="0" smtClean="0">
                <a:solidFill>
                  <a:schemeClr val="bg2">
                    <a:lumMod val="50000"/>
                  </a:schemeClr>
                </a:solidFill>
              </a:rPr>
              <a:t> </a:t>
            </a:r>
            <a:r>
              <a:rPr lang="pl-PL" sz="2400" i="1" dirty="0" err="1" smtClean="0">
                <a:solidFill>
                  <a:schemeClr val="bg2">
                    <a:lumMod val="50000"/>
                  </a:schemeClr>
                </a:solidFill>
              </a:rPr>
              <a:t>subtomentosus</a:t>
            </a:r>
            <a:endParaRPr lang="pl-PL" sz="2400" i="1" dirty="0">
              <a:solidFill>
                <a:schemeClr val="bg2">
                  <a:lumMod val="50000"/>
                </a:schemeClr>
              </a:solidFill>
            </a:endParaRPr>
          </a:p>
        </p:txBody>
      </p:sp>
      <p:pic>
        <p:nvPicPr>
          <p:cNvPr id="2355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419872" y="1412776"/>
            <a:ext cx="5504979" cy="4128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611560" y="1752264"/>
            <a:ext cx="2232248" cy="4031873"/>
          </a:xfrm>
          <a:prstGeom prst="rect">
            <a:avLst/>
          </a:prstGeom>
          <a:noFill/>
        </p:spPr>
        <p:txBody>
          <a:bodyPr wrap="square" rtlCol="0">
            <a:spAutoFit/>
          </a:bodyPr>
          <a:lstStyle/>
          <a:p>
            <a:r>
              <a:rPr lang="pl-PL" sz="1400" b="1" dirty="0" smtClean="0">
                <a:solidFill>
                  <a:schemeClr val="bg1"/>
                </a:solidFill>
              </a:rPr>
              <a:t>- kapelusz </a:t>
            </a:r>
            <a:r>
              <a:rPr lang="pl-PL" sz="1400" b="1" dirty="0">
                <a:solidFill>
                  <a:schemeClr val="bg1"/>
                </a:solidFill>
              </a:rPr>
              <a:t>oliwkowożółty, powierzchnia </a:t>
            </a:r>
            <a:r>
              <a:rPr lang="pl-PL" sz="1400" b="1" dirty="0" err="1">
                <a:solidFill>
                  <a:schemeClr val="bg1"/>
                </a:solidFill>
              </a:rPr>
              <a:t>zamszowato</a:t>
            </a:r>
            <a:r>
              <a:rPr lang="pl-PL" sz="1400" b="1" dirty="0">
                <a:solidFill>
                  <a:schemeClr val="bg1"/>
                </a:solidFill>
              </a:rPr>
              <a:t> matowa. </a:t>
            </a:r>
            <a:endParaRPr lang="pl-PL" sz="1400" b="1" dirty="0" smtClean="0">
              <a:solidFill>
                <a:schemeClr val="bg1"/>
              </a:solidFill>
            </a:endParaRPr>
          </a:p>
          <a:p>
            <a:r>
              <a:rPr lang="pl-PL" sz="1400" b="1" dirty="0" smtClean="0">
                <a:solidFill>
                  <a:schemeClr val="bg1"/>
                </a:solidFill>
              </a:rPr>
              <a:t>- rurki </a:t>
            </a:r>
            <a:r>
              <a:rPr lang="pl-PL" sz="1400" b="1" dirty="0">
                <a:solidFill>
                  <a:schemeClr val="bg1"/>
                </a:solidFill>
              </a:rPr>
              <a:t>złocistożółte. </a:t>
            </a:r>
            <a:r>
              <a:rPr lang="pl-PL" sz="1400" b="1" dirty="0" smtClean="0">
                <a:solidFill>
                  <a:schemeClr val="bg1"/>
                </a:solidFill>
              </a:rPr>
              <a:t>- trzon </a:t>
            </a:r>
            <a:r>
              <a:rPr lang="pl-PL" sz="1400" b="1" dirty="0" err="1">
                <a:solidFill>
                  <a:schemeClr val="bg1"/>
                </a:solidFill>
              </a:rPr>
              <a:t>żółtoochrowy</a:t>
            </a:r>
            <a:r>
              <a:rPr lang="pl-PL" sz="1400" b="1" dirty="0">
                <a:solidFill>
                  <a:schemeClr val="bg1"/>
                </a:solidFill>
              </a:rPr>
              <a:t>, na szczycie </a:t>
            </a:r>
            <a:r>
              <a:rPr lang="pl-PL" sz="1400" b="1" dirty="0" err="1">
                <a:solidFill>
                  <a:schemeClr val="bg1"/>
                </a:solidFill>
              </a:rPr>
              <a:t>rdzawobrązowy</a:t>
            </a:r>
            <a:r>
              <a:rPr lang="pl-PL" sz="1400" b="1" dirty="0">
                <a:solidFill>
                  <a:schemeClr val="bg1"/>
                </a:solidFill>
              </a:rPr>
              <a:t>. </a:t>
            </a:r>
          </a:p>
          <a:p>
            <a:r>
              <a:rPr lang="pl-PL" sz="1400" b="1" dirty="0" smtClean="0">
                <a:solidFill>
                  <a:schemeClr val="bg1"/>
                </a:solidFill>
              </a:rPr>
              <a:t>- miąższ </a:t>
            </a:r>
            <a:r>
              <a:rPr lang="pl-PL" sz="1400" b="1" dirty="0">
                <a:solidFill>
                  <a:schemeClr val="bg1"/>
                </a:solidFill>
              </a:rPr>
              <a:t>białożółtawy, w trzonie wyraźnie żółty, po przecięciu prawie niezmienny, zapach słaby, smak łagodny.</a:t>
            </a:r>
          </a:p>
          <a:p>
            <a:endParaRPr lang="pl-PL" dirty="0"/>
          </a:p>
        </p:txBody>
      </p:sp>
    </p:spTree>
    <p:extLst>
      <p:ext uri="{BB962C8B-B14F-4D97-AF65-F5344CB8AC3E}">
        <p14:creationId xmlns:p14="http://schemas.microsoft.com/office/powerpoint/2010/main" val="18742547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Podgrzybek złotawy </a:t>
            </a:r>
            <a:br>
              <a:rPr lang="pl-PL" sz="2400" dirty="0" smtClean="0">
                <a:solidFill>
                  <a:schemeClr val="bg2">
                    <a:lumMod val="50000"/>
                  </a:schemeClr>
                </a:solidFill>
              </a:rPr>
            </a:br>
            <a:r>
              <a:rPr lang="pl-PL" sz="2400" i="1" dirty="0" err="1" smtClean="0">
                <a:solidFill>
                  <a:schemeClr val="bg2">
                    <a:lumMod val="50000"/>
                  </a:schemeClr>
                </a:solidFill>
              </a:rPr>
              <a:t>Xerocomus</a:t>
            </a:r>
            <a:r>
              <a:rPr lang="pl-PL" sz="2400" i="1" dirty="0" smtClean="0">
                <a:solidFill>
                  <a:schemeClr val="bg2">
                    <a:lumMod val="50000"/>
                  </a:schemeClr>
                </a:solidFill>
              </a:rPr>
              <a:t> </a:t>
            </a:r>
            <a:r>
              <a:rPr lang="pl-PL" sz="2400" i="1" dirty="0" err="1" smtClean="0">
                <a:solidFill>
                  <a:schemeClr val="bg2">
                    <a:lumMod val="50000"/>
                  </a:schemeClr>
                </a:solidFill>
              </a:rPr>
              <a:t>chrysenteron</a:t>
            </a:r>
            <a:r>
              <a:rPr lang="pl-PL" sz="2400" i="1" dirty="0" smtClean="0">
                <a:solidFill>
                  <a:schemeClr val="bg2">
                    <a:lumMod val="50000"/>
                  </a:schemeClr>
                </a:solidFill>
              </a:rPr>
              <a:t> </a:t>
            </a:r>
            <a:endParaRPr lang="pl-PL" sz="2400" i="1" dirty="0">
              <a:solidFill>
                <a:schemeClr val="bg2">
                  <a:lumMod val="50000"/>
                </a:schemeClr>
              </a:solidFill>
            </a:endParaRPr>
          </a:p>
        </p:txBody>
      </p:sp>
      <p:sp>
        <p:nvSpPr>
          <p:cNvPr id="4" name="pole tekstowe 3"/>
          <p:cNvSpPr txBox="1"/>
          <p:nvPr/>
        </p:nvSpPr>
        <p:spPr>
          <a:xfrm>
            <a:off x="1475656" y="1628800"/>
            <a:ext cx="2520280" cy="4185761"/>
          </a:xfrm>
          <a:prstGeom prst="rect">
            <a:avLst/>
          </a:prstGeom>
          <a:noFill/>
        </p:spPr>
        <p:txBody>
          <a:bodyPr wrap="square" rtlCol="0">
            <a:spAutoFit/>
          </a:bodyPr>
          <a:lstStyle/>
          <a:p>
            <a:r>
              <a:rPr lang="pl-PL" sz="1400" b="1" dirty="0" smtClean="0">
                <a:solidFill>
                  <a:schemeClr val="bg1"/>
                </a:solidFill>
              </a:rPr>
              <a:t>- kapelusz </a:t>
            </a:r>
            <a:r>
              <a:rPr lang="pl-PL" sz="1400" b="1" dirty="0">
                <a:solidFill>
                  <a:schemeClr val="bg1"/>
                </a:solidFill>
              </a:rPr>
              <a:t>żółty do ciemnobrązowego z oliwkowym, powierzchnia </a:t>
            </a:r>
            <a:r>
              <a:rPr lang="pl-PL" sz="1400" b="1" dirty="0" err="1">
                <a:solidFill>
                  <a:schemeClr val="bg1"/>
                </a:solidFill>
              </a:rPr>
              <a:t>zamszowata</a:t>
            </a:r>
            <a:r>
              <a:rPr lang="pl-PL" sz="1400" b="1" dirty="0">
                <a:solidFill>
                  <a:schemeClr val="bg1"/>
                </a:solidFill>
              </a:rPr>
              <a:t> do aksamitnej, podczas suszy popękana na drobne poletka. </a:t>
            </a:r>
            <a:endParaRPr lang="pl-PL" sz="1400" b="1" dirty="0" smtClean="0">
              <a:solidFill>
                <a:schemeClr val="bg1"/>
              </a:solidFill>
            </a:endParaRPr>
          </a:p>
          <a:p>
            <a:r>
              <a:rPr lang="pl-PL" sz="1400" b="1" dirty="0" smtClean="0">
                <a:solidFill>
                  <a:schemeClr val="bg1"/>
                </a:solidFill>
              </a:rPr>
              <a:t>- rurki </a:t>
            </a:r>
            <a:r>
              <a:rPr lang="pl-PL" sz="1400" b="1" dirty="0">
                <a:solidFill>
                  <a:schemeClr val="bg1"/>
                </a:solidFill>
              </a:rPr>
              <a:t>bladożółte, pod naciskiem prawie zawsze nieco siniejące. </a:t>
            </a:r>
            <a:r>
              <a:rPr lang="pl-PL" sz="1400" b="1" dirty="0" smtClean="0">
                <a:solidFill>
                  <a:schemeClr val="bg1"/>
                </a:solidFill>
              </a:rPr>
              <a:t>- trzon </a:t>
            </a:r>
            <a:r>
              <a:rPr lang="pl-PL" sz="1400" b="1" dirty="0">
                <a:solidFill>
                  <a:schemeClr val="bg1"/>
                </a:solidFill>
              </a:rPr>
              <a:t>żółtawy z odcieniem czerwieni różnej intensywności. </a:t>
            </a:r>
            <a:r>
              <a:rPr lang="pl-PL" sz="1400" b="1" dirty="0" smtClean="0">
                <a:solidFill>
                  <a:schemeClr val="bg1"/>
                </a:solidFill>
              </a:rPr>
              <a:t>miąższ </a:t>
            </a:r>
            <a:r>
              <a:rPr lang="pl-PL" sz="1400" b="1" dirty="0" err="1">
                <a:solidFill>
                  <a:schemeClr val="bg1"/>
                </a:solidFill>
              </a:rPr>
              <a:t>zółtobiaławy</a:t>
            </a:r>
            <a:r>
              <a:rPr lang="pl-PL" sz="1400" b="1" dirty="0">
                <a:solidFill>
                  <a:schemeClr val="bg1"/>
                </a:solidFill>
              </a:rPr>
              <a:t>, pod skórką kapelusza czerwony, słabo błękitniejący, zapach słaby, smak łagodny.</a:t>
            </a:r>
          </a:p>
        </p:txBody>
      </p:sp>
    </p:spTree>
    <p:extLst>
      <p:ext uri="{BB962C8B-B14F-4D97-AF65-F5344CB8AC3E}">
        <p14:creationId xmlns:p14="http://schemas.microsoft.com/office/powerpoint/2010/main" val="93961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08326" y="33834"/>
            <a:ext cx="7125113" cy="924475"/>
          </a:xfrm>
        </p:spPr>
        <p:txBody>
          <a:bodyPr/>
          <a:lstStyle/>
          <a:p>
            <a:r>
              <a:rPr lang="pl-PL" sz="2800" dirty="0" smtClean="0">
                <a:solidFill>
                  <a:schemeClr val="bg1"/>
                </a:solidFill>
              </a:rPr>
              <a:t>Rodzaje zatruć ze względu na czas:</a:t>
            </a:r>
            <a:endParaRPr lang="pl-PL" sz="2800" dirty="0">
              <a:solidFill>
                <a:schemeClr val="bg1"/>
              </a:solidFill>
            </a:endParaRP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1306002007"/>
              </p:ext>
            </p:extLst>
          </p:nvPr>
        </p:nvGraphicFramePr>
        <p:xfrm>
          <a:off x="1009650" y="1124744"/>
          <a:ext cx="7124700"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14217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34328"/>
            <a:ext cx="7123080" cy="924475"/>
          </a:xfrm>
        </p:spPr>
        <p:txBody>
          <a:bodyPr/>
          <a:lstStyle/>
          <a:p>
            <a:pPr algn="ctr"/>
            <a:r>
              <a:rPr lang="pl-PL" sz="2400" dirty="0" smtClean="0">
                <a:solidFill>
                  <a:schemeClr val="bg2">
                    <a:lumMod val="50000"/>
                  </a:schemeClr>
                </a:solidFill>
              </a:rPr>
              <a:t>Trufla czarnozarodnikowa </a:t>
            </a:r>
            <a:br>
              <a:rPr lang="pl-PL" sz="2400" dirty="0" smtClean="0">
                <a:solidFill>
                  <a:schemeClr val="bg2">
                    <a:lumMod val="50000"/>
                  </a:schemeClr>
                </a:solidFill>
              </a:rPr>
            </a:br>
            <a:r>
              <a:rPr lang="pl-PL" sz="2400" i="1" dirty="0" err="1" smtClean="0">
                <a:solidFill>
                  <a:schemeClr val="bg2">
                    <a:lumMod val="50000"/>
                  </a:schemeClr>
                </a:solidFill>
              </a:rPr>
              <a:t>Tuber</a:t>
            </a:r>
            <a:r>
              <a:rPr lang="pl-PL" sz="2400" i="1" dirty="0" smtClean="0">
                <a:solidFill>
                  <a:schemeClr val="bg2">
                    <a:lumMod val="50000"/>
                  </a:schemeClr>
                </a:solidFill>
              </a:rPr>
              <a:t> </a:t>
            </a:r>
            <a:r>
              <a:rPr lang="pl-PL" sz="2400" i="1" dirty="0" err="1" smtClean="0">
                <a:solidFill>
                  <a:schemeClr val="bg2">
                    <a:lumMod val="50000"/>
                  </a:schemeClr>
                </a:solidFill>
              </a:rPr>
              <a:t>melanosporum</a:t>
            </a:r>
            <a:endParaRPr lang="pl-PL" sz="2400" i="1" dirty="0">
              <a:solidFill>
                <a:schemeClr val="bg2">
                  <a:lumMod val="50000"/>
                </a:schemeClr>
              </a:solidFill>
            </a:endParaRPr>
          </a:p>
        </p:txBody>
      </p:sp>
      <p:pic>
        <p:nvPicPr>
          <p:cNvPr id="2560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47864" y="1772816"/>
            <a:ext cx="5648995" cy="392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683568" y="2060848"/>
            <a:ext cx="2520280" cy="2462213"/>
          </a:xfrm>
          <a:prstGeom prst="rect">
            <a:avLst/>
          </a:prstGeom>
          <a:noFill/>
        </p:spPr>
        <p:txBody>
          <a:bodyPr wrap="square" rtlCol="0">
            <a:spAutoFit/>
          </a:bodyPr>
          <a:lstStyle/>
          <a:p>
            <a:r>
              <a:rPr lang="pl-PL" sz="1400" b="1" dirty="0">
                <a:solidFill>
                  <a:schemeClr val="bg1"/>
                </a:solidFill>
              </a:rPr>
              <a:t>Owocnik nieregularny, bulwiasty owocnik o wymiarach ok. 2–8 cm. Okrywa jest, ciemna, pokryta graniastymi guzkami. </a:t>
            </a:r>
            <a:r>
              <a:rPr lang="pl-PL" sz="1400" b="1" dirty="0" err="1" smtClean="0">
                <a:solidFill>
                  <a:schemeClr val="bg1"/>
                </a:solidFill>
              </a:rPr>
              <a:t>Obłocznia</a:t>
            </a:r>
            <a:r>
              <a:rPr lang="pl-PL" sz="1400" b="1" dirty="0" smtClean="0">
                <a:solidFill>
                  <a:schemeClr val="bg1"/>
                </a:solidFill>
              </a:rPr>
              <a:t> </a:t>
            </a:r>
            <a:r>
              <a:rPr lang="pl-PL" sz="1400" b="1" dirty="0" err="1" smtClean="0">
                <a:solidFill>
                  <a:schemeClr val="bg1"/>
                </a:solidFill>
              </a:rPr>
              <a:t>ciemnofioletowoczarn</a:t>
            </a:r>
            <a:r>
              <a:rPr lang="pl-PL" sz="1400" b="1" dirty="0" smtClean="0">
                <a:solidFill>
                  <a:schemeClr val="bg1"/>
                </a:solidFill>
              </a:rPr>
              <a:t>, </a:t>
            </a:r>
            <a:r>
              <a:rPr lang="pl-PL" sz="1400" b="1" dirty="0">
                <a:solidFill>
                  <a:schemeClr val="bg1"/>
                </a:solidFill>
              </a:rPr>
              <a:t>z białawym lub różowym, marmurkowatym wzorem na przekroju.</a:t>
            </a:r>
          </a:p>
        </p:txBody>
      </p:sp>
    </p:spTree>
    <p:extLst>
      <p:ext uri="{BB962C8B-B14F-4D97-AF65-F5344CB8AC3E}">
        <p14:creationId xmlns:p14="http://schemas.microsoft.com/office/powerpoint/2010/main" val="4331782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Trufla letnia </a:t>
            </a:r>
            <a:r>
              <a:rPr lang="pl-PL" sz="2400" i="1" dirty="0" err="1" smtClean="0">
                <a:solidFill>
                  <a:schemeClr val="bg2">
                    <a:lumMod val="50000"/>
                  </a:schemeClr>
                </a:solidFill>
              </a:rPr>
              <a:t>Tuber</a:t>
            </a:r>
            <a:r>
              <a:rPr lang="pl-PL" sz="2400" i="1" dirty="0" smtClean="0">
                <a:solidFill>
                  <a:schemeClr val="bg2">
                    <a:lumMod val="50000"/>
                  </a:schemeClr>
                </a:solidFill>
              </a:rPr>
              <a:t> </a:t>
            </a:r>
            <a:r>
              <a:rPr lang="pl-PL" sz="2400" i="1" dirty="0" err="1" smtClean="0">
                <a:solidFill>
                  <a:schemeClr val="bg2">
                    <a:lumMod val="50000"/>
                  </a:schemeClr>
                </a:solidFill>
              </a:rPr>
              <a:t>aestivum</a:t>
            </a:r>
            <a:endParaRPr lang="pl-PL" sz="2400" i="1" dirty="0">
              <a:solidFill>
                <a:schemeClr val="bg2">
                  <a:lumMod val="50000"/>
                </a:schemeClr>
              </a:solidFill>
            </a:endParaRPr>
          </a:p>
        </p:txBody>
      </p:sp>
      <p:pic>
        <p:nvPicPr>
          <p:cNvPr id="266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419872" y="1854469"/>
            <a:ext cx="5724128" cy="398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683568" y="1988840"/>
            <a:ext cx="2592288" cy="3385542"/>
          </a:xfrm>
          <a:prstGeom prst="rect">
            <a:avLst/>
          </a:prstGeom>
          <a:noFill/>
        </p:spPr>
        <p:txBody>
          <a:bodyPr wrap="square" rtlCol="0">
            <a:spAutoFit/>
          </a:bodyPr>
          <a:lstStyle/>
          <a:p>
            <a:r>
              <a:rPr lang="pl-PL" sz="1400" b="1" dirty="0">
                <a:solidFill>
                  <a:schemeClr val="bg1"/>
                </a:solidFill>
              </a:rPr>
              <a:t>Owocnik pokroju kulistawego, średnicy 2–7 (do 10) cm. Okrywa jest gruba, czarnobrązowa, pokryta </a:t>
            </a:r>
            <a:r>
              <a:rPr lang="pl-PL" sz="1400" b="1" dirty="0" err="1">
                <a:solidFill>
                  <a:schemeClr val="bg1"/>
                </a:solidFill>
              </a:rPr>
              <a:t>piramidkowymi</a:t>
            </a:r>
            <a:r>
              <a:rPr lang="pl-PL" sz="1400" b="1" dirty="0">
                <a:solidFill>
                  <a:schemeClr val="bg1"/>
                </a:solidFill>
              </a:rPr>
              <a:t>, 5–6-bocznymi guzkami. </a:t>
            </a:r>
            <a:r>
              <a:rPr lang="pl-PL" sz="1400" b="1" dirty="0" err="1" smtClean="0">
                <a:solidFill>
                  <a:schemeClr val="bg1"/>
                </a:solidFill>
              </a:rPr>
              <a:t>obłocznia</a:t>
            </a:r>
            <a:r>
              <a:rPr lang="pl-PL" sz="1400" b="1" dirty="0" smtClean="0">
                <a:solidFill>
                  <a:schemeClr val="bg1"/>
                </a:solidFill>
              </a:rPr>
              <a:t> </a:t>
            </a:r>
            <a:r>
              <a:rPr lang="pl-PL" sz="1400" b="1" dirty="0">
                <a:solidFill>
                  <a:schemeClr val="bg1"/>
                </a:solidFill>
              </a:rPr>
              <a:t>początkowo biaława, potem żółtawa lub </a:t>
            </a:r>
            <a:r>
              <a:rPr lang="pl-PL" sz="1400" b="1" dirty="0" err="1">
                <a:solidFill>
                  <a:schemeClr val="bg1"/>
                </a:solidFill>
              </a:rPr>
              <a:t>oliwkowobrązowa</a:t>
            </a:r>
            <a:r>
              <a:rPr lang="pl-PL" sz="1400" b="1" dirty="0">
                <a:solidFill>
                  <a:schemeClr val="bg1"/>
                </a:solidFill>
              </a:rPr>
              <a:t>, z białawym, marmurkowatym wzorem na przekroju. </a:t>
            </a:r>
          </a:p>
          <a:p>
            <a:endParaRPr lang="pl-PL" dirty="0"/>
          </a:p>
        </p:txBody>
      </p:sp>
    </p:spTree>
    <p:extLst>
      <p:ext uri="{BB962C8B-B14F-4D97-AF65-F5344CB8AC3E}">
        <p14:creationId xmlns:p14="http://schemas.microsoft.com/office/powerpoint/2010/main" val="21713519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25488"/>
            <a:ext cx="7123080" cy="924475"/>
          </a:xfrm>
        </p:spPr>
        <p:txBody>
          <a:bodyPr/>
          <a:lstStyle/>
          <a:p>
            <a:pPr algn="ctr"/>
            <a:r>
              <a:rPr lang="pl-PL" sz="2400" dirty="0" smtClean="0">
                <a:solidFill>
                  <a:schemeClr val="bg2">
                    <a:lumMod val="50000"/>
                  </a:schemeClr>
                </a:solidFill>
              </a:rPr>
              <a:t>Trufla zimowa </a:t>
            </a:r>
            <a:r>
              <a:rPr lang="pl-PL" sz="2400" i="1" dirty="0" err="1" smtClean="0">
                <a:solidFill>
                  <a:schemeClr val="bg2">
                    <a:lumMod val="50000"/>
                  </a:schemeClr>
                </a:solidFill>
              </a:rPr>
              <a:t>Tuber</a:t>
            </a:r>
            <a:r>
              <a:rPr lang="pl-PL" sz="2400" i="1" dirty="0" smtClean="0">
                <a:solidFill>
                  <a:schemeClr val="bg2">
                    <a:lumMod val="50000"/>
                  </a:schemeClr>
                </a:solidFill>
              </a:rPr>
              <a:t> </a:t>
            </a:r>
            <a:r>
              <a:rPr lang="pl-PL" sz="2400" i="1" dirty="0" err="1" smtClean="0">
                <a:solidFill>
                  <a:schemeClr val="bg2">
                    <a:lumMod val="50000"/>
                  </a:schemeClr>
                </a:solidFill>
              </a:rPr>
              <a:t>brumale</a:t>
            </a:r>
            <a:endParaRPr lang="pl-PL" sz="2400" i="1" dirty="0">
              <a:solidFill>
                <a:schemeClr val="bg2">
                  <a:lumMod val="50000"/>
                </a:schemeClr>
              </a:solidFill>
            </a:endParaRPr>
          </a:p>
        </p:txBody>
      </p:sp>
      <p:pic>
        <p:nvPicPr>
          <p:cNvPr id="276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419872" y="1556792"/>
            <a:ext cx="5504979" cy="382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323528" y="1412776"/>
            <a:ext cx="2880320" cy="4031873"/>
          </a:xfrm>
          <a:prstGeom prst="rect">
            <a:avLst/>
          </a:prstGeom>
          <a:noFill/>
        </p:spPr>
        <p:txBody>
          <a:bodyPr wrap="square" rtlCol="0">
            <a:spAutoFit/>
          </a:bodyPr>
          <a:lstStyle/>
          <a:p>
            <a:r>
              <a:rPr lang="pl-PL" sz="1400" b="1" dirty="0">
                <a:solidFill>
                  <a:schemeClr val="bg1"/>
                </a:solidFill>
              </a:rPr>
              <a:t>Owocnik pokroju kulistawego, spłaszczony, średnicy do 1,6 cm i wysokości 0,8 cm. Okrywa mocno przytwierdzona do obłoczni, u młodych owocników czerwonawa, po dojrzeniu czarnobrązowa, pokryta brodawkami o wielkości 2-3 mm. </a:t>
            </a:r>
            <a:r>
              <a:rPr lang="pl-PL" sz="1400" b="1" dirty="0" err="1" smtClean="0">
                <a:solidFill>
                  <a:schemeClr val="bg1"/>
                </a:solidFill>
              </a:rPr>
              <a:t>Obłocznia</a:t>
            </a:r>
            <a:r>
              <a:rPr lang="pl-PL" sz="1400" b="1" dirty="0" smtClean="0">
                <a:solidFill>
                  <a:schemeClr val="bg1"/>
                </a:solidFill>
              </a:rPr>
              <a:t> początkowo </a:t>
            </a:r>
            <a:r>
              <a:rPr lang="pl-PL" sz="1400" b="1" dirty="0">
                <a:solidFill>
                  <a:schemeClr val="bg1"/>
                </a:solidFill>
              </a:rPr>
              <a:t>wodnista, </a:t>
            </a:r>
            <a:r>
              <a:rPr lang="pl-PL" sz="1400" b="1" dirty="0" err="1">
                <a:solidFill>
                  <a:schemeClr val="bg1"/>
                </a:solidFill>
              </a:rPr>
              <a:t>brudnobrązowawa</a:t>
            </a:r>
            <a:r>
              <a:rPr lang="pl-PL" sz="1400" b="1" dirty="0">
                <a:solidFill>
                  <a:schemeClr val="bg1"/>
                </a:solidFill>
              </a:rPr>
              <a:t>, u dojrzałych owocników mięsista, szarobrązowa, o marmurkowym wzorze na przekroju.</a:t>
            </a:r>
          </a:p>
          <a:p>
            <a:endParaRPr lang="pl-PL" dirty="0"/>
          </a:p>
        </p:txBody>
      </p:sp>
    </p:spTree>
    <p:extLst>
      <p:ext uri="{BB962C8B-B14F-4D97-AF65-F5344CB8AC3E}">
        <p14:creationId xmlns:p14="http://schemas.microsoft.com/office/powerpoint/2010/main" val="9314120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0"/>
            <a:ext cx="7123080" cy="924475"/>
          </a:xfrm>
        </p:spPr>
        <p:txBody>
          <a:bodyPr/>
          <a:lstStyle/>
          <a:p>
            <a:pPr algn="ctr"/>
            <a:r>
              <a:rPr lang="pl-PL" sz="2400" dirty="0" smtClean="0">
                <a:solidFill>
                  <a:schemeClr val="bg2">
                    <a:lumMod val="50000"/>
                  </a:schemeClr>
                </a:solidFill>
              </a:rPr>
              <a:t>Trzęsak morszczynowaty </a:t>
            </a:r>
            <a:r>
              <a:rPr lang="pl-PL" sz="2400" i="1" dirty="0" err="1" smtClean="0">
                <a:solidFill>
                  <a:schemeClr val="bg2">
                    <a:lumMod val="50000"/>
                  </a:schemeClr>
                </a:solidFill>
              </a:rPr>
              <a:t>Tremella</a:t>
            </a:r>
            <a:r>
              <a:rPr lang="pl-PL" sz="2400" i="1" dirty="0" smtClean="0">
                <a:solidFill>
                  <a:schemeClr val="bg2">
                    <a:lumMod val="50000"/>
                  </a:schemeClr>
                </a:solidFill>
              </a:rPr>
              <a:t> </a:t>
            </a:r>
            <a:r>
              <a:rPr lang="pl-PL" sz="2400" i="1" dirty="0" err="1" smtClean="0">
                <a:solidFill>
                  <a:schemeClr val="bg2">
                    <a:lumMod val="50000"/>
                  </a:schemeClr>
                </a:solidFill>
              </a:rPr>
              <a:t>fuciformis</a:t>
            </a:r>
            <a:r>
              <a:rPr lang="pl-PL" sz="2400" i="1" dirty="0" smtClean="0">
                <a:solidFill>
                  <a:schemeClr val="bg2">
                    <a:lumMod val="50000"/>
                  </a:schemeClr>
                </a:solidFill>
              </a:rPr>
              <a:t> </a:t>
            </a:r>
            <a:endParaRPr lang="pl-PL" sz="2400" i="1" dirty="0">
              <a:solidFill>
                <a:schemeClr val="bg2">
                  <a:lumMod val="50000"/>
                </a:schemeClr>
              </a:solidFill>
            </a:endParaRPr>
          </a:p>
        </p:txBody>
      </p:sp>
      <p:pic>
        <p:nvPicPr>
          <p:cNvPr id="286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963822" y="1340768"/>
            <a:ext cx="5961030" cy="447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107504" y="1196751"/>
            <a:ext cx="2880320" cy="5109091"/>
          </a:xfrm>
          <a:prstGeom prst="rect">
            <a:avLst/>
          </a:prstGeom>
          <a:noFill/>
        </p:spPr>
        <p:txBody>
          <a:bodyPr wrap="square" rtlCol="0">
            <a:spAutoFit/>
          </a:bodyPr>
          <a:lstStyle/>
          <a:p>
            <a:r>
              <a:rPr lang="pl-PL" sz="1400" b="1" dirty="0" err="1">
                <a:solidFill>
                  <a:schemeClr val="bg1"/>
                </a:solidFill>
              </a:rPr>
              <a:t>Saprotrofy</a:t>
            </a:r>
            <a:r>
              <a:rPr lang="pl-PL" sz="1400" b="1" dirty="0">
                <a:solidFill>
                  <a:schemeClr val="bg1"/>
                </a:solidFill>
              </a:rPr>
              <a:t> porastające drewno, przeważnie opadłe gałęzie. Owocniki klapowane, kuliste, nieregularnie kępiaste, fałdzisto powyginane, często przypominające zwoje mózgowe, szeroko przyrośnięte do podstawy. Konsystencja przejściowo miękkawo-galaretowata, rzadko z twardym miąższem, po zaschnięciu rogowata. Grzybnia w stanie wilgotnym jest błyszcząca i gładka. Charakterystyczna jest zdolność trzęsaków do kurczenia się podczas wysychania i ponownego pęcznienia przy dostatecznej wilgotności.</a:t>
            </a:r>
          </a:p>
          <a:p>
            <a:endParaRPr lang="pl-PL" dirty="0"/>
          </a:p>
        </p:txBody>
      </p:sp>
    </p:spTree>
    <p:extLst>
      <p:ext uri="{BB962C8B-B14F-4D97-AF65-F5344CB8AC3E}">
        <p14:creationId xmlns:p14="http://schemas.microsoft.com/office/powerpoint/2010/main" val="3029317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Twardziak (</a:t>
            </a:r>
            <a:r>
              <a:rPr lang="pl-PL" sz="2400" dirty="0" err="1" smtClean="0">
                <a:solidFill>
                  <a:schemeClr val="bg2">
                    <a:lumMod val="50000"/>
                  </a:schemeClr>
                </a:solidFill>
              </a:rPr>
              <a:t>Shii-take</a:t>
            </a:r>
            <a:r>
              <a:rPr lang="pl-PL" sz="2400" dirty="0" smtClean="0">
                <a:solidFill>
                  <a:schemeClr val="bg2">
                    <a:lumMod val="50000"/>
                  </a:schemeClr>
                </a:solidFill>
              </a:rPr>
              <a:t>) </a:t>
            </a:r>
            <a:r>
              <a:rPr lang="pl-PL" sz="2400" i="1" dirty="0" err="1" smtClean="0">
                <a:solidFill>
                  <a:schemeClr val="bg2">
                    <a:lumMod val="50000"/>
                  </a:schemeClr>
                </a:solidFill>
              </a:rPr>
              <a:t>Lentinus</a:t>
            </a:r>
            <a:r>
              <a:rPr lang="pl-PL" sz="2400" i="1" dirty="0" smtClean="0">
                <a:solidFill>
                  <a:schemeClr val="bg2">
                    <a:lumMod val="50000"/>
                  </a:schemeClr>
                </a:solidFill>
              </a:rPr>
              <a:t> </a:t>
            </a:r>
            <a:r>
              <a:rPr lang="pl-PL" sz="2400" i="1" dirty="0" err="1" smtClean="0">
                <a:solidFill>
                  <a:schemeClr val="bg2">
                    <a:lumMod val="50000"/>
                  </a:schemeClr>
                </a:solidFill>
              </a:rPr>
              <a:t>edodes</a:t>
            </a:r>
            <a:endParaRPr lang="pl-PL" sz="2400" i="1" dirty="0">
              <a:solidFill>
                <a:schemeClr val="bg2">
                  <a:lumMod val="50000"/>
                </a:schemeClr>
              </a:solidFill>
            </a:endParaRPr>
          </a:p>
        </p:txBody>
      </p:sp>
      <p:pic>
        <p:nvPicPr>
          <p:cNvPr id="296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03848" y="1628800"/>
            <a:ext cx="5746957"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395536" y="1772816"/>
            <a:ext cx="2880320" cy="3816429"/>
          </a:xfrm>
          <a:prstGeom prst="rect">
            <a:avLst/>
          </a:prstGeom>
          <a:noFill/>
        </p:spPr>
        <p:txBody>
          <a:bodyPr wrap="square" rtlCol="0">
            <a:spAutoFit/>
          </a:bodyPr>
          <a:lstStyle/>
          <a:p>
            <a:r>
              <a:rPr lang="pl-PL" sz="1400" b="1" dirty="0">
                <a:solidFill>
                  <a:schemeClr val="bg1"/>
                </a:solidFill>
              </a:rPr>
              <a:t>Brązowy lub brązowawy grzyb o kapeluszu dochodzącym do 20 cm średnicy i trzonie 3-4 cm grubości. Kolor trzonu jasnoczerwonobrązowy z łuskami nieco ciemniejszymi w górnej części powierzchni. Hymenofor białawy, gęsty i szeroki, w późniejszym okresie przechodzący w czerwonawą plamistość. Miąższ biały w smaku lekko kwaskowatym. Grzyb uprawiany.</a:t>
            </a:r>
          </a:p>
          <a:p>
            <a:endParaRPr lang="pl-PL" dirty="0"/>
          </a:p>
        </p:txBody>
      </p:sp>
    </p:spTree>
    <p:extLst>
      <p:ext uri="{BB962C8B-B14F-4D97-AF65-F5344CB8AC3E}">
        <p14:creationId xmlns:p14="http://schemas.microsoft.com/office/powerpoint/2010/main" val="2957110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Twardzioszek przydrożny </a:t>
            </a:r>
            <a:r>
              <a:rPr lang="pl-PL" sz="2400" i="1" dirty="0" err="1" smtClean="0">
                <a:solidFill>
                  <a:schemeClr val="bg2">
                    <a:lumMod val="50000"/>
                  </a:schemeClr>
                </a:solidFill>
              </a:rPr>
              <a:t>Marasmius</a:t>
            </a:r>
            <a:r>
              <a:rPr lang="pl-PL" sz="2400" i="1" dirty="0" smtClean="0">
                <a:solidFill>
                  <a:schemeClr val="bg2">
                    <a:lumMod val="50000"/>
                  </a:schemeClr>
                </a:solidFill>
              </a:rPr>
              <a:t> </a:t>
            </a:r>
            <a:r>
              <a:rPr lang="pl-PL" sz="2400" i="1" dirty="0" err="1" smtClean="0">
                <a:solidFill>
                  <a:schemeClr val="bg2">
                    <a:lumMod val="50000"/>
                  </a:schemeClr>
                </a:solidFill>
              </a:rPr>
              <a:t>oreades</a:t>
            </a:r>
            <a:endParaRPr lang="pl-PL" sz="2400" i="1" dirty="0">
              <a:solidFill>
                <a:schemeClr val="bg2">
                  <a:lumMod val="50000"/>
                </a:schemeClr>
              </a:solidFill>
            </a:endParaRP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340768"/>
            <a:ext cx="3817607" cy="286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683568" y="1340768"/>
            <a:ext cx="4176464" cy="2092881"/>
          </a:xfrm>
          <a:prstGeom prst="rect">
            <a:avLst/>
          </a:prstGeom>
          <a:noFill/>
        </p:spPr>
        <p:txBody>
          <a:bodyPr wrap="square" rtlCol="0">
            <a:spAutoFit/>
          </a:bodyPr>
          <a:lstStyle/>
          <a:p>
            <a:r>
              <a:rPr lang="pl-PL" sz="1400" b="1" dirty="0" smtClean="0">
                <a:solidFill>
                  <a:schemeClr val="bg1"/>
                </a:solidFill>
              </a:rPr>
              <a:t>Kapelusz </a:t>
            </a:r>
            <a:r>
              <a:rPr lang="pl-PL" sz="1400" b="1" dirty="0">
                <a:solidFill>
                  <a:schemeClr val="bg1"/>
                </a:solidFill>
              </a:rPr>
              <a:t>wilgotny, </a:t>
            </a:r>
            <a:r>
              <a:rPr lang="pl-PL" sz="1400" b="1" dirty="0" err="1">
                <a:solidFill>
                  <a:schemeClr val="bg1"/>
                </a:solidFill>
              </a:rPr>
              <a:t>pomarańczowoochrowy</a:t>
            </a:r>
            <a:r>
              <a:rPr lang="pl-PL" sz="1400" b="1" dirty="0">
                <a:solidFill>
                  <a:schemeClr val="bg1"/>
                </a:solidFill>
              </a:rPr>
              <a:t>, wodochłonny, płaski z tępym garbkiem, </a:t>
            </a:r>
            <a:r>
              <a:rPr lang="pl-PL" sz="1400" b="1" dirty="0" err="1">
                <a:solidFill>
                  <a:schemeClr val="bg1"/>
                </a:solidFill>
              </a:rPr>
              <a:t>cienkomięsisty</a:t>
            </a:r>
            <a:r>
              <a:rPr lang="pl-PL" sz="1400" b="1" dirty="0">
                <a:solidFill>
                  <a:schemeClr val="bg1"/>
                </a:solidFill>
              </a:rPr>
              <a:t>, powierzchnia gładka, brzeg karbowany. Blaszki </a:t>
            </a:r>
            <a:r>
              <a:rPr lang="pl-PL" sz="1400" b="1" dirty="0" err="1">
                <a:solidFill>
                  <a:schemeClr val="bg1"/>
                </a:solidFill>
              </a:rPr>
              <a:t>brudnobiaławe</a:t>
            </a:r>
            <a:r>
              <a:rPr lang="pl-PL" sz="1400" b="1" dirty="0">
                <a:solidFill>
                  <a:schemeClr val="bg1"/>
                </a:solidFill>
              </a:rPr>
              <a:t>. Trzon kremowy, elastyczny, twardy. Miąższ białawy, zapach aromatyczny, smak łagodny.</a:t>
            </a:r>
          </a:p>
          <a:p>
            <a:endParaRPr lang="pl-PL" dirty="0"/>
          </a:p>
        </p:txBody>
      </p:sp>
    </p:spTree>
    <p:extLst>
      <p:ext uri="{BB962C8B-B14F-4D97-AF65-F5344CB8AC3E}">
        <p14:creationId xmlns:p14="http://schemas.microsoft.com/office/powerpoint/2010/main" val="28513537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Ucho bzowe </a:t>
            </a:r>
            <a:r>
              <a:rPr lang="pl-PL" sz="2400" i="1" dirty="0" err="1" smtClean="0">
                <a:solidFill>
                  <a:schemeClr val="bg2">
                    <a:lumMod val="50000"/>
                  </a:schemeClr>
                </a:solidFill>
              </a:rPr>
              <a:t>Hirneola</a:t>
            </a:r>
            <a:r>
              <a:rPr lang="pl-PL" sz="2400" i="1" dirty="0" smtClean="0">
                <a:solidFill>
                  <a:schemeClr val="bg2">
                    <a:lumMod val="50000"/>
                  </a:schemeClr>
                </a:solidFill>
              </a:rPr>
              <a:t> </a:t>
            </a:r>
            <a:r>
              <a:rPr lang="pl-PL" sz="2400" i="1" dirty="0" err="1" smtClean="0">
                <a:solidFill>
                  <a:schemeClr val="bg2">
                    <a:lumMod val="50000"/>
                  </a:schemeClr>
                </a:solidFill>
              </a:rPr>
              <a:t>auricularia</a:t>
            </a:r>
            <a:r>
              <a:rPr lang="pl-PL" sz="2400" i="1" dirty="0" smtClean="0">
                <a:solidFill>
                  <a:schemeClr val="bg2">
                    <a:lumMod val="50000"/>
                  </a:schemeClr>
                </a:solidFill>
              </a:rPr>
              <a:t> - </a:t>
            </a:r>
            <a:r>
              <a:rPr lang="pl-PL" sz="2400" i="1" dirty="0" err="1" smtClean="0">
                <a:solidFill>
                  <a:schemeClr val="bg2">
                    <a:lumMod val="50000"/>
                  </a:schemeClr>
                </a:solidFill>
              </a:rPr>
              <a:t>judae</a:t>
            </a:r>
            <a:endParaRPr lang="pl-PL" sz="2400" i="1" dirty="0">
              <a:solidFill>
                <a:schemeClr val="bg2">
                  <a:lumMod val="50000"/>
                </a:schemeClr>
              </a:solidFill>
            </a:endParaRPr>
          </a:p>
        </p:txBody>
      </p:sp>
      <p:sp>
        <p:nvSpPr>
          <p:cNvPr id="4" name="pole tekstowe 3"/>
          <p:cNvSpPr txBox="1"/>
          <p:nvPr/>
        </p:nvSpPr>
        <p:spPr>
          <a:xfrm>
            <a:off x="1619672" y="1657400"/>
            <a:ext cx="2880320" cy="4031873"/>
          </a:xfrm>
          <a:prstGeom prst="rect">
            <a:avLst/>
          </a:prstGeom>
          <a:noFill/>
        </p:spPr>
        <p:txBody>
          <a:bodyPr wrap="square" rtlCol="0">
            <a:spAutoFit/>
          </a:bodyPr>
          <a:lstStyle/>
          <a:p>
            <a:r>
              <a:rPr lang="pl-PL" sz="1400" b="1" dirty="0" smtClean="0">
                <a:solidFill>
                  <a:schemeClr val="bg1"/>
                </a:solidFill>
              </a:rPr>
              <a:t>Owocniki </a:t>
            </a:r>
            <a:r>
              <a:rPr lang="pl-PL" sz="1400" b="1" dirty="0">
                <a:solidFill>
                  <a:schemeClr val="bg1"/>
                </a:solidFill>
              </a:rPr>
              <a:t>czerwonobrązowe, czasem czarniawe, pofałdowany, muszlowaty lub w kształcie ucha, zewnętrzna strona delikatnie aksamitna, wewnętrzna błyszcząca, krótki trzon tkwi w podłożu. Miąższ ciemnobrązowy, galaretowaty, elastyczny. Występuje głównie na starych, obumarłych pniach bzu czarnego. Owocniki występują gromadnie.</a:t>
            </a:r>
          </a:p>
          <a:p>
            <a:endParaRPr lang="pl-PL" dirty="0"/>
          </a:p>
        </p:txBody>
      </p:sp>
    </p:spTree>
    <p:extLst>
      <p:ext uri="{BB962C8B-B14F-4D97-AF65-F5344CB8AC3E}">
        <p14:creationId xmlns:p14="http://schemas.microsoft.com/office/powerpoint/2010/main" val="23115819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0"/>
            <a:ext cx="7123080" cy="924475"/>
          </a:xfrm>
        </p:spPr>
        <p:txBody>
          <a:bodyPr/>
          <a:lstStyle/>
          <a:p>
            <a:pPr algn="ctr"/>
            <a:r>
              <a:rPr lang="pl-PL" sz="2400" dirty="0" smtClean="0">
                <a:solidFill>
                  <a:schemeClr val="bg2">
                    <a:lumMod val="50000"/>
                  </a:schemeClr>
                </a:solidFill>
              </a:rPr>
              <a:t>Uszak gęstowłosy (grzyby </a:t>
            </a:r>
            <a:r>
              <a:rPr lang="pl-PL" sz="2400" dirty="0" err="1" smtClean="0">
                <a:solidFill>
                  <a:schemeClr val="bg2">
                    <a:lumMod val="50000"/>
                  </a:schemeClr>
                </a:solidFill>
              </a:rPr>
              <a:t>mun</a:t>
            </a:r>
            <a:r>
              <a:rPr lang="pl-PL" sz="2400" dirty="0" smtClean="0">
                <a:solidFill>
                  <a:schemeClr val="bg2">
                    <a:lumMod val="50000"/>
                  </a:schemeClr>
                </a:solidFill>
              </a:rPr>
              <a:t>) </a:t>
            </a:r>
            <a:br>
              <a:rPr lang="pl-PL" sz="2400" dirty="0" smtClean="0">
                <a:solidFill>
                  <a:schemeClr val="bg2">
                    <a:lumMod val="50000"/>
                  </a:schemeClr>
                </a:solidFill>
              </a:rPr>
            </a:br>
            <a:r>
              <a:rPr lang="pl-PL" sz="2400" i="1" dirty="0" err="1" smtClean="0">
                <a:solidFill>
                  <a:schemeClr val="bg2">
                    <a:lumMod val="50000"/>
                  </a:schemeClr>
                </a:solidFill>
              </a:rPr>
              <a:t>Auricularia</a:t>
            </a:r>
            <a:r>
              <a:rPr lang="pl-PL" sz="2400" i="1" dirty="0" smtClean="0">
                <a:solidFill>
                  <a:schemeClr val="bg2">
                    <a:lumMod val="50000"/>
                  </a:schemeClr>
                </a:solidFill>
              </a:rPr>
              <a:t> </a:t>
            </a:r>
            <a:r>
              <a:rPr lang="pl-PL" sz="2400" i="1" dirty="0" err="1" smtClean="0">
                <a:solidFill>
                  <a:schemeClr val="bg2">
                    <a:lumMod val="50000"/>
                  </a:schemeClr>
                </a:solidFill>
              </a:rPr>
              <a:t>polytricha</a:t>
            </a:r>
            <a:endParaRPr lang="pl-PL" sz="2400" i="1" dirty="0">
              <a:solidFill>
                <a:schemeClr val="bg2">
                  <a:lumMod val="50000"/>
                </a:schemeClr>
              </a:solidFill>
            </a:endParaRPr>
          </a:p>
        </p:txBody>
      </p:sp>
      <p:pic>
        <p:nvPicPr>
          <p:cNvPr id="327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131840" y="1819482"/>
            <a:ext cx="5793011" cy="3625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251520" y="1268760"/>
            <a:ext cx="2808312" cy="5047536"/>
          </a:xfrm>
          <a:prstGeom prst="rect">
            <a:avLst/>
          </a:prstGeom>
          <a:noFill/>
        </p:spPr>
        <p:txBody>
          <a:bodyPr wrap="square" rtlCol="0">
            <a:spAutoFit/>
          </a:bodyPr>
          <a:lstStyle/>
          <a:p>
            <a:r>
              <a:rPr lang="pl-PL" sz="1400" b="1" dirty="0">
                <a:solidFill>
                  <a:schemeClr val="bg1"/>
                </a:solidFill>
              </a:rPr>
              <a:t>Tropikalny gatunek bliski rodzimemu uchu bzowemu. Owocniki są nieco większe. Ich zewnętrzna powierzchnia jest pokryta, dwa razy dłuższymi włoskami. Wysuszone owocniki po zewnętrznej stronie ciemnobrązowe do czarnych, matowe, po wewnętrznej szarobrązowe. Występowanie - grzyb nadrzewny, występuje w strefie tropikalnej na całym </a:t>
            </a:r>
            <a:r>
              <a:rPr lang="pl-PL" sz="1400" b="1" dirty="0" err="1">
                <a:solidFill>
                  <a:schemeClr val="bg1"/>
                </a:solidFill>
              </a:rPr>
              <a:t>świecie.Grzyb</a:t>
            </a:r>
            <a:r>
              <a:rPr lang="pl-PL" sz="1400" b="1" dirty="0">
                <a:solidFill>
                  <a:schemeClr val="bg1"/>
                </a:solidFill>
              </a:rPr>
              <a:t> jadalny. Dopuszczony do obrotu handlowego i przetwórstwa na terenie Polski. Jest uprawiany na drewnie, w krajach Dalekiego Wschodu</a:t>
            </a:r>
          </a:p>
        </p:txBody>
      </p:sp>
    </p:spTree>
    <p:extLst>
      <p:ext uri="{BB962C8B-B14F-4D97-AF65-F5344CB8AC3E}">
        <p14:creationId xmlns:p14="http://schemas.microsoft.com/office/powerpoint/2010/main" val="3492131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Ze względu na wpływ na komórki</a:t>
            </a:r>
            <a:endParaRPr lang="pl-PL" dirty="0">
              <a:solidFill>
                <a:schemeClr val="bg1"/>
              </a:solidFill>
            </a:endParaRP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956064770"/>
              </p:ext>
            </p:extLst>
          </p:nvPr>
        </p:nvGraphicFramePr>
        <p:xfrm>
          <a:off x="1009650" y="1806575"/>
          <a:ext cx="7124700" cy="4052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1093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135357"/>
            <a:ext cx="2660650" cy="845371"/>
          </a:xfrm>
        </p:spPr>
        <p:txBody>
          <a:bodyPr/>
          <a:lstStyle/>
          <a:p>
            <a:r>
              <a:rPr lang="pl-PL" dirty="0" smtClean="0"/>
              <a:t>Zatrucia </a:t>
            </a:r>
            <a:r>
              <a:rPr lang="pl-PL" dirty="0" err="1" smtClean="0"/>
              <a:t>cytotropowe</a:t>
            </a:r>
            <a:endParaRPr lang="pl-PL" dirty="0"/>
          </a:p>
        </p:txBody>
      </p:sp>
      <p:sp>
        <p:nvSpPr>
          <p:cNvPr id="6" name="Symbol zastępczy tekstu 5"/>
          <p:cNvSpPr>
            <a:spLocks noGrp="1"/>
          </p:cNvSpPr>
          <p:nvPr>
            <p:ph type="body" sz="half" idx="2"/>
          </p:nvPr>
        </p:nvSpPr>
        <p:spPr>
          <a:xfrm>
            <a:off x="467544" y="1196752"/>
            <a:ext cx="3562588" cy="4229099"/>
          </a:xfrm>
        </p:spPr>
        <p:txBody>
          <a:bodyPr>
            <a:noAutofit/>
          </a:bodyPr>
          <a:lstStyle/>
          <a:p>
            <a:pPr marL="171450" indent="-171450">
              <a:buFontTx/>
              <a:buChar char="-"/>
            </a:pPr>
            <a:r>
              <a:rPr lang="pl-PL" sz="1600" dirty="0" smtClean="0">
                <a:solidFill>
                  <a:schemeClr val="bg1"/>
                </a:solidFill>
              </a:rPr>
              <a:t>Uszkodzenie narządów wewnętrznych: wątroba, nerki.</a:t>
            </a:r>
          </a:p>
          <a:p>
            <a:pPr marL="171450" indent="-171450">
              <a:buFontTx/>
              <a:buChar char="-"/>
            </a:pPr>
            <a:r>
              <a:rPr lang="pl-PL" sz="1600" dirty="0" err="1" smtClean="0">
                <a:solidFill>
                  <a:schemeClr val="bg1"/>
                </a:solidFill>
              </a:rPr>
              <a:t>n.p</a:t>
            </a:r>
            <a:r>
              <a:rPr lang="pl-PL" sz="1600" dirty="0" smtClean="0">
                <a:solidFill>
                  <a:schemeClr val="bg1"/>
                </a:solidFill>
              </a:rPr>
              <a:t> muchomor sromotnikowy, trzy etapy zatrucia</a:t>
            </a:r>
          </a:p>
          <a:p>
            <a:pPr marL="171450" indent="-171450">
              <a:buFontTx/>
              <a:buChar char="-"/>
            </a:pPr>
            <a:r>
              <a:rPr lang="pl-PL" sz="1600" dirty="0" smtClean="0">
                <a:solidFill>
                  <a:schemeClr val="bg1"/>
                </a:solidFill>
              </a:rPr>
              <a:t>Etap I – okres utajenia do 12h</a:t>
            </a:r>
          </a:p>
          <a:p>
            <a:pPr marL="171450" indent="-171450">
              <a:buFontTx/>
              <a:buChar char="-"/>
            </a:pPr>
            <a:r>
              <a:rPr lang="pl-PL" sz="1600" dirty="0" smtClean="0">
                <a:solidFill>
                  <a:schemeClr val="bg1"/>
                </a:solidFill>
              </a:rPr>
              <a:t>Etap II – okres ostrego nieżytu żołądkowo-jelitowego po którym tzw. „okres ciszy” pozorna poprawa, w tym czasie najlepiej wdrożyć leczenie</a:t>
            </a:r>
          </a:p>
          <a:p>
            <a:pPr marL="171450" indent="-171450">
              <a:buFontTx/>
              <a:buChar char="-"/>
            </a:pPr>
            <a:r>
              <a:rPr lang="pl-PL" sz="1600" dirty="0" smtClean="0">
                <a:solidFill>
                  <a:schemeClr val="bg1"/>
                </a:solidFill>
              </a:rPr>
              <a:t>Etap III – okres uszkodzeń narządowych (3-4 doby) uszkodzenie wątroby, żółtaczka, ostatecznie </a:t>
            </a:r>
            <a:r>
              <a:rPr lang="pl-PL" sz="1600" dirty="0">
                <a:solidFill>
                  <a:schemeClr val="bg1"/>
                </a:solidFill>
              </a:rPr>
              <a:t>ś</a:t>
            </a:r>
            <a:r>
              <a:rPr lang="pl-PL" sz="1600" dirty="0" smtClean="0">
                <a:solidFill>
                  <a:schemeClr val="bg1"/>
                </a:solidFill>
              </a:rPr>
              <a:t>mierć w skutek martwicy wątroby</a:t>
            </a:r>
            <a:endParaRPr lang="pl-PL" sz="1600" dirty="0">
              <a:solidFill>
                <a:schemeClr val="bg1"/>
              </a:solidFill>
            </a:endParaRPr>
          </a:p>
        </p:txBody>
      </p:sp>
      <p:sp>
        <p:nvSpPr>
          <p:cNvPr id="8" name="Prostokąt 17"/>
          <p:cNvSpPr>
            <a:spLocks noChangeArrowheads="1"/>
          </p:cNvSpPr>
          <p:nvPr/>
        </p:nvSpPr>
        <p:spPr bwMode="auto">
          <a:xfrm>
            <a:off x="5004048" y="980728"/>
            <a:ext cx="1671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smtClean="0"/>
              <a:t>Muchomor </a:t>
            </a:r>
          </a:p>
          <a:p>
            <a:pPr eaLnBrk="1" hangingPunct="1"/>
            <a:r>
              <a:rPr lang="pl-PL" altLang="pl-PL" i="1" dirty="0" smtClean="0"/>
              <a:t>sromotnikowy </a:t>
            </a:r>
            <a:endParaRPr lang="pl-PL" altLang="pl-PL" dirty="0"/>
          </a:p>
        </p:txBody>
      </p:sp>
      <p:sp>
        <p:nvSpPr>
          <p:cNvPr id="10" name="Prostokąt 17"/>
          <p:cNvSpPr>
            <a:spLocks noChangeArrowheads="1"/>
          </p:cNvSpPr>
          <p:nvPr/>
        </p:nvSpPr>
        <p:spPr bwMode="auto">
          <a:xfrm>
            <a:off x="4884911" y="3452682"/>
            <a:ext cx="2786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smtClean="0"/>
              <a:t>Piestrzenica</a:t>
            </a:r>
          </a:p>
          <a:p>
            <a:pPr eaLnBrk="1" hangingPunct="1"/>
            <a:r>
              <a:rPr lang="pl-PL" altLang="pl-PL" i="1" dirty="0" smtClean="0"/>
              <a:t> kasztanowata</a:t>
            </a:r>
            <a:endParaRPr lang="pl-PL" altLang="pl-PL" dirty="0"/>
          </a:p>
        </p:txBody>
      </p:sp>
    </p:spTree>
    <p:extLst>
      <p:ext uri="{BB962C8B-B14F-4D97-AF65-F5344CB8AC3E}">
        <p14:creationId xmlns:p14="http://schemas.microsoft.com/office/powerpoint/2010/main" val="2025574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0"/>
            <a:ext cx="2660650" cy="1185861"/>
          </a:xfrm>
        </p:spPr>
        <p:txBody>
          <a:bodyPr/>
          <a:lstStyle/>
          <a:p>
            <a:r>
              <a:rPr lang="pl-PL" dirty="0" smtClean="0"/>
              <a:t>   Zatrucia neurotropowe</a:t>
            </a:r>
            <a:endParaRPr lang="pl-PL" dirty="0"/>
          </a:p>
        </p:txBody>
      </p:sp>
      <p:sp>
        <p:nvSpPr>
          <p:cNvPr id="4" name="Symbol zastępczy tekstu 3"/>
          <p:cNvSpPr>
            <a:spLocks noGrp="1"/>
          </p:cNvSpPr>
          <p:nvPr>
            <p:ph type="body" sz="half" idx="2"/>
          </p:nvPr>
        </p:nvSpPr>
        <p:spPr>
          <a:xfrm>
            <a:off x="827584" y="1258796"/>
            <a:ext cx="3562588" cy="4835427"/>
          </a:xfrm>
        </p:spPr>
        <p:txBody>
          <a:bodyPr>
            <a:normAutofit lnSpcReduction="10000"/>
          </a:bodyPr>
          <a:lstStyle/>
          <a:p>
            <a:r>
              <a:rPr lang="pl-PL" sz="2000" dirty="0" smtClean="0">
                <a:solidFill>
                  <a:schemeClr val="bg1"/>
                </a:solidFill>
              </a:rPr>
              <a:t>zaburzenia wzroku, krążenia, oddychania szum w uszach itp.</a:t>
            </a:r>
          </a:p>
          <a:p>
            <a:r>
              <a:rPr lang="pl-PL" sz="2000" dirty="0">
                <a:solidFill>
                  <a:schemeClr val="bg1"/>
                </a:solidFill>
              </a:rPr>
              <a:t>zespół muskarynowy: zwężenie źrenic, zaburzenia widzenia, ślinienie i łzawienie, zlewne poty przy równoczesnym uczuciu chłodu, nudności, wymioty, biegunka, zwężenie oskrzeli z </a:t>
            </a:r>
            <a:r>
              <a:rPr lang="pl-PL" sz="2000" dirty="0" smtClean="0">
                <a:solidFill>
                  <a:schemeClr val="bg1"/>
                </a:solidFill>
              </a:rPr>
              <a:t>dusznością.</a:t>
            </a:r>
          </a:p>
          <a:p>
            <a:r>
              <a:rPr lang="pl-PL" sz="2000" dirty="0" smtClean="0">
                <a:solidFill>
                  <a:schemeClr val="bg1"/>
                </a:solidFill>
              </a:rPr>
              <a:t>np. </a:t>
            </a:r>
            <a:r>
              <a:rPr lang="pl-PL" sz="2000" dirty="0" err="1" smtClean="0">
                <a:solidFill>
                  <a:schemeClr val="bg1"/>
                </a:solidFill>
              </a:rPr>
              <a:t>strzępiak</a:t>
            </a:r>
            <a:r>
              <a:rPr lang="pl-PL" sz="2000" dirty="0" smtClean="0">
                <a:solidFill>
                  <a:schemeClr val="bg1"/>
                </a:solidFill>
              </a:rPr>
              <a:t> ceglasty, m. czerwony, m. plamisty, </a:t>
            </a:r>
            <a:r>
              <a:rPr lang="pl-PL" sz="2000" dirty="0" err="1" smtClean="0">
                <a:solidFill>
                  <a:schemeClr val="bg1"/>
                </a:solidFill>
              </a:rPr>
              <a:t>łysiczka</a:t>
            </a:r>
            <a:r>
              <a:rPr lang="pl-PL" sz="2000" dirty="0" smtClean="0">
                <a:solidFill>
                  <a:schemeClr val="bg1"/>
                </a:solidFill>
              </a:rPr>
              <a:t> lancetowata</a:t>
            </a:r>
          </a:p>
          <a:p>
            <a:endParaRPr lang="pl-PL" dirty="0"/>
          </a:p>
        </p:txBody>
      </p:sp>
      <p:sp>
        <p:nvSpPr>
          <p:cNvPr id="6" name="Prostokąt 17"/>
          <p:cNvSpPr>
            <a:spLocks noChangeArrowheads="1"/>
          </p:cNvSpPr>
          <p:nvPr/>
        </p:nvSpPr>
        <p:spPr bwMode="auto">
          <a:xfrm>
            <a:off x="4499992" y="1268760"/>
            <a:ext cx="2786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smtClean="0"/>
              <a:t>Muchomor </a:t>
            </a:r>
          </a:p>
          <a:p>
            <a:pPr eaLnBrk="1" hangingPunct="1"/>
            <a:r>
              <a:rPr lang="pl-PL" altLang="pl-PL" i="1" dirty="0" smtClean="0"/>
              <a:t>czerwony</a:t>
            </a:r>
            <a:endParaRPr lang="pl-PL" altLang="pl-PL" dirty="0"/>
          </a:p>
        </p:txBody>
      </p:sp>
      <p:sp>
        <p:nvSpPr>
          <p:cNvPr id="7" name="Prostokąt 17"/>
          <p:cNvSpPr>
            <a:spLocks noChangeArrowheads="1"/>
          </p:cNvSpPr>
          <p:nvPr/>
        </p:nvSpPr>
        <p:spPr bwMode="auto">
          <a:xfrm>
            <a:off x="5076056" y="2060848"/>
            <a:ext cx="2786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err="1" smtClean="0"/>
              <a:t>Łysiczka</a:t>
            </a:r>
            <a:r>
              <a:rPr lang="pl-PL" altLang="pl-PL" i="1" dirty="0" smtClean="0"/>
              <a:t> lancetowata</a:t>
            </a:r>
            <a:endParaRPr lang="pl-PL" altLang="pl-PL" dirty="0"/>
          </a:p>
        </p:txBody>
      </p:sp>
      <p:sp>
        <p:nvSpPr>
          <p:cNvPr id="9" name="Prostokąt 17"/>
          <p:cNvSpPr>
            <a:spLocks noChangeArrowheads="1"/>
          </p:cNvSpPr>
          <p:nvPr/>
        </p:nvSpPr>
        <p:spPr bwMode="auto">
          <a:xfrm>
            <a:off x="6516216" y="2852936"/>
            <a:ext cx="2786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err="1" smtClean="0"/>
              <a:t>Strzępiak</a:t>
            </a:r>
            <a:r>
              <a:rPr lang="pl-PL" altLang="pl-PL" i="1" dirty="0" smtClean="0"/>
              <a:t> ceglasty</a:t>
            </a:r>
            <a:endParaRPr lang="pl-PL" altLang="pl-PL" dirty="0"/>
          </a:p>
        </p:txBody>
      </p:sp>
    </p:spTree>
    <p:extLst>
      <p:ext uri="{BB962C8B-B14F-4D97-AF65-F5344CB8AC3E}">
        <p14:creationId xmlns:p14="http://schemas.microsoft.com/office/powerpoint/2010/main" val="1649953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04935" y="206874"/>
            <a:ext cx="3670092" cy="853205"/>
          </a:xfrm>
        </p:spPr>
        <p:txBody>
          <a:bodyPr/>
          <a:lstStyle/>
          <a:p>
            <a:r>
              <a:rPr lang="pl-PL" dirty="0" smtClean="0"/>
              <a:t>Zatrucia żołądkowo-jelitowe</a:t>
            </a:r>
            <a:endParaRPr lang="pl-PL" dirty="0"/>
          </a:p>
        </p:txBody>
      </p:sp>
      <p:sp>
        <p:nvSpPr>
          <p:cNvPr id="4" name="Symbol zastępczy tekstu 3"/>
          <p:cNvSpPr>
            <a:spLocks noGrp="1"/>
          </p:cNvSpPr>
          <p:nvPr>
            <p:ph type="body" sz="half" idx="2"/>
          </p:nvPr>
        </p:nvSpPr>
        <p:spPr>
          <a:xfrm>
            <a:off x="1547664" y="1251046"/>
            <a:ext cx="2660650" cy="4229099"/>
          </a:xfrm>
        </p:spPr>
        <p:txBody>
          <a:bodyPr/>
          <a:lstStyle/>
          <a:p>
            <a:r>
              <a:rPr lang="pl-PL" altLang="pl-PL" sz="2000" dirty="0" smtClean="0">
                <a:solidFill>
                  <a:schemeClr val="bg1"/>
                </a:solidFill>
              </a:rPr>
              <a:t>nudności</a:t>
            </a:r>
            <a:r>
              <a:rPr lang="pl-PL" altLang="pl-PL" sz="2000" dirty="0">
                <a:solidFill>
                  <a:schemeClr val="bg1"/>
                </a:solidFill>
              </a:rPr>
              <a:t>, wymioty, biegunka, kolka, bolesne parcie na stolec, w ciężkich zatruciach wstrząs. </a:t>
            </a:r>
          </a:p>
          <a:p>
            <a:r>
              <a:rPr lang="pl-PL" sz="2000" dirty="0" smtClean="0">
                <a:solidFill>
                  <a:schemeClr val="bg1"/>
                </a:solidFill>
              </a:rPr>
              <a:t>Przyczyną są związki terpenowe i żywicowe</a:t>
            </a:r>
            <a:endParaRPr lang="pl-PL" sz="2000" dirty="0">
              <a:solidFill>
                <a:schemeClr val="bg1"/>
              </a:solidFill>
            </a:endParaRPr>
          </a:p>
        </p:txBody>
      </p:sp>
      <p:sp>
        <p:nvSpPr>
          <p:cNvPr id="6" name="Prostokąt 17"/>
          <p:cNvSpPr>
            <a:spLocks noChangeArrowheads="1"/>
          </p:cNvSpPr>
          <p:nvPr/>
        </p:nvSpPr>
        <p:spPr bwMode="auto">
          <a:xfrm>
            <a:off x="5004048" y="1196752"/>
            <a:ext cx="2786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smtClean="0"/>
              <a:t>Mleczaj </a:t>
            </a:r>
          </a:p>
          <a:p>
            <a:pPr eaLnBrk="1" hangingPunct="1"/>
            <a:r>
              <a:rPr lang="pl-PL" altLang="pl-PL" i="1" dirty="0" smtClean="0"/>
              <a:t>wełnianka</a:t>
            </a:r>
            <a:endParaRPr lang="pl-PL" altLang="pl-PL" dirty="0"/>
          </a:p>
        </p:txBody>
      </p:sp>
      <p:sp>
        <p:nvSpPr>
          <p:cNvPr id="8" name="Prostokąt 17"/>
          <p:cNvSpPr>
            <a:spLocks noChangeArrowheads="1"/>
          </p:cNvSpPr>
          <p:nvPr/>
        </p:nvSpPr>
        <p:spPr bwMode="auto">
          <a:xfrm>
            <a:off x="5580112" y="1988840"/>
            <a:ext cx="2786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smtClean="0"/>
              <a:t>Gołąbek wymiotny</a:t>
            </a:r>
            <a:endParaRPr lang="pl-PL" altLang="pl-PL" dirty="0"/>
          </a:p>
        </p:txBody>
      </p:sp>
      <p:sp>
        <p:nvSpPr>
          <p:cNvPr id="10" name="Prostokąt 17"/>
          <p:cNvSpPr>
            <a:spLocks noChangeArrowheads="1"/>
          </p:cNvSpPr>
          <p:nvPr/>
        </p:nvSpPr>
        <p:spPr bwMode="auto">
          <a:xfrm>
            <a:off x="6012160" y="3140968"/>
            <a:ext cx="2786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eaLnBrk="1" hangingPunct="1"/>
            <a:r>
              <a:rPr lang="pl-PL" altLang="pl-PL" i="1" dirty="0" smtClean="0"/>
              <a:t>Lisówka pomarańczowa</a:t>
            </a:r>
            <a:endParaRPr lang="pl-PL" altLang="pl-PL" dirty="0"/>
          </a:p>
        </p:txBody>
      </p:sp>
    </p:spTree>
    <p:extLst>
      <p:ext uri="{BB962C8B-B14F-4D97-AF65-F5344CB8AC3E}">
        <p14:creationId xmlns:p14="http://schemas.microsoft.com/office/powerpoint/2010/main" val="743636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Jesień</Template>
  <TotalTime>711</TotalTime>
  <Words>2685</Words>
  <Application>Microsoft Office PowerPoint</Application>
  <PresentationFormat>Pokaz na ekranie (4:3)</PresentationFormat>
  <Paragraphs>262</Paragraphs>
  <Slides>57</Slides>
  <Notes>6</Notes>
  <HiddenSlides>0</HiddenSlides>
  <MMClips>0</MMClips>
  <ScaleCrop>false</ScaleCrop>
  <HeadingPairs>
    <vt:vector size="4" baseType="variant">
      <vt:variant>
        <vt:lpstr>Motyw</vt:lpstr>
      </vt:variant>
      <vt:variant>
        <vt:i4>1</vt:i4>
      </vt:variant>
      <vt:variant>
        <vt:lpstr>Tytuły slajdów</vt:lpstr>
      </vt:variant>
      <vt:variant>
        <vt:i4>57</vt:i4>
      </vt:variant>
    </vt:vector>
  </HeadingPairs>
  <TitlesOfParts>
    <vt:vector size="58" baseType="lpstr">
      <vt:lpstr>Autumn</vt:lpstr>
      <vt:lpstr>   Udane grzybobranie</vt:lpstr>
      <vt:lpstr>               Podział grzybów </vt:lpstr>
      <vt:lpstr>        Najważniejsze zasady bezpiecznego zbierania grzybów</vt:lpstr>
      <vt:lpstr>Prezentacja programu PowerPoint</vt:lpstr>
      <vt:lpstr>Rodzaje zatruć ze względu na czas:</vt:lpstr>
      <vt:lpstr>Ze względu na wpływ na komórki</vt:lpstr>
      <vt:lpstr>Zatrucia cytotropowe</vt:lpstr>
      <vt:lpstr>   Zatrucia neurotropowe</vt:lpstr>
      <vt:lpstr>Zatrucia żołądkowo-jelitowe</vt:lpstr>
      <vt:lpstr>Zatrucia nieswoiste</vt:lpstr>
      <vt:lpstr>  Postępowanie w przypadku zatrucia grzybami</vt:lpstr>
      <vt:lpstr>     Przesądy dotyczące grzybów- znasz je?</vt:lpstr>
      <vt:lpstr>Wykaz grzybów dopuszczonych do obrotu lub produkcji przetworów grzybowych oraz środków zawierających grzyby</vt:lpstr>
      <vt:lpstr>Boczniak ostrygowaty Pleurotus ostreatus</vt:lpstr>
      <vt:lpstr>Borowik szlachetny Boletus edulis</vt:lpstr>
      <vt:lpstr>Czubajka kania Macrolepiota procera</vt:lpstr>
      <vt:lpstr>Gąska zielonka Tricholoma equestre</vt:lpstr>
      <vt:lpstr>Kolczak obłączasty Hydnum repandum</vt:lpstr>
      <vt:lpstr>Koźlarz babka Leccinum scabrum</vt:lpstr>
      <vt:lpstr>Koźlarz czerwony Leccinum rufum</vt:lpstr>
      <vt:lpstr>Koźlarz grabowy Leccinum pseudoscabrum</vt:lpstr>
      <vt:lpstr>Lejkowiec dęty Craterellus cornucopioides</vt:lpstr>
      <vt:lpstr>Lejkówka wonna Clitocybe odora</vt:lpstr>
      <vt:lpstr>Łuskwiak nameko Pholiota nameko</vt:lpstr>
      <vt:lpstr>Łuszczak zmienny Kuehneromyces mutabilis  </vt:lpstr>
      <vt:lpstr>Maślak pstry Suillus variegatus</vt:lpstr>
      <vt:lpstr>Maślak sitarz Suillus bovinus</vt:lpstr>
      <vt:lpstr>Maślak ziarnisty Suillus granulatus</vt:lpstr>
      <vt:lpstr>Maślak zwyczajny Suillus luteus</vt:lpstr>
      <vt:lpstr>Maślak żółty Suillus grevillei</vt:lpstr>
      <vt:lpstr>Mleczaj późnojesienny (jodłowy)  Lactarius salmonicolor</vt:lpstr>
      <vt:lpstr>Mleczaj rydz Lactarius deliciosus</vt:lpstr>
      <vt:lpstr>Mleczaj smaczny Lactarius volemus</vt:lpstr>
      <vt:lpstr>Mleczaj świerkowy Lactarius deterrimus</vt:lpstr>
      <vt:lpstr>Opieńka miodowa Armillaria mellea</vt:lpstr>
      <vt:lpstr>Piaskowiec kasztanowaty Gyroporus castaneus</vt:lpstr>
      <vt:lpstr>Piaskowiec modrzak Gyroporus cyanescens</vt:lpstr>
      <vt:lpstr>Pieczarka dwuzarodnikowa (ogrodowa) Agaricus bisporus</vt:lpstr>
      <vt:lpstr>Pieczarka lśniąca Agaricus silvaticus</vt:lpstr>
      <vt:lpstr>Pieczarka ogrodowa Agaricus hortensis</vt:lpstr>
      <vt:lpstr>Pieczarka polna Agaricus campestris</vt:lpstr>
      <vt:lpstr>Pieczarka miejska (szlachetna) Agaricus bitorquis  </vt:lpstr>
      <vt:lpstr>Pieczarka zaroślowa Agaricus silvicola </vt:lpstr>
      <vt:lpstr>Pieprznik jadalny Cantharellus cibarius</vt:lpstr>
      <vt:lpstr>Płachetka kołpakowata Rozites caperatus </vt:lpstr>
      <vt:lpstr>Pochwiak wielkopochwowy (pochwiasty) Volvariella volvacea</vt:lpstr>
      <vt:lpstr>Podgrzybek brunatny Xerocomus badius</vt:lpstr>
      <vt:lpstr>Podgrzybek zajączek  Xerocomus subtomentosus</vt:lpstr>
      <vt:lpstr>Podgrzybek złotawy  Xerocomus chrysenteron </vt:lpstr>
      <vt:lpstr>Trufla czarnozarodnikowa  Tuber melanosporum</vt:lpstr>
      <vt:lpstr>Trufla letnia Tuber aestivum</vt:lpstr>
      <vt:lpstr>Trufla zimowa Tuber brumale</vt:lpstr>
      <vt:lpstr>Trzęsak morszczynowaty Tremella fuciformis </vt:lpstr>
      <vt:lpstr>Twardziak (Shii-take) Lentinus edodes</vt:lpstr>
      <vt:lpstr>Twardzioszek przydrożny Marasmius oreades</vt:lpstr>
      <vt:lpstr>Ucho bzowe Hirneola auricularia - judae</vt:lpstr>
      <vt:lpstr>Uszak gęstowłosy (grzyby mun)  Auricularia polytricha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Wykaz grzybów dopuszczonych do obrotu lub produkcji przetworów grzybowych oraz środków zawierających grzyby</dc:title>
  <dc:creator>Zywienie1</dc:creator>
  <cp:lastModifiedBy>Użytkownik systemu Windows</cp:lastModifiedBy>
  <cp:revision>175</cp:revision>
  <cp:lastPrinted>2015-10-28T12:55:15Z</cp:lastPrinted>
  <dcterms:created xsi:type="dcterms:W3CDTF">2015-10-01T12:04:04Z</dcterms:created>
  <dcterms:modified xsi:type="dcterms:W3CDTF">2020-11-26T08:43:02Z</dcterms:modified>
</cp:coreProperties>
</file>