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8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84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C18872-6167-4922-BFD7-E516466C28C2}" v="2" dt="2026-09-20T14:01:41.9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9" d="100"/>
          <a:sy n="159" d="100"/>
        </p:scale>
        <p:origin x="256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904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wstępie zaznaczyć, że prezentacja koncentruje się na zmianach praktycznych dla JST: nabór, kwalifikacja, dokumentowanie, koszty i monitoring.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Podkreślić, że prezentacja nie jest odczytaniem Programu, lecz wskazaniem praktycznych miejsc, gdzie JST muszą zmienić procedury i dokumentację.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Slajd zbiorczy. Można go wykorzystać jako zapowiedź: edycja 2027 nie zmienia celu programu, ale silnie doprecyzowuje kwalifikowanie, dokumentowanie i kontrolowanie usług.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Warto podkreślić, że wzrost środków nie oznacza dowolności w kwalifikacji. Zachowany jest wymóg 50% osób wymagających wysokiego poziomu wsparcia.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 slajd porządkuje temat: parametry rozliczeniowe bez rewolucji, ale procedura rekrutacji, oceny i kontroli jest inna.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Najmocniej zaakcentować: najpierw ocena indywidualna, później grupy preferowane jako kryterium pomocnicze.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Przejść przez ścieżkę jak przez procedurę, którą JST powinny odzwierciedlić w regulaminie lub instrukcji wewnętrznej.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Wskazać JST, że karta nie może być „pusta” lub odtwórcza. Z dokumentacji musi wynikać, skąd wzięły się ustalenia.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jest slajd, który warto powiedzieć wolniej: lista rezerwowa nie według daty wpływu. Ryzyko: sprawozdanie.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Warto podać przykład: jeśli w Karcie oceny wskazano trudności w przemieszczaniu i komunikacji, plan usług powinien to pokazywać, nie tylko powtarzać ogólne sformułowania.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Zalecić JST wprowadzenie oświadczeń lub check-listy relacji z uczestnikiem i weryfikacji wyłączeń.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Przy małoletnich podkreślić zarówno ustawę o ochronie małoletnich, jak i pisemną akceptację, gdy asystenta wskazuje realizator.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Wskazać, że wypłata wynagrodzenia bez weryfikacji kart jest ryzykowna. Karty nie powinny być uzupełniane zbiorczo po czasie.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Dobrze zaakcentować: nie finansujemy transportu samego w sobie. Musi być usługa asystencka, a nie tylko przewóz.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Wskazać, że brak konieczności zgody wojewody w części zmian nie oznacza braku obowiązku informacyjnego i późniejszej aktualizacji wniosku.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 slajd przyda się szczególnie przy pytaniach o finansowanie kosztów ponad limity Programu lub kosztów obsługi.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 punkt warto powiedzieć bardzo wyraźnie: rachunek dedykowany wyłącznie dla środków Programu AOON JST 2027, a nie wspólny rachunek dla wszystkich zadań lub programów z Funduszu Solidarnościowego.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ważne dla JST, które zlecają usługi NGO. Odpowiedzialność wobec wojewody pozostaje po stronie gminy/powiatu.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Akcent: sam regulamin kontroli nie wystarczy. Muszą być ślady faktycznie przeprowadzonych czynności.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Warto powiedzieć, że nawet przy zleceniu usług innemu podmiotowi realizator programu powinien pilnować zgodności informacji udostępnianych mieszkańcom.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 slajd można wydrukować jako checklistę dla JST. Dobrze nadaje się do zamknięcia części merytorycznej.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Slajd do mocnego podsumowania. Można powiedzieć, że są to obszary, które najłatwiej mogą przełożyć się na problemy przy sprawozdaniu lub kontroli.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Zamknięcie: edycja 2027 wymaga od JST rzetelnego udokumentowania tego, co często dotąd było wykonywane bardziej opisowo lub zwyczajowo.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Źródła można zostawić jako ostatni slajd lub ukryć, jeśli prezentacja ma być krótsza.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1201400" cy="0"/>
          </a:xfrm>
          <a:prstGeom prst="line">
            <a:avLst/>
          </a:prstGeom>
          <a:noFill/>
          <a:ln w="13970">
            <a:solidFill>
              <a:srgbClr val="D9C7A5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" name="Text 1"/>
          <p:cNvSpPr/>
          <p:nvPr/>
        </p:nvSpPr>
        <p:spPr>
          <a:xfrm>
            <a:off x="566928" y="6510528"/>
            <a:ext cx="658368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7A7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AOON JST 2027 | materiał na wideokonferencję z JST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3" name="Shape 1"/>
          <p:cNvSpPr/>
          <p:nvPr/>
        </p:nvSpPr>
        <p:spPr>
          <a:xfrm>
            <a:off x="685800" y="658368"/>
            <a:ext cx="91440" cy="5120640"/>
          </a:xfrm>
          <a:prstGeom prst="rect">
            <a:avLst/>
          </a:prstGeom>
          <a:solidFill>
            <a:srgbClr val="B58B40"/>
          </a:solidFill>
          <a:ln w="1270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4" name="Text 2"/>
          <p:cNvSpPr/>
          <p:nvPr/>
        </p:nvSpPr>
        <p:spPr>
          <a:xfrm>
            <a:off x="960120" y="914400"/>
            <a:ext cx="9875520" cy="41148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300" b="0" noProof="0" dirty="0">
                <a:solidFill>
                  <a:srgbClr val="F6F7F8"/>
                </a:solidFill>
                <a:latin typeface="Aptos"/>
              </a:rPr>
              <a:t>Asystent osobisty osoby z niepełnosprawnością</a:t>
            </a:r>
            <a:endParaRPr lang="pl-PL" sz="1900" noProof="0" dirty="0"/>
          </a:p>
        </p:txBody>
      </p:sp>
      <p:sp>
        <p:nvSpPr>
          <p:cNvPr id="5" name="Text 3"/>
          <p:cNvSpPr/>
          <p:nvPr/>
        </p:nvSpPr>
        <p:spPr>
          <a:xfrm>
            <a:off x="960120" y="1463040"/>
            <a:ext cx="9692640" cy="6583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600" b="1" noProof="0" dirty="0">
                <a:solidFill>
                  <a:srgbClr val="FFFFFF"/>
                </a:solidFill>
                <a:latin typeface="Aptos"/>
              </a:rPr>
              <a:t>Edycja 2027 dla JST</a:t>
            </a:r>
            <a:endParaRPr lang="pl-PL" sz="3800" noProof="0" dirty="0"/>
          </a:p>
        </p:txBody>
      </p:sp>
      <p:sp>
        <p:nvSpPr>
          <p:cNvPr id="6" name="Text 4"/>
          <p:cNvSpPr/>
          <p:nvPr/>
        </p:nvSpPr>
        <p:spPr>
          <a:xfrm>
            <a:off x="960120" y="2423160"/>
            <a:ext cx="9692640" cy="56692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400" b="0" noProof="0" dirty="0">
                <a:solidFill>
                  <a:srgbClr val="F1F4F6"/>
                </a:solidFill>
                <a:latin typeface="Aptos"/>
              </a:rPr>
              <a:t>Istotne zmiany względem edycji 2026 i obszary wymagające szczególnej uwagi przy realizacji programu</a:t>
            </a:r>
            <a:endParaRPr lang="pl-PL" sz="1800" noProof="0" dirty="0"/>
          </a:p>
        </p:txBody>
      </p:sp>
      <p:sp>
        <p:nvSpPr>
          <p:cNvPr id="7" name="Shape 5"/>
          <p:cNvSpPr/>
          <p:nvPr/>
        </p:nvSpPr>
        <p:spPr>
          <a:xfrm>
            <a:off x="960120" y="4343400"/>
            <a:ext cx="7132320" cy="438912"/>
          </a:xfrm>
          <a:prstGeom prst="roundRect">
            <a:avLst>
              <a:gd name="adj" fmla="val 16667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D9C7A5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1124712" y="4498848"/>
            <a:ext cx="6675120" cy="12801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900" b="0" noProof="0" dirty="0">
                <a:solidFill>
                  <a:srgbClr val="E8EEF2"/>
                </a:solidFill>
                <a:latin typeface="Aptos"/>
              </a:rPr>
              <a:t>Materiał roboczy na wideokonferencję z jednostkami samorządu terytorialnego</a:t>
            </a:r>
            <a:endParaRPr lang="pl-PL" sz="1100" noProof="0" dirty="0"/>
          </a:p>
        </p:txBody>
      </p:sp>
      <p:sp>
        <p:nvSpPr>
          <p:cNvPr id="9" name="Text 7"/>
          <p:cNvSpPr/>
          <p:nvPr/>
        </p:nvSpPr>
        <p:spPr>
          <a:xfrm>
            <a:off x="960120" y="6080760"/>
            <a:ext cx="9692640" cy="18288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50" b="0" noProof="0" dirty="0">
                <a:solidFill>
                  <a:srgbClr val="CBD6DD"/>
                </a:solidFill>
                <a:latin typeface="Aptos"/>
              </a:rPr>
              <a:t>Źródło: oficjalny tekst Programu AOON JST 2027 oraz porównanie z Programem AOON JST 2026</a:t>
            </a:r>
            <a:endParaRPr lang="pl-PL" sz="85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b="0" noProof="0" dirty="0">
                <a:solidFill>
                  <a:srgbClr val="D9E2EA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Plan omówienia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Zakres informacji dla JST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640080" y="1005840"/>
            <a:ext cx="2651760" cy="1051560"/>
          </a:xfrm>
          <a:prstGeom prst="roundRect">
            <a:avLst>
              <a:gd name="adj" fmla="val 6957"/>
            </a:avLst>
          </a:prstGeom>
          <a:solidFill>
            <a:srgbClr val="F7F1E8"/>
          </a:solidFill>
          <a:ln w="10160">
            <a:solidFill>
              <a:srgbClr val="D9D3C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804672" y="1124712"/>
            <a:ext cx="23225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900" b="1" noProof="0" dirty="0">
                <a:solidFill>
                  <a:srgbClr val="263746"/>
                </a:solidFill>
                <a:latin typeface="Aptos"/>
              </a:rPr>
              <a:t>1. Co się zmieniło</a:t>
            </a:r>
            <a:endParaRPr lang="pl-PL" sz="1400" noProof="0" dirty="0"/>
          </a:p>
        </p:txBody>
      </p:sp>
      <p:sp>
        <p:nvSpPr>
          <p:cNvPr id="6" name="Text 4"/>
          <p:cNvSpPr/>
          <p:nvPr/>
        </p:nvSpPr>
        <p:spPr>
          <a:xfrm>
            <a:off x="804672" y="1417320"/>
            <a:ext cx="2322576" cy="5394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Krótka mapa zmian: skala programu, dokumentacja, ocena indywidualna i kontrola.</a:t>
            </a:r>
            <a:endParaRPr lang="pl-PL" sz="1050" noProof="0" dirty="0"/>
          </a:p>
        </p:txBody>
      </p:sp>
      <p:sp>
        <p:nvSpPr>
          <p:cNvPr id="7" name="Shape 5"/>
          <p:cNvSpPr/>
          <p:nvPr/>
        </p:nvSpPr>
        <p:spPr>
          <a:xfrm>
            <a:off x="3520440" y="1005840"/>
            <a:ext cx="2651760" cy="1051560"/>
          </a:xfrm>
          <a:prstGeom prst="roundRect">
            <a:avLst>
              <a:gd name="adj" fmla="val 6957"/>
            </a:avLst>
          </a:prstGeom>
          <a:solidFill>
            <a:srgbClr val="F7F1E8"/>
          </a:solidFill>
          <a:ln w="10160">
            <a:solidFill>
              <a:srgbClr val="D9D3C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3685032" y="1124712"/>
            <a:ext cx="23225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900" b="1" noProof="0" dirty="0">
                <a:solidFill>
                  <a:srgbClr val="263746"/>
                </a:solidFill>
                <a:latin typeface="Aptos"/>
              </a:rPr>
              <a:t>2. Nabór i kwalifikacja</a:t>
            </a:r>
            <a:endParaRPr lang="pl-PL" sz="1400" noProof="0" dirty="0"/>
          </a:p>
        </p:txBody>
      </p:sp>
      <p:sp>
        <p:nvSpPr>
          <p:cNvPr id="9" name="Text 7"/>
          <p:cNvSpPr/>
          <p:nvPr/>
        </p:nvSpPr>
        <p:spPr>
          <a:xfrm>
            <a:off x="3685032" y="1417320"/>
            <a:ext cx="2322576" cy="5394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Zgłoszenie, Karta oceny, grupy preferowane, lista rezerwowa, nabór uzupełniający.</a:t>
            </a:r>
            <a:endParaRPr lang="pl-PL" sz="1050" noProof="0" dirty="0"/>
          </a:p>
        </p:txBody>
      </p:sp>
      <p:sp>
        <p:nvSpPr>
          <p:cNvPr id="10" name="Shape 8"/>
          <p:cNvSpPr/>
          <p:nvPr/>
        </p:nvSpPr>
        <p:spPr>
          <a:xfrm>
            <a:off x="6400800" y="1005840"/>
            <a:ext cx="2651760" cy="1051560"/>
          </a:xfrm>
          <a:prstGeom prst="roundRect">
            <a:avLst>
              <a:gd name="adj" fmla="val 6957"/>
            </a:avLst>
          </a:prstGeom>
          <a:solidFill>
            <a:srgbClr val="F7F1E8"/>
          </a:solidFill>
          <a:ln w="10160">
            <a:solidFill>
              <a:srgbClr val="D9D3C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6565392" y="1124712"/>
            <a:ext cx="23225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900" b="1" noProof="0" dirty="0">
                <a:solidFill>
                  <a:srgbClr val="263746"/>
                </a:solidFill>
                <a:latin typeface="Aptos"/>
              </a:rPr>
              <a:t>3. Realizacja usług</a:t>
            </a:r>
            <a:endParaRPr lang="pl-PL" sz="1400" noProof="0" dirty="0"/>
          </a:p>
        </p:txBody>
      </p:sp>
      <p:sp>
        <p:nvSpPr>
          <p:cNvPr id="12" name="Text 10"/>
          <p:cNvSpPr/>
          <p:nvPr/>
        </p:nvSpPr>
        <p:spPr>
          <a:xfrm>
            <a:off x="6565392" y="1417320"/>
            <a:ext cx="2322576" cy="5394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Indywidualny plan usług, asystent, limity godzin, Karta realizacji usług.</a:t>
            </a:r>
            <a:endParaRPr lang="pl-PL" sz="1050" noProof="0" dirty="0"/>
          </a:p>
        </p:txBody>
      </p:sp>
      <p:sp>
        <p:nvSpPr>
          <p:cNvPr id="13" name="Shape 11"/>
          <p:cNvSpPr/>
          <p:nvPr/>
        </p:nvSpPr>
        <p:spPr>
          <a:xfrm>
            <a:off x="9281160" y="1005840"/>
            <a:ext cx="2286000" cy="1051560"/>
          </a:xfrm>
          <a:prstGeom prst="roundRect">
            <a:avLst>
              <a:gd name="adj" fmla="val 6957"/>
            </a:avLst>
          </a:prstGeom>
          <a:solidFill>
            <a:srgbClr val="F7F1E8"/>
          </a:solidFill>
          <a:ln w="10160">
            <a:solidFill>
              <a:srgbClr val="D9D3C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4" name="Text 12"/>
          <p:cNvSpPr/>
          <p:nvPr/>
        </p:nvSpPr>
        <p:spPr>
          <a:xfrm>
            <a:off x="9445752" y="1124712"/>
            <a:ext cx="19568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900" b="1" noProof="0" dirty="0">
                <a:solidFill>
                  <a:srgbClr val="263746"/>
                </a:solidFill>
                <a:latin typeface="Aptos"/>
              </a:rPr>
              <a:t>4. Rozliczenie</a:t>
            </a:r>
            <a:endParaRPr lang="pl-PL" sz="1400" noProof="0" dirty="0"/>
          </a:p>
        </p:txBody>
      </p:sp>
      <p:sp>
        <p:nvSpPr>
          <p:cNvPr id="15" name="Text 13"/>
          <p:cNvSpPr/>
          <p:nvPr/>
        </p:nvSpPr>
        <p:spPr>
          <a:xfrm>
            <a:off x="9445752" y="1417320"/>
            <a:ext cx="1956816" cy="5394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Koszty, ewidencje, przesunięcia, rola wojewody.</a:t>
            </a:r>
            <a:endParaRPr lang="pl-PL" sz="1050" noProof="0" dirty="0"/>
          </a:p>
        </p:txBody>
      </p:sp>
      <p:sp>
        <p:nvSpPr>
          <p:cNvPr id="16" name="Shape 14"/>
          <p:cNvSpPr/>
          <p:nvPr/>
        </p:nvSpPr>
        <p:spPr>
          <a:xfrm>
            <a:off x="3483398" y="2796011"/>
            <a:ext cx="5532120" cy="566928"/>
          </a:xfrm>
          <a:prstGeom prst="roundRect">
            <a:avLst>
              <a:gd name="adj" fmla="val 12903"/>
            </a:avLst>
          </a:prstGeom>
          <a:solidFill>
            <a:srgbClr val="F7F1E8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sz="2400" noProof="0" dirty="0"/>
          </a:p>
        </p:txBody>
      </p:sp>
      <p:sp>
        <p:nvSpPr>
          <p:cNvPr id="17" name="Text 15"/>
          <p:cNvSpPr/>
          <p:nvPr/>
        </p:nvSpPr>
        <p:spPr>
          <a:xfrm>
            <a:off x="3610947" y="2935224"/>
            <a:ext cx="5277022" cy="14630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b="1" noProof="0" dirty="0">
                <a:solidFill>
                  <a:srgbClr val="263746"/>
                </a:solidFill>
                <a:latin typeface="Aptos"/>
              </a:rPr>
              <a:t>Ścieżka programu</a:t>
            </a:r>
            <a:endParaRPr lang="pl-PL" sz="1400" noProof="0" dirty="0"/>
          </a:p>
        </p:txBody>
      </p:sp>
      <p:sp>
        <p:nvSpPr>
          <p:cNvPr id="18" name="Text 16"/>
          <p:cNvSpPr/>
          <p:nvPr/>
        </p:nvSpPr>
        <p:spPr>
          <a:xfrm>
            <a:off x="3685032" y="3136392"/>
            <a:ext cx="5277022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wniosek → nabór → ocena → plan usług → realizacja i kontrola</a:t>
            </a:r>
            <a:endParaRPr lang="pl-PL" noProof="0" dirty="0"/>
          </a:p>
        </p:txBody>
      </p:sp>
      <p:sp>
        <p:nvSpPr>
          <p:cNvPr id="19" name="Shape 17"/>
          <p:cNvSpPr/>
          <p:nvPr/>
        </p:nvSpPr>
        <p:spPr>
          <a:xfrm>
            <a:off x="960120" y="4480560"/>
            <a:ext cx="10241280" cy="91440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21" name="Text 19"/>
          <p:cNvSpPr/>
          <p:nvPr/>
        </p:nvSpPr>
        <p:spPr>
          <a:xfrm>
            <a:off x="1124712" y="4572000"/>
            <a:ext cx="9912096" cy="7223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W edycji 2027 najważniejsze jest nie tylko spełnienie warunków finansowych, ale udokumentowanie całej ścieżki przyznania i realizacji usługi: od zgłoszenia, przez ocenę indywidualną, do weryfikacji kart i monitoringu.</a:t>
            </a:r>
            <a:endParaRPr lang="pl-PL" sz="1300" noProof="0" dirty="0"/>
          </a:p>
        </p:txBody>
      </p:sp>
      <p:sp>
        <p:nvSpPr>
          <p:cNvPr id="22" name="Text 20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Podstawa: Program AOON JST 2027, w szczególności cz. IV, V, VI oraz IX.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 sz="2500" b="1">
                <a:solidFill>
                  <a:srgbClr val="314659"/>
                </a:solidFill>
                <a:latin typeface="Aptos"/>
              </a:defRPr>
            </a:pPr>
            <a:r>
              <a:rPr lang="pl-PL" sz="2200" b="1" noProof="0" dirty="0">
                <a:solidFill>
                  <a:srgbClr val="263746"/>
                </a:solidFill>
                <a:latin typeface="Aptos"/>
              </a:rPr>
              <a:t>Najważniejsze zmiany w edycji 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30352"/>
            <a:ext cx="10241280" cy="237744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 sz="1150" b="0">
                <a:solidFill>
                  <a:srgbClr val="5F5F5F"/>
                </a:solidFill>
                <a:latin typeface="Aptos"/>
              </a:defRPr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Zmiany istotne dla organizacji i rozliczenia programu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932688"/>
            <a:ext cx="5257800" cy="117043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C8D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786384" y="1042416"/>
            <a:ext cx="4965192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 sz="1150" b="1">
                <a:solidFill>
                  <a:srgbClr val="314659"/>
                </a:solidFill>
                <a:latin typeface="Aptos"/>
              </a:defRPr>
            </a:pPr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Ocena indywidualna jako punkt wyjścia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325880"/>
            <a:ext cx="4965192" cy="694944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kwalifikacja w pierwszej kolejności na podstawie oceny sytuacji; grupy preferowane dopiero gdy ocena nie rozstrzyga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endParaRPr lang="pl-PL" sz="1000" b="0" noProof="0" dirty="0">
              <a:solidFill>
                <a:srgbClr val="263746"/>
              </a:solidFill>
              <a:latin typeface="Aptos"/>
            </a:endParaRP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Źródło: cz. IV ust. 8–10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932688"/>
            <a:ext cx="5257800" cy="117043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58B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6455664" y="1042416"/>
            <a:ext cx="4965192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050" b="1">
                <a:solidFill>
                  <a:srgbClr val="263746"/>
                </a:solidFill>
                <a:latin typeface="Aptos"/>
              </a:defRPr>
            </a:lvl1pPr>
          </a:lstStyle>
          <a:p>
            <a:r>
              <a:rPr lang="pl-PL" noProof="0" dirty="0"/>
              <a:t>Nowe dokumenty uczestnika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55664" y="1325880"/>
            <a:ext cx="4965192" cy="694944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Karta oceny indywidualnej oraz Indywidualny plan usług jako elementy ścieżki realizacji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endParaRPr lang="pl-PL" sz="1000" b="0" noProof="0" dirty="0">
              <a:solidFill>
                <a:srgbClr val="263746"/>
              </a:solidFill>
              <a:latin typeface="Aptos"/>
            </a:endParaRP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Źródło: cz. IV ust. 9, 20; zał. 2–3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240280"/>
            <a:ext cx="5257800" cy="117043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C8D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786384" y="2350008"/>
            <a:ext cx="4965192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050" b="1">
                <a:solidFill>
                  <a:srgbClr val="263746"/>
                </a:solidFill>
                <a:latin typeface="Aptos"/>
              </a:defRPr>
            </a:lvl1pPr>
          </a:lstStyle>
          <a:p>
            <a:r>
              <a:rPr lang="pl-PL" noProof="0" dirty="0"/>
              <a:t>Lista rezerwowa według wyniku oceny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2633472"/>
            <a:ext cx="4965192" cy="694944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nie kolejność zgłoszeń, lecz wynik oceny indywidualnej decyduje o miejscu na liście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endParaRPr lang="pl-PL" sz="1000" b="0" noProof="0" dirty="0">
              <a:solidFill>
                <a:srgbClr val="263746"/>
              </a:solidFill>
              <a:latin typeface="Aptos"/>
            </a:endParaRP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Źródło: cz. IV ust. 15–16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240280"/>
            <a:ext cx="5257800" cy="117043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58B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6455664" y="2350008"/>
            <a:ext cx="4965192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050" b="1">
                <a:solidFill>
                  <a:srgbClr val="263746"/>
                </a:solidFill>
                <a:latin typeface="Aptos"/>
              </a:defRPr>
            </a:lvl1pPr>
          </a:lstStyle>
          <a:p>
            <a:r>
              <a:rPr lang="pl-PL" noProof="0" dirty="0"/>
              <a:t>Rozbudowany monitoring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5664" y="2633472"/>
            <a:ext cx="4965192" cy="694944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kontrole zapowiedziane/niezapowiedziane, analiza kart i ewidencji, wyjaśnienia, ankiety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endParaRPr lang="pl-PL" sz="1000" b="0" noProof="0" dirty="0">
              <a:solidFill>
                <a:srgbClr val="263746"/>
              </a:solidFill>
              <a:latin typeface="Aptos"/>
            </a:endParaRP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Źródło: cz. IV ust. 39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547872"/>
            <a:ext cx="5257800" cy="117043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C8D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786384" y="3657600"/>
            <a:ext cx="4965192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050" b="1">
                <a:solidFill>
                  <a:srgbClr val="263746"/>
                </a:solidFill>
                <a:latin typeface="Aptos"/>
              </a:defRPr>
            </a:lvl1pPr>
          </a:lstStyle>
          <a:p>
            <a:r>
              <a:rPr lang="pl-PL" noProof="0" dirty="0"/>
              <a:t>Odpowiedzialność JST mimo zlecenia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384" y="3941063"/>
            <a:ext cx="4965192" cy="694944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NGO lub podmiot prywatny nie zwalnia gminy/powiatu z odpowiedzialności za realizację i rozliczenie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endParaRPr lang="pl-PL" sz="1000" b="0" noProof="0" dirty="0">
              <a:solidFill>
                <a:srgbClr val="263746"/>
              </a:solidFill>
              <a:latin typeface="Aptos"/>
            </a:endParaRP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Źródło: cz. IV ust. 36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547872"/>
            <a:ext cx="5257800" cy="117043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3A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20" name="TextBox 19"/>
          <p:cNvSpPr txBox="1"/>
          <p:nvPr/>
        </p:nvSpPr>
        <p:spPr>
          <a:xfrm>
            <a:off x="6455664" y="3657600"/>
            <a:ext cx="4965192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050" b="1">
                <a:solidFill>
                  <a:srgbClr val="263746"/>
                </a:solidFill>
                <a:latin typeface="Aptos"/>
              </a:defRPr>
            </a:lvl1pPr>
          </a:lstStyle>
          <a:p>
            <a:r>
              <a:rPr lang="pl-PL" noProof="0" dirty="0"/>
              <a:t>Wyodrębniony rachunek bankowy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5664" y="3941063"/>
            <a:ext cx="4965192" cy="694944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rachunek musi być dedykowany wyłącznie środkom Programu AOON JST 2027, nie ogólnie środkom Funduszu Solidarnościowego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endParaRPr lang="pl-PL" sz="1000" b="0" noProof="0" dirty="0">
              <a:solidFill>
                <a:srgbClr val="263746"/>
              </a:solidFill>
              <a:latin typeface="Aptos"/>
            </a:endParaRP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Źródło: cz. VI ust. 22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983480"/>
            <a:ext cx="10927080" cy="642879"/>
          </a:xfrm>
          <a:prstGeom prst="roundRect">
            <a:avLst/>
          </a:prstGeom>
          <a:solidFill>
            <a:srgbClr val="F7F1E8"/>
          </a:solidFill>
          <a:ln w="19050">
            <a:solidFill>
              <a:srgbClr val="B58B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24" name="TextBox 23"/>
          <p:cNvSpPr txBox="1"/>
          <p:nvPr/>
        </p:nvSpPr>
        <p:spPr>
          <a:xfrm>
            <a:off x="778764" y="5207508"/>
            <a:ext cx="10634472" cy="393191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919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Zmiany 2027 w największym stopniu dotyczą procedury: naboru, oceny indywidualnej, dokumentowania usług, monitoringu i rozliczenia środków.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 sz="750" b="0">
                <a:solidFill>
                  <a:srgbClr val="5F5F5F"/>
                </a:solidFill>
                <a:latin typeface="Aptos"/>
              </a:defRPr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Źródło porównania: Program AOON JST 2027 oraz Program AOON JST 2026.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631168" y="6473952"/>
            <a:ext cx="457200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Skala programu i parametry ogólne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Co zostaje, a co wzrasta w 2027 r.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822960" y="960120"/>
            <a:ext cx="3383280" cy="1280160"/>
          </a:xfrm>
          <a:prstGeom prst="roundRect">
            <a:avLst>
              <a:gd name="adj" fmla="val 5714"/>
            </a:avLst>
          </a:prstGeom>
          <a:solidFill>
            <a:srgbClr val="F7F1E8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987552" y="1078992"/>
            <a:ext cx="30540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Budżet</a:t>
            </a:r>
            <a:endParaRPr lang="pl-PL" sz="2000" noProof="0" dirty="0"/>
          </a:p>
        </p:txBody>
      </p:sp>
      <p:sp>
        <p:nvSpPr>
          <p:cNvPr id="6" name="Text 4"/>
          <p:cNvSpPr/>
          <p:nvPr/>
        </p:nvSpPr>
        <p:spPr>
          <a:xfrm>
            <a:off x="987552" y="1371600"/>
            <a:ext cx="3054096" cy="7680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2026: 1 103 873 000 zł</a:t>
            </a:r>
            <a:endParaRPr lang="pl-PL" sz="13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2027: 1 200 000 000 zł</a:t>
            </a:r>
            <a:endParaRPr lang="pl-PL" sz="13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Wzrost o 96 127 000 zł (~8,7%).</a:t>
            </a:r>
            <a:endParaRPr lang="pl-PL" sz="1300" noProof="0" dirty="0"/>
          </a:p>
        </p:txBody>
      </p:sp>
      <p:sp>
        <p:nvSpPr>
          <p:cNvPr id="7" name="Shape 5"/>
          <p:cNvSpPr/>
          <p:nvPr/>
        </p:nvSpPr>
        <p:spPr>
          <a:xfrm>
            <a:off x="4434840" y="960120"/>
            <a:ext cx="3383280" cy="1280160"/>
          </a:xfrm>
          <a:prstGeom prst="roundRect">
            <a:avLst>
              <a:gd name="adj" fmla="val 5714"/>
            </a:avLst>
          </a:prstGeom>
          <a:solidFill>
            <a:srgbClr val="F7F1E8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4599432" y="1078992"/>
            <a:ext cx="30540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Zakładana liczba uczestników</a:t>
            </a:r>
          </a:p>
        </p:txBody>
      </p:sp>
      <p:sp>
        <p:nvSpPr>
          <p:cNvPr id="9" name="Text 7"/>
          <p:cNvSpPr/>
          <p:nvPr/>
        </p:nvSpPr>
        <p:spPr>
          <a:xfrm>
            <a:off x="4599432" y="1371600"/>
            <a:ext cx="3054096" cy="7680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2026: nie mniej niż 40 000 osób</a:t>
            </a:r>
            <a:endParaRPr lang="pl-PL" sz="13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2027: nie mniej niż 50 000 osób</a:t>
            </a:r>
            <a:endParaRPr lang="pl-PL" sz="13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Wzrost o 25%.</a:t>
            </a:r>
            <a:endParaRPr lang="pl-PL" sz="1300" noProof="0" dirty="0"/>
          </a:p>
        </p:txBody>
      </p:sp>
      <p:sp>
        <p:nvSpPr>
          <p:cNvPr id="10" name="Shape 8"/>
          <p:cNvSpPr/>
          <p:nvPr/>
        </p:nvSpPr>
        <p:spPr>
          <a:xfrm>
            <a:off x="8046720" y="960120"/>
            <a:ext cx="3383280" cy="1280160"/>
          </a:xfrm>
          <a:prstGeom prst="roundRect">
            <a:avLst>
              <a:gd name="adj" fmla="val 5714"/>
            </a:avLst>
          </a:prstGeom>
          <a:solidFill>
            <a:srgbClr val="F7F1E8"/>
          </a:solidFill>
          <a:ln w="10160">
            <a:solidFill>
              <a:srgbClr val="4B7F52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8211312" y="1078992"/>
            <a:ext cx="30540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Wysoki poziom wsparcia</a:t>
            </a:r>
          </a:p>
        </p:txBody>
      </p:sp>
      <p:sp>
        <p:nvSpPr>
          <p:cNvPr id="12" name="Text 10"/>
          <p:cNvSpPr/>
          <p:nvPr/>
        </p:nvSpPr>
        <p:spPr>
          <a:xfrm>
            <a:off x="8211312" y="1371600"/>
            <a:ext cx="3054096" cy="7680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Minimum 50% uczestników Programu nadal mają stanowić osoby wymagające wysokiego poziomu wsparcia.</a:t>
            </a:r>
            <a:endParaRPr lang="pl-PL" sz="1300" noProof="0" dirty="0"/>
          </a:p>
        </p:txBody>
      </p:sp>
      <p:sp>
        <p:nvSpPr>
          <p:cNvPr id="13" name="Shape 11"/>
          <p:cNvSpPr/>
          <p:nvPr/>
        </p:nvSpPr>
        <p:spPr>
          <a:xfrm>
            <a:off x="822960" y="2788920"/>
            <a:ext cx="49377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0160">
            <a:solidFill>
              <a:srgbClr val="D9D3C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4" name="Text 12"/>
          <p:cNvSpPr/>
          <p:nvPr/>
        </p:nvSpPr>
        <p:spPr>
          <a:xfrm>
            <a:off x="987552" y="2907792"/>
            <a:ext cx="46085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Adresaci Programu</a:t>
            </a:r>
          </a:p>
        </p:txBody>
      </p:sp>
      <p:sp>
        <p:nvSpPr>
          <p:cNvPr id="15" name="Text 13"/>
          <p:cNvSpPr/>
          <p:nvPr/>
        </p:nvSpPr>
        <p:spPr>
          <a:xfrm>
            <a:off x="987552" y="3200400"/>
            <a:ext cx="4608576" cy="9052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Bez zasadniczej zmiany: dzieci 2–16 lat z orzeczeniem i wskazaniami pkt 7 i 8; osoby ze znacznym albo umiarkowanym stopniem; orzeczenia równoważne.</a:t>
            </a:r>
            <a:endParaRPr lang="pl-PL" sz="1200" noProof="0" dirty="0"/>
          </a:p>
        </p:txBody>
      </p:sp>
      <p:sp>
        <p:nvSpPr>
          <p:cNvPr id="16" name="Shape 14"/>
          <p:cNvSpPr/>
          <p:nvPr/>
        </p:nvSpPr>
        <p:spPr>
          <a:xfrm>
            <a:off x="6172200" y="2788920"/>
            <a:ext cx="52578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0160">
            <a:solidFill>
              <a:srgbClr val="D9D3C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7" name="Text 15"/>
          <p:cNvSpPr/>
          <p:nvPr/>
        </p:nvSpPr>
        <p:spPr>
          <a:xfrm>
            <a:off x="6336792" y="2907792"/>
            <a:ext cx="49286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Terminy naboru wniosków JST do wojewody</a:t>
            </a:r>
          </a:p>
        </p:txBody>
      </p:sp>
      <p:sp>
        <p:nvSpPr>
          <p:cNvPr id="18" name="Text 16"/>
          <p:cNvSpPr/>
          <p:nvPr/>
        </p:nvSpPr>
        <p:spPr>
          <a:xfrm>
            <a:off x="6336792" y="3200400"/>
            <a:ext cx="4928616" cy="9052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Gmina/powiat składa wniosek przez Generator FS od 7 do 30 września 2026 r.; wojewoda przekazuje listę rekomendowanych wniosków do 31 października 2026 r.</a:t>
            </a:r>
            <a:endParaRPr lang="pl-PL" sz="1200" noProof="0" dirty="0"/>
          </a:p>
        </p:txBody>
      </p:sp>
      <p:sp>
        <p:nvSpPr>
          <p:cNvPr id="19" name="Shape 17"/>
          <p:cNvSpPr/>
          <p:nvPr/>
        </p:nvSpPr>
        <p:spPr>
          <a:xfrm>
            <a:off x="822960" y="4709160"/>
            <a:ext cx="1060704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20" name="Text 18"/>
          <p:cNvSpPr/>
          <p:nvPr/>
        </p:nvSpPr>
        <p:spPr>
          <a:xfrm>
            <a:off x="987552" y="4828032"/>
            <a:ext cx="1027785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Komunikat dla JST</a:t>
            </a:r>
          </a:p>
        </p:txBody>
      </p:sp>
      <p:sp>
        <p:nvSpPr>
          <p:cNvPr id="21" name="Text 19"/>
          <p:cNvSpPr/>
          <p:nvPr/>
        </p:nvSpPr>
        <p:spPr>
          <a:xfrm>
            <a:off x="987552" y="5120640"/>
            <a:ext cx="10277856" cy="2651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60" noProof="0" dirty="0">
                <a:solidFill>
                  <a:srgbClr val="263746"/>
                </a:solidFill>
                <a:latin typeface="Aptos"/>
              </a:rPr>
              <a:t>Skala programu rośnie, ale parametry rozliczeniowe usługi w kluczowych zakresach pozostają takie same – ryzyka w 2027 r. dotyczą głównie procedury i dokumentowania, a nie samych limitów godzin.</a:t>
            </a:r>
            <a:endParaRPr lang="pl-PL" sz="1230" noProof="0" dirty="0"/>
          </a:p>
        </p:txBody>
      </p:sp>
      <p:sp>
        <p:nvSpPr>
          <p:cNvPr id="22" name="Text 20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III ust. 2–3; ogłoszenie naboru 2027. Program 2026: cz. III ust. 2–3; ogłoszenie naboru 2026.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Parametry, które pozostają bez zasadniczej zmiany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Żeby JST nie szukały zmian tam, gdzie ich nie ma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777240" y="987552"/>
            <a:ext cx="342900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941832" y="1106424"/>
            <a:ext cx="30998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Limit godzin</a:t>
            </a:r>
          </a:p>
        </p:txBody>
      </p:sp>
      <p:sp>
        <p:nvSpPr>
          <p:cNvPr id="6" name="Text 4"/>
          <p:cNvSpPr/>
          <p:nvPr/>
        </p:nvSpPr>
        <p:spPr>
          <a:xfrm>
            <a:off x="941832" y="1399032"/>
            <a:ext cx="3099816" cy="9966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840 / 720 / 480 / 360 godz. rocznie według rodzaju orzeczenia i sprzężenia niepełnosprawności</a:t>
            </a:r>
            <a:endParaRPr lang="pl-PL" sz="108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Źródło: cz. IV ust. 27</a:t>
            </a:r>
            <a:endParaRPr lang="pl-PL" sz="1080" noProof="0" dirty="0"/>
          </a:p>
        </p:txBody>
      </p:sp>
      <p:sp>
        <p:nvSpPr>
          <p:cNvPr id="7" name="Shape 5"/>
          <p:cNvSpPr/>
          <p:nvPr/>
        </p:nvSpPr>
        <p:spPr>
          <a:xfrm>
            <a:off x="4572000" y="987552"/>
            <a:ext cx="342900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4736592" y="1106424"/>
            <a:ext cx="30998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Stawka godzinowa</a:t>
            </a:r>
          </a:p>
        </p:txBody>
      </p:sp>
      <p:sp>
        <p:nvSpPr>
          <p:cNvPr id="9" name="Text 7"/>
          <p:cNvSpPr/>
          <p:nvPr/>
        </p:nvSpPr>
        <p:spPr>
          <a:xfrm>
            <a:off x="4736592" y="1399032"/>
            <a:ext cx="3099816" cy="9966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maks. 55 zł brutto wraz z kosztami pracy zatrudniającego; z tej kwoty nie pokrywa się kosztów administracyjnych</a:t>
            </a:r>
            <a:endParaRPr lang="pl-PL" sz="108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Źródło: cz. IV ust. 34</a:t>
            </a:r>
            <a:endParaRPr lang="pl-PL" sz="1080" noProof="0" dirty="0"/>
          </a:p>
        </p:txBody>
      </p:sp>
      <p:sp>
        <p:nvSpPr>
          <p:cNvPr id="10" name="Shape 8"/>
          <p:cNvSpPr/>
          <p:nvPr/>
        </p:nvSpPr>
        <p:spPr>
          <a:xfrm>
            <a:off x="8366760" y="987552"/>
            <a:ext cx="342900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8531352" y="1106424"/>
            <a:ext cx="30998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Odpłatność uczestnika</a:t>
            </a:r>
          </a:p>
        </p:txBody>
      </p:sp>
      <p:sp>
        <p:nvSpPr>
          <p:cNvPr id="12" name="Text 10"/>
          <p:cNvSpPr/>
          <p:nvPr/>
        </p:nvSpPr>
        <p:spPr>
          <a:xfrm>
            <a:off x="8531352" y="1399032"/>
            <a:ext cx="3099816" cy="9966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uczestnik nie ponosi odpłatności za realizację usługi</a:t>
            </a:r>
            <a:endParaRPr lang="pl-PL" sz="108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Źródło: cz. IV ust. 31</a:t>
            </a:r>
            <a:endParaRPr lang="pl-PL" sz="1080" noProof="0" dirty="0"/>
          </a:p>
        </p:txBody>
      </p:sp>
      <p:sp>
        <p:nvSpPr>
          <p:cNvPr id="13" name="Shape 11"/>
          <p:cNvSpPr/>
          <p:nvPr/>
        </p:nvSpPr>
        <p:spPr>
          <a:xfrm>
            <a:off x="777240" y="2862072"/>
            <a:ext cx="342900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4" name="Text 12"/>
          <p:cNvSpPr/>
          <p:nvPr/>
        </p:nvSpPr>
        <p:spPr>
          <a:xfrm>
            <a:off x="941832" y="2980944"/>
            <a:ext cx="30998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Czas świadczenia</a:t>
            </a:r>
          </a:p>
        </p:txBody>
      </p:sp>
      <p:sp>
        <p:nvSpPr>
          <p:cNvPr id="15" name="Text 13"/>
          <p:cNvSpPr/>
          <p:nvPr/>
        </p:nvSpPr>
        <p:spPr>
          <a:xfrm>
            <a:off x="941832" y="3273552"/>
            <a:ext cx="3099816" cy="9966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usługi mogą być realizowane 24/7; ten sam asystent maksymalnie 12 godzin na dobę</a:t>
            </a:r>
            <a:endParaRPr lang="pl-PL" sz="108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Źródło: cz. IV ust. 24</a:t>
            </a:r>
            <a:endParaRPr lang="pl-PL" sz="1080" noProof="0" dirty="0"/>
          </a:p>
        </p:txBody>
      </p:sp>
      <p:sp>
        <p:nvSpPr>
          <p:cNvPr id="16" name="Shape 14"/>
          <p:cNvSpPr/>
          <p:nvPr/>
        </p:nvSpPr>
        <p:spPr>
          <a:xfrm>
            <a:off x="4572000" y="2862072"/>
            <a:ext cx="342900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7" name="Text 15"/>
          <p:cNvSpPr/>
          <p:nvPr/>
        </p:nvSpPr>
        <p:spPr>
          <a:xfrm>
            <a:off x="4736592" y="2980944"/>
            <a:ext cx="30998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Koszty przejazdów i biletów</a:t>
            </a:r>
          </a:p>
        </p:txBody>
      </p:sp>
      <p:sp>
        <p:nvSpPr>
          <p:cNvPr id="18" name="Text 16"/>
          <p:cNvSpPr/>
          <p:nvPr/>
        </p:nvSpPr>
        <p:spPr>
          <a:xfrm>
            <a:off x="4736592" y="3273552"/>
            <a:ext cx="3099816" cy="9966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300 zł/mies. przy jednej osobie albo 500 zł/mies. przy więcej niż jednej osobie</a:t>
            </a:r>
            <a:endParaRPr lang="pl-PL" sz="108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Źródło: cz. V ust. 4</a:t>
            </a:r>
            <a:endParaRPr lang="pl-PL" sz="1080" noProof="0" dirty="0"/>
          </a:p>
        </p:txBody>
      </p:sp>
      <p:sp>
        <p:nvSpPr>
          <p:cNvPr id="19" name="Shape 17"/>
          <p:cNvSpPr/>
          <p:nvPr/>
        </p:nvSpPr>
        <p:spPr>
          <a:xfrm>
            <a:off x="8366760" y="2862072"/>
            <a:ext cx="342900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20" name="Text 18"/>
          <p:cNvSpPr/>
          <p:nvPr/>
        </p:nvSpPr>
        <p:spPr>
          <a:xfrm>
            <a:off x="8531352" y="2980944"/>
            <a:ext cx="30998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OC/NNW</a:t>
            </a:r>
          </a:p>
        </p:txBody>
      </p:sp>
      <p:sp>
        <p:nvSpPr>
          <p:cNvPr id="21" name="Text 19"/>
          <p:cNvSpPr/>
          <p:nvPr/>
        </p:nvSpPr>
        <p:spPr>
          <a:xfrm>
            <a:off x="8531352" y="3273552"/>
            <a:ext cx="3099816" cy="9966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OC obowiązkowe, jeśli asystent nie jest objęty ochroną; OC+NNW łącznie maks. 200 zł rocznie na asystenta</a:t>
            </a:r>
            <a:endParaRPr lang="pl-PL" sz="108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Źródło: cz. V ust. 3 pkt 4</a:t>
            </a:r>
            <a:endParaRPr lang="pl-PL" sz="1080" noProof="0" dirty="0"/>
          </a:p>
        </p:txBody>
      </p:sp>
      <p:sp>
        <p:nvSpPr>
          <p:cNvPr id="22" name="Shape 20"/>
          <p:cNvSpPr/>
          <p:nvPr/>
        </p:nvSpPr>
        <p:spPr>
          <a:xfrm>
            <a:off x="1005840" y="4946904"/>
            <a:ext cx="10149840" cy="841248"/>
          </a:xfrm>
          <a:prstGeom prst="roundRect">
            <a:avLst>
              <a:gd name="adj" fmla="val 11765"/>
            </a:avLst>
          </a:prstGeom>
          <a:solidFill>
            <a:srgbClr val="F7F1E8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23" name="Text 21"/>
          <p:cNvSpPr/>
          <p:nvPr/>
        </p:nvSpPr>
        <p:spPr>
          <a:xfrm>
            <a:off x="1143000" y="5130344"/>
            <a:ext cx="982065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Wniosek dla JST</a:t>
            </a:r>
          </a:p>
        </p:txBody>
      </p:sp>
      <p:sp>
        <p:nvSpPr>
          <p:cNvPr id="24" name="Text 22"/>
          <p:cNvSpPr/>
          <p:nvPr/>
        </p:nvSpPr>
        <p:spPr>
          <a:xfrm>
            <a:off x="1170432" y="5331512"/>
            <a:ext cx="9820656" cy="356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Nie należy przenosić „starych” formularzy i procedur, ale można utrzymać dotychczasowe założenia budżetowe dla godzin, stawki, limitów przejazdów i OC/NNW.</a:t>
            </a:r>
            <a:endParaRPr lang="pl-PL" sz="1600" noProof="0" dirty="0"/>
          </a:p>
        </p:txBody>
      </p:sp>
      <p:sp>
        <p:nvSpPr>
          <p:cNvPr id="25" name="Text 23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IV ust. 24, 27, 31, 34 oraz cz. V ust. 3–4.</a:t>
            </a:r>
            <a:endParaRPr lang="pl-PL" sz="670" noProof="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731520"/>
            <a:ext cx="73152" cy="5303520"/>
          </a:xfrm>
          <a:prstGeom prst="rect">
            <a:avLst/>
          </a:prstGeom>
          <a:solidFill>
            <a:srgbClr val="B58B40"/>
          </a:solidFill>
          <a:ln w="1270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3" name="Text 1"/>
          <p:cNvSpPr/>
          <p:nvPr/>
        </p:nvSpPr>
        <p:spPr>
          <a:xfrm>
            <a:off x="868680" y="960120"/>
            <a:ext cx="2377440" cy="22860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b="0" noProof="0" dirty="0">
                <a:solidFill>
                  <a:srgbClr val="E7EDF2"/>
                </a:solidFill>
                <a:latin typeface="Aptos"/>
              </a:rPr>
              <a:t>BLOK 1</a:t>
            </a:r>
            <a:endParaRPr lang="pl-PL" sz="1100" noProof="0" dirty="0"/>
          </a:p>
        </p:txBody>
      </p:sp>
      <p:sp>
        <p:nvSpPr>
          <p:cNvPr id="4" name="Text 2"/>
          <p:cNvSpPr/>
          <p:nvPr/>
        </p:nvSpPr>
        <p:spPr>
          <a:xfrm>
            <a:off x="868680" y="1417320"/>
            <a:ext cx="9601200" cy="164592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700" b="1" noProof="0" dirty="0">
                <a:solidFill>
                  <a:srgbClr val="FFFFFF"/>
                </a:solidFill>
                <a:latin typeface="Aptos"/>
              </a:rPr>
              <a:t>Nabór i kwalifikacja uczestników</a:t>
            </a:r>
            <a:endParaRPr lang="pl-PL" sz="3400" noProof="0" dirty="0"/>
          </a:p>
        </p:txBody>
      </p:sp>
      <p:sp>
        <p:nvSpPr>
          <p:cNvPr id="5" name="Text 3"/>
          <p:cNvSpPr/>
          <p:nvPr/>
        </p:nvSpPr>
        <p:spPr>
          <a:xfrm>
            <a:off x="868680" y="5715000"/>
            <a:ext cx="9875520" cy="22860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700" b="0" noProof="0" dirty="0">
                <a:solidFill>
                  <a:srgbClr val="CBD6DD"/>
                </a:solidFill>
                <a:latin typeface="Aptos"/>
              </a:rPr>
              <a:t>Program „Asystent osobisty osoby z niepełnosprawnością” dla JST – edycja 2027</a:t>
            </a:r>
            <a:endParaRPr lang="pl-PL" sz="1200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11631168" y="6473952"/>
            <a:ext cx="457200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 algn="r">
              <a:lnSpc>
                <a:spcPct val="90000"/>
              </a:lnSpc>
              <a:spcAft>
                <a:spcPts val="0"/>
              </a:spcAft>
              <a:defRPr sz="900" b="0">
                <a:solidFill>
                  <a:srgbClr val="5F5F5F"/>
                </a:solidFill>
                <a:latin typeface="Aptos"/>
              </a:defRPr>
            </a:pPr>
            <a:r>
              <a:rPr lang="pl-PL" sz="650" b="0" noProof="0" dirty="0">
                <a:solidFill>
                  <a:srgbClr val="D9E2EA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 sz="2500" b="1">
                <a:solidFill>
                  <a:srgbClr val="314659"/>
                </a:solidFill>
                <a:latin typeface="Aptos"/>
              </a:defRPr>
            </a:pPr>
            <a:r>
              <a:rPr lang="pl-PL" sz="2200" b="1" noProof="0" dirty="0">
                <a:solidFill>
                  <a:srgbClr val="263746"/>
                </a:solidFill>
                <a:latin typeface="Aptos"/>
              </a:rPr>
              <a:t>Kwalifikacja uczestników: zmiana mechanizmu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30352"/>
            <a:ext cx="10241280" cy="237744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 sz="1150" b="0">
                <a:solidFill>
                  <a:srgbClr val="5F5F5F"/>
                </a:solidFill>
                <a:latin typeface="Aptos"/>
              </a:defRPr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Najważniejsza zmiana dla realizatorów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896112"/>
            <a:ext cx="5257800" cy="1417320"/>
          </a:xfrm>
          <a:prstGeom prst="roundRect">
            <a:avLst/>
          </a:prstGeom>
          <a:solidFill>
            <a:srgbClr val="F7F1E8"/>
          </a:solidFill>
          <a:ln w="19050">
            <a:solidFill>
              <a:srgbClr val="B58B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877824" y="1005840"/>
            <a:ext cx="4965192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 sz="1150" b="1">
                <a:solidFill>
                  <a:srgbClr val="314659"/>
                </a:solidFill>
                <a:latin typeface="Aptos"/>
              </a:defRPr>
            </a:pPr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Edycja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" y="1289304"/>
            <a:ext cx="4965192" cy="941832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940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Ocena indywidualna była elementem postępowania, ale Program wskazywał, że przy przyznawaniu usług w pierwszej kolejności należy uwzględniać cztery grupy osób.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3640" y="896112"/>
            <a:ext cx="525780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C8D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6409944" y="1005840"/>
            <a:ext cx="4965192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100" b="1">
                <a:solidFill>
                  <a:srgbClr val="263746"/>
                </a:solidFill>
                <a:latin typeface="Aptos"/>
              </a:defRPr>
            </a:lvl1pPr>
          </a:lstStyle>
          <a:p>
            <a:r>
              <a:rPr lang="pl-PL" noProof="0" dirty="0"/>
              <a:t>Edycja 2027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9944" y="1289304"/>
            <a:ext cx="4965192" cy="941832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940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Realizator przyznaje usługi na podstawie Karty zgłoszenia oraz w pierwszej kolejności na podstawie dokonanej oceny indywidualnej sytuacji osoby z niepełnosprawnością.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2514600"/>
            <a:ext cx="10378440" cy="822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58B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1060704" y="2624328"/>
            <a:ext cx="10085832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100" b="1">
                <a:solidFill>
                  <a:srgbClr val="263746"/>
                </a:solidFill>
                <a:latin typeface="Aptos"/>
              </a:defRPr>
            </a:lvl1pPr>
          </a:lstStyle>
          <a:p>
            <a:r>
              <a:rPr lang="pl-PL" noProof="0" dirty="0"/>
              <a:t>Uwaga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0704" y="2907792"/>
            <a:ext cx="10085832" cy="347472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900" b="0">
                <a:solidFill>
                  <a:srgbClr val="2D3741"/>
                </a:solidFill>
                <a:latin typeface="Aptos"/>
              </a:defRPr>
            </a:pPr>
            <a:r>
              <a:rPr lang="pl-PL" sz="910" b="0" noProof="0" dirty="0">
                <a:solidFill>
                  <a:srgbClr val="263746"/>
                </a:solidFill>
                <a:latin typeface="Aptos"/>
              </a:rPr>
              <a:t>Grupy preferowane nie znikają, ale w 2027 r. pełnią funkcję rozstrzygającą dopiero wtedy, gdy sama ocena indywidualna nie pozwala wyłonić uczestników – np. wyniki są identyczne albo nie ma istotnych różnic.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3493007"/>
            <a:ext cx="10378440" cy="687293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3A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1060704" y="3602736"/>
            <a:ext cx="10085832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100" b="1">
                <a:solidFill>
                  <a:srgbClr val="263746"/>
                </a:solidFill>
                <a:latin typeface="Aptos"/>
              </a:defRPr>
            </a:lvl1pPr>
          </a:lstStyle>
          <a:p>
            <a:r>
              <a:rPr lang="pl-PL" noProof="0" dirty="0"/>
              <a:t>Ryzyko kontrolne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704" y="3886200"/>
            <a:ext cx="10085832" cy="320040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880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Automatyczna kwalifikacja tylko według przynależności do grupy preferowanej może zostać uznana za niezgodną z Programem.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4544568"/>
            <a:ext cx="10744200" cy="1261871"/>
          </a:xfrm>
          <a:prstGeom prst="roundRect">
            <a:avLst/>
          </a:prstGeom>
          <a:solidFill>
            <a:srgbClr val="FAF8F4"/>
          </a:solidFill>
          <a:ln w="15240">
            <a:solidFill>
              <a:srgbClr val="3C8D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896112" y="4623505"/>
            <a:ext cx="10332720" cy="219456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1100" b="1">
                <a:solidFill>
                  <a:srgbClr val="263746"/>
                </a:solidFill>
                <a:latin typeface="Aptos"/>
              </a:defRPr>
            </a:lvl1pPr>
          </a:lstStyle>
          <a:p>
            <a:r>
              <a:rPr lang="pl-PL" noProof="0" dirty="0"/>
              <a:t>Cztery grupy preferowane, gdy ocena indywidualna nie rozstrzyga – cz. IV ust. 10: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6112" y="4973216"/>
            <a:ext cx="10332720" cy="847220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 sz="780" b="0">
                <a:solidFill>
                  <a:srgbClr val="2D3741"/>
                </a:solidFill>
                <a:latin typeface="Aptos"/>
              </a:defRPr>
            </a:pPr>
            <a:r>
              <a:rPr lang="pl-PL" sz="900" b="0" noProof="0" dirty="0">
                <a:solidFill>
                  <a:srgbClr val="263746"/>
                </a:solidFill>
                <a:latin typeface="Aptos"/>
              </a:rPr>
              <a:t>1) osoby samotnie zamieszkujące i gospodarujące, niekorzystające ze wsparcia innych osób;</a:t>
            </a:r>
          </a:p>
          <a:p>
            <a:pPr>
              <a:lnSpc>
                <a:spcPct val="90000"/>
              </a:lnSpc>
              <a:spcAft>
                <a:spcPts val="0"/>
              </a:spcAft>
              <a:defRPr sz="780" b="0">
                <a:solidFill>
                  <a:srgbClr val="2D3741"/>
                </a:solidFill>
                <a:latin typeface="Aptos"/>
              </a:defRPr>
            </a:pPr>
            <a:r>
              <a:rPr lang="pl-PL" sz="900" b="0" noProof="0" dirty="0">
                <a:solidFill>
                  <a:srgbClr val="263746"/>
                </a:solidFill>
                <a:latin typeface="Aptos"/>
              </a:rPr>
              <a:t>2) osoby wspólnie zamieszkujące i gospodarujące, spełniające warunki z cz. III ust. 2, bez możliwości wzajemnego wsparcia i bez wsparcia innych osób;</a:t>
            </a:r>
          </a:p>
          <a:p>
            <a:pPr>
              <a:lnSpc>
                <a:spcPct val="90000"/>
              </a:lnSpc>
              <a:spcAft>
                <a:spcPts val="0"/>
              </a:spcAft>
              <a:defRPr sz="780" b="0">
                <a:solidFill>
                  <a:srgbClr val="2D3741"/>
                </a:solidFill>
                <a:latin typeface="Aptos"/>
              </a:defRPr>
            </a:pPr>
            <a:r>
              <a:rPr lang="pl-PL" sz="900" b="0" noProof="0" dirty="0">
                <a:solidFill>
                  <a:srgbClr val="263746"/>
                </a:solidFill>
                <a:latin typeface="Aptos"/>
              </a:rPr>
              <a:t>3) osoby z cz. III ust. 2 przebywające w rodzinnej pieczy zastępczej;</a:t>
            </a:r>
          </a:p>
          <a:p>
            <a:pPr>
              <a:lnSpc>
                <a:spcPct val="90000"/>
              </a:lnSpc>
              <a:spcAft>
                <a:spcPts val="0"/>
              </a:spcAft>
              <a:defRPr sz="780" b="0">
                <a:solidFill>
                  <a:srgbClr val="2D3741"/>
                </a:solidFill>
                <a:latin typeface="Aptos"/>
              </a:defRPr>
            </a:pPr>
            <a:r>
              <a:rPr lang="pl-PL" sz="900" b="0" noProof="0" dirty="0">
                <a:solidFill>
                  <a:srgbClr val="263746"/>
                </a:solidFill>
                <a:latin typeface="Aptos"/>
              </a:rPr>
              <a:t>4) osoby z cz. III ust. 2 przebywające w placówkach opiekuńczo-wychowawczych typu rodzinnego, gdy wyłączną opiekę sprawują małżonkowie albo osoba samotna.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 sz="750" b="0">
                <a:solidFill>
                  <a:srgbClr val="5F5F5F"/>
                </a:solidFill>
                <a:latin typeface="Aptos"/>
              </a:defRPr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IV ust. 8–10. Program 2026: cz. IV ust. 8–10.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631168" y="6473952"/>
            <a:ext cx="457200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</p:spPr>
        <p:txBody>
          <a:bodyPr wrap="square" lIns="73152" tIns="36576" rIns="73152" bIns="36576" anchor="t">
            <a:noAutofit/>
          </a:bodyPr>
          <a:lstStyle/>
          <a:p>
            <a:pPr algn="l">
              <a:lnSpc>
                <a:spcPct val="90000"/>
              </a:lnSpc>
              <a:spcAft>
                <a:spcPts val="0"/>
              </a:spcAft>
              <a:defRPr sz="2500" b="1">
                <a:solidFill>
                  <a:srgbClr val="314659"/>
                </a:solidFill>
                <a:latin typeface="Aptos"/>
              </a:defRPr>
            </a:pPr>
            <a:r>
              <a:rPr lang="pl-PL" sz="2200" b="1" noProof="0" dirty="0">
                <a:solidFill>
                  <a:srgbClr val="263746"/>
                </a:solidFill>
                <a:latin typeface="Aptos"/>
              </a:rPr>
              <a:t>Dwie ścieżki: nabór i realizacja usług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30352"/>
            <a:ext cx="10241280" cy="237744"/>
          </a:xfrm>
          <a:prstGeom prst="rect">
            <a:avLst/>
          </a:prstGeom>
          <a:noFill/>
        </p:spPr>
        <p:txBody>
          <a:bodyPr wrap="square" lIns="73152" tIns="36576" rIns="73152" bIns="36576" anchor="t">
            <a:noAutofit/>
          </a:bodyPr>
          <a:lstStyle/>
          <a:p>
            <a:pPr algn="l">
              <a:lnSpc>
                <a:spcPct val="90000"/>
              </a:lnSpc>
              <a:spcAft>
                <a:spcPts val="0"/>
              </a:spcAft>
              <a:defRPr sz="1150" b="0">
                <a:solidFill>
                  <a:srgbClr val="5F5F5F"/>
                </a:solidFill>
                <a:latin typeface="Aptos"/>
              </a:defRPr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Jak JST powinny poukładać działania w 2027 r.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1631168" y="6473952"/>
            <a:ext cx="457200" cy="201168"/>
          </a:xfrm>
          <a:prstGeom prst="rect">
            <a:avLst/>
          </a:prstGeom>
          <a:noFill/>
        </p:spPr>
        <p:txBody>
          <a:bodyPr wrap="square" lIns="73152" tIns="36576" rIns="73152" bIns="36576" anchor="t">
            <a:noAutofit/>
          </a:bodyPr>
          <a:lstStyle/>
          <a:p>
            <a:pPr algn="l"/>
            <a:r>
              <a:rPr lang="pl-PL" sz="650" noProof="0" dirty="0">
                <a:solidFill>
                  <a:srgbClr val="A0A0A0"/>
                </a:solidFill>
                <a:latin typeface="Aptos"/>
              </a:rPr>
              <a:t>8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77240" y="950976"/>
            <a:ext cx="5074920" cy="320040"/>
          </a:xfrm>
          <a:prstGeom prst="roundRect">
            <a:avLst/>
          </a:prstGeom>
          <a:solidFill>
            <a:srgbClr val="EEF7F8"/>
          </a:solidFill>
          <a:ln w="12700"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t">
            <a:noAutofit/>
          </a:bodyPr>
          <a:lstStyle/>
          <a:p>
            <a:pPr algn="l"/>
            <a:r>
              <a:rPr lang="pl-PL" sz="1000" b="1" noProof="0" dirty="0">
                <a:solidFill>
                  <a:srgbClr val="263746"/>
                </a:solidFill>
                <a:latin typeface="Aptos"/>
              </a:rPr>
              <a:t>ŚCIEŻKA 1: nabór i wolne środki/godziny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309360" y="950976"/>
            <a:ext cx="5074920" cy="320040"/>
          </a:xfrm>
          <a:prstGeom prst="roundRect">
            <a:avLst/>
          </a:prstGeom>
          <a:solidFill>
            <a:srgbClr val="FFF8EC"/>
          </a:solidFill>
          <a:ln w="12700">
            <a:solidFill>
              <a:srgbClr val="B58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t">
            <a:noAutofit/>
          </a:bodyPr>
          <a:lstStyle/>
          <a:p>
            <a:pPr algn="l"/>
            <a:r>
              <a:rPr lang="pl-PL" sz="1000" b="1" noProof="0" dirty="0">
                <a:solidFill>
                  <a:srgbClr val="263746"/>
                </a:solidFill>
                <a:latin typeface="Aptos"/>
              </a:rPr>
              <a:t>ŚCIEŻKA 2: realizacja po zakwalifikowaniu</a:t>
            </a:r>
          </a:p>
        </p:txBody>
      </p:sp>
      <p:sp>
        <p:nvSpPr>
          <p:cNvPr id="62" name="Oval 61"/>
          <p:cNvSpPr/>
          <p:nvPr/>
        </p:nvSpPr>
        <p:spPr>
          <a:xfrm>
            <a:off x="777240" y="1536192"/>
            <a:ext cx="274320" cy="274320"/>
          </a:xfrm>
          <a:prstGeom prst="ellipse">
            <a:avLst/>
          </a:prstGeom>
          <a:solidFill>
            <a:srgbClr val="3D8A95"/>
          </a:solidFill>
          <a:ln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t">
            <a:noAutofit/>
          </a:bodyPr>
          <a:lstStyle/>
          <a:p>
            <a:pPr algn="l"/>
            <a:r>
              <a:rPr lang="pl-PL" sz="750" b="1" noProof="0" dirty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188720" y="1426464"/>
            <a:ext cx="4709159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pPr algn="l"/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Ogłoszenie naboru</a:t>
            </a:r>
          </a:p>
          <a:p>
            <a:pPr algn="l">
              <a:spcBef>
                <a:spcPts val="200"/>
              </a:spcBef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siedziba + strona/profil; termin 7–21 dni
cz. IV ust. 11–12</a:t>
            </a:r>
          </a:p>
        </p:txBody>
      </p:sp>
      <p:sp>
        <p:nvSpPr>
          <p:cNvPr id="64" name="Oval 63"/>
          <p:cNvSpPr/>
          <p:nvPr/>
        </p:nvSpPr>
        <p:spPr>
          <a:xfrm>
            <a:off x="777240" y="2340864"/>
            <a:ext cx="274320" cy="274320"/>
          </a:xfrm>
          <a:prstGeom prst="ellipse">
            <a:avLst/>
          </a:prstGeom>
          <a:solidFill>
            <a:srgbClr val="3D8A95"/>
          </a:solidFill>
          <a:ln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t">
            <a:noAutofit/>
          </a:bodyPr>
          <a:lstStyle/>
          <a:p>
            <a:pPr algn="l"/>
            <a:r>
              <a:rPr lang="pl-PL" sz="750" b="1" noProof="0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1188720" y="2231136"/>
            <a:ext cx="4709159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pPr algn="l"/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Zgłoszenia i ocena</a:t>
            </a:r>
          </a:p>
          <a:p>
            <a:pPr>
              <a:spcBef>
                <a:spcPts val="200"/>
              </a:spcBef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Karty zgłoszenia; kolejność bez wpływu; ocena z ust. 8–10
cz. IV ust. 12–13</a:t>
            </a:r>
          </a:p>
        </p:txBody>
      </p:sp>
      <p:sp>
        <p:nvSpPr>
          <p:cNvPr id="66" name="Oval 65"/>
          <p:cNvSpPr/>
          <p:nvPr/>
        </p:nvSpPr>
        <p:spPr>
          <a:xfrm>
            <a:off x="777240" y="3145536"/>
            <a:ext cx="274320" cy="274320"/>
          </a:xfrm>
          <a:prstGeom prst="ellipse">
            <a:avLst/>
          </a:prstGeom>
          <a:solidFill>
            <a:srgbClr val="3D8A95"/>
          </a:solidFill>
          <a:ln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t">
            <a:noAutofit/>
          </a:bodyPr>
          <a:lstStyle/>
          <a:p>
            <a:pPr algn="l"/>
            <a:r>
              <a:rPr lang="pl-PL" sz="750" b="1" noProof="0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1188720" y="3026944"/>
            <a:ext cx="4709159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Rozstrzygnięcie</a:t>
            </a:r>
          </a:p>
          <a:p>
            <a:pPr>
              <a:spcBef>
                <a:spcPts val="200"/>
              </a:spcBef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przyznanie godzin / lista rezerwowa / odmowa z uzasadnieniem
cz. IV ust. 14</a:t>
            </a:r>
          </a:p>
        </p:txBody>
      </p:sp>
      <p:sp>
        <p:nvSpPr>
          <p:cNvPr id="68" name="Oval 67"/>
          <p:cNvSpPr/>
          <p:nvPr/>
        </p:nvSpPr>
        <p:spPr>
          <a:xfrm>
            <a:off x="777240" y="3950208"/>
            <a:ext cx="274320" cy="274320"/>
          </a:xfrm>
          <a:prstGeom prst="ellipse">
            <a:avLst/>
          </a:prstGeom>
          <a:solidFill>
            <a:srgbClr val="3D8A95"/>
          </a:solidFill>
          <a:ln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t">
            <a:noAutofit/>
          </a:bodyPr>
          <a:lstStyle/>
          <a:p>
            <a:pPr algn="l"/>
            <a:r>
              <a:rPr lang="pl-PL" sz="750" b="1" noProof="0" dirty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188720" y="3810809"/>
            <a:ext cx="4709159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Lista rezerwowa</a:t>
            </a:r>
          </a:p>
          <a:p>
            <a:pPr>
              <a:spcBef>
                <a:spcPts val="200"/>
              </a:spcBef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kolejność według wyniku oceny indywidualnej
cz. IV ust. 15–16</a:t>
            </a:r>
          </a:p>
        </p:txBody>
      </p:sp>
      <p:sp>
        <p:nvSpPr>
          <p:cNvPr id="70" name="Oval 69"/>
          <p:cNvSpPr/>
          <p:nvPr/>
        </p:nvSpPr>
        <p:spPr>
          <a:xfrm>
            <a:off x="777240" y="4754880"/>
            <a:ext cx="274320" cy="274320"/>
          </a:xfrm>
          <a:prstGeom prst="ellipse">
            <a:avLst/>
          </a:prstGeom>
          <a:solidFill>
            <a:srgbClr val="3D8A95"/>
          </a:solidFill>
          <a:ln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t">
            <a:noAutofit/>
          </a:bodyPr>
          <a:lstStyle/>
          <a:p>
            <a:pPr algn="l"/>
            <a:r>
              <a:rPr lang="pl-PL" sz="750" b="1" noProof="0" dirty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188720" y="4645152"/>
            <a:ext cx="4709159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Wolne godziny/środki</a:t>
            </a:r>
          </a:p>
          <a:p>
            <a:pPr>
              <a:spcBef>
                <a:spcPts val="200"/>
              </a:spcBef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najpierw lista rezerwowa; po jej wyczerpaniu nabór uzupełniający lub zwiększenie godzin
cz. IV ust. 15–17</a:t>
            </a:r>
          </a:p>
        </p:txBody>
      </p:sp>
      <p:sp>
        <p:nvSpPr>
          <p:cNvPr id="72" name="Oval 71"/>
          <p:cNvSpPr/>
          <p:nvPr/>
        </p:nvSpPr>
        <p:spPr>
          <a:xfrm>
            <a:off x="6309360" y="1536192"/>
            <a:ext cx="274320" cy="274320"/>
          </a:xfrm>
          <a:prstGeom prst="ellipse">
            <a:avLst/>
          </a:prstGeom>
          <a:solidFill>
            <a:srgbClr val="B58B2D"/>
          </a:solidFill>
          <a:ln>
            <a:solidFill>
              <a:srgbClr val="B58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t">
            <a:noAutofit/>
          </a:bodyPr>
          <a:lstStyle/>
          <a:p>
            <a:pPr algn="l"/>
            <a:r>
              <a:rPr lang="pl-PL" sz="750" b="1" noProof="0" dirty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6720840" y="1426464"/>
            <a:ext cx="46634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58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Karta zgłoszenia</a:t>
            </a:r>
          </a:p>
          <a:p>
            <a:pPr>
              <a:spcBef>
                <a:spcPts val="200"/>
              </a:spcBef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punkt wyjścia do kwalifikacji uczestnika
zał. nr 1</a:t>
            </a:r>
          </a:p>
        </p:txBody>
      </p:sp>
      <p:sp>
        <p:nvSpPr>
          <p:cNvPr id="74" name="Oval 73"/>
          <p:cNvSpPr/>
          <p:nvPr/>
        </p:nvSpPr>
        <p:spPr>
          <a:xfrm>
            <a:off x="6309360" y="2340864"/>
            <a:ext cx="274320" cy="274320"/>
          </a:xfrm>
          <a:prstGeom prst="ellipse">
            <a:avLst/>
          </a:prstGeom>
          <a:solidFill>
            <a:srgbClr val="B58B2D"/>
          </a:solidFill>
          <a:ln>
            <a:solidFill>
              <a:srgbClr val="B58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t">
            <a:noAutofit/>
          </a:bodyPr>
          <a:lstStyle/>
          <a:p>
            <a:pPr algn="l"/>
            <a:r>
              <a:rPr lang="pl-PL" sz="750" b="1" noProof="0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6720840" y="2210422"/>
            <a:ext cx="46634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58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Karta oceny</a:t>
            </a:r>
          </a:p>
          <a:p>
            <a:pPr>
              <a:spcBef>
                <a:spcPts val="200"/>
              </a:spcBef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udokumentowana ocena potrzeb, samodzielności i realnej pomocy
cz. IV ust. 9; zał. nr 2</a:t>
            </a:r>
          </a:p>
        </p:txBody>
      </p:sp>
      <p:sp>
        <p:nvSpPr>
          <p:cNvPr id="76" name="Oval 75"/>
          <p:cNvSpPr/>
          <p:nvPr/>
        </p:nvSpPr>
        <p:spPr>
          <a:xfrm>
            <a:off x="6309360" y="3145536"/>
            <a:ext cx="274320" cy="274320"/>
          </a:xfrm>
          <a:prstGeom prst="ellipse">
            <a:avLst/>
          </a:prstGeom>
          <a:solidFill>
            <a:srgbClr val="B58B2D"/>
          </a:solidFill>
          <a:ln>
            <a:solidFill>
              <a:srgbClr val="B58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t">
            <a:noAutofit/>
          </a:bodyPr>
          <a:lstStyle/>
          <a:p>
            <a:pPr algn="l"/>
            <a:r>
              <a:rPr lang="pl-PL" sz="750" b="1" noProof="0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6720840" y="3035808"/>
            <a:ext cx="46634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58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Plan usług</a:t>
            </a:r>
          </a:p>
          <a:p>
            <a:pPr>
              <a:spcBef>
                <a:spcPts val="200"/>
              </a:spcBef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Indywidualny plan usług spójny z oceną i rozstrzygnięciem
cz. IV ust. 20; zał. nr 3</a:t>
            </a:r>
          </a:p>
        </p:txBody>
      </p:sp>
      <p:sp>
        <p:nvSpPr>
          <p:cNvPr id="78" name="Oval 77"/>
          <p:cNvSpPr/>
          <p:nvPr/>
        </p:nvSpPr>
        <p:spPr>
          <a:xfrm>
            <a:off x="6309360" y="3950208"/>
            <a:ext cx="274320" cy="274320"/>
          </a:xfrm>
          <a:prstGeom prst="ellipse">
            <a:avLst/>
          </a:prstGeom>
          <a:solidFill>
            <a:srgbClr val="B58B2D"/>
          </a:solidFill>
          <a:ln>
            <a:solidFill>
              <a:srgbClr val="B58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t">
            <a:noAutofit/>
          </a:bodyPr>
          <a:lstStyle/>
          <a:p>
            <a:pPr algn="l"/>
            <a:r>
              <a:rPr lang="pl-PL" sz="750" b="1" noProof="0" dirty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6751320" y="3840480"/>
            <a:ext cx="46634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58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Karta realizacji</a:t>
            </a:r>
          </a:p>
          <a:p>
            <a:pPr>
              <a:spcBef>
                <a:spcPts val="200"/>
              </a:spcBef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prowadzenie bieżące; termin 7 dni; weryfikacja formalna i merytoryczna
cz. IV ust. 35</a:t>
            </a:r>
          </a:p>
        </p:txBody>
      </p:sp>
      <p:sp>
        <p:nvSpPr>
          <p:cNvPr id="80" name="Oval 79"/>
          <p:cNvSpPr/>
          <p:nvPr/>
        </p:nvSpPr>
        <p:spPr>
          <a:xfrm>
            <a:off x="6309360" y="4754880"/>
            <a:ext cx="274320" cy="274320"/>
          </a:xfrm>
          <a:prstGeom prst="ellipse">
            <a:avLst/>
          </a:prstGeom>
          <a:solidFill>
            <a:srgbClr val="B58B2D"/>
          </a:solidFill>
          <a:ln>
            <a:solidFill>
              <a:srgbClr val="B58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t">
            <a:noAutofit/>
          </a:bodyPr>
          <a:lstStyle/>
          <a:p>
            <a:pPr algn="l"/>
            <a:r>
              <a:rPr lang="pl-PL" sz="750" b="1" noProof="0" dirty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6720840" y="4645152"/>
            <a:ext cx="4663440" cy="79310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58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Monitoring i rozliczenie</a:t>
            </a:r>
          </a:p>
          <a:p>
            <a:pPr>
              <a:spcBef>
                <a:spcPts val="200"/>
              </a:spcBef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kontrole, analiza kart i ewidencji, wyjaśnienia; podstawa rozliczenia
cz. IV ust. 39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822960" y="5596128"/>
            <a:ext cx="10698480" cy="347472"/>
          </a:xfrm>
          <a:prstGeom prst="roundRect">
            <a:avLst/>
          </a:prstGeom>
          <a:solidFill>
            <a:srgbClr val="FFF6F3"/>
          </a:solidFill>
          <a:ln w="12700">
            <a:solidFill>
              <a:srgbClr val="B35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54864" bIns="54864" rtlCol="0" anchor="t">
            <a:noAutofit/>
          </a:bodyPr>
          <a:lstStyle/>
          <a:p>
            <a:pPr>
              <a:spcBef>
                <a:spcPts val="200"/>
              </a:spcBef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Uwaga : niezachowanie zasad przyjmowania zgłoszeń z cz. IV ust. 11–16 może skutkować brakiem akceptacji sprawozdania przez wojewodę.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</p:spPr>
        <p:txBody>
          <a:bodyPr wrap="square" tIns="54864" bIns="54864" anchor="t">
            <a:noAutofit/>
          </a:bodyPr>
          <a:lstStyle/>
          <a:p>
            <a:pPr algn="l"/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IV ust. 8–17, 20, 35 i 39.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Karta oceny indywidualnej – nowy dokument centralny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Co JST musi ustalić i udokumentować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685800" y="943325"/>
            <a:ext cx="3474720" cy="429768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850392" y="1078992"/>
            <a:ext cx="31455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Zakres oceny</a:t>
            </a:r>
            <a:endParaRPr lang="pl-PL" sz="2400" noProof="0" dirty="0"/>
          </a:p>
        </p:txBody>
      </p:sp>
      <p:sp>
        <p:nvSpPr>
          <p:cNvPr id="6" name="Text 4"/>
          <p:cNvSpPr/>
          <p:nvPr/>
        </p:nvSpPr>
        <p:spPr>
          <a:xfrm>
            <a:off x="850392" y="1371600"/>
            <a:ext cx="3145536" cy="378561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Ocena powinna obejmować:</a:t>
            </a: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• potrzeby osoby wymagającej wsparcia asystenta,</a:t>
            </a: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• poziom samodzielności,</a:t>
            </a: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• dostępność pomocy ze strony innych osób lub podmiotów.</a:t>
            </a:r>
            <a:endParaRPr lang="pl-PL" sz="1000" noProof="0" dirty="0"/>
          </a:p>
          <a:p>
            <a:pPr marL="0" indent="0">
              <a:buNone/>
            </a:pP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Źródło: cz. IV ust. 9 pkt 1–3</a:t>
            </a:r>
            <a:endParaRPr lang="pl-PL" sz="1000" noProof="0" dirty="0"/>
          </a:p>
        </p:txBody>
      </p:sp>
      <p:sp>
        <p:nvSpPr>
          <p:cNvPr id="7" name="Shape 5"/>
          <p:cNvSpPr/>
          <p:nvPr/>
        </p:nvSpPr>
        <p:spPr>
          <a:xfrm>
            <a:off x="4434840" y="960120"/>
            <a:ext cx="3474720" cy="429768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4599432" y="1078992"/>
            <a:ext cx="31455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Pomoc realnie dostępna</a:t>
            </a:r>
          </a:p>
        </p:txBody>
      </p:sp>
      <p:sp>
        <p:nvSpPr>
          <p:cNvPr id="9" name="Text 7"/>
          <p:cNvSpPr/>
          <p:nvPr/>
        </p:nvSpPr>
        <p:spPr>
          <a:xfrm>
            <a:off x="4599432" y="1371600"/>
            <a:ext cx="3145536" cy="378561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Przy ocenie dostępności pomocy uwzględnia się pomoc faktycznie świadczoną, w tym:</a:t>
            </a: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• zakres,</a:t>
            </a: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• częstotliwość,</a:t>
            </a: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• regularność,</a:t>
            </a: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• dyspozycyjność osoby/podmiotu.</a:t>
            </a:r>
            <a:endParaRPr lang="pl-PL" sz="1000" noProof="0" dirty="0"/>
          </a:p>
          <a:p>
            <a:pPr marL="0" indent="0">
              <a:buNone/>
            </a:pP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Wspólne zamieszkiwanie nie przesądza o możliwości pomocy.</a:t>
            </a:r>
            <a:endParaRPr lang="pl-PL" sz="1000" noProof="0" dirty="0"/>
          </a:p>
          <a:p>
            <a:pPr marL="0" indent="0">
              <a:buNone/>
            </a:pPr>
            <a:endParaRPr lang="pl-PL" sz="1000" noProof="0" dirty="0">
              <a:solidFill>
                <a:srgbClr val="263746"/>
              </a:solidFill>
              <a:latin typeface="Aptos"/>
            </a:endParaRPr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Źródło: cz. IV ust. 9 pkt 3</a:t>
            </a:r>
            <a:endParaRPr lang="pl-PL" sz="1000" noProof="0" dirty="0"/>
          </a:p>
        </p:txBody>
      </p:sp>
      <p:sp>
        <p:nvSpPr>
          <p:cNvPr id="10" name="Shape 8"/>
          <p:cNvSpPr/>
          <p:nvPr/>
        </p:nvSpPr>
        <p:spPr>
          <a:xfrm>
            <a:off x="8183880" y="960120"/>
            <a:ext cx="3337560" cy="429768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8348472" y="1078992"/>
            <a:ext cx="30083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Źródła oceny</a:t>
            </a:r>
          </a:p>
        </p:txBody>
      </p:sp>
      <p:sp>
        <p:nvSpPr>
          <p:cNvPr id="12" name="Text 10"/>
          <p:cNvSpPr/>
          <p:nvPr/>
        </p:nvSpPr>
        <p:spPr>
          <a:xfrm>
            <a:off x="8348472" y="1371600"/>
            <a:ext cx="3008376" cy="378561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Ocena może uwzględniać:</a:t>
            </a: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• dokumenty,</a:t>
            </a: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• rozmowę z osobą lub opiekunem prawnym,</a:t>
            </a: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• wizytę w miejscu zamieszkania,</a:t>
            </a: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• inne źródła.</a:t>
            </a:r>
            <a:endParaRPr lang="pl-PL" sz="1000" noProof="0" dirty="0"/>
          </a:p>
          <a:p>
            <a:pPr marL="0" indent="0">
              <a:buNone/>
            </a:pPr>
            <a:endParaRPr lang="pl-PL" sz="1000" noProof="0" dirty="0"/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Sposób przeprowadzenia oceny podlega udokumentowaniu.</a:t>
            </a:r>
            <a:endParaRPr lang="pl-PL" sz="1000" noProof="0" dirty="0"/>
          </a:p>
          <a:p>
            <a:pPr marL="0" indent="0">
              <a:buNone/>
            </a:pPr>
            <a:endParaRPr lang="pl-PL" sz="1000" noProof="0" dirty="0">
              <a:solidFill>
                <a:srgbClr val="263746"/>
              </a:solidFill>
              <a:latin typeface="Aptos"/>
            </a:endParaRPr>
          </a:p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Źródło: cz. IV ust. 9; zał. nr 2</a:t>
            </a:r>
            <a:endParaRPr lang="pl-PL" sz="1000" noProof="0" dirty="0"/>
          </a:p>
        </p:txBody>
      </p:sp>
      <p:sp>
        <p:nvSpPr>
          <p:cNvPr id="13" name="Text 11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IV ust. 9; załącznik nr 2 – Karta oceny indywidualnej sytuacji osoby z niepełnosprawnością.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Lista rezerwowa i wolne środki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Szczególnie ważne przy zmianach w trakcie roku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3566160" cy="438912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896112" y="1033272"/>
            <a:ext cx="32369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Lista rezerwowa</a:t>
            </a:r>
            <a:endParaRPr lang="pl-PL" sz="1100" noProof="0" dirty="0"/>
          </a:p>
        </p:txBody>
      </p:sp>
      <p:sp>
        <p:nvSpPr>
          <p:cNvPr id="6" name="Text 4"/>
          <p:cNvSpPr/>
          <p:nvPr/>
        </p:nvSpPr>
        <p:spPr>
          <a:xfrm>
            <a:off x="896112" y="1325880"/>
            <a:ext cx="3236976" cy="3877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W 2027 r. lista rezerwowa jest porządkowana według wyników oceny indywidualnej sytuacji osób, które zgłosiły się do Programu.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Przy wolnych środkach usługi przyznaje się zgodnie z kolejnością wynikającą z oceny.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16</a:t>
            </a:r>
            <a:endParaRPr lang="pl-PL" sz="1050" noProof="0" dirty="0"/>
          </a:p>
        </p:txBody>
      </p:sp>
      <p:sp>
        <p:nvSpPr>
          <p:cNvPr id="7" name="Shape 5"/>
          <p:cNvSpPr/>
          <p:nvPr/>
        </p:nvSpPr>
        <p:spPr>
          <a:xfrm>
            <a:off x="4526280" y="914400"/>
            <a:ext cx="3566160" cy="438912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4690872" y="1033272"/>
            <a:ext cx="32369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Ponowna ocena</a:t>
            </a:r>
          </a:p>
        </p:txBody>
      </p:sp>
      <p:sp>
        <p:nvSpPr>
          <p:cNvPr id="9" name="Text 7"/>
          <p:cNvSpPr/>
          <p:nvPr/>
        </p:nvSpPr>
        <p:spPr>
          <a:xfrm>
            <a:off x="4690872" y="1325880"/>
            <a:ext cx="3236976" cy="3877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Ponowną ocenę sytuacji przeprowadza się w przypadku uzyskania informacji o istotnej zmianie sytuacji osoby z niepełnosprawnością.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16</a:t>
            </a:r>
            <a:endParaRPr lang="pl-PL" sz="1050" noProof="0" dirty="0"/>
          </a:p>
        </p:txBody>
      </p:sp>
      <p:sp>
        <p:nvSpPr>
          <p:cNvPr id="10" name="Shape 8"/>
          <p:cNvSpPr/>
          <p:nvPr/>
        </p:nvSpPr>
        <p:spPr>
          <a:xfrm>
            <a:off x="8321040" y="914400"/>
            <a:ext cx="2971800" cy="438912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8485632" y="1033272"/>
            <a:ext cx="26426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Nabór uzupełniający</a:t>
            </a:r>
          </a:p>
        </p:txBody>
      </p:sp>
      <p:sp>
        <p:nvSpPr>
          <p:cNvPr id="12" name="Text 10"/>
          <p:cNvSpPr/>
          <p:nvPr/>
        </p:nvSpPr>
        <p:spPr>
          <a:xfrm>
            <a:off x="8485632" y="1325880"/>
            <a:ext cx="2642616" cy="3877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Jeżeli brak osób na liście albo po przyznaniu usług nadal są wolne miejsca i środki – realizator ma obowiązek ogłosić nabór uzupełniający.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16</a:t>
            </a:r>
            <a:endParaRPr lang="pl-PL" sz="1050" noProof="0" dirty="0"/>
          </a:p>
        </p:txBody>
      </p:sp>
      <p:sp>
        <p:nvSpPr>
          <p:cNvPr id="13" name="Shape 11"/>
          <p:cNvSpPr/>
          <p:nvPr/>
        </p:nvSpPr>
        <p:spPr>
          <a:xfrm>
            <a:off x="731520" y="5532120"/>
            <a:ext cx="10561320" cy="566928"/>
          </a:xfrm>
          <a:prstGeom prst="roundRect">
            <a:avLst>
              <a:gd name="adj" fmla="val 12903"/>
            </a:avLst>
          </a:prstGeom>
          <a:solidFill>
            <a:srgbClr val="F7F1E8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4" name="Text 12"/>
          <p:cNvSpPr/>
          <p:nvPr/>
        </p:nvSpPr>
        <p:spPr>
          <a:xfrm>
            <a:off x="896112" y="5650992"/>
            <a:ext cx="102321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Konsekwencja proceduralna</a:t>
            </a:r>
          </a:p>
        </p:txBody>
      </p:sp>
      <p:sp>
        <p:nvSpPr>
          <p:cNvPr id="15" name="Text 13"/>
          <p:cNvSpPr/>
          <p:nvPr/>
        </p:nvSpPr>
        <p:spPr>
          <a:xfrm>
            <a:off x="896112" y="5852160"/>
            <a:ext cx="102321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900" noProof="0" dirty="0">
                <a:solidFill>
                  <a:srgbClr val="263746"/>
                </a:solidFill>
                <a:latin typeface="Aptos"/>
              </a:rPr>
              <a:t>Szczegółowe zasady przyjmowania zgłoszeń muszą być zgodne z Programem i zaakceptowanym wnioskiem; niezachowanie zasad z ust. 11–16 może skutkować brakiem akceptacji sprawozdania przez Wojewodę.</a:t>
            </a:r>
            <a:endParaRPr lang="pl-PL" sz="900" noProof="0" dirty="0"/>
          </a:p>
        </p:txBody>
      </p:sp>
      <p:sp>
        <p:nvSpPr>
          <p:cNvPr id="16" name="Text 14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IV ust. 15–17.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Pisemna informacja po rozstrzygnięciu naboru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30352"/>
            <a:ext cx="10241280" cy="23774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8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Obowiązek wobec osoby zgłaszającej udział w Programie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060704"/>
            <a:ext cx="3337560" cy="3429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3C8D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2688" y="1207007"/>
            <a:ext cx="302666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Przyznanie usług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8408" y="1627631"/>
            <a:ext cx="2935224" cy="1408078"/>
          </a:xfrm>
          <a:prstGeom prst="rect">
            <a:avLst/>
          </a:prstGeom>
          <a:noFill/>
        </p:spPr>
        <p:txBody>
          <a:bodyPr wrap="square" lIns="0" tIns="0" rIns="18288" bIns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960">
                <a:solidFill>
                  <a:srgbClr val="263746"/>
                </a:solidFill>
                <a:latin typeface="Aptos"/>
              </a:defRPr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pisemna informacja o zakwalifikowaniu do Programu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960">
                <a:solidFill>
                  <a:srgbClr val="263746"/>
                </a:solidFill>
                <a:latin typeface="Aptos"/>
              </a:defRPr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wskazanie liczby przyznanych godzin usług asystencji osobistej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960">
                <a:solidFill>
                  <a:srgbClr val="263746"/>
                </a:solidFill>
                <a:latin typeface="Aptos"/>
              </a:defRPr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przekazanie informacji o prawach i obowiązkach uczestnika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960">
                <a:solidFill>
                  <a:srgbClr val="263746"/>
                </a:solidFill>
                <a:latin typeface="Aptos"/>
              </a:defRPr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poinformowanie o monitoringu i doraźnych kontrolach usług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1060704"/>
            <a:ext cx="3337560" cy="3429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B58B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90288" y="1207007"/>
            <a:ext cx="302666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Lista rezerwowa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6007" y="1627631"/>
            <a:ext cx="2935224" cy="1569660"/>
          </a:xfrm>
          <a:prstGeom prst="rect">
            <a:avLst/>
          </a:prstGeom>
          <a:noFill/>
        </p:spPr>
        <p:txBody>
          <a:bodyPr wrap="square" lIns="0" tIns="0" rIns="18288" bIns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960">
                <a:solidFill>
                  <a:srgbClr val="263746"/>
                </a:solidFill>
                <a:latin typeface="Aptos"/>
              </a:defRPr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pisemna informacja o wpisaniu na listę rezerwową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960">
                <a:solidFill>
                  <a:srgbClr val="263746"/>
                </a:solidFill>
                <a:latin typeface="Aptos"/>
              </a:defRPr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lista powinna wynikać z oceny indywidualnej sytuacji osób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960">
                <a:solidFill>
                  <a:srgbClr val="263746"/>
                </a:solidFill>
                <a:latin typeface="Aptos"/>
              </a:defRPr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przy wolnych środkach/godzinach usługi przyznaje się osobom z listy zgodnie z kolejnością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960">
                <a:solidFill>
                  <a:srgbClr val="263746"/>
                </a:solidFill>
                <a:latin typeface="Aptos"/>
              </a:defRPr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 razie istotnej zmiany sytuacji możliwa jest ponowna ocena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060704"/>
            <a:ext cx="3337560" cy="3429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9B3A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47888" y="1207007"/>
            <a:ext cx="302666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Odmowa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608" y="1627631"/>
            <a:ext cx="2935224" cy="1246495"/>
          </a:xfrm>
          <a:prstGeom prst="rect">
            <a:avLst/>
          </a:prstGeom>
          <a:noFill/>
        </p:spPr>
        <p:txBody>
          <a:bodyPr wrap="square" lIns="0" tIns="0" rIns="18288" bIns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960">
                <a:solidFill>
                  <a:srgbClr val="263746"/>
                </a:solidFill>
                <a:latin typeface="Aptos"/>
              </a:defRPr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pisemna informacja o odmowie przyznania usług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960">
                <a:solidFill>
                  <a:srgbClr val="263746"/>
                </a:solidFill>
                <a:latin typeface="Aptos"/>
              </a:defRPr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odmowa powinna zawierać uzasadnienie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960">
                <a:solidFill>
                  <a:srgbClr val="263746"/>
                </a:solidFill>
                <a:latin typeface="Aptos"/>
              </a:defRPr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uzasadnienie musi być spójne z Kartą oceny indywidualnej i zasadami naboru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 sz="960">
                <a:solidFill>
                  <a:srgbClr val="263746"/>
                </a:solidFill>
                <a:latin typeface="Aptos"/>
              </a:defRPr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warto zachować potwierdzenie doręczenia informacji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4773168"/>
            <a:ext cx="10652760" cy="1115568"/>
          </a:xfrm>
          <a:prstGeom prst="roundRect">
            <a:avLst>
              <a:gd name="adj" fmla="val 6000"/>
            </a:avLst>
          </a:prstGeom>
          <a:solidFill>
            <a:srgbClr val="FFF8EC"/>
          </a:solidFill>
          <a:ln w="13970">
            <a:solidFill>
              <a:srgbClr val="B58B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0120" y="4901184"/>
            <a:ext cx="10287000" cy="786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1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Praktycznie dla JST: 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po rozstrzygnięciu naboru nie wystarczy wewnętrzna lista uczestników. Każda osoba zgłaszająca udział powinna otrzymać pisemną informację o wyniku: przyznaniu usług, wpisaniu na listę rezerwową albo odmowie.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80" b="0" i="0" u="none" strike="noStrike" kern="1200" cap="none" spc="0" normalizeH="0" baseline="0" noProof="0" dirty="0">
                <a:ln>
                  <a:noFill/>
                </a:ln>
                <a:solidFill>
                  <a:srgbClr val="263746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Program 2027: cz. IV ust. 14–17; powiązanie z cz. IV ust. 9 i załącznikiem nr 2.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31168" y="6473952"/>
            <a:ext cx="45720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50" b="0" i="0" u="none" strike="noStrike" kern="1200" cap="none" spc="0" normalizeH="0" baseline="0" noProof="0" dirty="0">
                <a:ln>
                  <a:noFill/>
                </a:ln>
                <a:solidFill>
                  <a:srgbClr val="A0A0A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731520"/>
            <a:ext cx="73152" cy="5303520"/>
          </a:xfrm>
          <a:prstGeom prst="rect">
            <a:avLst/>
          </a:prstGeom>
          <a:solidFill>
            <a:srgbClr val="B58B40"/>
          </a:solidFill>
          <a:ln w="1270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3" name="Text 1"/>
          <p:cNvSpPr/>
          <p:nvPr/>
        </p:nvSpPr>
        <p:spPr>
          <a:xfrm>
            <a:off x="868680" y="960120"/>
            <a:ext cx="2377440" cy="22860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b="0" noProof="0" dirty="0">
                <a:solidFill>
                  <a:srgbClr val="E7EDF2"/>
                </a:solidFill>
                <a:latin typeface="Aptos"/>
              </a:rPr>
              <a:t>BLOK 2</a:t>
            </a:r>
            <a:endParaRPr lang="pl-PL" sz="1100" noProof="0" dirty="0"/>
          </a:p>
        </p:txBody>
      </p:sp>
      <p:sp>
        <p:nvSpPr>
          <p:cNvPr id="4" name="Text 2"/>
          <p:cNvSpPr/>
          <p:nvPr/>
        </p:nvSpPr>
        <p:spPr>
          <a:xfrm>
            <a:off x="868680" y="1417320"/>
            <a:ext cx="9601200" cy="164592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700" b="1" noProof="0" dirty="0">
                <a:solidFill>
                  <a:srgbClr val="FFFFFF"/>
                </a:solidFill>
                <a:latin typeface="Aptos"/>
              </a:rPr>
              <a:t>Realizacja usług i dokumentacja</a:t>
            </a:r>
            <a:endParaRPr lang="pl-PL" sz="3400" noProof="0" dirty="0"/>
          </a:p>
        </p:txBody>
      </p:sp>
      <p:sp>
        <p:nvSpPr>
          <p:cNvPr id="5" name="Text 3"/>
          <p:cNvSpPr/>
          <p:nvPr/>
        </p:nvSpPr>
        <p:spPr>
          <a:xfrm>
            <a:off x="868680" y="5715000"/>
            <a:ext cx="9875520" cy="22860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700" b="0" noProof="0" dirty="0">
                <a:solidFill>
                  <a:srgbClr val="CBD6DD"/>
                </a:solidFill>
                <a:latin typeface="Aptos"/>
              </a:rPr>
              <a:t>Program „Asystent osobisty osoby z niepełnosprawnością” dla JST – edycja 2027</a:t>
            </a:r>
            <a:endParaRPr lang="pl-PL" sz="1200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11631168" y="6473952"/>
            <a:ext cx="457200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 algn="r">
              <a:lnSpc>
                <a:spcPct val="90000"/>
              </a:lnSpc>
              <a:spcAft>
                <a:spcPts val="0"/>
              </a:spcAft>
              <a:defRPr sz="900" b="0">
                <a:solidFill>
                  <a:srgbClr val="5F5F5F"/>
                </a:solidFill>
                <a:latin typeface="Aptos"/>
              </a:defRPr>
            </a:pPr>
            <a:r>
              <a:rPr lang="pl-PL" sz="650" b="0" noProof="0" dirty="0">
                <a:solidFill>
                  <a:srgbClr val="D9E2EA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Indywidualny plan usług – spójność dokumentów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Od oceny potrzeby do konkretnej usługi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731520" y="105156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896112" y="1170432"/>
            <a:ext cx="32369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Nowy dokument</a:t>
            </a:r>
            <a:endParaRPr lang="pl-PL" sz="1100" noProof="0" dirty="0"/>
          </a:p>
        </p:txBody>
      </p:sp>
      <p:sp>
        <p:nvSpPr>
          <p:cNvPr id="6" name="Text 4"/>
          <p:cNvSpPr/>
          <p:nvPr/>
        </p:nvSpPr>
        <p:spPr>
          <a:xfrm>
            <a:off x="896112" y="1463040"/>
            <a:ext cx="3236976" cy="39684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Zakres przyznanych uczestnikowi usług asystencji osobistej określa się w Indywidualnym planie usług asystencji osobistej.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Wzór: załącznik nr 3.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20</a:t>
            </a:r>
            <a:endParaRPr lang="pl-PL" sz="1050" noProof="0" dirty="0"/>
          </a:p>
        </p:txBody>
      </p:sp>
      <p:sp>
        <p:nvSpPr>
          <p:cNvPr id="7" name="Shape 5"/>
          <p:cNvSpPr/>
          <p:nvPr/>
        </p:nvSpPr>
        <p:spPr>
          <a:xfrm>
            <a:off x="4526280" y="1051560"/>
            <a:ext cx="3566160" cy="44805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4690872" y="1170432"/>
            <a:ext cx="32369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Spójność</a:t>
            </a:r>
          </a:p>
        </p:txBody>
      </p:sp>
      <p:sp>
        <p:nvSpPr>
          <p:cNvPr id="9" name="Text 7"/>
          <p:cNvSpPr/>
          <p:nvPr/>
        </p:nvSpPr>
        <p:spPr>
          <a:xfrm>
            <a:off x="4690872" y="1463040"/>
            <a:ext cx="3236976" cy="39684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Plan powinien wynikać z: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Karty zgłoszenia,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Karty oceny indywidualnej,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przyznanego limitu godzin,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rzeczywistych potrzeb uczestnika.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Nie powinien być dokumentem oderwanym od oceny.</a:t>
            </a:r>
            <a:endParaRPr lang="pl-PL" sz="1050" noProof="0" dirty="0"/>
          </a:p>
        </p:txBody>
      </p:sp>
      <p:sp>
        <p:nvSpPr>
          <p:cNvPr id="10" name="Shape 8"/>
          <p:cNvSpPr/>
          <p:nvPr/>
        </p:nvSpPr>
        <p:spPr>
          <a:xfrm>
            <a:off x="8321040" y="1051560"/>
            <a:ext cx="2971800" cy="448056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8485632" y="1170432"/>
            <a:ext cx="26426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O czym pamiętać</a:t>
            </a:r>
          </a:p>
        </p:txBody>
      </p:sp>
      <p:sp>
        <p:nvSpPr>
          <p:cNvPr id="12" name="Text 10"/>
          <p:cNvSpPr/>
          <p:nvPr/>
        </p:nvSpPr>
        <p:spPr>
          <a:xfrm>
            <a:off x="8485632" y="1463040"/>
            <a:ext cx="2642616" cy="39684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Usługi asystenckie nie są usługami opiekuńczymi i nie mogą ich zastępować; mogą je jedynie uzupełniać.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18</a:t>
            </a:r>
            <a:endParaRPr lang="pl-PL" sz="1050" noProof="0" dirty="0"/>
          </a:p>
        </p:txBody>
      </p:sp>
      <p:sp>
        <p:nvSpPr>
          <p:cNvPr id="13" name="Text 11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IV ust. 18 i 20; załącznik nr 3.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Osoba asystenta – weryfikacja i ograniczenia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Kogo JST nie może dopuścić do świadczenia usług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640080" y="914400"/>
            <a:ext cx="3611880" cy="466344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804672" y="1033272"/>
            <a:ext cx="32826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Kto może świadczyć usługi</a:t>
            </a:r>
            <a:endParaRPr lang="pl-PL" sz="1100" noProof="0" dirty="0"/>
          </a:p>
        </p:txBody>
      </p:sp>
      <p:sp>
        <p:nvSpPr>
          <p:cNvPr id="6" name="Text 4"/>
          <p:cNvSpPr/>
          <p:nvPr/>
        </p:nvSpPr>
        <p:spPr>
          <a:xfrm>
            <a:off x="804672" y="1325880"/>
            <a:ext cx="3282696" cy="41513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Osoba pełnoletnia, spełniająca warunki formalne.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Jeżeli asystenta wskazuje realizator: kwalifikacje albo min. 6-miesięczne doświadczenie.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Jeżeli wskazuje uczestnik: przygotowanie potwierdzone oświadczeniem uczestnika/opiekuna.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4</a:t>
            </a:r>
            <a:endParaRPr lang="pl-PL" sz="1050" noProof="0" dirty="0"/>
          </a:p>
        </p:txBody>
      </p:sp>
      <p:sp>
        <p:nvSpPr>
          <p:cNvPr id="7" name="Shape 5"/>
          <p:cNvSpPr/>
          <p:nvPr/>
        </p:nvSpPr>
        <p:spPr>
          <a:xfrm>
            <a:off x="4434840" y="914400"/>
            <a:ext cx="3749040" cy="466344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4599432" y="1033272"/>
            <a:ext cx="341985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Wyłączenia w 2027 r.</a:t>
            </a:r>
          </a:p>
        </p:txBody>
      </p:sp>
      <p:sp>
        <p:nvSpPr>
          <p:cNvPr id="9" name="Text 7"/>
          <p:cNvSpPr/>
          <p:nvPr/>
        </p:nvSpPr>
        <p:spPr>
          <a:xfrm>
            <a:off x="4599432" y="1325880"/>
            <a:ext cx="3419856" cy="41513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Asystentem nie może być m.in.: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członek rodziny uczestnika,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opiekun prawny,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kurator uczestnika,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osoba sprawująca rodzinną pieczę zastępczą nad uczestnikiem,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osoba faktycznie zamieszkująca razem z uczestnikiem,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uczestnik programów FS dot. usług asystencji lub opieki </a:t>
            </a:r>
            <a:r>
              <a:rPr lang="pl-PL" sz="1050" noProof="0" dirty="0" err="1">
                <a:solidFill>
                  <a:srgbClr val="263746"/>
                </a:solidFill>
                <a:latin typeface="Aptos"/>
              </a:rPr>
              <a:t>wytchnieniowej</a:t>
            </a:r>
            <a:r>
              <a:rPr lang="pl-PL" sz="1050" noProof="0" dirty="0">
                <a:solidFill>
                  <a:srgbClr val="263746"/>
                </a:solidFill>
                <a:latin typeface="Aptos"/>
              </a:rPr>
              <a:t>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4–5</a:t>
            </a:r>
            <a:endParaRPr lang="pl-PL" sz="1050" noProof="0" dirty="0"/>
          </a:p>
        </p:txBody>
      </p:sp>
      <p:sp>
        <p:nvSpPr>
          <p:cNvPr id="10" name="Shape 8"/>
          <p:cNvSpPr/>
          <p:nvPr/>
        </p:nvSpPr>
        <p:spPr>
          <a:xfrm>
            <a:off x="8366760" y="914400"/>
            <a:ext cx="3200400" cy="466344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8531352" y="1033272"/>
            <a:ext cx="28712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Wskazanie przez uczestnika</a:t>
            </a:r>
          </a:p>
        </p:txBody>
      </p:sp>
      <p:sp>
        <p:nvSpPr>
          <p:cNvPr id="12" name="Text 10"/>
          <p:cNvSpPr/>
          <p:nvPr/>
        </p:nvSpPr>
        <p:spPr>
          <a:xfrm>
            <a:off x="8531352" y="1325880"/>
            <a:ext cx="2871216" cy="41513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Uczestnik ma pierwszeństwo wskazania asystenta, ale realizator może odmówić akceptacji, m.in. przy niespełnieniu warunków, zagrożeniu bezpieczeństwa, wcześniejszych nieprawidłowościach lub nieprawdziwych informacjach. Przyczynę odmowy należy udokumentować.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6</a:t>
            </a:r>
            <a:endParaRPr lang="pl-PL" sz="1050" noProof="0" dirty="0"/>
          </a:p>
        </p:txBody>
      </p:sp>
      <p:sp>
        <p:nvSpPr>
          <p:cNvPr id="13" name="Text 11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IV ust. 4–7; nowo doprecyzowane wyłączenia i odmowa akceptacji osoby wskazanej.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Małoletni i zmiana asystenta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Dwa praktyczne obszary wymagające odrębnego uregulowania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777240" y="960120"/>
            <a:ext cx="5303520" cy="4114800"/>
          </a:xfrm>
          <a:prstGeom prst="roundRect">
            <a:avLst>
              <a:gd name="adj" fmla="val 1778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941832" y="1078992"/>
            <a:ext cx="49743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Usługi dla małoletnich</a:t>
            </a:r>
          </a:p>
        </p:txBody>
      </p:sp>
      <p:sp>
        <p:nvSpPr>
          <p:cNvPr id="6" name="Text 4"/>
          <p:cNvSpPr/>
          <p:nvPr/>
        </p:nvSpPr>
        <p:spPr>
          <a:xfrm>
            <a:off x="941832" y="1371600"/>
            <a:ext cx="4974336" cy="360273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W przypadku usług na rzecz małoletnich muszą być spełnione warunki określone w art. 21 ustawy o przeciwdziałaniu zagrożeniom przestępczością na tle seksualnym i ochronie małoletnich.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Jeżeli asystenta wskazuje realizator Programu, wymagana jest pisemna akceptacja osoby asystenta przez rodzica lub opiekuna prawnego małoletniego.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7</a:t>
            </a:r>
            <a:endParaRPr lang="pl-PL" sz="1050" noProof="0" dirty="0"/>
          </a:p>
        </p:txBody>
      </p:sp>
      <p:sp>
        <p:nvSpPr>
          <p:cNvPr id="7" name="Shape 5"/>
          <p:cNvSpPr/>
          <p:nvPr/>
        </p:nvSpPr>
        <p:spPr>
          <a:xfrm>
            <a:off x="6355080" y="960120"/>
            <a:ext cx="5074920" cy="4114800"/>
          </a:xfrm>
          <a:prstGeom prst="roundRect">
            <a:avLst>
              <a:gd name="adj" fmla="val 1778"/>
            </a:avLst>
          </a:prstGeom>
          <a:solidFill>
            <a:srgbClr val="FFFFFF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6519672" y="1078992"/>
            <a:ext cx="47457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Zmiana asystenta w trakcie roku</a:t>
            </a:r>
          </a:p>
        </p:txBody>
      </p:sp>
      <p:sp>
        <p:nvSpPr>
          <p:cNvPr id="9" name="Text 7"/>
          <p:cNvSpPr/>
          <p:nvPr/>
        </p:nvSpPr>
        <p:spPr>
          <a:xfrm>
            <a:off x="6519672" y="1371600"/>
            <a:ext cx="4745736" cy="360273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Zmiana na wniosek uczestnika może nastąpić wyłącznie z ważnych i należycie uzasadnionych przyczyn, np. losowych, zdrowotnych lub organizacyjnych.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Sam brak porozumienia, różnice charakterów, niespełnienie oczekiwań lub sama chęć zmiany – przy prawidłowym wykonywaniu obowiązków – nie stanowią podstawy zmiany.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38</a:t>
            </a:r>
            <a:endParaRPr lang="pl-PL" sz="1050" noProof="0" dirty="0"/>
          </a:p>
        </p:txBody>
      </p:sp>
      <p:sp>
        <p:nvSpPr>
          <p:cNvPr id="10" name="Shape 8"/>
          <p:cNvSpPr/>
          <p:nvPr/>
        </p:nvSpPr>
        <p:spPr>
          <a:xfrm>
            <a:off x="1005840" y="5486400"/>
            <a:ext cx="10241280" cy="502920"/>
          </a:xfrm>
          <a:prstGeom prst="roundRect">
            <a:avLst>
              <a:gd name="adj" fmla="val 14545"/>
            </a:avLst>
          </a:prstGeom>
          <a:solidFill>
            <a:srgbClr val="F7F1E8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1170432" y="5605272"/>
            <a:ext cx="99120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Wskazówka dla JST</a:t>
            </a:r>
          </a:p>
        </p:txBody>
      </p:sp>
      <p:sp>
        <p:nvSpPr>
          <p:cNvPr id="12" name="Text 10"/>
          <p:cNvSpPr/>
          <p:nvPr/>
        </p:nvSpPr>
        <p:spPr>
          <a:xfrm>
            <a:off x="1170432" y="5687568"/>
            <a:ext cx="9912096" cy="42062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Warto mieć odrębny wzór: wniosek o zmianę asystenta + notatka/rozstrzygnięcie z uzasadnieniem przyczyny.</a:t>
            </a:r>
            <a:endParaRPr lang="pl-PL" noProof="0" dirty="0"/>
          </a:p>
        </p:txBody>
      </p:sp>
      <p:sp>
        <p:nvSpPr>
          <p:cNvPr id="13" name="Text 11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70" b="0" noProof="0" dirty="0">
                <a:solidFill>
                  <a:srgbClr val="263746"/>
                </a:solidFill>
                <a:latin typeface="Aptos"/>
              </a:rPr>
              <a:t>Program 2027: cz. IV ust. 7 i 38.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Karta realizacji usług </a:t>
            </a:r>
            <a:r>
              <a:rPr lang="pl-PL" sz="2200" b="1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 - bieżące uzupełnianie i weryfikacja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To będzie podstawowy dokument rozliczeniowy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685800" y="914400"/>
            <a:ext cx="3657600" cy="452628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850392" y="1033272"/>
            <a:ext cx="33284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Obowiązki prowadzenia kart</a:t>
            </a:r>
          </a:p>
        </p:txBody>
      </p:sp>
      <p:sp>
        <p:nvSpPr>
          <p:cNvPr id="6" name="Text 4"/>
          <p:cNvSpPr/>
          <p:nvPr/>
        </p:nvSpPr>
        <p:spPr>
          <a:xfrm>
            <a:off x="850392" y="1325880"/>
            <a:ext cx="3328416" cy="401421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Karty realizacji usług powinny być: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uzupełniane na bieżąco,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zgodne z faktycznie realizowanymi usługami,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przekazywane niezwłocznie, najpóźniej do 7. dnia miesiąca po miesiącu realizacji albo do 7 dni po zakończeniu usług.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35</a:t>
            </a:r>
            <a:endParaRPr lang="pl-PL" sz="1050" noProof="0" dirty="0"/>
          </a:p>
        </p:txBody>
      </p:sp>
      <p:sp>
        <p:nvSpPr>
          <p:cNvPr id="7" name="Shape 5"/>
          <p:cNvSpPr/>
          <p:nvPr/>
        </p:nvSpPr>
        <p:spPr>
          <a:xfrm>
            <a:off x="4526280" y="914400"/>
            <a:ext cx="3566160" cy="452628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4690872" y="1033272"/>
            <a:ext cx="32369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Weryfikacja realizatora</a:t>
            </a:r>
          </a:p>
        </p:txBody>
      </p:sp>
      <p:sp>
        <p:nvSpPr>
          <p:cNvPr id="9" name="Text 7"/>
          <p:cNvSpPr/>
          <p:nvPr/>
        </p:nvSpPr>
        <p:spPr>
          <a:xfrm>
            <a:off x="4690872" y="1325880"/>
            <a:ext cx="3236976" cy="401421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Realizator ma obowiązek weryfikować prawidłowość oraz systematyczność uzupełniania kart. Karty wymagają weryfikacji formalnej i merytorycznej.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Karta stanowi podstawę ustalenia wynagrodzenia asystenta.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35</a:t>
            </a:r>
            <a:endParaRPr lang="pl-PL" sz="1050" noProof="0" dirty="0"/>
          </a:p>
        </p:txBody>
      </p:sp>
      <p:sp>
        <p:nvSpPr>
          <p:cNvPr id="10" name="Shape 8"/>
          <p:cNvSpPr/>
          <p:nvPr/>
        </p:nvSpPr>
        <p:spPr>
          <a:xfrm>
            <a:off x="8275320" y="914400"/>
            <a:ext cx="3108960" cy="452628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8439912" y="1033272"/>
            <a:ext cx="27797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Czas oczekiwania</a:t>
            </a:r>
          </a:p>
        </p:txBody>
      </p:sp>
      <p:sp>
        <p:nvSpPr>
          <p:cNvPr id="12" name="Text 10"/>
          <p:cNvSpPr/>
          <p:nvPr/>
        </p:nvSpPr>
        <p:spPr>
          <a:xfrm>
            <a:off x="8439912" y="1325880"/>
            <a:ext cx="2779776" cy="401421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Do czasu i kosztu usługi można wliczyć oczekiwanie/gotowość nie dłużej niż 90 min. Przy dłuższym oczekiwaniu przejazd tam i z powrotem rozlicza się jako dwie odrębne usługi + łącznie 90 min. Oczekiwanie i przyczynę należy wykazać w Karcie realizacji usług.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25</a:t>
            </a:r>
            <a:endParaRPr lang="pl-PL" sz="1050" noProof="0" dirty="0"/>
          </a:p>
        </p:txBody>
      </p:sp>
      <p:sp>
        <p:nvSpPr>
          <p:cNvPr id="13" name="Text 11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IV ust. 25 i 35; załącznik nr 4.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731520"/>
            <a:ext cx="73152" cy="5303520"/>
          </a:xfrm>
          <a:prstGeom prst="rect">
            <a:avLst/>
          </a:prstGeom>
          <a:solidFill>
            <a:srgbClr val="B58B40"/>
          </a:solidFill>
          <a:ln w="1270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3" name="Text 1"/>
          <p:cNvSpPr/>
          <p:nvPr/>
        </p:nvSpPr>
        <p:spPr>
          <a:xfrm>
            <a:off x="868680" y="960120"/>
            <a:ext cx="2377440" cy="22860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b="0" noProof="0" dirty="0">
                <a:solidFill>
                  <a:srgbClr val="E7EDF2"/>
                </a:solidFill>
                <a:latin typeface="Aptos"/>
              </a:rPr>
              <a:t>BLOK 3</a:t>
            </a:r>
            <a:endParaRPr lang="pl-PL" sz="1100" noProof="0" dirty="0"/>
          </a:p>
        </p:txBody>
      </p:sp>
      <p:sp>
        <p:nvSpPr>
          <p:cNvPr id="4" name="Text 2"/>
          <p:cNvSpPr/>
          <p:nvPr/>
        </p:nvSpPr>
        <p:spPr>
          <a:xfrm>
            <a:off x="868680" y="1417320"/>
            <a:ext cx="9601200" cy="164592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700" b="1" noProof="0" dirty="0">
                <a:solidFill>
                  <a:srgbClr val="FFFFFF"/>
                </a:solidFill>
                <a:latin typeface="Aptos"/>
              </a:rPr>
              <a:t>Koszty, rozliczenia i zmiany wniosku</a:t>
            </a:r>
            <a:endParaRPr lang="pl-PL" sz="3400" noProof="0" dirty="0"/>
          </a:p>
        </p:txBody>
      </p:sp>
      <p:sp>
        <p:nvSpPr>
          <p:cNvPr id="5" name="Text 3"/>
          <p:cNvSpPr/>
          <p:nvPr/>
        </p:nvSpPr>
        <p:spPr>
          <a:xfrm>
            <a:off x="868680" y="5715000"/>
            <a:ext cx="9875520" cy="22860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700" b="0" noProof="0" dirty="0">
                <a:solidFill>
                  <a:srgbClr val="CBD6DD"/>
                </a:solidFill>
                <a:latin typeface="Aptos"/>
              </a:rPr>
              <a:t>Program „Asystent osobisty osoby z niepełnosprawnością” dla JST – edycja 2027</a:t>
            </a:r>
            <a:endParaRPr lang="pl-PL" sz="1200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11631168" y="6473952"/>
            <a:ext cx="457200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 algn="r">
              <a:lnSpc>
                <a:spcPct val="90000"/>
              </a:lnSpc>
              <a:spcAft>
                <a:spcPts val="0"/>
              </a:spcAft>
              <a:defRPr sz="900" b="0">
                <a:solidFill>
                  <a:srgbClr val="5F5F5F"/>
                </a:solidFill>
                <a:latin typeface="Aptos"/>
              </a:defRPr>
            </a:pPr>
            <a:r>
              <a:rPr lang="pl-PL" sz="650" b="0" noProof="0" dirty="0">
                <a:solidFill>
                  <a:srgbClr val="D9E2EA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Koszty kwalifikowalne – co szczególnie sprawdzać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Najczęstsze punkty ryzyka finansowego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685800" y="914400"/>
            <a:ext cx="3520440" cy="457200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850392" y="1033272"/>
            <a:ext cx="319125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Zasada ogólna</a:t>
            </a:r>
          </a:p>
        </p:txBody>
      </p:sp>
      <p:sp>
        <p:nvSpPr>
          <p:cNvPr id="6" name="Text 4"/>
          <p:cNvSpPr/>
          <p:nvPr/>
        </p:nvSpPr>
        <p:spPr>
          <a:xfrm>
            <a:off x="850392" y="1325880"/>
            <a:ext cx="3191256" cy="405993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Ze środków Funduszu pokrywa się koszty bezpośrednio związane z realizacją usług asystencji osobistej. Niedozwolone jest podwójne finansowanie oraz pobieranie opłat od uczestników.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V ust. 1–2</a:t>
            </a:r>
            <a:endParaRPr lang="pl-PL" sz="1050" noProof="0" dirty="0"/>
          </a:p>
        </p:txBody>
      </p:sp>
      <p:sp>
        <p:nvSpPr>
          <p:cNvPr id="7" name="Shape 5"/>
          <p:cNvSpPr/>
          <p:nvPr/>
        </p:nvSpPr>
        <p:spPr>
          <a:xfrm>
            <a:off x="4389120" y="914400"/>
            <a:ext cx="3520440" cy="457200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4553712" y="1033272"/>
            <a:ext cx="319125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Przejazdy i bilety</a:t>
            </a:r>
          </a:p>
        </p:txBody>
      </p:sp>
      <p:sp>
        <p:nvSpPr>
          <p:cNvPr id="9" name="Text 7"/>
          <p:cNvSpPr/>
          <p:nvPr/>
        </p:nvSpPr>
        <p:spPr>
          <a:xfrm>
            <a:off x="4553712" y="1325880"/>
            <a:ext cx="3191256" cy="405993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Koszty przejazdów są kwalifikowalne, gdy są powiązane z realizacją usług i co do zasady następuje jednoczesny przejazd asystenta i uczestnika. Usługi wyłącznie przewozowe bez wsparcia są niekwalifikowalne.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V ust. 3 pkt 2 i ust. 5 pkt 2</a:t>
            </a:r>
            <a:endParaRPr lang="pl-PL" sz="1050" noProof="0" dirty="0"/>
          </a:p>
        </p:txBody>
      </p:sp>
      <p:sp>
        <p:nvSpPr>
          <p:cNvPr id="10" name="Shape 8"/>
          <p:cNvSpPr/>
          <p:nvPr/>
        </p:nvSpPr>
        <p:spPr>
          <a:xfrm>
            <a:off x="8092440" y="914400"/>
            <a:ext cx="3429000" cy="4572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8257032" y="1033272"/>
            <a:ext cx="30998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Bilety wstępu</a:t>
            </a:r>
          </a:p>
        </p:txBody>
      </p:sp>
      <p:sp>
        <p:nvSpPr>
          <p:cNvPr id="12" name="Text 10"/>
          <p:cNvSpPr/>
          <p:nvPr/>
        </p:nvSpPr>
        <p:spPr>
          <a:xfrm>
            <a:off x="8257032" y="1325880"/>
            <a:ext cx="3099816" cy="405993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Koszt biletu wstępu dla asystenta, wraz z wymaganą opłatą serwisową, jest kwalifikowalny, jeżeli konieczna jest realizacja czynności wspierających uczestnika w trakcie wydarzenia.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V ust. 3 pkt 3</a:t>
            </a:r>
            <a:endParaRPr lang="pl-PL" sz="1050" noProof="0" dirty="0"/>
          </a:p>
        </p:txBody>
      </p:sp>
      <p:sp>
        <p:nvSpPr>
          <p:cNvPr id="13" name="Text 11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V ust. 1–5.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</p:spPr>
        <p:txBody>
          <a:bodyPr wrap="square" lIns="73152" tIns="36576" rIns="73152" bIns="36576" anchor="t">
            <a:noAutofit/>
          </a:bodyPr>
          <a:lstStyle/>
          <a:p>
            <a:pPr algn="l">
              <a:lnSpc>
                <a:spcPct val="90000"/>
              </a:lnSpc>
              <a:spcAft>
                <a:spcPts val="0"/>
              </a:spcAft>
              <a:defRPr sz="2500" b="1">
                <a:solidFill>
                  <a:srgbClr val="314659"/>
                </a:solidFill>
                <a:latin typeface="Aptos"/>
              </a:defRPr>
            </a:pPr>
            <a:r>
              <a:rPr lang="pl-PL" sz="2200" b="1" noProof="0" dirty="0">
                <a:solidFill>
                  <a:srgbClr val="263746"/>
                </a:solidFill>
                <a:latin typeface="Aptos"/>
              </a:rPr>
              <a:t>Zmiany wniosku: kiedy zgoda wojewody?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30352"/>
            <a:ext cx="10241280" cy="237744"/>
          </a:xfrm>
          <a:prstGeom prst="rect">
            <a:avLst/>
          </a:prstGeom>
          <a:noFill/>
        </p:spPr>
        <p:txBody>
          <a:bodyPr wrap="square" lIns="73152" tIns="36576" rIns="73152" bIns="36576" anchor="t">
            <a:noAutofit/>
          </a:bodyPr>
          <a:lstStyle/>
          <a:p>
            <a:pPr algn="l">
              <a:lnSpc>
                <a:spcPct val="90000"/>
              </a:lnSpc>
              <a:spcAft>
                <a:spcPts val="0"/>
              </a:spcAft>
              <a:defRPr sz="1150" b="0">
                <a:solidFill>
                  <a:srgbClr val="5F5F5F"/>
                </a:solidFill>
                <a:latin typeface="Aptos"/>
              </a:defRPr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Rozdzielić obowiązek uzyskania zgody od obowiązku poinformowania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631168" y="6473952"/>
            <a:ext cx="457200" cy="201168"/>
          </a:xfrm>
          <a:prstGeom prst="rect">
            <a:avLst/>
          </a:prstGeom>
          <a:noFill/>
        </p:spPr>
        <p:txBody>
          <a:bodyPr wrap="square" lIns="73152" tIns="36576" rIns="73152" bIns="36576" anchor="t">
            <a:noAutofit/>
          </a:bodyPr>
          <a:lstStyle/>
          <a:p>
            <a:pPr algn="l"/>
            <a:r>
              <a:rPr lang="pl-PL" sz="650" noProof="0" dirty="0">
                <a:solidFill>
                  <a:srgbClr val="A0A0A0"/>
                </a:solidFill>
                <a:latin typeface="Aptos"/>
              </a:rPr>
              <a:t>18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1024128"/>
            <a:ext cx="5120640" cy="2880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35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pPr algn="l"/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Wymagają zgody wojewody</a:t>
            </a:r>
          </a:p>
          <a:p>
            <a:pPr algn="l"/>
            <a:endParaRPr lang="pl-PL" sz="1100" b="1" noProof="0" dirty="0">
              <a:solidFill>
                <a:srgbClr val="263746"/>
              </a:solidFill>
              <a:latin typeface="Aptos"/>
            </a:endParaRPr>
          </a:p>
          <a:p>
            <a:pPr marL="171450" indent="-171450" algn="l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pl-PL" sz="1100" noProof="0" dirty="0">
                <a:solidFill>
                  <a:srgbClr val="263746"/>
                </a:solidFill>
                <a:latin typeface="Aptos"/>
              </a:rPr>
              <a:t>zasada ogólna: zmiana wniosku gminy/powiatu wymaga akceptacji wojewody w formie pisemnej albo elektronicznej – cz. V ust. 18
przesunięcia oszczędności z kosztów bezpośrednich (zakup biletów, przejazdy, ubezpieczenie) na wynagrodzenia asystentów – cz. V ust. 19
przesunięcia oszczędności pomiędzy kosztami (bilety, przejazdy, ubezpieczenia) – cz. V ust. 19
wymagane: uprzednie zgłoszenie i zgoda wojewody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1024128"/>
            <a:ext cx="5120640" cy="2880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pPr algn="l"/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Nie wymagają zgody, ale wymagają informacji</a:t>
            </a:r>
          </a:p>
          <a:p>
            <a:pPr algn="l"/>
            <a:endParaRPr lang="pl-PL" sz="1100" b="1" noProof="0" dirty="0">
              <a:solidFill>
                <a:srgbClr val="263746"/>
              </a:solidFill>
              <a:latin typeface="Aptos"/>
            </a:endParaRPr>
          </a:p>
          <a:p>
            <a:pPr algn="l">
              <a:spcBef>
                <a:spcPts val="200"/>
              </a:spcBef>
            </a:pPr>
            <a:r>
              <a:rPr lang="pl-PL" sz="1100" noProof="0" dirty="0">
                <a:solidFill>
                  <a:srgbClr val="263746"/>
                </a:solidFill>
                <a:latin typeface="Aptos"/>
              </a:rPr>
              <a:t>Zmiana zatwierdzonych we wniosku:
• liczby uczestników,
• liczby asystentów,
• liczby godzin usług.
Warunki: zachowanie limitów godzin z cz. IV ust. 27 oraz udziału osób wymagających wysokiego poziomu wsparcia (50%).
Informacja do wojewody: na bieżąco, nie później niż w 7 dni od dokonania zmiany – cz. V ust. 20.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251960"/>
            <a:ext cx="10698480" cy="914400"/>
          </a:xfrm>
          <a:prstGeom prst="roundRect">
            <a:avLst/>
          </a:prstGeom>
          <a:solidFill>
            <a:srgbClr val="FFF8EC"/>
          </a:solidFill>
          <a:ln w="12700">
            <a:solidFill>
              <a:srgbClr val="B58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pPr algn="l"/>
            <a:r>
              <a:rPr lang="pl-PL" sz="950" b="1" noProof="0" dirty="0">
                <a:solidFill>
                  <a:srgbClr val="263746"/>
                </a:solidFill>
                <a:latin typeface="Aptos"/>
              </a:rPr>
              <a:t>Granice zmian</a:t>
            </a:r>
          </a:p>
          <a:p>
            <a:pPr algn="l"/>
            <a:endParaRPr lang="pl-PL" sz="950" b="1" noProof="0" dirty="0">
              <a:solidFill>
                <a:srgbClr val="263746"/>
              </a:solidFill>
              <a:latin typeface="Aptos"/>
            </a:endParaRPr>
          </a:p>
          <a:p>
            <a:pPr algn="l">
              <a:spcBef>
                <a:spcPts val="200"/>
              </a:spcBef>
            </a:pPr>
            <a:r>
              <a:rPr lang="pl-PL" sz="1000" noProof="0" dirty="0">
                <a:solidFill>
                  <a:srgbClr val="263746"/>
                </a:solidFill>
                <a:latin typeface="Aptos"/>
              </a:rPr>
              <a:t>Aktualizacja wniosku w Generatorze w terminie wyznaczonym przez wojewodę – cz. V ust. 21. Zmiany tylko do wysokości przyznanych środków – cz. V ust. 22. Zakaz przesunięć między kosztami bezpośrednimi a kosztami obsługi – cz. V ust. 23.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</p:spPr>
        <p:txBody>
          <a:bodyPr wrap="square" tIns="54864" bIns="54864" anchor="t">
            <a:noAutofit/>
          </a:bodyPr>
          <a:lstStyle/>
          <a:p>
            <a:pPr algn="l"/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V ust. 18–23; cz. IV ust. 27; cz. III ust. 3 pkt 2.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 sz="2500" b="1">
                <a:solidFill>
                  <a:srgbClr val="314659"/>
                </a:solidFill>
                <a:latin typeface="Aptos"/>
              </a:defRPr>
            </a:pPr>
            <a:r>
              <a:rPr lang="pl-PL" sz="2200" b="1" noProof="0" dirty="0">
                <a:solidFill>
                  <a:srgbClr val="263746"/>
                </a:solidFill>
                <a:latin typeface="Aptos"/>
              </a:rPr>
              <a:t>Koszty niekwalifikowalne – wybrane ryzyka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30352"/>
            <a:ext cx="10241280" cy="237744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 sz="1150" b="0">
                <a:solidFill>
                  <a:srgbClr val="5F5F5F"/>
                </a:solidFill>
                <a:latin typeface="Aptos"/>
              </a:defRPr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Oddzielny temat od zmian we wniosku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960120"/>
            <a:ext cx="5303520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3A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1060704" y="1069848"/>
            <a:ext cx="4782312" cy="21031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>
            <a:lvl1pPr indent="0">
              <a:buNone/>
              <a:defRPr sz="1100" b="1">
                <a:solidFill>
                  <a:srgbClr val="263746"/>
                </a:solidFill>
                <a:latin typeface="Aptos"/>
              </a:defRPr>
            </a:lvl1pPr>
          </a:lstStyle>
          <a:p>
            <a:r>
              <a:rPr lang="pl-PL" noProof="0" dirty="0"/>
              <a:t>Przykłady kosztów niekwalifikowalnych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104" y="1353312"/>
            <a:ext cx="5010912" cy="3364992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930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W szczególności: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930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• nagrody, premie, dodatek stażowy,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930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• ekwiwalent za urlop,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930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• wynagrodzenia chorobowe,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930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• zasiłki chorobowe,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930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• koszt przejazdu asystenta do i od uczestnika.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930" b="0">
                <a:solidFill>
                  <a:srgbClr val="2D3741"/>
                </a:solidFill>
                <a:latin typeface="Aptos"/>
              </a:defRPr>
            </a:pPr>
            <a:endParaRPr lang="pl-PL" sz="1100" b="0" noProof="0" dirty="0">
              <a:solidFill>
                <a:srgbClr val="263746"/>
              </a:solidFill>
              <a:latin typeface="Aptos"/>
            </a:endParaRPr>
          </a:p>
          <a:p>
            <a:pPr>
              <a:lnSpc>
                <a:spcPct val="95000"/>
              </a:lnSpc>
              <a:spcAft>
                <a:spcPts val="0"/>
              </a:spcAft>
              <a:defRPr sz="930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Źródło: cz. V ust. 16 pkt 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3640" y="960120"/>
            <a:ext cx="5303520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C8D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6528816" y="1069848"/>
            <a:ext cx="5010912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>
            <a:lvl1pPr indent="0">
              <a:buNone/>
              <a:defRPr sz="1100" b="1">
                <a:solidFill>
                  <a:srgbClr val="263746"/>
                </a:solidFill>
                <a:latin typeface="Aptos"/>
              </a:defRPr>
            </a:lvl1pPr>
          </a:lstStyle>
          <a:p>
            <a:r>
              <a:rPr lang="pl-PL" noProof="0" dirty="0"/>
              <a:t>Usługi świadczone przez osoby wyłączone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9944" y="1353312"/>
            <a:ext cx="5010912" cy="3364992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Niekwalifikowalne są usługi świadczone przez m.in.: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• członków rodziny uczestnika,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• opiekuna prawnego,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• kuratora uczestnika,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• osoby sprawujące rodzinną pieczę zastępczą nad uczestnikiem,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• osobę faktycznie wspólnie zamieszkującą,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• osoby niespełniające warunków z cz. IV ust. 4 i 7.</a:t>
            </a: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endParaRPr lang="pl-PL" sz="1100" b="0" noProof="0" dirty="0">
              <a:solidFill>
                <a:srgbClr val="263746"/>
              </a:solidFill>
              <a:latin typeface="Aptos"/>
            </a:endParaRPr>
          </a:p>
          <a:p>
            <a:pPr>
              <a:lnSpc>
                <a:spcPct val="95000"/>
              </a:lnSpc>
              <a:spcAft>
                <a:spcPts val="0"/>
              </a:spcAft>
              <a:defRPr sz="869" b="0">
                <a:solidFill>
                  <a:srgbClr val="2D3741"/>
                </a:solidFill>
                <a:latin typeface="Aptos"/>
              </a:defRPr>
            </a:pPr>
            <a:r>
              <a:rPr lang="pl-PL" sz="1100" b="0" noProof="0" dirty="0">
                <a:solidFill>
                  <a:srgbClr val="263746"/>
                </a:solidFill>
                <a:latin typeface="Aptos"/>
              </a:rPr>
              <a:t>Źródło: cz. V ust. 16 pkt 8–9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5074920"/>
            <a:ext cx="10378440" cy="731520"/>
          </a:xfrm>
          <a:prstGeom prst="roundRect">
            <a:avLst/>
          </a:prstGeom>
          <a:solidFill>
            <a:srgbClr val="F7F1E8"/>
          </a:solidFill>
          <a:ln w="19050">
            <a:solidFill>
              <a:srgbClr val="B58B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1060704" y="5184648"/>
            <a:ext cx="10085832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>
            <a:lvl1pPr indent="0">
              <a:buNone/>
              <a:defRPr sz="1100" b="1">
                <a:solidFill>
                  <a:srgbClr val="263746"/>
                </a:solidFill>
                <a:latin typeface="Aptos"/>
              </a:defRPr>
            </a:lvl1pPr>
          </a:lstStyle>
          <a:p>
            <a:r>
              <a:rPr lang="pl-PL" noProof="0" dirty="0"/>
              <a:t>Komunikat dla JST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0704" y="5468112"/>
            <a:ext cx="10085832" cy="411480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defRPr sz="830" b="0">
                <a:solidFill>
                  <a:srgbClr val="2D3741"/>
                </a:solidFill>
                <a:latin typeface="Aptos"/>
              </a:defRPr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Przed rozliczeniem należy sprawdzić nie tylko dokument księgowy, ale też: kto faktycznie świadczył usługę, czy spełniał warunki Programu i czy wydatek mieści się w katalogu kosztów kwalifikowalnych. Decyzję o kwalifikowalności kosztów podejmuje wojewoda – cz. V ust. 17.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 sz="750" b="0">
                <a:solidFill>
                  <a:srgbClr val="5F5F5F"/>
                </a:solidFill>
                <a:latin typeface="Aptos"/>
              </a:defRPr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V ust. 16–17 oraz cz. IV ust. 4–7.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631168" y="6473952"/>
            <a:ext cx="457200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Wkład własny JST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Doprecyzowane zasady w 2027 r.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822960" y="960120"/>
            <a:ext cx="5029200" cy="4251960"/>
          </a:xfrm>
          <a:prstGeom prst="roundRect">
            <a:avLst>
              <a:gd name="adj" fmla="val 1720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987552" y="1078992"/>
            <a:ext cx="47000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Co wolno</a:t>
            </a:r>
          </a:p>
        </p:txBody>
      </p:sp>
      <p:sp>
        <p:nvSpPr>
          <p:cNvPr id="6" name="Text 4"/>
          <p:cNvSpPr/>
          <p:nvPr/>
        </p:nvSpPr>
        <p:spPr>
          <a:xfrm>
            <a:off x="987552" y="1371600"/>
            <a:ext cx="4700016" cy="37398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Gmina/powiat może przeznaczyć środki własne na realizację usług asystencji osobistej oraz na koszty obsługi Programu. Wkład własny musi pochodzić ze środków posiadanych przez JST i mieścić się w zaakceptowanym przez wojewodę wniosku.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33</a:t>
            </a:r>
            <a:endParaRPr lang="pl-PL" sz="1050" noProof="0" dirty="0"/>
          </a:p>
        </p:txBody>
      </p:sp>
      <p:sp>
        <p:nvSpPr>
          <p:cNvPr id="7" name="Shape 5"/>
          <p:cNvSpPr/>
          <p:nvPr/>
        </p:nvSpPr>
        <p:spPr>
          <a:xfrm>
            <a:off x="6309360" y="960120"/>
            <a:ext cx="5029200" cy="4251960"/>
          </a:xfrm>
          <a:prstGeom prst="roundRect">
            <a:avLst>
              <a:gd name="adj" fmla="val 1720"/>
            </a:avLst>
          </a:prstGeom>
          <a:solidFill>
            <a:srgbClr val="FFFFFF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6473952" y="1078992"/>
            <a:ext cx="47000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Czego nie wolno</a:t>
            </a:r>
          </a:p>
        </p:txBody>
      </p:sp>
      <p:sp>
        <p:nvSpPr>
          <p:cNvPr id="9" name="Text 7"/>
          <p:cNvSpPr/>
          <p:nvPr/>
        </p:nvSpPr>
        <p:spPr>
          <a:xfrm>
            <a:off x="6473952" y="1371600"/>
            <a:ext cx="4700016" cy="373989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Niedopuszczalne jest: pozyskiwanie środków od pracowników i współpracowników realizatora; finansowanie wkładu własnego innymi środkami publicznymi z dotacji, dofinansowań lub subwencji, chyba że są przeznaczone na wkład własny; wykazywanie wkładu niepieniężnego, np. wolontariatu, zasobów osobowych lub inwentarza.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33</a:t>
            </a:r>
            <a:endParaRPr lang="pl-PL" sz="1050" noProof="0" dirty="0"/>
          </a:p>
        </p:txBody>
      </p:sp>
      <p:sp>
        <p:nvSpPr>
          <p:cNvPr id="10" name="Shape 8"/>
          <p:cNvSpPr/>
          <p:nvPr/>
        </p:nvSpPr>
        <p:spPr>
          <a:xfrm>
            <a:off x="914400" y="5486400"/>
            <a:ext cx="10424160" cy="502920"/>
          </a:xfrm>
          <a:prstGeom prst="roundRect">
            <a:avLst>
              <a:gd name="adj" fmla="val 14545"/>
            </a:avLst>
          </a:prstGeom>
          <a:solidFill>
            <a:srgbClr val="F7F1E8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1078992" y="5605272"/>
            <a:ext cx="100949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Wskazówka</a:t>
            </a:r>
            <a:endParaRPr lang="pl-PL" sz="2000" noProof="0" dirty="0"/>
          </a:p>
        </p:txBody>
      </p:sp>
      <p:sp>
        <p:nvSpPr>
          <p:cNvPr id="12" name="Text 10"/>
          <p:cNvSpPr/>
          <p:nvPr/>
        </p:nvSpPr>
        <p:spPr>
          <a:xfrm>
            <a:off x="1078992" y="5687568"/>
            <a:ext cx="10094976" cy="42062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Jeżeli JST planuje wkład własny, powinna opisać go we wniosku i prowadzić ewidencję tak, aby odróżnić środki Funduszu od środków własnych.</a:t>
            </a:r>
            <a:endParaRPr lang="pl-PL" sz="2000" noProof="0" dirty="0"/>
          </a:p>
        </p:txBody>
      </p:sp>
      <p:sp>
        <p:nvSpPr>
          <p:cNvPr id="13" name="Text 11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70" b="0" noProof="0" dirty="0">
                <a:solidFill>
                  <a:srgbClr val="263746"/>
                </a:solidFill>
                <a:latin typeface="Aptos"/>
              </a:rPr>
              <a:t>Program 2027: cz. IV ust. 33.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</p:spPr>
        <p:txBody>
          <a:bodyPr wrap="square" lIns="73152" tIns="36576" rIns="73152" bIns="36576" anchor="t">
            <a:noAutofit/>
          </a:bodyPr>
          <a:lstStyle/>
          <a:p>
            <a:pPr algn="l">
              <a:lnSpc>
                <a:spcPct val="90000"/>
              </a:lnSpc>
              <a:spcAft>
                <a:spcPts val="0"/>
              </a:spcAft>
              <a:defRPr sz="2500" b="1">
                <a:solidFill>
                  <a:srgbClr val="314659"/>
                </a:solidFill>
                <a:latin typeface="Aptos"/>
              </a:defRPr>
            </a:pPr>
            <a:r>
              <a:rPr lang="pl-PL" sz="2200" b="1" noProof="0" dirty="0">
                <a:solidFill>
                  <a:srgbClr val="263746"/>
                </a:solidFill>
                <a:latin typeface="Aptos"/>
              </a:rPr>
              <a:t>Wyodrębniony rachunek bankowy dla środków Programu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30352"/>
            <a:ext cx="10241280" cy="237744"/>
          </a:xfrm>
          <a:prstGeom prst="rect">
            <a:avLst/>
          </a:prstGeom>
          <a:noFill/>
        </p:spPr>
        <p:txBody>
          <a:bodyPr wrap="square" lIns="73152" tIns="36576" rIns="73152" bIns="36576" anchor="t">
            <a:noAutofit/>
          </a:bodyPr>
          <a:lstStyle/>
          <a:p>
            <a:pPr algn="l">
              <a:lnSpc>
                <a:spcPct val="90000"/>
              </a:lnSpc>
              <a:spcAft>
                <a:spcPts val="0"/>
              </a:spcAft>
              <a:defRPr sz="1150" b="0">
                <a:solidFill>
                  <a:srgbClr val="5F5F5F"/>
                </a:solidFill>
                <a:latin typeface="Aptos"/>
              </a:defRPr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Ważne: rachunek ma być dedykowany Programowi, nie ogólnie Funduszowi Solidarnościowemu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631168" y="6473952"/>
            <a:ext cx="457200" cy="201168"/>
          </a:xfrm>
          <a:prstGeom prst="rect">
            <a:avLst/>
          </a:prstGeom>
          <a:noFill/>
        </p:spPr>
        <p:txBody>
          <a:bodyPr wrap="square" lIns="73152" tIns="36576" rIns="73152" bIns="36576" anchor="t">
            <a:noAutofit/>
          </a:bodyPr>
          <a:lstStyle/>
          <a:p>
            <a:pPr algn="l"/>
            <a:r>
              <a:rPr lang="pl-PL" sz="650" noProof="0" dirty="0">
                <a:solidFill>
                  <a:srgbClr val="A0A0A0"/>
                </a:solidFill>
                <a:latin typeface="Aptos"/>
              </a:rPr>
              <a:t>21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1024128"/>
            <a:ext cx="3429000" cy="2971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35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pPr algn="l"/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Obowiązek</a:t>
            </a:r>
          </a:p>
          <a:p>
            <a:pPr algn="l">
              <a:spcBef>
                <a:spcPts val="200"/>
              </a:spcBef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Podmioty realizujące zadania wynikające z umów zawartych w ramach Programu są obowiązane posiadać </a:t>
            </a:r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wyodrębniony rachunek bankowy dedykowany wyłącznie środkom Programu.</a:t>
            </a:r>
            <a:r>
              <a:rPr lang="pl-PL" sz="1050" noProof="0" dirty="0">
                <a:solidFill>
                  <a:srgbClr val="263746"/>
                </a:solidFill>
                <a:latin typeface="Aptos"/>
              </a:rPr>
              <a:t>
Źródło: cz. VI ust. 22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1028700"/>
            <a:ext cx="3429000" cy="2971800"/>
          </a:xfrm>
          <a:prstGeom prst="roundRect">
            <a:avLst/>
          </a:prstGeom>
          <a:solidFill>
            <a:srgbClr val="FBF6ED"/>
          </a:solidFill>
          <a:ln w="12700">
            <a:solidFill>
              <a:srgbClr val="B58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pPr algn="l"/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Co to oznacza praktycznie</a:t>
            </a:r>
          </a:p>
          <a:p>
            <a:pPr algn="l">
              <a:spcBef>
                <a:spcPts val="200"/>
              </a:spcBef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Nie wystarczy rachunek „do Funduszu Solidarnościowego”, jeżeli obsługuje równolegle inne programy finansowane z Funduszu.
Rachunek powinien służyć wyłącznie środkom Programu AOON JST – edycja 2027.
Źródło: cz. VI ust. 22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955279" y="1024128"/>
            <a:ext cx="3474720" cy="2971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pPr algn="l"/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Gdy realizuje jednostka organizacyjna</a:t>
            </a:r>
          </a:p>
          <a:p>
            <a:pPr algn="l">
              <a:spcBef>
                <a:spcPts val="200"/>
              </a:spcBef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Może to być rachunek bankowy gminy/powiatu dedykowany wyłącznie dla środków Programu, prowadzony dla rozliczeń tej jednostki organizacyjnej.
Wpływy i wydatki muszą być jednoznacznie powiązane z Programem.
Źródło: cz. VI ust. 22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68680" y="4279485"/>
            <a:ext cx="10607040" cy="777240"/>
          </a:xfrm>
          <a:prstGeom prst="roundRect">
            <a:avLst/>
          </a:prstGeom>
          <a:solidFill>
            <a:srgbClr val="EEF7F8"/>
          </a:solidFill>
          <a:ln w="12700">
            <a:solidFill>
              <a:srgbClr val="3D8A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91440" rIns="128016" bIns="73152" rtlCol="0" anchor="t">
            <a:noAutofit/>
          </a:bodyPr>
          <a:lstStyle/>
          <a:p>
            <a:pPr algn="l"/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Komunikat dla JST</a:t>
            </a:r>
          </a:p>
          <a:p>
            <a:pPr algn="l">
              <a:spcBef>
                <a:spcPts val="200"/>
              </a:spcBef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Przed podpisaniem umowy i przekazaniem środków należy zweryfikować numer rachunku oraz upewnić się, że jest to rachunek dedykowany Programowi, a nie zbiorczy rachunek Funduszu Solidarnościowego.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</p:spPr>
        <p:txBody>
          <a:bodyPr wrap="square" tIns="54864" bIns="54864" anchor="t">
            <a:noAutofit/>
          </a:bodyPr>
          <a:lstStyle/>
          <a:p>
            <a:pPr algn="l"/>
            <a:r>
              <a:rPr lang="pl-PL" sz="660" b="0" noProof="0" dirty="0">
                <a:solidFill>
                  <a:srgbClr val="263746"/>
                </a:solidFill>
                <a:latin typeface="Aptos"/>
              </a:rPr>
              <a:t>Program 2027: cz. VI ust. 22; art. 17 ustawy z 23 października 2018 r. o Funduszu Solidarnościowym.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731520"/>
            <a:ext cx="73152" cy="5303520"/>
          </a:xfrm>
          <a:prstGeom prst="rect">
            <a:avLst/>
          </a:prstGeom>
          <a:solidFill>
            <a:srgbClr val="B58B40"/>
          </a:solidFill>
          <a:ln w="1270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3" name="Text 1"/>
          <p:cNvSpPr/>
          <p:nvPr/>
        </p:nvSpPr>
        <p:spPr>
          <a:xfrm>
            <a:off x="868680" y="960120"/>
            <a:ext cx="2377440" cy="22860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b="0" noProof="0" dirty="0">
                <a:solidFill>
                  <a:srgbClr val="E7EDF2"/>
                </a:solidFill>
                <a:latin typeface="Aptos"/>
              </a:rPr>
              <a:t>BLOK 4</a:t>
            </a:r>
            <a:endParaRPr lang="pl-PL" sz="1100" noProof="0" dirty="0"/>
          </a:p>
        </p:txBody>
      </p:sp>
      <p:sp>
        <p:nvSpPr>
          <p:cNvPr id="4" name="Text 2"/>
          <p:cNvSpPr/>
          <p:nvPr/>
        </p:nvSpPr>
        <p:spPr>
          <a:xfrm>
            <a:off x="868680" y="1417320"/>
            <a:ext cx="9601200" cy="164592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700" b="1" noProof="0" dirty="0">
                <a:solidFill>
                  <a:srgbClr val="FFFFFF"/>
                </a:solidFill>
                <a:latin typeface="Aptos"/>
              </a:rPr>
              <a:t>Organizacja realizacji i kontrola</a:t>
            </a:r>
            <a:endParaRPr lang="pl-PL" sz="3400" noProof="0" dirty="0"/>
          </a:p>
        </p:txBody>
      </p:sp>
      <p:sp>
        <p:nvSpPr>
          <p:cNvPr id="5" name="Text 3"/>
          <p:cNvSpPr/>
          <p:nvPr/>
        </p:nvSpPr>
        <p:spPr>
          <a:xfrm>
            <a:off x="868680" y="5715000"/>
            <a:ext cx="9875520" cy="22860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700" b="0" noProof="0" dirty="0">
                <a:solidFill>
                  <a:srgbClr val="CBD6DD"/>
                </a:solidFill>
                <a:latin typeface="Aptos"/>
              </a:rPr>
              <a:t>Program „Asystent osobisty osoby z niepełnosprawnością” dla JST – edycja 2027</a:t>
            </a:r>
            <a:endParaRPr lang="pl-PL" sz="1200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11631168" y="6473952"/>
            <a:ext cx="457200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 algn="r">
              <a:lnSpc>
                <a:spcPct val="90000"/>
              </a:lnSpc>
              <a:spcAft>
                <a:spcPts val="0"/>
              </a:spcAft>
              <a:defRPr sz="900" b="0">
                <a:solidFill>
                  <a:srgbClr val="5F5F5F"/>
                </a:solidFill>
                <a:latin typeface="Aptos"/>
              </a:defRPr>
            </a:pPr>
            <a:r>
              <a:rPr lang="pl-PL" sz="650" b="0" noProof="0" dirty="0">
                <a:solidFill>
                  <a:srgbClr val="D9E2EA"/>
                </a:solidFill>
                <a:latin typeface="Aptos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Zlecenie realizacji usług nie zwalnia JST z odpowiedzialności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NGO, podmiot prywatny i asystent wskazany przez uczestnika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731520" y="960120"/>
            <a:ext cx="3749040" cy="45720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896112" y="1078992"/>
            <a:ext cx="341985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Dopuszczalne formy realizacji</a:t>
            </a:r>
          </a:p>
        </p:txBody>
      </p:sp>
      <p:sp>
        <p:nvSpPr>
          <p:cNvPr id="6" name="Text 4"/>
          <p:cNvSpPr/>
          <p:nvPr/>
        </p:nvSpPr>
        <p:spPr>
          <a:xfrm>
            <a:off x="896112" y="1371600"/>
            <a:ext cx="3419856" cy="405993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Gmina/powiat może m.in.: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realizować usługi samodzielnie,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zlecić je organizacjom pozarządowym i podmiotom z art. 3 ust. 3 ustawy o działalności pożytku publicznego,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zatrudnić asystenta wskazanego przez uczestnika,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• nabyć usługi od podmiotów sektora prywatnego z zastrzeżeniem klauzul społecznych.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36</a:t>
            </a:r>
            <a:endParaRPr lang="pl-PL" sz="1050" noProof="0" dirty="0"/>
          </a:p>
        </p:txBody>
      </p:sp>
      <p:sp>
        <p:nvSpPr>
          <p:cNvPr id="7" name="Shape 5"/>
          <p:cNvSpPr/>
          <p:nvPr/>
        </p:nvSpPr>
        <p:spPr>
          <a:xfrm>
            <a:off x="4709160" y="960120"/>
            <a:ext cx="3063240" cy="4572000"/>
          </a:xfrm>
          <a:prstGeom prst="roundRect">
            <a:avLst>
              <a:gd name="adj" fmla="val 2388"/>
            </a:avLst>
          </a:prstGeom>
          <a:solidFill>
            <a:srgbClr val="F7F1E8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4873752" y="1078992"/>
            <a:ext cx="273405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Kluczowa zasada</a:t>
            </a:r>
          </a:p>
        </p:txBody>
      </p:sp>
      <p:sp>
        <p:nvSpPr>
          <p:cNvPr id="9" name="Text 7"/>
          <p:cNvSpPr/>
          <p:nvPr/>
        </p:nvSpPr>
        <p:spPr>
          <a:xfrm>
            <a:off x="4873752" y="1371600"/>
            <a:ext cx="2734056" cy="405993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b="1" noProof="0" dirty="0">
                <a:solidFill>
                  <a:srgbClr val="263746"/>
                </a:solidFill>
                <a:latin typeface="Aptos"/>
              </a:rPr>
              <a:t>Zlecenie lub zakup usługi nie zwalnia gminy/powiatu z odpowiedzialności za prawidłową realizację i rozliczanie Programu.</a:t>
            </a:r>
            <a:endParaRPr lang="pl-PL" sz="1050" b="1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36</a:t>
            </a:r>
            <a:endParaRPr lang="pl-PL" sz="1050" noProof="0" dirty="0"/>
          </a:p>
        </p:txBody>
      </p:sp>
      <p:sp>
        <p:nvSpPr>
          <p:cNvPr id="10" name="Shape 8"/>
          <p:cNvSpPr/>
          <p:nvPr/>
        </p:nvSpPr>
        <p:spPr>
          <a:xfrm>
            <a:off x="8001000" y="960120"/>
            <a:ext cx="3429000" cy="4572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8165592" y="1078992"/>
            <a:ext cx="309981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Co wpisać do umów</a:t>
            </a:r>
          </a:p>
        </p:txBody>
      </p:sp>
      <p:sp>
        <p:nvSpPr>
          <p:cNvPr id="12" name="Text 10"/>
          <p:cNvSpPr/>
          <p:nvPr/>
        </p:nvSpPr>
        <p:spPr>
          <a:xfrm>
            <a:off x="8165592" y="1371600"/>
            <a:ext cx="3099816" cy="405993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W umowach z wykonawcą warto zabezpieczyć: dostęp do dokumentacji, obowiązek terminowego przekazywania kart i ewidencji, zasady monitoringu, obowiązek współpracy przy kontroli, procedurę wymiany asystenta, odpowiedzialność za nieprawidłowości i zwrot środków.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konsekwencja cz. IV ust. 36 i 39</a:t>
            </a:r>
            <a:endParaRPr lang="pl-PL" sz="1050" noProof="0" dirty="0"/>
          </a:p>
        </p:txBody>
      </p:sp>
      <p:sp>
        <p:nvSpPr>
          <p:cNvPr id="13" name="Text 11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IV ust. 36 i 39.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Monitoring i kontrole usług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W 2027 r. mocno doprecyzowane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685800" y="914400"/>
            <a:ext cx="3474720" cy="46634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850392" y="1033272"/>
            <a:ext cx="31455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Obowiązek</a:t>
            </a:r>
          </a:p>
        </p:txBody>
      </p:sp>
      <p:sp>
        <p:nvSpPr>
          <p:cNvPr id="6" name="Text 4"/>
          <p:cNvSpPr/>
          <p:nvPr/>
        </p:nvSpPr>
        <p:spPr>
          <a:xfrm>
            <a:off x="850392" y="1325880"/>
            <a:ext cx="3145536" cy="41513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Realizator obowiązany jest monitorować świadczenie usług i dokonywać doraźnych kontroli. Czynności kontrolne i monitoring dokumentuje się w miejscu realizacji usług, w formie pisemnej lub elektronicznej.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39</a:t>
            </a:r>
            <a:endParaRPr lang="pl-PL" sz="1050" noProof="0" dirty="0"/>
          </a:p>
        </p:txBody>
      </p:sp>
      <p:sp>
        <p:nvSpPr>
          <p:cNvPr id="7" name="Shape 5"/>
          <p:cNvSpPr/>
          <p:nvPr/>
        </p:nvSpPr>
        <p:spPr>
          <a:xfrm>
            <a:off x="4343400" y="914400"/>
            <a:ext cx="3474720" cy="46634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4507992" y="1033272"/>
            <a:ext cx="31455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Organizacja kontroli</a:t>
            </a:r>
          </a:p>
        </p:txBody>
      </p:sp>
      <p:sp>
        <p:nvSpPr>
          <p:cNvPr id="9" name="Text 7"/>
          <p:cNvSpPr/>
          <p:nvPr/>
        </p:nvSpPr>
        <p:spPr>
          <a:xfrm>
            <a:off x="4507992" y="1325880"/>
            <a:ext cx="3145536" cy="41513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Realizator samodzielnie określa metody, częstotliwość i tryb kontroli, uwzględniając liczbę uczestników, zakres czynności i zidentyfikowane ryzyka. Kontrole mogą być zapowiedziane albo niezapowiedziane.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39</a:t>
            </a:r>
            <a:endParaRPr lang="pl-PL" sz="1050" noProof="0" dirty="0"/>
          </a:p>
        </p:txBody>
      </p:sp>
      <p:sp>
        <p:nvSpPr>
          <p:cNvPr id="10" name="Shape 8"/>
          <p:cNvSpPr/>
          <p:nvPr/>
        </p:nvSpPr>
        <p:spPr>
          <a:xfrm>
            <a:off x="8001000" y="914400"/>
            <a:ext cx="3474720" cy="46634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8165592" y="1033272"/>
            <a:ext cx="31455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Przykładowe metody</a:t>
            </a:r>
          </a:p>
        </p:txBody>
      </p:sp>
      <p:sp>
        <p:nvSpPr>
          <p:cNvPr id="12" name="Text 10"/>
          <p:cNvSpPr/>
          <p:nvPr/>
        </p:nvSpPr>
        <p:spPr>
          <a:xfrm>
            <a:off x="8165592" y="1325880"/>
            <a:ext cx="3145536" cy="41513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Kontrole bezpośrednie, kontakt telefoniczny, rozmowy z uczestnikiem lub opiekunem, ankiety, analiza Kart realizacji usług, porównanie dokumentacji z ewidencjami kosztów i przejazdów, żądanie dodatkowych wyjaśnień.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39</a:t>
            </a:r>
            <a:endParaRPr lang="pl-PL" sz="1050" noProof="0" dirty="0"/>
          </a:p>
        </p:txBody>
      </p:sp>
      <p:sp>
        <p:nvSpPr>
          <p:cNvPr id="13" name="Text 11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Program 2027: cz. IV ust. 39.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Zakładka programu na stronie / profilu JST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Co musi być dostępne przez cały okres realizacji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731520" y="932688"/>
            <a:ext cx="5166360" cy="438912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896112" y="1051560"/>
            <a:ext cx="48371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Obowiązek organizacyjny</a:t>
            </a:r>
          </a:p>
        </p:txBody>
      </p:sp>
      <p:sp>
        <p:nvSpPr>
          <p:cNvPr id="6" name="Text 4"/>
          <p:cNvSpPr/>
          <p:nvPr/>
        </p:nvSpPr>
        <p:spPr>
          <a:xfrm>
            <a:off x="896112" y="1344168"/>
            <a:ext cx="4837176" cy="3877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Realizator przez cały okres realizacji zadania musi posiadać powszechnie dostępną stronę internetową lub profil w serwisie społecznościowym, z wyróżnioną i łatwo dostępną zakładką dotyczącą Programu i jego realizacji.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40</a:t>
            </a:r>
            <a:endParaRPr lang="pl-PL" sz="1050" noProof="0" dirty="0"/>
          </a:p>
        </p:txBody>
      </p:sp>
      <p:sp>
        <p:nvSpPr>
          <p:cNvPr id="7" name="Shape 5"/>
          <p:cNvSpPr/>
          <p:nvPr/>
        </p:nvSpPr>
        <p:spPr>
          <a:xfrm>
            <a:off x="6172200" y="932688"/>
            <a:ext cx="5166360" cy="438912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6336792" y="1051560"/>
            <a:ext cx="48371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Zakres dokumentów</a:t>
            </a:r>
          </a:p>
        </p:txBody>
      </p:sp>
      <p:sp>
        <p:nvSpPr>
          <p:cNvPr id="9" name="Text 7"/>
          <p:cNvSpPr/>
          <p:nvPr/>
        </p:nvSpPr>
        <p:spPr>
          <a:xfrm>
            <a:off x="6336792" y="1344168"/>
            <a:ext cx="4837176" cy="3877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Zakładka musi zawierać m.in.: Program, Kartę zgłoszenia, Kartę oceny indywidualnej, Indywidualny plan usług, Kartę realizacji usług, ewidencje przejazdów i biletów.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Nowe względem praktyki 2026: trzeba dodać zwłaszcza Kartę oceny i Indywidualny plan usług.</a:t>
            </a:r>
            <a:endParaRPr lang="pl-PL" sz="1050" noProof="0" dirty="0"/>
          </a:p>
          <a:p>
            <a:pPr marL="0" indent="0">
              <a:buNone/>
            </a:pP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40 pkt 1–9</a:t>
            </a:r>
            <a:endParaRPr lang="pl-PL" sz="1050" noProof="0" dirty="0"/>
          </a:p>
        </p:txBody>
      </p:sp>
      <p:sp>
        <p:nvSpPr>
          <p:cNvPr id="10" name="Shape 8"/>
          <p:cNvSpPr/>
          <p:nvPr/>
        </p:nvSpPr>
        <p:spPr>
          <a:xfrm>
            <a:off x="960120" y="5486400"/>
            <a:ext cx="10332720" cy="502920"/>
          </a:xfrm>
          <a:prstGeom prst="roundRect">
            <a:avLst>
              <a:gd name="adj" fmla="val 14545"/>
            </a:avLst>
          </a:prstGeom>
          <a:solidFill>
            <a:srgbClr val="F7F1E8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1124712" y="5605272"/>
            <a:ext cx="100035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b="1" noProof="0" dirty="0">
                <a:solidFill>
                  <a:srgbClr val="263746"/>
                </a:solidFill>
                <a:latin typeface="Aptos"/>
              </a:rPr>
              <a:t>Przed startem naboru</a:t>
            </a:r>
            <a:endParaRPr lang="pl-PL" sz="1000" noProof="0" dirty="0"/>
          </a:p>
        </p:txBody>
      </p:sp>
      <p:sp>
        <p:nvSpPr>
          <p:cNvPr id="12" name="Text 10"/>
          <p:cNvSpPr/>
          <p:nvPr/>
        </p:nvSpPr>
        <p:spPr>
          <a:xfrm>
            <a:off x="1124712" y="5687568"/>
            <a:ext cx="10003536" cy="42062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900" noProof="0" dirty="0">
                <a:solidFill>
                  <a:srgbClr val="263746"/>
                </a:solidFill>
                <a:latin typeface="Aptos"/>
              </a:rPr>
              <a:t>JST powinny sprawdzić, czy na stronie nie wiszą stare wzory z edycji 2026 albo niekompletna dokumentacja.</a:t>
            </a:r>
            <a:endParaRPr lang="pl-PL" sz="1600" noProof="0" dirty="0"/>
          </a:p>
        </p:txBody>
      </p:sp>
      <p:sp>
        <p:nvSpPr>
          <p:cNvPr id="13" name="Text 11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70" b="0" noProof="0" dirty="0">
                <a:solidFill>
                  <a:srgbClr val="263746"/>
                </a:solidFill>
                <a:latin typeface="Aptos"/>
              </a:rPr>
              <a:t>Program 2027: cz. IV ust. 40 pkt 1–9.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Minimalny pakiet dokumentacyjny JST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Praktyczna lista sprawdzająca do wdrożenia przed rozpoczęciem realizacji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685800" y="914400"/>
            <a:ext cx="50749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850392" y="1033272"/>
            <a:ext cx="47457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Nabór</a:t>
            </a:r>
          </a:p>
        </p:txBody>
      </p:sp>
      <p:sp>
        <p:nvSpPr>
          <p:cNvPr id="6" name="Text 4"/>
          <p:cNvSpPr/>
          <p:nvPr/>
        </p:nvSpPr>
        <p:spPr>
          <a:xfrm>
            <a:off x="850392" y="1325880"/>
            <a:ext cx="4745736" cy="7223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ogłoszenie naboru, termin 7–21 dni, publikacja w siedzibie i na stronie/profilu, procedura dodatkowego naboru</a:t>
            </a:r>
            <a:endParaRPr lang="pl-PL" sz="1050" noProof="0" dirty="0"/>
          </a:p>
        </p:txBody>
      </p:sp>
      <p:sp>
        <p:nvSpPr>
          <p:cNvPr id="7" name="Shape 5"/>
          <p:cNvSpPr/>
          <p:nvPr/>
        </p:nvSpPr>
        <p:spPr>
          <a:xfrm>
            <a:off x="6172200" y="914400"/>
            <a:ext cx="50749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6336792" y="1033272"/>
            <a:ext cx="47457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Kwalifikacja</a:t>
            </a:r>
          </a:p>
        </p:txBody>
      </p:sp>
      <p:sp>
        <p:nvSpPr>
          <p:cNvPr id="9" name="Text 7"/>
          <p:cNvSpPr/>
          <p:nvPr/>
        </p:nvSpPr>
        <p:spPr>
          <a:xfrm>
            <a:off x="6336792" y="1325880"/>
            <a:ext cx="4745736" cy="7223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Karta zgłoszenia, Karta oceny indywidualnej, dokumenty źródłowe oceny, rozstrzygnięcie z uzasadnieniem przy odmowie</a:t>
            </a:r>
            <a:endParaRPr lang="pl-PL" sz="1050" noProof="0" dirty="0"/>
          </a:p>
        </p:txBody>
      </p:sp>
      <p:sp>
        <p:nvSpPr>
          <p:cNvPr id="10" name="Shape 8"/>
          <p:cNvSpPr/>
          <p:nvPr/>
        </p:nvSpPr>
        <p:spPr>
          <a:xfrm>
            <a:off x="685800" y="2487168"/>
            <a:ext cx="50749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850392" y="2606040"/>
            <a:ext cx="47457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Lista rezerwowa</a:t>
            </a:r>
          </a:p>
        </p:txBody>
      </p:sp>
      <p:sp>
        <p:nvSpPr>
          <p:cNvPr id="12" name="Text 10"/>
          <p:cNvSpPr/>
          <p:nvPr/>
        </p:nvSpPr>
        <p:spPr>
          <a:xfrm>
            <a:off x="850392" y="2898648"/>
            <a:ext cx="4745736" cy="7223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porządek według wyniku oceny, zasady ponownej oceny, dokumentowanie wykorzystania wolnych środków</a:t>
            </a:r>
            <a:endParaRPr lang="pl-PL" sz="1050" noProof="0" dirty="0"/>
          </a:p>
        </p:txBody>
      </p:sp>
      <p:sp>
        <p:nvSpPr>
          <p:cNvPr id="13" name="Shape 11"/>
          <p:cNvSpPr/>
          <p:nvPr/>
        </p:nvSpPr>
        <p:spPr>
          <a:xfrm>
            <a:off x="6172200" y="2487168"/>
            <a:ext cx="50749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4" name="Text 12"/>
          <p:cNvSpPr/>
          <p:nvPr/>
        </p:nvSpPr>
        <p:spPr>
          <a:xfrm>
            <a:off x="6336792" y="2606040"/>
            <a:ext cx="47457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Usługi</a:t>
            </a:r>
          </a:p>
        </p:txBody>
      </p:sp>
      <p:sp>
        <p:nvSpPr>
          <p:cNvPr id="15" name="Text 13"/>
          <p:cNvSpPr/>
          <p:nvPr/>
        </p:nvSpPr>
        <p:spPr>
          <a:xfrm>
            <a:off x="6336792" y="2898648"/>
            <a:ext cx="4745736" cy="7223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Indywidualny plan usług, Karta realizacji usług, ewidencje przejazdów i biletów, dokumentowanie oczekiwania/gotowości</a:t>
            </a:r>
            <a:endParaRPr lang="pl-PL" sz="1050" noProof="0" dirty="0"/>
          </a:p>
        </p:txBody>
      </p:sp>
      <p:sp>
        <p:nvSpPr>
          <p:cNvPr id="16" name="Shape 14"/>
          <p:cNvSpPr/>
          <p:nvPr/>
        </p:nvSpPr>
        <p:spPr>
          <a:xfrm>
            <a:off x="685800" y="4059936"/>
            <a:ext cx="50749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7" name="Text 15"/>
          <p:cNvSpPr/>
          <p:nvPr/>
        </p:nvSpPr>
        <p:spPr>
          <a:xfrm>
            <a:off x="850392" y="4178808"/>
            <a:ext cx="47457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Asystenci</a:t>
            </a:r>
          </a:p>
        </p:txBody>
      </p:sp>
      <p:sp>
        <p:nvSpPr>
          <p:cNvPr id="18" name="Text 16"/>
          <p:cNvSpPr/>
          <p:nvPr/>
        </p:nvSpPr>
        <p:spPr>
          <a:xfrm>
            <a:off x="850392" y="4471416"/>
            <a:ext cx="4745736" cy="7223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weryfikacja </a:t>
            </a:r>
            <a:r>
              <a:rPr lang="pl-PL" sz="1050" noProof="0" dirty="0" err="1">
                <a:solidFill>
                  <a:srgbClr val="263746"/>
                </a:solidFill>
                <a:latin typeface="Aptos"/>
              </a:rPr>
              <a:t>wyłączeń</a:t>
            </a:r>
            <a:r>
              <a:rPr lang="pl-PL" sz="1050" noProof="0" dirty="0">
                <a:solidFill>
                  <a:srgbClr val="263746"/>
                </a:solidFill>
                <a:latin typeface="Aptos"/>
              </a:rPr>
              <a:t>, kwalifikacji/doświadczenia, oświadczeń, OC, zasad zmiany asystenta</a:t>
            </a:r>
            <a:endParaRPr lang="pl-PL" sz="1050" noProof="0" dirty="0"/>
          </a:p>
        </p:txBody>
      </p:sp>
      <p:sp>
        <p:nvSpPr>
          <p:cNvPr id="19" name="Shape 17"/>
          <p:cNvSpPr/>
          <p:nvPr/>
        </p:nvSpPr>
        <p:spPr>
          <a:xfrm>
            <a:off x="6172200" y="4059936"/>
            <a:ext cx="507492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20" name="Text 18"/>
          <p:cNvSpPr/>
          <p:nvPr/>
        </p:nvSpPr>
        <p:spPr>
          <a:xfrm>
            <a:off x="6336792" y="4178808"/>
            <a:ext cx="47457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Kontrola</a:t>
            </a:r>
          </a:p>
        </p:txBody>
      </p:sp>
      <p:sp>
        <p:nvSpPr>
          <p:cNvPr id="21" name="Text 19"/>
          <p:cNvSpPr/>
          <p:nvPr/>
        </p:nvSpPr>
        <p:spPr>
          <a:xfrm>
            <a:off x="6336792" y="4471416"/>
            <a:ext cx="4745736" cy="72237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plan monitoringu, notatki z kontroli, ankiety/rozmowy, weryfikacja kart i kosztów, procedura wyjaśnień</a:t>
            </a:r>
            <a:endParaRPr lang="pl-PL" sz="1050" noProof="0" dirty="0"/>
          </a:p>
        </p:txBody>
      </p:sp>
      <p:sp>
        <p:nvSpPr>
          <p:cNvPr id="22" name="Shape 20"/>
          <p:cNvSpPr/>
          <p:nvPr/>
        </p:nvSpPr>
        <p:spPr>
          <a:xfrm>
            <a:off x="914400" y="5532121"/>
            <a:ext cx="10332720" cy="658368"/>
          </a:xfrm>
          <a:prstGeom prst="roundRect">
            <a:avLst>
              <a:gd name="adj" fmla="val 19048"/>
            </a:avLst>
          </a:prstGeom>
          <a:solidFill>
            <a:srgbClr val="F7F1E8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23" name="Text 21"/>
          <p:cNvSpPr/>
          <p:nvPr/>
        </p:nvSpPr>
        <p:spPr>
          <a:xfrm>
            <a:off x="1051560" y="5632704"/>
            <a:ext cx="1000353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Uwaga</a:t>
            </a:r>
          </a:p>
        </p:txBody>
      </p:sp>
      <p:sp>
        <p:nvSpPr>
          <p:cNvPr id="24" name="Text 22"/>
          <p:cNvSpPr/>
          <p:nvPr/>
        </p:nvSpPr>
        <p:spPr>
          <a:xfrm>
            <a:off x="1078992" y="5824728"/>
            <a:ext cx="10003536" cy="32004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00" b="0" noProof="0" dirty="0">
                <a:solidFill>
                  <a:srgbClr val="263746"/>
                </a:solidFill>
                <a:latin typeface="Aptos"/>
              </a:rPr>
              <a:t>ten pakiet powinien być spójny z zaakceptowanym przez Wojewodę wnioskiem gminy/powiatu.</a:t>
            </a:r>
            <a:endParaRPr lang="pl-PL" sz="1000" noProof="0" dirty="0"/>
          </a:p>
        </p:txBody>
      </p:sp>
      <p:sp>
        <p:nvSpPr>
          <p:cNvPr id="25" name="Text 23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70" b="0" noProof="0" dirty="0">
                <a:solidFill>
                  <a:srgbClr val="263746"/>
                </a:solidFill>
                <a:latin typeface="Aptos"/>
              </a:rPr>
              <a:t>Program 2027: cz. IV ust. 8–17, 20, 25, 35, 38–40; cz. V ust. 3–5, 16–20.</a:t>
            </a:r>
            <a:endParaRPr lang="pl-PL" sz="670" noProof="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Najczęstsze ryzyka w edycji 2027</a:t>
            </a:r>
            <a:endParaRPr lang="pl-PL" sz="2050" noProof="0" dirty="0"/>
          </a:p>
        </p:txBody>
      </p:sp>
      <p:sp>
        <p:nvSpPr>
          <p:cNvPr id="4" name="Shape 2"/>
          <p:cNvSpPr/>
          <p:nvPr/>
        </p:nvSpPr>
        <p:spPr>
          <a:xfrm>
            <a:off x="658368" y="868680"/>
            <a:ext cx="5166360" cy="960120"/>
          </a:xfrm>
          <a:prstGeom prst="roundRect">
            <a:avLst>
              <a:gd name="adj" fmla="val 7619"/>
            </a:avLst>
          </a:prstGeom>
          <a:solidFill>
            <a:srgbClr val="F7F1E8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Text 3"/>
          <p:cNvSpPr/>
          <p:nvPr/>
        </p:nvSpPr>
        <p:spPr>
          <a:xfrm>
            <a:off x="822960" y="987552"/>
            <a:ext cx="48371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Ocena „na skróty”</a:t>
            </a:r>
          </a:p>
        </p:txBody>
      </p:sp>
      <p:sp>
        <p:nvSpPr>
          <p:cNvPr id="6" name="Text 4"/>
          <p:cNvSpPr/>
          <p:nvPr/>
        </p:nvSpPr>
        <p:spPr>
          <a:xfrm>
            <a:off x="822960" y="1280160"/>
            <a:ext cx="4837176" cy="448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brak rzetelnej Karty oceny lub brak dokumentacji sposobu oceny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9</a:t>
            </a:r>
            <a:endParaRPr lang="pl-PL" sz="1050" noProof="0" dirty="0"/>
          </a:p>
        </p:txBody>
      </p:sp>
      <p:sp>
        <p:nvSpPr>
          <p:cNvPr id="7" name="Shape 5"/>
          <p:cNvSpPr/>
          <p:nvPr/>
        </p:nvSpPr>
        <p:spPr>
          <a:xfrm>
            <a:off x="6190488" y="868680"/>
            <a:ext cx="5166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8" name="Text 6"/>
          <p:cNvSpPr/>
          <p:nvPr/>
        </p:nvSpPr>
        <p:spPr>
          <a:xfrm>
            <a:off x="6355080" y="987552"/>
            <a:ext cx="48371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Zła kolejność kryteriów</a:t>
            </a:r>
          </a:p>
        </p:txBody>
      </p:sp>
      <p:sp>
        <p:nvSpPr>
          <p:cNvPr id="9" name="Text 7"/>
          <p:cNvSpPr/>
          <p:nvPr/>
        </p:nvSpPr>
        <p:spPr>
          <a:xfrm>
            <a:off x="6355080" y="1280160"/>
            <a:ext cx="4837176" cy="448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najpierw grupy preferowane zamiast oceny indywidualnej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8–10</a:t>
            </a:r>
            <a:endParaRPr lang="pl-PL" sz="1050" noProof="0" dirty="0"/>
          </a:p>
        </p:txBody>
      </p:sp>
      <p:sp>
        <p:nvSpPr>
          <p:cNvPr id="10" name="Shape 8"/>
          <p:cNvSpPr/>
          <p:nvPr/>
        </p:nvSpPr>
        <p:spPr>
          <a:xfrm>
            <a:off x="658368" y="2112264"/>
            <a:ext cx="5166360" cy="960120"/>
          </a:xfrm>
          <a:prstGeom prst="roundRect">
            <a:avLst>
              <a:gd name="adj" fmla="val 7619"/>
            </a:avLst>
          </a:prstGeom>
          <a:solidFill>
            <a:srgbClr val="F7F1E8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1" name="Text 9"/>
          <p:cNvSpPr/>
          <p:nvPr/>
        </p:nvSpPr>
        <p:spPr>
          <a:xfrm>
            <a:off x="822960" y="2231136"/>
            <a:ext cx="48371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Lista rezerwowa według daty</a:t>
            </a:r>
          </a:p>
        </p:txBody>
      </p:sp>
      <p:sp>
        <p:nvSpPr>
          <p:cNvPr id="12" name="Text 10"/>
          <p:cNvSpPr/>
          <p:nvPr/>
        </p:nvSpPr>
        <p:spPr>
          <a:xfrm>
            <a:off x="822960" y="2523744"/>
            <a:ext cx="4837176" cy="448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zamiast według wyniku oceny indywidualnej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16</a:t>
            </a:r>
            <a:endParaRPr lang="pl-PL" sz="1050" noProof="0" dirty="0"/>
          </a:p>
        </p:txBody>
      </p:sp>
      <p:sp>
        <p:nvSpPr>
          <p:cNvPr id="13" name="Shape 11"/>
          <p:cNvSpPr/>
          <p:nvPr/>
        </p:nvSpPr>
        <p:spPr>
          <a:xfrm>
            <a:off x="6190488" y="2112264"/>
            <a:ext cx="5166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4" name="Text 12"/>
          <p:cNvSpPr/>
          <p:nvPr/>
        </p:nvSpPr>
        <p:spPr>
          <a:xfrm>
            <a:off x="6355080" y="2231136"/>
            <a:ext cx="48371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Stare wzory dokumentów</a:t>
            </a:r>
          </a:p>
        </p:txBody>
      </p:sp>
      <p:sp>
        <p:nvSpPr>
          <p:cNvPr id="15" name="Text 13"/>
          <p:cNvSpPr/>
          <p:nvPr/>
        </p:nvSpPr>
        <p:spPr>
          <a:xfrm>
            <a:off x="6355080" y="2523744"/>
            <a:ext cx="4837176" cy="448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brak Karty oceny i Indywidualnego planu na stronie / w procedurach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20 i 40</a:t>
            </a:r>
            <a:endParaRPr lang="pl-PL" sz="1050" noProof="0" dirty="0"/>
          </a:p>
        </p:txBody>
      </p:sp>
      <p:sp>
        <p:nvSpPr>
          <p:cNvPr id="16" name="Shape 14"/>
          <p:cNvSpPr/>
          <p:nvPr/>
        </p:nvSpPr>
        <p:spPr>
          <a:xfrm>
            <a:off x="658368" y="3355848"/>
            <a:ext cx="5166360" cy="960120"/>
          </a:xfrm>
          <a:prstGeom prst="roundRect">
            <a:avLst>
              <a:gd name="adj" fmla="val 7619"/>
            </a:avLst>
          </a:prstGeom>
          <a:solidFill>
            <a:srgbClr val="F7F1E8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7" name="Text 15"/>
          <p:cNvSpPr/>
          <p:nvPr/>
        </p:nvSpPr>
        <p:spPr>
          <a:xfrm>
            <a:off x="822960" y="3474720"/>
            <a:ext cx="48371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Słaba weryfikacja kart</a:t>
            </a:r>
          </a:p>
        </p:txBody>
      </p:sp>
      <p:sp>
        <p:nvSpPr>
          <p:cNvPr id="18" name="Text 16"/>
          <p:cNvSpPr/>
          <p:nvPr/>
        </p:nvSpPr>
        <p:spPr>
          <a:xfrm>
            <a:off x="822960" y="3767328"/>
            <a:ext cx="4837176" cy="448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karty uzupełniane zbiorczo, po terminie, bez weryfikacji merytorycznej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35</a:t>
            </a:r>
            <a:endParaRPr lang="pl-PL" sz="1050" noProof="0" dirty="0"/>
          </a:p>
        </p:txBody>
      </p:sp>
      <p:sp>
        <p:nvSpPr>
          <p:cNvPr id="19" name="Shape 17"/>
          <p:cNvSpPr/>
          <p:nvPr/>
        </p:nvSpPr>
        <p:spPr>
          <a:xfrm>
            <a:off x="6190488" y="3355848"/>
            <a:ext cx="5166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20" name="Text 18"/>
          <p:cNvSpPr/>
          <p:nvPr/>
        </p:nvSpPr>
        <p:spPr>
          <a:xfrm>
            <a:off x="6355080" y="3474720"/>
            <a:ext cx="48371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Brak realnego monitoringu</a:t>
            </a:r>
          </a:p>
        </p:txBody>
      </p:sp>
      <p:sp>
        <p:nvSpPr>
          <p:cNvPr id="21" name="Text 19"/>
          <p:cNvSpPr/>
          <p:nvPr/>
        </p:nvSpPr>
        <p:spPr>
          <a:xfrm>
            <a:off x="6355080" y="3767328"/>
            <a:ext cx="4837176" cy="448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istnieje procedura, ale brak dowodów kontroli, rozmów, ankiet lub analizy dokumentów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39</a:t>
            </a:r>
            <a:endParaRPr lang="pl-PL" sz="1050" noProof="0" dirty="0"/>
          </a:p>
        </p:txBody>
      </p:sp>
      <p:sp>
        <p:nvSpPr>
          <p:cNvPr id="22" name="Shape 20"/>
          <p:cNvSpPr/>
          <p:nvPr/>
        </p:nvSpPr>
        <p:spPr>
          <a:xfrm>
            <a:off x="658368" y="4599432"/>
            <a:ext cx="5166360" cy="960120"/>
          </a:xfrm>
          <a:prstGeom prst="roundRect">
            <a:avLst>
              <a:gd name="adj" fmla="val 7619"/>
            </a:avLst>
          </a:prstGeom>
          <a:solidFill>
            <a:srgbClr val="F7F1E8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23" name="Text 21"/>
          <p:cNvSpPr/>
          <p:nvPr/>
        </p:nvSpPr>
        <p:spPr>
          <a:xfrm>
            <a:off x="822960" y="4718304"/>
            <a:ext cx="48371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Rachunek ogólny FS</a:t>
            </a:r>
          </a:p>
        </p:txBody>
      </p:sp>
      <p:sp>
        <p:nvSpPr>
          <p:cNvPr id="24" name="Text 22"/>
          <p:cNvSpPr/>
          <p:nvPr/>
        </p:nvSpPr>
        <p:spPr>
          <a:xfrm>
            <a:off x="822960" y="5010912"/>
            <a:ext cx="4837176" cy="448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050" noProof="0" dirty="0">
                <a:solidFill>
                  <a:srgbClr val="263746"/>
                </a:solidFill>
                <a:latin typeface="Aptos"/>
              </a:rPr>
              <a:t>brak rachunku dedykowanego wyłącznie środkom Programu AOON JST 2027</a:t>
            </a:r>
          </a:p>
          <a:p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VI ust. 22</a:t>
            </a:r>
          </a:p>
        </p:txBody>
      </p:sp>
      <p:sp>
        <p:nvSpPr>
          <p:cNvPr id="25" name="Shape 23"/>
          <p:cNvSpPr/>
          <p:nvPr/>
        </p:nvSpPr>
        <p:spPr>
          <a:xfrm>
            <a:off x="6190488" y="4599432"/>
            <a:ext cx="5166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26" name="Text 24"/>
          <p:cNvSpPr/>
          <p:nvPr/>
        </p:nvSpPr>
        <p:spPr>
          <a:xfrm>
            <a:off x="6355080" y="4718304"/>
            <a:ext cx="483717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Nieuprawniony asystent</a:t>
            </a:r>
          </a:p>
        </p:txBody>
      </p:sp>
      <p:sp>
        <p:nvSpPr>
          <p:cNvPr id="27" name="Text 25"/>
          <p:cNvSpPr/>
          <p:nvPr/>
        </p:nvSpPr>
        <p:spPr>
          <a:xfrm>
            <a:off x="6355080" y="5010912"/>
            <a:ext cx="4837176" cy="448056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członek rodziny, kurator, osoba z pieczy, osoba wspólnie zamieszkująca</a:t>
            </a:r>
            <a:endParaRPr lang="pl-PL" sz="1050" noProof="0" dirty="0"/>
          </a:p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Źródło: cz. IV ust. 4–5; cz. V ust. 16</a:t>
            </a:r>
            <a:endParaRPr lang="pl-PL" sz="1050" noProof="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64592"/>
            <a:ext cx="9875520" cy="329184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2200" b="1" noProof="0" dirty="0">
                <a:solidFill>
                  <a:srgbClr val="263746"/>
                </a:solidFill>
                <a:latin typeface="Aptos" pitchFamily="34" charset="0"/>
                <a:ea typeface="Aptos Display" pitchFamily="34" charset="-122"/>
                <a:cs typeface="Aptos Display" pitchFamily="34" charset="-120"/>
              </a:rPr>
              <a:t>Krótkie podsumowanie</a:t>
            </a:r>
            <a:endParaRPr lang="pl-PL" sz="2050" noProof="0" dirty="0"/>
          </a:p>
        </p:txBody>
      </p:sp>
      <p:sp>
        <p:nvSpPr>
          <p:cNvPr id="3" name="Text 1"/>
          <p:cNvSpPr/>
          <p:nvPr/>
        </p:nvSpPr>
        <p:spPr>
          <a:xfrm>
            <a:off x="566928" y="530352"/>
            <a:ext cx="10241280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80" b="0" noProof="0" dirty="0">
                <a:solidFill>
                  <a:srgbClr val="263746"/>
                </a:solidFill>
                <a:latin typeface="Aptos"/>
              </a:rPr>
              <a:t>Co JST powinny zrobić przed rozpoczęciem edycji 2027</a:t>
            </a:r>
            <a:endParaRPr lang="pl-PL" sz="950" noProof="0" dirty="0"/>
          </a:p>
        </p:txBody>
      </p:sp>
      <p:sp>
        <p:nvSpPr>
          <p:cNvPr id="4" name="Shape 2"/>
          <p:cNvSpPr/>
          <p:nvPr/>
        </p:nvSpPr>
        <p:spPr>
          <a:xfrm>
            <a:off x="731520" y="914400"/>
            <a:ext cx="10744200" cy="73152"/>
          </a:xfrm>
          <a:prstGeom prst="rect">
            <a:avLst/>
          </a:prstGeom>
          <a:solidFill>
            <a:srgbClr val="B58B40"/>
          </a:solidFill>
          <a:ln w="1270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5" name="Shape 3"/>
          <p:cNvSpPr/>
          <p:nvPr/>
        </p:nvSpPr>
        <p:spPr>
          <a:xfrm>
            <a:off x="868680" y="1325880"/>
            <a:ext cx="1046988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6" name="Text 4"/>
          <p:cNvSpPr/>
          <p:nvPr/>
        </p:nvSpPr>
        <p:spPr>
          <a:xfrm>
            <a:off x="1033272" y="1444752"/>
            <a:ext cx="101406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1. Zaktualizować dokumentację</a:t>
            </a:r>
          </a:p>
        </p:txBody>
      </p:sp>
      <p:sp>
        <p:nvSpPr>
          <p:cNvPr id="7" name="Text 5"/>
          <p:cNvSpPr/>
          <p:nvPr/>
        </p:nvSpPr>
        <p:spPr>
          <a:xfrm>
            <a:off x="1033272" y="1737360"/>
            <a:ext cx="101406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nie stosować automatycznie wzorów z 2026 r.; wdrożyć Kartę oceny i Indywidualny plan usług.</a:t>
            </a:r>
            <a:endParaRPr lang="pl-PL" sz="1050" noProof="0" dirty="0"/>
          </a:p>
        </p:txBody>
      </p:sp>
      <p:sp>
        <p:nvSpPr>
          <p:cNvPr id="8" name="Shape 6"/>
          <p:cNvSpPr/>
          <p:nvPr/>
        </p:nvSpPr>
        <p:spPr>
          <a:xfrm>
            <a:off x="868680" y="2212848"/>
            <a:ext cx="1046988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9" name="Text 7"/>
          <p:cNvSpPr/>
          <p:nvPr/>
        </p:nvSpPr>
        <p:spPr>
          <a:xfrm>
            <a:off x="1033272" y="2331720"/>
            <a:ext cx="101406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2. Opracować rzetelną procedurę oceny</a:t>
            </a:r>
          </a:p>
        </p:txBody>
      </p:sp>
      <p:sp>
        <p:nvSpPr>
          <p:cNvPr id="10" name="Text 8"/>
          <p:cNvSpPr/>
          <p:nvPr/>
        </p:nvSpPr>
        <p:spPr>
          <a:xfrm>
            <a:off x="1033272" y="2624328"/>
            <a:ext cx="101406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ustalić źródła informacji, sposób dokumentowania, zasady listy rezerwowej i ponownej oceny.</a:t>
            </a:r>
            <a:endParaRPr lang="pl-PL" sz="1050" noProof="0" dirty="0"/>
          </a:p>
        </p:txBody>
      </p:sp>
      <p:sp>
        <p:nvSpPr>
          <p:cNvPr id="11" name="Shape 9"/>
          <p:cNvSpPr/>
          <p:nvPr/>
        </p:nvSpPr>
        <p:spPr>
          <a:xfrm>
            <a:off x="868680" y="3099816"/>
            <a:ext cx="1046988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0160">
            <a:solidFill>
              <a:srgbClr val="3C8D99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2" name="Text 10"/>
          <p:cNvSpPr/>
          <p:nvPr/>
        </p:nvSpPr>
        <p:spPr>
          <a:xfrm>
            <a:off x="1033272" y="3218688"/>
            <a:ext cx="101406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3. Zabezpieczyć realizację usług</a:t>
            </a:r>
          </a:p>
        </p:txBody>
      </p:sp>
      <p:sp>
        <p:nvSpPr>
          <p:cNvPr id="13" name="Text 11"/>
          <p:cNvSpPr/>
          <p:nvPr/>
        </p:nvSpPr>
        <p:spPr>
          <a:xfrm>
            <a:off x="1033272" y="3511296"/>
            <a:ext cx="101406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zweryfikować asystentów, umowy z wykonawcami, karty realizacji, ewidencje kosztów i OC.</a:t>
            </a:r>
            <a:endParaRPr lang="pl-PL" sz="1050" noProof="0" dirty="0"/>
          </a:p>
        </p:txBody>
      </p:sp>
      <p:sp>
        <p:nvSpPr>
          <p:cNvPr id="14" name="Shape 12"/>
          <p:cNvSpPr/>
          <p:nvPr/>
        </p:nvSpPr>
        <p:spPr>
          <a:xfrm>
            <a:off x="868680" y="3986784"/>
            <a:ext cx="1046988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0160">
            <a:solidFill>
              <a:srgbClr val="B58B40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5" name="Text 13"/>
          <p:cNvSpPr/>
          <p:nvPr/>
        </p:nvSpPr>
        <p:spPr>
          <a:xfrm>
            <a:off x="1033272" y="4105656"/>
            <a:ext cx="101406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4. Ustawić monitoring</a:t>
            </a:r>
          </a:p>
        </p:txBody>
      </p:sp>
      <p:sp>
        <p:nvSpPr>
          <p:cNvPr id="16" name="Text 14"/>
          <p:cNvSpPr/>
          <p:nvPr/>
        </p:nvSpPr>
        <p:spPr>
          <a:xfrm>
            <a:off x="1033272" y="4398264"/>
            <a:ext cx="101406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prowadzić faktyczne kontrole i zostawiać ślad dokumentacyjny: notatki, ankiety, rozmowy, analiza kart i ewidencji.</a:t>
            </a:r>
            <a:endParaRPr lang="pl-PL" sz="1050" noProof="0" dirty="0"/>
          </a:p>
        </p:txBody>
      </p:sp>
      <p:sp>
        <p:nvSpPr>
          <p:cNvPr id="17" name="Shape 15"/>
          <p:cNvSpPr/>
          <p:nvPr/>
        </p:nvSpPr>
        <p:spPr>
          <a:xfrm>
            <a:off x="868680" y="4873752"/>
            <a:ext cx="10469880" cy="713232"/>
          </a:xfrm>
          <a:prstGeom prst="roundRect">
            <a:avLst>
              <a:gd name="adj" fmla="val 10256"/>
            </a:avLst>
          </a:prstGeom>
          <a:solidFill>
            <a:srgbClr val="F7F1E8"/>
          </a:solidFill>
          <a:ln w="10160">
            <a:solidFill>
              <a:srgbClr val="9B3A35"/>
            </a:solidFill>
            <a:prstDash val="solid"/>
          </a:ln>
        </p:spPr>
        <p:txBody>
          <a:bodyPr/>
          <a:lstStyle/>
          <a:p>
            <a:endParaRPr lang="pl-PL" noProof="0" dirty="0"/>
          </a:p>
        </p:txBody>
      </p:sp>
      <p:sp>
        <p:nvSpPr>
          <p:cNvPr id="18" name="Text 16"/>
          <p:cNvSpPr/>
          <p:nvPr/>
        </p:nvSpPr>
        <p:spPr>
          <a:xfrm>
            <a:off x="1033272" y="4992624"/>
            <a:ext cx="101406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r>
              <a:rPr lang="pl-PL" sz="1100" b="1" noProof="0" dirty="0">
                <a:solidFill>
                  <a:srgbClr val="263746"/>
                </a:solidFill>
                <a:latin typeface="Aptos"/>
              </a:rPr>
              <a:t>5. Pamiętać o sprawozdaniu</a:t>
            </a:r>
          </a:p>
        </p:txBody>
      </p:sp>
      <p:sp>
        <p:nvSpPr>
          <p:cNvPr id="19" name="Text 17"/>
          <p:cNvSpPr/>
          <p:nvPr/>
        </p:nvSpPr>
        <p:spPr>
          <a:xfrm>
            <a:off x="1033272" y="5285232"/>
            <a:ext cx="10140696" cy="201168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1050" noProof="0" dirty="0">
                <a:solidFill>
                  <a:srgbClr val="263746"/>
                </a:solidFill>
                <a:latin typeface="Aptos"/>
              </a:rPr>
              <a:t>niezachowanie zasad naboru i przyjmowania zgłoszeń może skutkować brakiem akceptacji sprawozdania przez Wojewodę.</a:t>
            </a:r>
            <a:endParaRPr lang="pl-PL" sz="1050" noProof="0" dirty="0"/>
          </a:p>
        </p:txBody>
      </p:sp>
      <p:sp>
        <p:nvSpPr>
          <p:cNvPr id="20" name="Text 18"/>
          <p:cNvSpPr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ctr">
            <a:noAutofit/>
          </a:bodyPr>
          <a:lstStyle/>
          <a:p>
            <a:pPr marL="0" indent="0">
              <a:buNone/>
            </a:pPr>
            <a:r>
              <a:rPr lang="pl-PL" sz="680" b="0" noProof="0" dirty="0">
                <a:solidFill>
                  <a:srgbClr val="263746"/>
                </a:solidFill>
                <a:latin typeface="Aptos"/>
              </a:rPr>
              <a:t>Podstawowe odniesienia: Program 2027, cz. IV ust. 8–17, 20, 35–40; cz. V ust. 1–20.</a:t>
            </a:r>
            <a:endParaRPr lang="pl-PL" sz="67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wrap="square" lIns="73152" tIns="36576" rIns="73152" bIns="36576">
            <a:noAutofit/>
          </a:bodyPr>
          <a:lstStyle>
            <a:lvl1pPr>
              <a:defRPr sz="7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rPr lang="pl-PL" sz="650" noProof="0" dirty="0">
                <a:solidFill>
                  <a:srgbClr val="A0A0A0"/>
                </a:solidFill>
                <a:latin typeface="Aptos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2148840"/>
            <a:ext cx="10607040" cy="594360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  <a:defRPr sz="3400" b="1">
                <a:solidFill>
                  <a:srgbClr val="314659"/>
                </a:solidFill>
                <a:latin typeface="Aptos"/>
              </a:defRPr>
            </a:pPr>
            <a:r>
              <a:rPr lang="pl-PL" sz="2400" b="1" noProof="0" dirty="0">
                <a:solidFill>
                  <a:srgbClr val="17344F"/>
                </a:solidFill>
                <a:latin typeface="Aptos"/>
              </a:rPr>
              <a:t>Dziękuję za uwagę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2880360"/>
            <a:ext cx="10241280" cy="320040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  <a:defRPr sz="1600" b="0">
                <a:solidFill>
                  <a:srgbClr val="2D3741"/>
                </a:solidFill>
                <a:latin typeface="Aptos"/>
              </a:defRPr>
            </a:pPr>
            <a:r>
              <a:rPr lang="pl-PL" sz="900" b="0" noProof="0" dirty="0">
                <a:solidFill>
                  <a:srgbClr val="263746"/>
                </a:solidFill>
                <a:latin typeface="Aptos"/>
              </a:rPr>
              <a:t>„Asystent osobisty osoby z niepełnosprawnością” dla JST – edycja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3429000"/>
            <a:ext cx="10241280" cy="320040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  <a:defRPr sz="1500" b="1">
                <a:solidFill>
                  <a:srgbClr val="3C8D99"/>
                </a:solidFill>
                <a:latin typeface="Aptos"/>
              </a:defRPr>
            </a:pPr>
            <a:r>
              <a:rPr lang="pl-PL" sz="1000" b="1" noProof="0" dirty="0">
                <a:solidFill>
                  <a:srgbClr val="3D8A95"/>
                </a:solidFill>
                <a:latin typeface="Aptos"/>
              </a:rPr>
              <a:t>Joanna Kozłowska</a:t>
            </a:r>
          </a:p>
          <a:p>
            <a:pPr algn="ctr">
              <a:lnSpc>
                <a:spcPct val="90000"/>
              </a:lnSpc>
              <a:spcAft>
                <a:spcPts val="0"/>
              </a:spcAft>
              <a:defRPr sz="1500" b="1">
                <a:solidFill>
                  <a:srgbClr val="3C8D99"/>
                </a:solidFill>
                <a:latin typeface="Aptos"/>
              </a:defRPr>
            </a:pPr>
            <a:r>
              <a:rPr lang="pl-PL" sz="1000" b="1" dirty="0">
                <a:solidFill>
                  <a:srgbClr val="3D8A95"/>
                </a:solidFill>
                <a:latin typeface="Aptos"/>
              </a:rPr>
              <a:t>Kierownik Oddziału Budżetu, planowania i analiz</a:t>
            </a:r>
            <a:endParaRPr lang="pl-PL" sz="1000" b="1" noProof="0" dirty="0">
              <a:solidFill>
                <a:srgbClr val="3D8A95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40480" y="4069080"/>
            <a:ext cx="4572000" cy="45720"/>
          </a:xfrm>
          <a:prstGeom prst="rect">
            <a:avLst/>
          </a:prstGeom>
          <a:solidFill>
            <a:srgbClr val="B58B40"/>
          </a:solidFill>
          <a:ln>
            <a:solidFill>
              <a:srgbClr val="B58B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566928" y="6263640"/>
            <a:ext cx="10972800" cy="164592"/>
          </a:xfrm>
          <a:prstGeom prst="rect">
            <a:avLst/>
          </a:prstGeom>
          <a:noFill/>
        </p:spPr>
        <p:txBody>
          <a:bodyPr wrap="none" lIns="18288" tIns="9144" rIns="18288" bIns="9144">
            <a:sp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  <a:defRPr sz="750" b="0">
                <a:solidFill>
                  <a:srgbClr val="5F5F5F"/>
                </a:solidFill>
                <a:latin typeface="Aptos"/>
              </a:defRPr>
            </a:pPr>
            <a:endParaRPr lang="pl-PL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11631168" y="6473952"/>
            <a:ext cx="457200" cy="201168"/>
          </a:xfrm>
          <a:prstGeom prst="rect">
            <a:avLst/>
          </a:prstGeom>
          <a:noFill/>
        </p:spPr>
        <p:txBody>
          <a:bodyPr wrap="square" lIns="73152" tIns="36576" rIns="73152" bIns="36576">
            <a:noAutofit/>
          </a:bodyPr>
          <a:lstStyle/>
          <a:p>
            <a:pPr algn="r">
              <a:lnSpc>
                <a:spcPct val="90000"/>
              </a:lnSpc>
              <a:spcAft>
                <a:spcPts val="0"/>
              </a:spcAft>
              <a:defRPr sz="900" b="0">
                <a:solidFill>
                  <a:srgbClr val="5F5F5F"/>
                </a:solidFill>
                <a:latin typeface="Aptos"/>
              </a:defRPr>
            </a:pPr>
            <a:r>
              <a:rPr lang="pl-PL" sz="650" b="0" noProof="0" dirty="0">
                <a:solidFill>
                  <a:srgbClr val="A0A0A0"/>
                </a:solidFill>
                <a:latin typeface="Aptos"/>
              </a:rPr>
              <a:t>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4931</Words>
  <Application>Microsoft Office PowerPoint</Application>
  <PresentationFormat>Panoramiczny</PresentationFormat>
  <Paragraphs>568</Paragraphs>
  <Slides>30</Slides>
  <Notes>28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3" baseType="lpstr">
      <vt:lpstr>Aptos</vt:lpstr>
      <vt:lpstr>Arial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Materiał roboczy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Asystent osobisty osoby z niepełnosprawnością JST 2027</dc:title>
  <dc:subject>AOON JST 2027 - zmiany względem 2026</dc:subject>
  <dc:creator>OpenAI</dc:creator>
  <cp:lastModifiedBy>Joanna Kozłowska</cp:lastModifiedBy>
  <cp:revision>6</cp:revision>
  <dcterms:created xsi:type="dcterms:W3CDTF">2026-09-18T20:43:58Z</dcterms:created>
  <dcterms:modified xsi:type="dcterms:W3CDTF">2026-09-21T08:09:14Z</dcterms:modified>
</cp:coreProperties>
</file>