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76" r:id="rId9"/>
    <p:sldId id="269" r:id="rId10"/>
    <p:sldId id="274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5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BDD30C-9F1C-B397-DE2E-6E16C502BDAD}" v="15" dt="2022-07-18T05:19:18.469"/>
    <p1510:client id="{7A89E298-3FDA-4EFE-A98A-5F9F359DD26C}" v="1" dt="2022-07-12T15:09:23.845"/>
    <p1510:client id="{9FFC5BDC-0A5D-1E57-91D6-B688E20B1588}" v="11" dt="2022-07-18T06:08:10.785"/>
    <p1510:client id="{B8E0167A-4305-46E6-8053-63A13F737F60}" v="13" dt="2022-07-12T09:35:54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gata.kerner\AppData\Local\Microsoft\Windows\INetCache\Content.Outlook\D9WTW31G\Wyk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Arkusz1!$C$7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1" i="0" u="none" strike="noStrike" kern="1200" baseline="0">
                        <a:solidFill>
                          <a:prstClr val="whit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i="0" u="none" strike="noStrike" kern="1200" baseline="0" dirty="0">
                        <a:solidFill>
                          <a:prstClr val="white"/>
                        </a:solidFill>
                        <a:effectLst/>
                      </a:rPr>
                      <a:t>17 411 620,70 </a:t>
                    </a:r>
                    <a:endParaRPr lang="en-US" sz="1200" b="1" i="0" u="none" strike="noStrike" kern="1200" baseline="0" dirty="0">
                      <a:solidFill>
                        <a:prstClr val="white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200" b="1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829-4309-B05A-18F1ED31434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Arkusz1!$D$6:$E$6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Arkusz1!$D$7:$E$7</c:f>
              <c:numCache>
                <c:formatCode>#,##0.00</c:formatCode>
                <c:ptCount val="2"/>
                <c:pt idx="0">
                  <c:v>17600000</c:v>
                </c:pt>
                <c:pt idx="1">
                  <c:v>17576321.969999999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58-4291-ABE1-A9E0F73AB505}"/>
            </c:ext>
          </c:extLst>
        </c:ser>
        <c:ser>
          <c:idx val="1"/>
          <c:order val="1"/>
          <c:tx>
            <c:strRef>
              <c:f>Arkusz1!$C$8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fld id="{48BA8104-638D-4D2B-A284-A22D0E548450}" type="VALUE">
                      <a:rPr lang="en-US" sz="1200" b="1" i="0" u="none" strike="noStrike" kern="1200" baseline="0" smtClean="0">
                        <a:solidFill>
                          <a:prstClr val="white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7C7-47BE-B621-DD698F21CE5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Arkusz1!$D$6:$E$6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Arkusz1!$D$8:$E$8</c:f>
              <c:numCache>
                <c:formatCode>#,##0.00</c:formatCode>
                <c:ptCount val="2"/>
                <c:pt idx="0">
                  <c:v>12729334.66</c:v>
                </c:pt>
                <c:pt idx="1">
                  <c:v>12573009.210000001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458-4291-ABE1-A9E0F73AB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3"/>
        <c:axId val="383557664"/>
        <c:axId val="22235048"/>
      </c:barChart>
      <c:catAx>
        <c:axId val="38355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235048"/>
        <c:crosses val="autoZero"/>
        <c:auto val="1"/>
        <c:lblAlgn val="ctr"/>
        <c:lblOffset val="100"/>
        <c:noMultiLvlLbl val="0"/>
      </c:catAx>
      <c:valAx>
        <c:axId val="22235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3557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02AB9-000D-474F-861E-065B24F99194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EB3CA-6E77-4B99-BC7D-881EC9BE754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874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3EB3CA-6E77-4B99-BC7D-881EC9BE754D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31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104082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>
                <a:solidFill>
                  <a:schemeClr val="bg1"/>
                </a:solidFill>
              </a:rPr>
              <a:t>System Wsparcia Informatycznego Usług Terenowej Administracji Miar ŚWITEŹ</a:t>
            </a:r>
            <a:endParaRPr lang="pl-PL" sz="4800" b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47313" y="1313047"/>
            <a:ext cx="8427822" cy="18876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en-US" dirty="0">
                <a:solidFill>
                  <a:srgbClr val="002060"/>
                </a:solidFill>
              </a:rPr>
              <a:t>Minister Rozwoju</a:t>
            </a:r>
            <a:r>
              <a:rPr lang="pl-PL" dirty="0">
                <a:solidFill>
                  <a:srgbClr val="002060"/>
                </a:solidFill>
              </a:rPr>
              <a:t>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Główny Urząd Miar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191139" y="462752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67712" y="5479795"/>
            <a:ext cx="10853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Zwiększenie dostępności i jakości usług świadczonych przez administrację miar, dzięki wdrożeniu i uruchomieniu nowoczesnej platformy elektronicznych usług publicznych.</a:t>
            </a:r>
          </a:p>
        </p:txBody>
      </p:sp>
      <p:sp>
        <p:nvSpPr>
          <p:cNvPr id="10" name="Podtytuł 2">
            <a:extLst>
              <a:ext uri="{FF2B5EF4-FFF2-40B4-BE49-F238E27FC236}">
                <a16:creationId xmlns:a16="http://schemas.microsoft.com/office/drawing/2014/main" xmlns="" id="{40F74C54-3CB8-4674-B552-17F90B440E8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97152" y="259836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xmlns="" id="{966A0DAC-731F-40F2-8101-4BC4D91B0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54148"/>
              </p:ext>
            </p:extLst>
          </p:nvPr>
        </p:nvGraphicFramePr>
        <p:xfrm>
          <a:off x="574386" y="3426247"/>
          <a:ext cx="10946674" cy="851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4233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2018-08-01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2021-07-31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771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2018-08-01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2022-03-31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dtytuł 2"/>
          <p:cNvSpPr txBox="1">
            <a:spLocks/>
          </p:cNvSpPr>
          <p:nvPr/>
        </p:nvSpPr>
        <p:spPr>
          <a:xfrm>
            <a:off x="0" y="211330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xmlns="" id="{EE0D895E-4602-4249-94D9-6B1F3F7CC7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736304"/>
              </p:ext>
            </p:extLst>
          </p:nvPr>
        </p:nvGraphicFramePr>
        <p:xfrm>
          <a:off x="932688" y="2953512"/>
          <a:ext cx="10256243" cy="3882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596766" y="1544320"/>
            <a:ext cx="1078992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  <a:cs typeface="Times New Roman"/>
              </a:rPr>
              <a:t>Źródło finansowania: </a:t>
            </a:r>
            <a:r>
              <a:rPr lang="pl-PL" sz="2800" dirty="0">
                <a:solidFill>
                  <a:srgbClr val="002060"/>
                </a:solidFill>
              </a:rPr>
              <a:t>Budżet państwa: część 64, II oś POPC działanie 2.1</a:t>
            </a:r>
            <a:r>
              <a:rPr lang="pl-PL" sz="2800" dirty="0"/>
              <a:t> </a:t>
            </a:r>
            <a:endParaRPr lang="pl-PL" sz="28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8" y="130680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53254"/>
              </p:ext>
            </p:extLst>
          </p:nvPr>
        </p:nvGraphicFramePr>
        <p:xfrm>
          <a:off x="503101" y="2057400"/>
          <a:ext cx="10848172" cy="4603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775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78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82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Rejestry publiczne o poprawionej interoperacyjności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15.07.2021</a:t>
                      </a:r>
                      <a:endParaRPr lang="pl-PL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31.03.2022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1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Dedykowany otwarty interfejs API do komunikacji w zakresie składanych dokumentów elektronicznych i informacji o ich doręczeniu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15.07.2021</a:t>
                      </a:r>
                      <a:endParaRPr lang="en-US" sz="140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31.03.2022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53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Dedykowany otwarty interfejs API do pobierania informacji z baz danych GUM łącznie                 z załącznikami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15.07.2021</a:t>
                      </a:r>
                      <a:endParaRPr lang="en-US" sz="140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31.03.2022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4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Dedykowany otwarty interfejs API do udostępniania informacji statystycznej GUM Rozszerzanie zakresu danych i źródeł informacji udostępnianych na wspólnych portalach administracji publicznej.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15.07.2021</a:t>
                      </a:r>
                      <a:endParaRPr lang="en-US" sz="140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31.03.2022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21195439"/>
                  </a:ext>
                </a:extLst>
              </a:tr>
              <a:tr h="551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Wdrożony system wsparcia informatycznego usług terenowej administracji miar „Świteź”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15.07.2021</a:t>
                      </a:r>
                      <a:endParaRPr lang="en-US" sz="140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31.03.2022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66453368"/>
                  </a:ext>
                </a:extLst>
              </a:tr>
              <a:tr h="550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Infrastruktura programowo-sprzętowa terenowej administracji miar, w tym stanowiska mobilne.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15.07.2021</a:t>
                      </a:r>
                      <a:endParaRPr lang="en-US" sz="140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28.02.2022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9053220"/>
                  </a:ext>
                </a:extLst>
              </a:tr>
              <a:tr h="630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Hosting infrastruktury serwerowej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 i="0" u="none" strike="noStrike" kern="1200" noProof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15.07.2021</a:t>
                      </a:r>
                      <a:endParaRPr lang="en-US" sz="140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04.05.2020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0474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2E0B8824-8113-4A57-F186-EBF2A39C8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5519" y="1197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pic>
        <p:nvPicPr>
          <p:cNvPr id="1026" name="Obraz 13">
            <a:extLst>
              <a:ext uri="{FF2B5EF4-FFF2-40B4-BE49-F238E27FC236}">
                <a16:creationId xmlns:a16="http://schemas.microsoft.com/office/drawing/2014/main" xmlns="" id="{36AEC036-0CEF-4685-B577-9AD9F68B4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79" y="2582959"/>
            <a:ext cx="7324551" cy="399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346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0" y="129518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887162"/>
              </p:ext>
            </p:extLst>
          </p:nvPr>
        </p:nvGraphicFramePr>
        <p:xfrm>
          <a:off x="721481" y="2045779"/>
          <a:ext cx="10749037" cy="4111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7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24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xmlns="" val="3299920702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150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</a:t>
                      </a:r>
                      <a:b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4322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usług publicznych udostępnionych on-line o stopniu dojrzałości 3 - dwustronna interakcja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usług publicznych udostępnionych on-line o stopniu dojrzałości co najmniej 4 - transakcja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1,00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pracowników podmiotów wykonujących zadania publiczne nie będących pracownikami IT, objętych wsparciem szkoleniowym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425,00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425,00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06351977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– kobiety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180,00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180,00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55215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9063928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 cd.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994351"/>
              </p:ext>
            </p:extLst>
          </p:nvPr>
        </p:nvGraphicFramePr>
        <p:xfrm>
          <a:off x="695401" y="2347558"/>
          <a:ext cx="10749037" cy="2997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11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91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xmlns="" val="3348578558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150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</a:t>
                      </a:r>
                      <a:b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4322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- mężczyźni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245,00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245,00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załatwionych spraw poprzez udostępnioną on-line usługę publiczną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szt./rok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rezultatu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81 108,00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rejestrów publicznych o poprawionej interoperacyjności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89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10729194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Głównego Urzędu Miar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431924"/>
              </p:ext>
            </p:extLst>
          </p:nvPr>
        </p:nvGraphicFramePr>
        <p:xfrm>
          <a:off x="584201" y="3657600"/>
          <a:ext cx="11212273" cy="2625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53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76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095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297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461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8907"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Ryzyko wystąpienia błędów działania systemu nie wykrytych na etapie wdrożenia.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>
                          <a:solidFill>
                            <a:srgbClr val="00206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>
                          <a:solidFill>
                            <a:srgbClr val="00206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>
                          <a:solidFill>
                            <a:srgbClr val="002060"/>
                          </a:solidFill>
                        </a:rPr>
                        <a:t>redukowanie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470"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spotkania się z niechęcią pracowników beneficjenta i jednostek powiązanych w stosunku do korzystania z usług elektronicznych.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redukowanie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89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niskiego poziomu korzystania z uruchomionych usług elektronicznych przez grupy docelowe.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redukowanie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18295" y="1905479"/>
            <a:ext cx="10755409" cy="46474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4800" b="1" dirty="0">
                <a:solidFill>
                  <a:schemeClr val="bg1"/>
                </a:solidFill>
              </a:rPr>
              <a:t>dr Andrzej Kurkiewicz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2800" b="1" i="1" dirty="0">
                <a:solidFill>
                  <a:schemeClr val="bg1"/>
                </a:solidFill>
              </a:rPr>
              <a:t>Zapraszamy do odwiedzenia platformy ŚWITEŹ: switez.gum.gov.pl </a:t>
            </a:r>
          </a:p>
          <a:p>
            <a:r>
              <a:rPr lang="pl-PL" sz="2800" b="1" i="1" dirty="0">
                <a:solidFill>
                  <a:schemeClr val="bg1"/>
                </a:solidFill>
              </a:rPr>
              <a:t>oraz do śledzenia naszych nowych inicjatyw: www.gum.gov.pl</a:t>
            </a:r>
          </a:p>
          <a:p>
            <a:endParaRPr lang="pl-PL" sz="4800" b="1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A9CA8228C35D4C8C2D50BD55BE456C" ma:contentTypeVersion="4" ma:contentTypeDescription="Utwórz nowy dokument." ma:contentTypeScope="" ma:versionID="dec7210fde5d03fb1ba5bb4a74b93d28">
  <xsd:schema xmlns:xsd="http://www.w3.org/2001/XMLSchema" xmlns:xs="http://www.w3.org/2001/XMLSchema" xmlns:p="http://schemas.microsoft.com/office/2006/metadata/properties" xmlns:ns2="b9a841c0-deae-483d-a662-98b0fdb921ab" xmlns:ns3="a2aa7c4c-1601-4ff4-8989-49c40a4a3f92" targetNamespace="http://schemas.microsoft.com/office/2006/metadata/properties" ma:root="true" ma:fieldsID="76660c1f8de2d97ebb2fee9fe51af6f0" ns2:_="" ns3:_="">
    <xsd:import namespace="b9a841c0-deae-483d-a662-98b0fdb921ab"/>
    <xsd:import namespace="a2aa7c4c-1601-4ff4-8989-49c40a4a3f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19677A-EFF5-4166-B3DD-2A233687BB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a841c0-deae-483d-a662-98b0fdb921ab"/>
    <ds:schemaRef ds:uri="a2aa7c4c-1601-4ff4-8989-49c40a4a3f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b9a841c0-deae-483d-a662-98b0fdb921ab"/>
    <ds:schemaRef ds:uri="http://purl.org/dc/terms/"/>
    <ds:schemaRef ds:uri="a2aa7c4c-1601-4ff4-8989-49c40a4a3f9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448</Words>
  <Application>Microsoft Office PowerPoint</Application>
  <PresentationFormat>Panoramiczny</PresentationFormat>
  <Paragraphs>124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Marczak-Redecka Joanna</cp:lastModifiedBy>
  <cp:revision>24</cp:revision>
  <dcterms:created xsi:type="dcterms:W3CDTF">2017-01-27T12:50:17Z</dcterms:created>
  <dcterms:modified xsi:type="dcterms:W3CDTF">2022-07-18T06:10:58Z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0x01010096A9CA8228C35D4C8C2D50BD55BE456C</vt:lpwstr>
  </property>
  <property fmtid="{D5CDD505-2E9C-101B-9397-08002B2CF9AE}" pid="3" name="MediaServiceImageTags">
    <vt:lpwstr/>
  </property>
</Properties>
</file>