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309" r:id="rId5"/>
    <p:sldId id="259" r:id="rId6"/>
    <p:sldId id="311" r:id="rId7"/>
    <p:sldId id="310" r:id="rId8"/>
    <p:sldId id="301" r:id="rId9"/>
    <p:sldId id="304" r:id="rId10"/>
    <p:sldId id="303" r:id="rId11"/>
    <p:sldId id="305" r:id="rId12"/>
    <p:sldId id="312" r:id="rId13"/>
    <p:sldId id="302" r:id="rId14"/>
    <p:sldId id="313" r:id="rId15"/>
    <p:sldId id="306" r:id="rId1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500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C1E212-7266-4984-9CC1-574E98394C60}" type="datetimeFigureOut">
              <a:rPr lang="pl-PL" smtClean="0"/>
              <a:t>2.03.2026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22D5F8-C096-4676-9FB6-3947CFDF828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0177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4751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99995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82574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9978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D246B52-43E7-466C-8D54-AFE107B594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B6F3136-C941-41FB-8336-58744BD4E4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686462C-9133-4249-867D-59C40084E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CA8FD-71C8-4771-BDF8-43973D676F55}" type="datetimeFigureOut">
              <a:rPr lang="pl-PL" smtClean="0"/>
              <a:t>2.03.2026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1AA5ED1-2A39-4CC3-ACFC-850DD5B8A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739D1DC-5998-4F9E-87EC-5F4325997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F02F8-BCAF-45CD-9A6D-DD241ECA4A4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0652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D6C5857-3949-4BBF-8F25-E83F98B7B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07ADDD90-78E8-4B6E-8995-A44F09307A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1E69A30-EB67-4099-BE40-82B12C6C1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CA8FD-71C8-4771-BDF8-43973D676F55}" type="datetimeFigureOut">
              <a:rPr lang="pl-PL" smtClean="0"/>
              <a:t>2.03.2026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B41B2AF-7BDC-429E-9167-81E4C813C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D02DE2B-5F4D-4085-9CBF-469BF9393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F02F8-BCAF-45CD-9A6D-DD241ECA4A4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936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281D63FE-113C-49CF-8F64-444454EAFD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9BAE2F5-CCFA-4DF1-8C92-BC5B9B77F0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75F8896-A279-4134-91A9-D9E502894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CA8FD-71C8-4771-BDF8-43973D676F55}" type="datetimeFigureOut">
              <a:rPr lang="pl-PL" smtClean="0"/>
              <a:t>2.03.2026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B4355E4-7D21-43F1-B645-9AB0C6FAB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F011883-511D-4493-BABE-E0EC94119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F02F8-BCAF-45CD-9A6D-DD241ECA4A4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42221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</p:sp>
    </p:spTree>
    <p:extLst>
      <p:ext uri="{BB962C8B-B14F-4D97-AF65-F5344CB8AC3E}">
        <p14:creationId xmlns:p14="http://schemas.microsoft.com/office/powerpoint/2010/main" val="2423984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B07A0D3-E842-42BD-ABC7-A93C72ECB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4C7055D-27F1-406C-8D12-A1055D6D59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CE0DEE7-9335-4BCA-BE37-BA1D47E0C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CA8FD-71C8-4771-BDF8-43973D676F55}" type="datetimeFigureOut">
              <a:rPr lang="pl-PL" smtClean="0"/>
              <a:t>2.03.2026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26D5738-EF3D-49FF-8BE6-928154211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C1AE464-AB88-4236-8B72-9A10AB9DE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F02F8-BCAF-45CD-9A6D-DD241ECA4A4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9981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38FA30-4FAC-4F6D-AF4E-E252B047D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709C99C-205B-4CA6-93E6-A6C47227EF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D8E025B-AEDE-44B7-BA57-F7893715B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CA8FD-71C8-4771-BDF8-43973D676F55}" type="datetimeFigureOut">
              <a:rPr lang="pl-PL" smtClean="0"/>
              <a:t>2.03.2026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E726310-A737-42A4-8F5F-2DB73A479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1333CD-F543-4AA5-B257-481B0832D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F02F8-BCAF-45CD-9A6D-DD241ECA4A4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9718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7F77CBD-E58C-4FF8-A03F-DBEFCD60D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50556B3-A24C-426B-A823-5D5B3CF253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053889F-85E1-4F3A-AD29-8A26DF5337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ACFEF6F-420B-4871-AA56-B844672A9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CA8FD-71C8-4771-BDF8-43973D676F55}" type="datetimeFigureOut">
              <a:rPr lang="pl-PL" smtClean="0"/>
              <a:t>2.03.2026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C4228E3-82F1-4149-BF34-429A834D9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17D778C-372E-40A7-8D2A-3DA785D55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F02F8-BCAF-45CD-9A6D-DD241ECA4A4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2900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69F7018-681E-42D6-9477-447EEF527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ACF302A-E98C-4EC8-9D59-70046FC608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94BECDE-795F-4FEE-9A87-8C107E02D3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610115A-85D6-4BB1-8804-5BDB01697B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F0E992A-6934-413A-A90F-E44228913C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3A7C66DD-FF15-4FCF-991C-FE7C66EE2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CA8FD-71C8-4771-BDF8-43973D676F55}" type="datetimeFigureOut">
              <a:rPr lang="pl-PL" smtClean="0"/>
              <a:t>2.03.2026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7415662A-999E-4C32-BE8A-154ABC0AB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33DC5D87-BA1B-42CE-AC32-BE42113C8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F02F8-BCAF-45CD-9A6D-DD241ECA4A4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9390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1C1BF94-2E67-4421-903F-7D7431AFB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DBBDFFA0-4F9B-462F-A2C8-039C88714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CA8FD-71C8-4771-BDF8-43973D676F55}" type="datetimeFigureOut">
              <a:rPr lang="pl-PL" smtClean="0"/>
              <a:t>2.03.2026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DFB92D19-53D3-452A-AB85-7E58CE4E4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D282FED7-6D75-4AD2-93DD-DB3EFC67F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F02F8-BCAF-45CD-9A6D-DD241ECA4A4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1445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687FE692-FA95-4719-AA9C-A987ADAAC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CA8FD-71C8-4771-BDF8-43973D676F55}" type="datetimeFigureOut">
              <a:rPr lang="pl-PL" smtClean="0"/>
              <a:t>2.03.2026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3E14D58F-CB34-48CA-8EBD-21A5C5AAC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D480B50-006C-4C18-8557-5D9041B8F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F02F8-BCAF-45CD-9A6D-DD241ECA4A4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64332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BDD234-A8FB-4000-A3D0-F692445E3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ABE24C8-7EF6-4831-9BDF-C1D76856ED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FBCDFCE-A3DD-41AE-BDE4-199707B6CA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A2EA90C-8DE0-4A2B-8A77-071A43D28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CA8FD-71C8-4771-BDF8-43973D676F55}" type="datetimeFigureOut">
              <a:rPr lang="pl-PL" smtClean="0"/>
              <a:t>2.03.2026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2C104A3-4710-4334-AD0F-F707C3227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BDBA43B-5FD6-47AA-A5B9-A5871C015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F02F8-BCAF-45CD-9A6D-DD241ECA4A4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1897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18F0132-806A-42B1-9EEA-B81E1DA07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54683242-074B-41ED-AD71-72BBF1A0F5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E141548D-DAE9-4F73-82FD-518457CDA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4EA714D-20A9-408C-AF4E-8C5580E60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CA8FD-71C8-4771-BDF8-43973D676F55}" type="datetimeFigureOut">
              <a:rPr lang="pl-PL" smtClean="0"/>
              <a:t>2.03.2026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1660B43-2476-4A46-87A7-674EC4C04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742E084-9160-4661-81DE-6FE002807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F02F8-BCAF-45CD-9A6D-DD241ECA4A4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0715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F2116CBF-4A78-4578-A95F-AD0F10236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89AB274-F64F-459F-9457-70C52F680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8C358E5-55A7-44DC-8238-6D57C36265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7CA8FD-71C8-4771-BDF8-43973D676F55}" type="datetimeFigureOut">
              <a:rPr lang="pl-PL" smtClean="0"/>
              <a:t>2.03.2026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2788555-0A41-405E-949F-4EF4A778B9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5B356B-B8DE-443C-93DF-A18E61CC25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AF02F8-BCAF-45CD-9A6D-DD241ECA4A4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44045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13" Type="http://schemas.openxmlformats.org/officeDocument/2006/relationships/image" Target="../media/image44.png"/><Relationship Id="rId3" Type="http://schemas.microsoft.com/office/2007/relationships/hdphoto" Target="../media/hdphoto1.wdp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sv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svg"/><Relationship Id="rId4" Type="http://schemas.openxmlformats.org/officeDocument/2006/relationships/image" Target="../media/image2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4.sv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10" Type="http://schemas.openxmlformats.org/officeDocument/2006/relationships/image" Target="../media/image18.svg"/><Relationship Id="rId4" Type="http://schemas.openxmlformats.org/officeDocument/2006/relationships/image" Target="../media/image10.sv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image" Target="../media/image21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svg"/><Relationship Id="rId3" Type="http://schemas.openxmlformats.org/officeDocument/2006/relationships/image" Target="../media/image2.png"/><Relationship Id="rId7" Type="http://schemas.openxmlformats.org/officeDocument/2006/relationships/image" Target="../media/image25.sv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11" Type="http://schemas.openxmlformats.org/officeDocument/2006/relationships/image" Target="../media/image29.svg"/><Relationship Id="rId5" Type="http://schemas.openxmlformats.org/officeDocument/2006/relationships/image" Target="../media/image23.sv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CB33860E-8CA4-4812-9A28-C8515525B57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72" r="7841"/>
          <a:stretch>
            <a:fillRect/>
          </a:stretch>
        </p:blipFill>
        <p:spPr>
          <a:xfrm>
            <a:off x="7283634" y="0"/>
            <a:ext cx="4956982" cy="685800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13EA6AA2-CF8B-499F-A66F-DBEBE6D30307}"/>
              </a:ext>
            </a:extLst>
          </p:cNvPr>
          <p:cNvSpPr txBox="1"/>
          <p:nvPr/>
        </p:nvSpPr>
        <p:spPr>
          <a:xfrm>
            <a:off x="693441" y="1655364"/>
            <a:ext cx="59090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Local</a:t>
            </a:r>
            <a:r>
              <a:rPr kumimoji="0" lang="pl-PL" sz="5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pl-PL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content</a:t>
            </a:r>
            <a:r>
              <a:rPr kumimoji="0" lang="pl-PL" sz="5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200" dirty="0">
                <a:solidFill>
                  <a:srgbClr val="4472C4">
                    <a:lumMod val="75000"/>
                  </a:srgb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Siła polskiego dostawcy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3200" dirty="0">
              <a:solidFill>
                <a:srgbClr val="4472C4">
                  <a:lumMod val="75000"/>
                </a:srgb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400" dirty="0">
                <a:solidFill>
                  <a:srgbClr val="4472C4">
                    <a:lumMod val="75000"/>
                  </a:srgb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Stan prac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400" dirty="0">
                <a:solidFill>
                  <a:srgbClr val="4472C4">
                    <a:lumMod val="75000"/>
                  </a:srgb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październik 2025 – luty 2026 </a:t>
            </a:r>
          </a:p>
        </p:txBody>
      </p:sp>
      <p:grpSp>
        <p:nvGrpSpPr>
          <p:cNvPr id="6" name="Grupa 5">
            <a:extLst>
              <a:ext uri="{FF2B5EF4-FFF2-40B4-BE49-F238E27FC236}">
                <a16:creationId xmlns:a16="http://schemas.microsoft.com/office/drawing/2014/main" id="{7F47AC89-6A41-47FC-8A67-32B0BA4E7749}"/>
              </a:ext>
            </a:extLst>
          </p:cNvPr>
          <p:cNvGrpSpPr/>
          <p:nvPr/>
        </p:nvGrpSpPr>
        <p:grpSpPr>
          <a:xfrm>
            <a:off x="452442" y="183505"/>
            <a:ext cx="2345331" cy="737487"/>
            <a:chOff x="551432" y="386318"/>
            <a:chExt cx="2345331" cy="737487"/>
          </a:xfrm>
        </p:grpSpPr>
        <p:sp>
          <p:nvSpPr>
            <p:cNvPr id="7" name="Prostokąt 6">
              <a:extLst>
                <a:ext uri="{FF2B5EF4-FFF2-40B4-BE49-F238E27FC236}">
                  <a16:creationId xmlns:a16="http://schemas.microsoft.com/office/drawing/2014/main" id="{7B640727-2654-4058-8BC3-BFBC6A2E8C79}"/>
                </a:ext>
              </a:extLst>
            </p:cNvPr>
            <p:cNvSpPr/>
            <p:nvPr/>
          </p:nvSpPr>
          <p:spPr>
            <a:xfrm>
              <a:off x="551432" y="386318"/>
              <a:ext cx="2345331" cy="7374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37D97F63-24C9-4AA6-9780-411B1D6317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375" y="386318"/>
              <a:ext cx="2339241" cy="727539"/>
            </a:xfrm>
            <a:prstGeom prst="rect">
              <a:avLst/>
            </a:prstGeom>
          </p:spPr>
        </p:pic>
      </p:grpSp>
      <p:sp>
        <p:nvSpPr>
          <p:cNvPr id="9" name="Prostokąt 8">
            <a:extLst>
              <a:ext uri="{FF2B5EF4-FFF2-40B4-BE49-F238E27FC236}">
                <a16:creationId xmlns:a16="http://schemas.microsoft.com/office/drawing/2014/main" id="{8210C52E-5767-4217-8CE1-5DBD388AB8D2}"/>
              </a:ext>
            </a:extLst>
          </p:cNvPr>
          <p:cNvSpPr/>
          <p:nvPr/>
        </p:nvSpPr>
        <p:spPr>
          <a:xfrm>
            <a:off x="11700616" y="0"/>
            <a:ext cx="540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10" name="Grupa 9">
            <a:extLst>
              <a:ext uri="{FF2B5EF4-FFF2-40B4-BE49-F238E27FC236}">
                <a16:creationId xmlns:a16="http://schemas.microsoft.com/office/drawing/2014/main" id="{091CC266-F0D7-4B32-BCC0-D025480993F6}"/>
              </a:ext>
            </a:extLst>
          </p:cNvPr>
          <p:cNvGrpSpPr/>
          <p:nvPr/>
        </p:nvGrpSpPr>
        <p:grpSpPr>
          <a:xfrm>
            <a:off x="693441" y="6048079"/>
            <a:ext cx="5909020" cy="434868"/>
            <a:chOff x="693441" y="6048079"/>
            <a:chExt cx="3866034" cy="434868"/>
          </a:xfrm>
        </p:grpSpPr>
        <p:sp>
          <p:nvSpPr>
            <p:cNvPr id="11" name="Prostokąt 10">
              <a:extLst>
                <a:ext uri="{FF2B5EF4-FFF2-40B4-BE49-F238E27FC236}">
                  <a16:creationId xmlns:a16="http://schemas.microsoft.com/office/drawing/2014/main" id="{F2521606-7E4B-47B2-8037-AFC4D9842322}"/>
                </a:ext>
              </a:extLst>
            </p:cNvPr>
            <p:cNvSpPr/>
            <p:nvPr/>
          </p:nvSpPr>
          <p:spPr>
            <a:xfrm>
              <a:off x="693441" y="6048079"/>
              <a:ext cx="3866034" cy="43486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2" name="pole tekstowe 11">
              <a:extLst>
                <a:ext uri="{FF2B5EF4-FFF2-40B4-BE49-F238E27FC236}">
                  <a16:creationId xmlns:a16="http://schemas.microsoft.com/office/drawing/2014/main" id="{EEC7073F-DC66-455F-82DC-53A6CEADC818}"/>
                </a:ext>
              </a:extLst>
            </p:cNvPr>
            <p:cNvSpPr txBox="1"/>
            <p:nvPr/>
          </p:nvSpPr>
          <p:spPr>
            <a:xfrm>
              <a:off x="693441" y="6065458"/>
              <a:ext cx="3826039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l-PL" sz="195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Wojciech </a:t>
              </a:r>
              <a:r>
                <a:rPr lang="pl-PL" sz="1950" dirty="0" err="1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Balczun</a:t>
              </a:r>
              <a:r>
                <a:rPr lang="pl-PL" sz="195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, Minister Aktywów Państwowych</a:t>
              </a:r>
            </a:p>
          </p:txBody>
        </p:sp>
      </p:grp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067AC935-CB2F-4F31-A777-FE741C42ED00}"/>
              </a:ext>
            </a:extLst>
          </p:cNvPr>
          <p:cNvSpPr txBox="1"/>
          <p:nvPr/>
        </p:nvSpPr>
        <p:spPr>
          <a:xfrm>
            <a:off x="693441" y="5446671"/>
            <a:ext cx="4734562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3000" b="1" kern="0" spc="-95" dirty="0">
                <a:solidFill>
                  <a:schemeClr val="accent1">
                    <a:lumMod val="7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Szczecin, 2 marca 2026 r.</a:t>
            </a:r>
            <a:endParaRPr lang="pl-PL" sz="3000" b="1" spc="200" dirty="0">
              <a:solidFill>
                <a:schemeClr val="accent1">
                  <a:lumMod val="75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407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upa 35">
            <a:extLst>
              <a:ext uri="{FF2B5EF4-FFF2-40B4-BE49-F238E27FC236}">
                <a16:creationId xmlns:a16="http://schemas.microsoft.com/office/drawing/2014/main" id="{87810DEA-F361-D820-BE9D-237B0694593A}"/>
              </a:ext>
            </a:extLst>
          </p:cNvPr>
          <p:cNvGrpSpPr/>
          <p:nvPr/>
        </p:nvGrpSpPr>
        <p:grpSpPr>
          <a:xfrm>
            <a:off x="452442" y="183505"/>
            <a:ext cx="2345331" cy="737487"/>
            <a:chOff x="551432" y="386318"/>
            <a:chExt cx="2345331" cy="737487"/>
          </a:xfrm>
        </p:grpSpPr>
        <p:sp>
          <p:nvSpPr>
            <p:cNvPr id="37" name="Prostokąt 36">
              <a:extLst>
                <a:ext uri="{FF2B5EF4-FFF2-40B4-BE49-F238E27FC236}">
                  <a16:creationId xmlns:a16="http://schemas.microsoft.com/office/drawing/2014/main" id="{1E743CB3-9BF6-87E1-A963-B612A996CAE9}"/>
                </a:ext>
              </a:extLst>
            </p:cNvPr>
            <p:cNvSpPr/>
            <p:nvPr/>
          </p:nvSpPr>
          <p:spPr>
            <a:xfrm>
              <a:off x="551432" y="386318"/>
              <a:ext cx="2345331" cy="7374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pic>
          <p:nvPicPr>
            <p:cNvPr id="38" name="Obraz 37">
              <a:extLst>
                <a:ext uri="{FF2B5EF4-FFF2-40B4-BE49-F238E27FC236}">
                  <a16:creationId xmlns:a16="http://schemas.microsoft.com/office/drawing/2014/main" id="{9D4FAB10-C900-58EA-6521-C759F2B589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375" y="386318"/>
              <a:ext cx="2339241" cy="727539"/>
            </a:xfrm>
            <a:prstGeom prst="rect">
              <a:avLst/>
            </a:prstGeom>
          </p:spPr>
        </p:pic>
      </p:grpSp>
      <p:sp>
        <p:nvSpPr>
          <p:cNvPr id="33" name="Text 0">
            <a:extLst>
              <a:ext uri="{FF2B5EF4-FFF2-40B4-BE49-F238E27FC236}">
                <a16:creationId xmlns:a16="http://schemas.microsoft.com/office/drawing/2014/main" id="{98FE94AE-3AAD-4AB3-A632-E9240512F991}"/>
              </a:ext>
            </a:extLst>
          </p:cNvPr>
          <p:cNvSpPr/>
          <p:nvPr/>
        </p:nvSpPr>
        <p:spPr>
          <a:xfrm>
            <a:off x="1974789" y="-860031"/>
            <a:ext cx="5369073" cy="844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31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7" name="Prostokąt 66">
            <a:extLst>
              <a:ext uri="{FF2B5EF4-FFF2-40B4-BE49-F238E27FC236}">
                <a16:creationId xmlns:a16="http://schemas.microsoft.com/office/drawing/2014/main" id="{0E5CA7D6-7E6B-429F-887F-10A61464E59F}"/>
              </a:ext>
            </a:extLst>
          </p:cNvPr>
          <p:cNvSpPr/>
          <p:nvPr/>
        </p:nvSpPr>
        <p:spPr>
          <a:xfrm>
            <a:off x="11700616" y="0"/>
            <a:ext cx="540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68" name="Grupa 67">
            <a:extLst>
              <a:ext uri="{FF2B5EF4-FFF2-40B4-BE49-F238E27FC236}">
                <a16:creationId xmlns:a16="http://schemas.microsoft.com/office/drawing/2014/main" id="{624976B4-D434-48DF-8C72-58F785192B1F}"/>
              </a:ext>
            </a:extLst>
          </p:cNvPr>
          <p:cNvGrpSpPr/>
          <p:nvPr/>
        </p:nvGrpSpPr>
        <p:grpSpPr>
          <a:xfrm>
            <a:off x="693441" y="6048079"/>
            <a:ext cx="3866034" cy="434868"/>
            <a:chOff x="693441" y="6048079"/>
            <a:chExt cx="3866034" cy="434868"/>
          </a:xfrm>
        </p:grpSpPr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46D08F4E-7469-43C3-9FA7-85F50F331D34}"/>
                </a:ext>
              </a:extLst>
            </p:cNvPr>
            <p:cNvSpPr/>
            <p:nvPr/>
          </p:nvSpPr>
          <p:spPr>
            <a:xfrm>
              <a:off x="693441" y="6048079"/>
              <a:ext cx="3866034" cy="43486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70" name="pole tekstowe 69">
              <a:extLst>
                <a:ext uri="{FF2B5EF4-FFF2-40B4-BE49-F238E27FC236}">
                  <a16:creationId xmlns:a16="http://schemas.microsoft.com/office/drawing/2014/main" id="{1CFA77A8-C57E-49A0-B76D-60FAA56031F7}"/>
                </a:ext>
              </a:extLst>
            </p:cNvPr>
            <p:cNvSpPr txBox="1"/>
            <p:nvPr/>
          </p:nvSpPr>
          <p:spPr>
            <a:xfrm>
              <a:off x="693443" y="6065458"/>
              <a:ext cx="3866031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l-PL" sz="20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Minister Aktywów Państwowych</a:t>
              </a:r>
            </a:p>
          </p:txBody>
        </p: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B4F6DB9-8D6A-4C86-8E58-6EAC7D7B2E65}"/>
              </a:ext>
            </a:extLst>
          </p:cNvPr>
          <p:cNvSpPr txBox="1"/>
          <p:nvPr/>
        </p:nvSpPr>
        <p:spPr>
          <a:xfrm>
            <a:off x="693441" y="1382398"/>
            <a:ext cx="7472549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3150"/>
              </a:lnSpc>
              <a:defRPr/>
            </a:pPr>
            <a:r>
              <a:rPr lang="pl-PL" sz="3200" b="1" dirty="0">
                <a:solidFill>
                  <a:srgbClr val="4472C4">
                    <a:lumMod val="75000"/>
                  </a:srgb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Zakończone zadanie</a:t>
            </a:r>
            <a:endParaRPr lang="en-US" sz="3200" b="1" dirty="0">
              <a:solidFill>
                <a:srgbClr val="4472C4">
                  <a:lumMod val="75000"/>
                </a:srgb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C6C5071E-3820-4EC8-BF1F-523DA5F07027}"/>
              </a:ext>
            </a:extLst>
          </p:cNvPr>
          <p:cNvSpPr txBox="1"/>
          <p:nvPr/>
        </p:nvSpPr>
        <p:spPr>
          <a:xfrm>
            <a:off x="693441" y="1902480"/>
            <a:ext cx="10502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Analiza obowiązujących i projektowanych aktów prawnych </a:t>
            </a:r>
            <a:br>
              <a:rPr lang="pl-PL" sz="2400" b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400" b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ochrony podstawowego interesu bezpieczeństwa państwa</a:t>
            </a:r>
            <a:endParaRPr lang="en-US" sz="2400" b="1" dirty="0">
              <a:solidFill>
                <a:schemeClr val="bg2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4DD75D1F-0D26-475A-BDB6-BE24BB257D6F}"/>
              </a:ext>
            </a:extLst>
          </p:cNvPr>
          <p:cNvSpPr txBox="1"/>
          <p:nvPr/>
        </p:nvSpPr>
        <p:spPr>
          <a:xfrm>
            <a:off x="600075" y="2733478"/>
            <a:ext cx="1071646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Aft>
                <a:spcPts val="600"/>
              </a:spcAft>
              <a:defRPr/>
            </a:pPr>
            <a:r>
              <a:rPr lang="pl-PL" sz="24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Przy zamówieniach chroniących podstawowy interes bezpieczeństwa instytucje MON: </a:t>
            </a:r>
          </a:p>
          <a:p>
            <a:pPr marL="269875" indent="-269875" fontAlgn="base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l-PL" sz="24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ustalają wymagania co do ulokowania na terytorium RP produkcji, serwisu, modernizacji, remontu sprzętu wojskowego</a:t>
            </a:r>
          </a:p>
          <a:p>
            <a:pPr marL="269875" indent="-269875" fontAlgn="base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l-PL" sz="24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ustalają zakres koniecznego uniezależnienia Sił Zbrojnych RP od wykonawców/podwykonawców zagranicznych,</a:t>
            </a:r>
          </a:p>
          <a:p>
            <a:pPr marL="269875" indent="-269875" fontAlgn="base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l-PL" sz="24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analizują wpływ zamówienia na ustanawianie, utrzymanie lub rozwój zdolności przemysłowych na terytorium RP.</a:t>
            </a:r>
          </a:p>
          <a:p>
            <a:pPr marL="269875" lvl="1" indent="-269875" fontAlgn="base">
              <a:buFont typeface="Arial" panose="020B0604020202020204" pitchFamily="34" charset="0"/>
              <a:buChar char="•"/>
            </a:pPr>
            <a:endParaRPr lang="pl-PL" sz="2200" dirty="0">
              <a:solidFill>
                <a:schemeClr val="bg2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7449E4ED-44C1-4C7C-84C1-F04AFFCD59D2}"/>
              </a:ext>
            </a:extLst>
          </p:cNvPr>
          <p:cNvSpPr/>
          <p:nvPr/>
        </p:nvSpPr>
        <p:spPr>
          <a:xfrm>
            <a:off x="-1412805" y="1495927"/>
            <a:ext cx="536904" cy="5369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9" name="Grafika 18" descr="Strzał w dziesiątkę">
            <a:extLst>
              <a:ext uri="{FF2B5EF4-FFF2-40B4-BE49-F238E27FC236}">
                <a16:creationId xmlns:a16="http://schemas.microsoft.com/office/drawing/2014/main" id="{7FCDA542-624B-4576-B37B-8A9DC8A12E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06522" y="459519"/>
            <a:ext cx="2059755" cy="205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7544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az 15">
            <a:extLst>
              <a:ext uri="{FF2B5EF4-FFF2-40B4-BE49-F238E27FC236}">
                <a16:creationId xmlns:a16="http://schemas.microsoft.com/office/drawing/2014/main" id="{97CCBC12-92CC-418C-BFF4-7B1034161D5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34" t="86" r="9059" b="-86"/>
          <a:stretch/>
        </p:blipFill>
        <p:spPr>
          <a:xfrm>
            <a:off x="6929932" y="5872"/>
            <a:ext cx="5310683" cy="6852128"/>
          </a:xfrm>
          <a:prstGeom prst="rect">
            <a:avLst/>
          </a:prstGeom>
        </p:spPr>
      </p:pic>
      <p:grpSp>
        <p:nvGrpSpPr>
          <p:cNvPr id="7" name="Grupa 6">
            <a:extLst>
              <a:ext uri="{FF2B5EF4-FFF2-40B4-BE49-F238E27FC236}">
                <a16:creationId xmlns:a16="http://schemas.microsoft.com/office/drawing/2014/main" id="{0764C3B1-D1BD-4F13-B8A0-1BED5098B0E4}"/>
              </a:ext>
            </a:extLst>
          </p:cNvPr>
          <p:cNvGrpSpPr/>
          <p:nvPr/>
        </p:nvGrpSpPr>
        <p:grpSpPr>
          <a:xfrm>
            <a:off x="452442" y="183505"/>
            <a:ext cx="2345331" cy="737487"/>
            <a:chOff x="551432" y="386318"/>
            <a:chExt cx="2345331" cy="737487"/>
          </a:xfrm>
        </p:grpSpPr>
        <p:sp>
          <p:nvSpPr>
            <p:cNvPr id="8" name="Prostokąt 7">
              <a:extLst>
                <a:ext uri="{FF2B5EF4-FFF2-40B4-BE49-F238E27FC236}">
                  <a16:creationId xmlns:a16="http://schemas.microsoft.com/office/drawing/2014/main" id="{89A46338-10EF-48B9-BBCD-EA48EF99972A}"/>
                </a:ext>
              </a:extLst>
            </p:cNvPr>
            <p:cNvSpPr/>
            <p:nvPr/>
          </p:nvSpPr>
          <p:spPr>
            <a:xfrm>
              <a:off x="551432" y="386318"/>
              <a:ext cx="2345331" cy="7374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pic>
          <p:nvPicPr>
            <p:cNvPr id="9" name="Obraz 8">
              <a:extLst>
                <a:ext uri="{FF2B5EF4-FFF2-40B4-BE49-F238E27FC236}">
                  <a16:creationId xmlns:a16="http://schemas.microsoft.com/office/drawing/2014/main" id="{6113AE2A-47C8-4536-AC26-91E8A6BF6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375" y="386318"/>
              <a:ext cx="2339241" cy="727539"/>
            </a:xfrm>
            <a:prstGeom prst="rect">
              <a:avLst/>
            </a:prstGeom>
          </p:spPr>
        </p:pic>
      </p:grpSp>
      <p:sp>
        <p:nvSpPr>
          <p:cNvPr id="10" name="Prostokąt 9">
            <a:extLst>
              <a:ext uri="{FF2B5EF4-FFF2-40B4-BE49-F238E27FC236}">
                <a16:creationId xmlns:a16="http://schemas.microsoft.com/office/drawing/2014/main" id="{13A3CB10-D57E-4149-B5C2-17AB06080615}"/>
              </a:ext>
            </a:extLst>
          </p:cNvPr>
          <p:cNvSpPr/>
          <p:nvPr/>
        </p:nvSpPr>
        <p:spPr>
          <a:xfrm>
            <a:off x="11700616" y="0"/>
            <a:ext cx="540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11" name="Grupa 10">
            <a:extLst>
              <a:ext uri="{FF2B5EF4-FFF2-40B4-BE49-F238E27FC236}">
                <a16:creationId xmlns:a16="http://schemas.microsoft.com/office/drawing/2014/main" id="{C596E78B-78E2-4BF7-90BD-8CF7F7849A51}"/>
              </a:ext>
            </a:extLst>
          </p:cNvPr>
          <p:cNvGrpSpPr/>
          <p:nvPr/>
        </p:nvGrpSpPr>
        <p:grpSpPr>
          <a:xfrm>
            <a:off x="693441" y="6048079"/>
            <a:ext cx="3866034" cy="434868"/>
            <a:chOff x="693441" y="6048079"/>
            <a:chExt cx="3866034" cy="434868"/>
          </a:xfrm>
        </p:grpSpPr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B64CB627-4303-40C9-A5B2-6B36FAAEA3D9}"/>
                </a:ext>
              </a:extLst>
            </p:cNvPr>
            <p:cNvSpPr/>
            <p:nvPr/>
          </p:nvSpPr>
          <p:spPr>
            <a:xfrm>
              <a:off x="693441" y="6048079"/>
              <a:ext cx="3866034" cy="43486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3" name="pole tekstowe 12">
              <a:extLst>
                <a:ext uri="{FF2B5EF4-FFF2-40B4-BE49-F238E27FC236}">
                  <a16:creationId xmlns:a16="http://schemas.microsoft.com/office/drawing/2014/main" id="{9EE1E7F8-6D73-4287-976F-906F718A4450}"/>
                </a:ext>
              </a:extLst>
            </p:cNvPr>
            <p:cNvSpPr txBox="1"/>
            <p:nvPr/>
          </p:nvSpPr>
          <p:spPr>
            <a:xfrm>
              <a:off x="693443" y="6065458"/>
              <a:ext cx="3866031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l-PL" sz="20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Minister Aktywów Państwowych</a:t>
              </a:r>
            </a:p>
          </p:txBody>
        </p: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9ACAB85B-5011-4B5D-B554-C06581A194B3}"/>
              </a:ext>
            </a:extLst>
          </p:cNvPr>
          <p:cNvSpPr txBox="1"/>
          <p:nvPr/>
        </p:nvSpPr>
        <p:spPr>
          <a:xfrm>
            <a:off x="693441" y="1307649"/>
            <a:ext cx="59622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pl-PL" sz="3200" b="1" dirty="0">
                <a:solidFill>
                  <a:schemeClr val="accent1">
                    <a:lumMod val="7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Pilotaż pomiaru udziału  komponentu krajowego</a:t>
            </a:r>
            <a:endParaRPr lang="pl-PL" sz="3400" b="1" dirty="0">
              <a:solidFill>
                <a:srgbClr val="4472C4">
                  <a:lumMod val="75000"/>
                </a:srgb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B4AE760A-FF3F-4ACD-B1D3-56968544CC06}"/>
              </a:ext>
            </a:extLst>
          </p:cNvPr>
          <p:cNvSpPr txBox="1"/>
          <p:nvPr/>
        </p:nvSpPr>
        <p:spPr>
          <a:xfrm>
            <a:off x="693441" y="2665588"/>
            <a:ext cx="5500653" cy="3395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500"/>
              </a:spcAft>
            </a:pPr>
            <a:r>
              <a:rPr lang="pl-PL" sz="2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 badania wybrano </a:t>
            </a:r>
            <a:r>
              <a:rPr lang="pl-PL" sz="2200" b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sektor morskiej energetyki wiatrowej ze względu na: </a:t>
            </a:r>
            <a:endParaRPr lang="pl-PL" sz="2200" dirty="0">
              <a:solidFill>
                <a:schemeClr val="bg2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69875" indent="-269875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dużą wartość inwestycji;</a:t>
            </a:r>
          </a:p>
          <a:p>
            <a:pPr marL="269875" indent="-269875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szansa na budowę nowej gałęzi gospodarki;</a:t>
            </a:r>
          </a:p>
          <a:p>
            <a:pPr marL="269875" indent="-269875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kluczowe znaczenie dla gospodarki. </a:t>
            </a:r>
            <a:br>
              <a:rPr lang="pl-PL" sz="2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endParaRPr lang="pl-PL" sz="2200" dirty="0">
              <a:solidFill>
                <a:schemeClr val="bg2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spcAft>
                <a:spcPts val="500"/>
              </a:spcAft>
            </a:pPr>
            <a:r>
              <a:rPr lang="pl-PL" sz="2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Uzyskane dane trafią do GUS (tajemnica statystyczna).</a:t>
            </a:r>
          </a:p>
        </p:txBody>
      </p:sp>
    </p:spTree>
    <p:extLst>
      <p:ext uri="{BB962C8B-B14F-4D97-AF65-F5344CB8AC3E}">
        <p14:creationId xmlns:p14="http://schemas.microsoft.com/office/powerpoint/2010/main" val="42679995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raz 18">
            <a:extLst>
              <a:ext uri="{FF2B5EF4-FFF2-40B4-BE49-F238E27FC236}">
                <a16:creationId xmlns:a16="http://schemas.microsoft.com/office/drawing/2014/main" id="{510B5B6D-87C1-4757-BF64-991D285331F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6" r="37370"/>
          <a:stretch/>
        </p:blipFill>
        <p:spPr>
          <a:xfrm>
            <a:off x="6929932" y="0"/>
            <a:ext cx="5310683" cy="6858000"/>
          </a:xfrm>
          <a:prstGeom prst="rect">
            <a:avLst/>
          </a:prstGeom>
        </p:spPr>
      </p:pic>
      <p:grpSp>
        <p:nvGrpSpPr>
          <p:cNvPr id="7" name="Grupa 6">
            <a:extLst>
              <a:ext uri="{FF2B5EF4-FFF2-40B4-BE49-F238E27FC236}">
                <a16:creationId xmlns:a16="http://schemas.microsoft.com/office/drawing/2014/main" id="{0764C3B1-D1BD-4F13-B8A0-1BED5098B0E4}"/>
              </a:ext>
            </a:extLst>
          </p:cNvPr>
          <p:cNvGrpSpPr/>
          <p:nvPr/>
        </p:nvGrpSpPr>
        <p:grpSpPr>
          <a:xfrm>
            <a:off x="452442" y="183505"/>
            <a:ext cx="2345331" cy="737487"/>
            <a:chOff x="551432" y="386318"/>
            <a:chExt cx="2345331" cy="737487"/>
          </a:xfrm>
        </p:grpSpPr>
        <p:sp>
          <p:nvSpPr>
            <p:cNvPr id="8" name="Prostokąt 7">
              <a:extLst>
                <a:ext uri="{FF2B5EF4-FFF2-40B4-BE49-F238E27FC236}">
                  <a16:creationId xmlns:a16="http://schemas.microsoft.com/office/drawing/2014/main" id="{89A46338-10EF-48B9-BBCD-EA48EF99972A}"/>
                </a:ext>
              </a:extLst>
            </p:cNvPr>
            <p:cNvSpPr/>
            <p:nvPr/>
          </p:nvSpPr>
          <p:spPr>
            <a:xfrm>
              <a:off x="551432" y="386318"/>
              <a:ext cx="2345331" cy="7374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pic>
          <p:nvPicPr>
            <p:cNvPr id="9" name="Obraz 8">
              <a:extLst>
                <a:ext uri="{FF2B5EF4-FFF2-40B4-BE49-F238E27FC236}">
                  <a16:creationId xmlns:a16="http://schemas.microsoft.com/office/drawing/2014/main" id="{6113AE2A-47C8-4536-AC26-91E8A6BF6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375" y="386318"/>
              <a:ext cx="2339241" cy="727539"/>
            </a:xfrm>
            <a:prstGeom prst="rect">
              <a:avLst/>
            </a:prstGeom>
          </p:spPr>
        </p:pic>
      </p:grpSp>
      <p:sp>
        <p:nvSpPr>
          <p:cNvPr id="10" name="Prostokąt 9">
            <a:extLst>
              <a:ext uri="{FF2B5EF4-FFF2-40B4-BE49-F238E27FC236}">
                <a16:creationId xmlns:a16="http://schemas.microsoft.com/office/drawing/2014/main" id="{13A3CB10-D57E-4149-B5C2-17AB06080615}"/>
              </a:ext>
            </a:extLst>
          </p:cNvPr>
          <p:cNvSpPr/>
          <p:nvPr/>
        </p:nvSpPr>
        <p:spPr>
          <a:xfrm>
            <a:off x="11700616" y="0"/>
            <a:ext cx="540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11" name="Grupa 10">
            <a:extLst>
              <a:ext uri="{FF2B5EF4-FFF2-40B4-BE49-F238E27FC236}">
                <a16:creationId xmlns:a16="http://schemas.microsoft.com/office/drawing/2014/main" id="{C596E78B-78E2-4BF7-90BD-8CF7F7849A51}"/>
              </a:ext>
            </a:extLst>
          </p:cNvPr>
          <p:cNvGrpSpPr/>
          <p:nvPr/>
        </p:nvGrpSpPr>
        <p:grpSpPr>
          <a:xfrm>
            <a:off x="693441" y="6048079"/>
            <a:ext cx="3866034" cy="434868"/>
            <a:chOff x="693441" y="6048079"/>
            <a:chExt cx="3866034" cy="434868"/>
          </a:xfrm>
        </p:grpSpPr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B64CB627-4303-40C9-A5B2-6B36FAAEA3D9}"/>
                </a:ext>
              </a:extLst>
            </p:cNvPr>
            <p:cNvSpPr/>
            <p:nvPr/>
          </p:nvSpPr>
          <p:spPr>
            <a:xfrm>
              <a:off x="693441" y="6048079"/>
              <a:ext cx="3866034" cy="43486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3" name="pole tekstowe 12">
              <a:extLst>
                <a:ext uri="{FF2B5EF4-FFF2-40B4-BE49-F238E27FC236}">
                  <a16:creationId xmlns:a16="http://schemas.microsoft.com/office/drawing/2014/main" id="{9EE1E7F8-6D73-4287-976F-906F718A4450}"/>
                </a:ext>
              </a:extLst>
            </p:cNvPr>
            <p:cNvSpPr txBox="1"/>
            <p:nvPr/>
          </p:nvSpPr>
          <p:spPr>
            <a:xfrm>
              <a:off x="693443" y="6065458"/>
              <a:ext cx="3866031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l-PL" sz="20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Minister Aktywów Państwowych</a:t>
              </a:r>
            </a:p>
          </p:txBody>
        </p:sp>
      </p:grpSp>
      <p:sp>
        <p:nvSpPr>
          <p:cNvPr id="2" name="Prostokąt 1">
            <a:extLst>
              <a:ext uri="{FF2B5EF4-FFF2-40B4-BE49-F238E27FC236}">
                <a16:creationId xmlns:a16="http://schemas.microsoft.com/office/drawing/2014/main" id="{BD63CD63-11E1-43CC-920F-5DB022F667F1}"/>
              </a:ext>
            </a:extLst>
          </p:cNvPr>
          <p:cNvSpPr/>
          <p:nvPr/>
        </p:nvSpPr>
        <p:spPr>
          <a:xfrm>
            <a:off x="693441" y="2696254"/>
            <a:ext cx="6477489" cy="2990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75" indent="-269875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Wartość umów od 50 mln zł oraz od 1,8 mld zł </a:t>
            </a:r>
            <a:br>
              <a:rPr lang="pl-PL" sz="20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0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przypadku umów z sektora </a:t>
            </a:r>
            <a:r>
              <a:rPr lang="pl-PL" sz="2000" dirty="0" err="1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offshore</a:t>
            </a:r>
            <a:r>
              <a:rPr lang="pl-PL" sz="20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pPr marL="269875" indent="-269875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Obowiązek raportowania struktury zakupów, łańcucha dostaw, zaangażowania podwykonawców oraz wykorzystania zasobów lokalnych. </a:t>
            </a:r>
          </a:p>
          <a:p>
            <a:pPr marL="269875" indent="-269875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Obowiązek raportowania komponentu krajowego obejmie również:</a:t>
            </a:r>
          </a:p>
          <a:p>
            <a:pPr marL="269875"/>
            <a:r>
              <a:rPr lang="pl-PL" sz="20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podwykonawców wykonawcy (tzw. </a:t>
            </a:r>
            <a:r>
              <a:rPr lang="pl-PL" sz="2000" dirty="0" err="1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tier</a:t>
            </a:r>
            <a:r>
              <a:rPr lang="pl-PL" sz="20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2), </a:t>
            </a:r>
          </a:p>
          <a:p>
            <a:pPr marL="269875"/>
            <a:r>
              <a:rPr lang="pl-PL" sz="20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dalszych podwykonawców (tzw. </a:t>
            </a:r>
            <a:r>
              <a:rPr lang="pl-PL" sz="2000" dirty="0" err="1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tier</a:t>
            </a:r>
            <a:r>
              <a:rPr lang="pl-PL" sz="20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3).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D85BAFA7-3961-414F-9A3B-C55E4BA23583}"/>
              </a:ext>
            </a:extLst>
          </p:cNvPr>
          <p:cNvSpPr txBox="1"/>
          <p:nvPr/>
        </p:nvSpPr>
        <p:spPr>
          <a:xfrm>
            <a:off x="543329" y="1307649"/>
            <a:ext cx="59622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pl-PL" sz="3200" b="1" dirty="0">
                <a:solidFill>
                  <a:schemeClr val="accent1">
                    <a:lumMod val="7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Pilotaż pomiaru udziału  komponentu krajowego</a:t>
            </a:r>
            <a:endParaRPr lang="pl-PL" sz="3400" b="1" dirty="0">
              <a:solidFill>
                <a:srgbClr val="4472C4">
                  <a:lumMod val="75000"/>
                </a:srgb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FDFDC657-3B7B-4155-8840-89352E4739AC}"/>
              </a:ext>
            </a:extLst>
          </p:cNvPr>
          <p:cNvSpPr/>
          <p:nvPr/>
        </p:nvSpPr>
        <p:spPr>
          <a:xfrm>
            <a:off x="-1110655" y="2384867"/>
            <a:ext cx="536904" cy="5369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43813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 descr="Obraz zawierający młyn, urządzenie, generator, na wolnym powietrzu&#10;&#10;Zawartość wygenerowana przez AI może być niepoprawna.">
            <a:extLst>
              <a:ext uri="{FF2B5EF4-FFF2-40B4-BE49-F238E27FC236}">
                <a16:creationId xmlns:a16="http://schemas.microsoft.com/office/drawing/2014/main" id="{FC61968F-C08F-4EBD-8039-C06D1E26B4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152" y="0"/>
            <a:ext cx="5073526" cy="6857999"/>
          </a:xfrm>
          <a:prstGeom prst="rect">
            <a:avLst/>
          </a:prstGeom>
        </p:spPr>
      </p:pic>
      <p:grpSp>
        <p:nvGrpSpPr>
          <p:cNvPr id="5" name="Grupa 4">
            <a:extLst>
              <a:ext uri="{FF2B5EF4-FFF2-40B4-BE49-F238E27FC236}">
                <a16:creationId xmlns:a16="http://schemas.microsoft.com/office/drawing/2014/main" id="{9AD81A73-3139-4419-A510-937EC0C42613}"/>
              </a:ext>
            </a:extLst>
          </p:cNvPr>
          <p:cNvGrpSpPr/>
          <p:nvPr/>
        </p:nvGrpSpPr>
        <p:grpSpPr>
          <a:xfrm>
            <a:off x="452442" y="183505"/>
            <a:ext cx="2345331" cy="737487"/>
            <a:chOff x="551432" y="386318"/>
            <a:chExt cx="2345331" cy="737487"/>
          </a:xfrm>
        </p:grpSpPr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22067E65-A7D3-4FBA-AE75-EAEEA4DE5D3C}"/>
                </a:ext>
              </a:extLst>
            </p:cNvPr>
            <p:cNvSpPr/>
            <p:nvPr/>
          </p:nvSpPr>
          <p:spPr>
            <a:xfrm>
              <a:off x="551432" y="386318"/>
              <a:ext cx="2345331" cy="7374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D567B1C1-EE02-4BF7-85F7-9EB36B05BF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375" y="386318"/>
              <a:ext cx="2339241" cy="727539"/>
            </a:xfrm>
            <a:prstGeom prst="rect">
              <a:avLst/>
            </a:prstGeom>
          </p:spPr>
        </p:pic>
      </p:grpSp>
      <p:sp>
        <p:nvSpPr>
          <p:cNvPr id="8" name="Prostokąt 7">
            <a:extLst>
              <a:ext uri="{FF2B5EF4-FFF2-40B4-BE49-F238E27FC236}">
                <a16:creationId xmlns:a16="http://schemas.microsoft.com/office/drawing/2014/main" id="{D119953C-9310-4AFB-A85F-E22353C99CF6}"/>
              </a:ext>
            </a:extLst>
          </p:cNvPr>
          <p:cNvSpPr/>
          <p:nvPr/>
        </p:nvSpPr>
        <p:spPr>
          <a:xfrm>
            <a:off x="11700616" y="0"/>
            <a:ext cx="540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AFE48253-EBC9-4E0A-9068-9D480247AD40}"/>
              </a:ext>
            </a:extLst>
          </p:cNvPr>
          <p:cNvGrpSpPr/>
          <p:nvPr/>
        </p:nvGrpSpPr>
        <p:grpSpPr>
          <a:xfrm>
            <a:off x="693441" y="6048079"/>
            <a:ext cx="3866034" cy="434868"/>
            <a:chOff x="693441" y="6048079"/>
            <a:chExt cx="3866034" cy="434868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246680C5-F851-4D45-BB1E-F01EBB6AC656}"/>
                </a:ext>
              </a:extLst>
            </p:cNvPr>
            <p:cNvSpPr/>
            <p:nvPr/>
          </p:nvSpPr>
          <p:spPr>
            <a:xfrm>
              <a:off x="693441" y="6048079"/>
              <a:ext cx="3866034" cy="43486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1" name="pole tekstowe 10">
              <a:extLst>
                <a:ext uri="{FF2B5EF4-FFF2-40B4-BE49-F238E27FC236}">
                  <a16:creationId xmlns:a16="http://schemas.microsoft.com/office/drawing/2014/main" id="{956A4CFC-B3B5-4F17-BE38-B7BF729B6CDF}"/>
                </a:ext>
              </a:extLst>
            </p:cNvPr>
            <p:cNvSpPr txBox="1"/>
            <p:nvPr/>
          </p:nvSpPr>
          <p:spPr>
            <a:xfrm>
              <a:off x="693443" y="6065458"/>
              <a:ext cx="3866031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l-PL" sz="20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Minister Aktywów Państwowych</a:t>
              </a:r>
            </a:p>
          </p:txBody>
        </p:sp>
      </p:grp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2AAF03EB-4579-4FC4-AE08-B962548FC88F}"/>
              </a:ext>
            </a:extLst>
          </p:cNvPr>
          <p:cNvSpPr txBox="1"/>
          <p:nvPr/>
        </p:nvSpPr>
        <p:spPr>
          <a:xfrm>
            <a:off x="693441" y="1307649"/>
            <a:ext cx="6771871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l-PL" sz="3200" b="1" dirty="0">
                <a:solidFill>
                  <a:srgbClr val="4472C4">
                    <a:lumMod val="75000"/>
                  </a:srgb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Warsztaty prowadzone </a:t>
            </a:r>
            <a:br>
              <a:rPr lang="pl-PL" sz="3200" b="1" dirty="0">
                <a:solidFill>
                  <a:srgbClr val="4472C4">
                    <a:lumMod val="75000"/>
                  </a:srgb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3200" b="1" dirty="0">
                <a:solidFill>
                  <a:srgbClr val="4472C4">
                    <a:lumMod val="75000"/>
                  </a:srgb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przez ARP</a:t>
            </a:r>
          </a:p>
          <a:p>
            <a:pPr lvl="0">
              <a:defRPr/>
            </a:pPr>
            <a:endParaRPr lang="pl-PL" sz="3400" b="1" dirty="0">
              <a:solidFill>
                <a:srgbClr val="4472C4">
                  <a:lumMod val="75000"/>
                </a:srgb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0">
              <a:defRPr/>
            </a:pPr>
            <a:endParaRPr lang="pl-PL" sz="3400" b="1" dirty="0">
              <a:solidFill>
                <a:srgbClr val="4472C4">
                  <a:lumMod val="75000"/>
                </a:srgb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EF2BB0C1-4586-409A-9F07-C8670462A44F}"/>
              </a:ext>
            </a:extLst>
          </p:cNvPr>
          <p:cNvSpPr txBox="1"/>
          <p:nvPr/>
        </p:nvSpPr>
        <p:spPr>
          <a:xfrm>
            <a:off x="693442" y="2624560"/>
            <a:ext cx="540255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 fontAlgn="base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Start: </a:t>
            </a:r>
            <a:r>
              <a:rPr lang="pl-PL" sz="2200" b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16 stycznia 2026 r.</a:t>
            </a:r>
          </a:p>
          <a:p>
            <a:pPr marL="269875" indent="-269875" fontAlgn="base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200" b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Cel: </a:t>
            </a:r>
            <a:r>
              <a:rPr lang="pl-PL" sz="2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Współmierność definicji </a:t>
            </a:r>
            <a:r>
              <a:rPr lang="pl-PL" sz="2200" dirty="0" err="1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local</a:t>
            </a:r>
            <a:r>
              <a:rPr lang="pl-PL" sz="2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2200" dirty="0" err="1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content</a:t>
            </a:r>
            <a:r>
              <a:rPr lang="pl-PL" sz="2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z przyjmowaną metodą jej pomiaru.</a:t>
            </a:r>
          </a:p>
          <a:p>
            <a:pPr marL="269875" indent="-269875" fontAlgn="base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200" b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Uczestnicy: </a:t>
            </a:r>
            <a:r>
              <a:rPr lang="pl-PL" sz="2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PGE Polska Grupa Energetyczna, PGE </a:t>
            </a:r>
            <a:r>
              <a:rPr lang="pl-PL" sz="2200" dirty="0" err="1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Baltica</a:t>
            </a:r>
            <a:r>
              <a:rPr lang="pl-PL" sz="2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Tauron Zielona Energia, Orlen Neptun, Grupa Przemysłowa </a:t>
            </a:r>
            <a:r>
              <a:rPr lang="pl-PL" sz="2200" dirty="0" err="1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Baltic</a:t>
            </a:r>
            <a:r>
              <a:rPr lang="pl-PL" sz="2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i </a:t>
            </a:r>
            <a:r>
              <a:rPr lang="pl-PL" sz="2200" dirty="0" err="1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Baltic</a:t>
            </a:r>
            <a:r>
              <a:rPr lang="pl-PL" sz="2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2200" dirty="0" err="1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Towers</a:t>
            </a:r>
            <a:r>
              <a:rPr lang="pl-PL" sz="2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64344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>
            <a:extLst>
              <a:ext uri="{FF2B5EF4-FFF2-40B4-BE49-F238E27FC236}">
                <a16:creationId xmlns:a16="http://schemas.microsoft.com/office/drawing/2014/main" id="{30B820B6-4D3A-464D-B280-5F8C9403B731}"/>
              </a:ext>
            </a:extLst>
          </p:cNvPr>
          <p:cNvGrpSpPr/>
          <p:nvPr/>
        </p:nvGrpSpPr>
        <p:grpSpPr>
          <a:xfrm>
            <a:off x="610533" y="376076"/>
            <a:ext cx="2345331" cy="737487"/>
            <a:chOff x="551432" y="386318"/>
            <a:chExt cx="2345331" cy="737487"/>
          </a:xfrm>
        </p:grpSpPr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94F02EF0-D672-4261-ABBA-2CBB0608BCF6}"/>
                </a:ext>
              </a:extLst>
            </p:cNvPr>
            <p:cNvSpPr/>
            <p:nvPr/>
          </p:nvSpPr>
          <p:spPr>
            <a:xfrm>
              <a:off x="551432" y="386318"/>
              <a:ext cx="2345331" cy="7374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241D5E3A-17B3-4CDC-8F24-3651CE5784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375" y="386318"/>
              <a:ext cx="2339241" cy="727539"/>
            </a:xfrm>
            <a:prstGeom prst="rect">
              <a:avLst/>
            </a:prstGeom>
          </p:spPr>
        </p:pic>
      </p:grpSp>
      <p:sp>
        <p:nvSpPr>
          <p:cNvPr id="7" name="Prostokąt 6">
            <a:extLst>
              <a:ext uri="{FF2B5EF4-FFF2-40B4-BE49-F238E27FC236}">
                <a16:creationId xmlns:a16="http://schemas.microsoft.com/office/drawing/2014/main" id="{90F0350A-5651-4C25-BD28-BA1C8D3B643E}"/>
              </a:ext>
            </a:extLst>
          </p:cNvPr>
          <p:cNvSpPr/>
          <p:nvPr/>
        </p:nvSpPr>
        <p:spPr>
          <a:xfrm>
            <a:off x="11700616" y="0"/>
            <a:ext cx="540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683F3543-7B90-4C25-A691-4C65B31B7C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49699" y="-1023890"/>
            <a:ext cx="733425" cy="927567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44DCF363-E553-40D4-8BE1-8622B6D2228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33110" y="-915473"/>
            <a:ext cx="819150" cy="819150"/>
          </a:xfrm>
          <a:prstGeom prst="rect">
            <a:avLst/>
          </a:pr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480E4ED5-A00D-4C16-8D0B-109172D6C4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02246" y="-915473"/>
            <a:ext cx="733425" cy="819150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D4469EA7-193F-43C1-8AF1-F857E0E73A4A}"/>
              </a:ext>
            </a:extLst>
          </p:cNvPr>
          <p:cNvSpPr txBox="1"/>
          <p:nvPr/>
        </p:nvSpPr>
        <p:spPr>
          <a:xfrm>
            <a:off x="693441" y="1307649"/>
            <a:ext cx="9128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l-PL" sz="3200" b="1" dirty="0">
                <a:solidFill>
                  <a:srgbClr val="4472C4">
                    <a:lumMod val="75000"/>
                  </a:srgb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Planowane działania  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A147FC1-894C-42F0-B605-CB8CFAB412C1}"/>
              </a:ext>
            </a:extLst>
          </p:cNvPr>
          <p:cNvSpPr txBox="1"/>
          <p:nvPr/>
        </p:nvSpPr>
        <p:spPr>
          <a:xfrm>
            <a:off x="693440" y="2141075"/>
            <a:ext cx="10069809" cy="3413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 fontAlgn="base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pl-PL" sz="2200" b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19 lutego 2026 r. </a:t>
            </a:r>
            <a:r>
              <a:rPr lang="pl-PL" sz="2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–</a:t>
            </a:r>
            <a:r>
              <a:rPr lang="pl-PL" sz="2200" b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p</a:t>
            </a:r>
            <a:r>
              <a:rPr lang="pl-PL" sz="2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rzyjęcie przez Zespół dwóch definicji „</a:t>
            </a:r>
            <a:r>
              <a:rPr lang="pl-PL" sz="2200" dirty="0" err="1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local</a:t>
            </a:r>
            <a:r>
              <a:rPr lang="pl-PL" sz="2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2200" dirty="0" err="1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content</a:t>
            </a:r>
            <a:r>
              <a:rPr lang="pl-PL" sz="2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” i kryterium krajowości. </a:t>
            </a:r>
          </a:p>
          <a:p>
            <a:pPr fontAlgn="base">
              <a:lnSpc>
                <a:spcPct val="150000"/>
              </a:lnSpc>
              <a:spcBef>
                <a:spcPts val="1200"/>
              </a:spcBef>
            </a:pPr>
            <a:r>
              <a:rPr lang="pl-PL" sz="2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Przygotowanie i publikacja: </a:t>
            </a:r>
          </a:p>
          <a:p>
            <a:pPr marL="342900" indent="-342900" fontAlgn="base">
              <a:lnSpc>
                <a:spcPct val="15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200" b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Metodyki pomiaru i kalkulacji </a:t>
            </a:r>
            <a:r>
              <a:rPr lang="pl-PL" sz="2200" b="1" dirty="0" err="1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local</a:t>
            </a:r>
            <a:r>
              <a:rPr lang="pl-PL" sz="2200" b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2200" b="1" dirty="0" err="1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content</a:t>
            </a:r>
            <a:r>
              <a:rPr lang="pl-PL" sz="2200" b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;</a:t>
            </a:r>
          </a:p>
          <a:p>
            <a:pPr marL="342900" indent="-342900" fontAlgn="base">
              <a:lnSpc>
                <a:spcPct val="15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200" b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Analiz prawno-regulacyjnych;</a:t>
            </a:r>
          </a:p>
          <a:p>
            <a:pPr marL="342900" indent="-342900" fontAlgn="base">
              <a:lnSpc>
                <a:spcPct val="15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200" b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Dobrych Praktyk </a:t>
            </a:r>
            <a:r>
              <a:rPr lang="pl-PL" sz="2200" b="1" dirty="0" err="1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Local</a:t>
            </a:r>
            <a:r>
              <a:rPr lang="pl-PL" sz="2200" b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Content.  </a:t>
            </a:r>
          </a:p>
        </p:txBody>
      </p:sp>
      <p:grpSp>
        <p:nvGrpSpPr>
          <p:cNvPr id="12" name="Grupa 11">
            <a:extLst>
              <a:ext uri="{FF2B5EF4-FFF2-40B4-BE49-F238E27FC236}">
                <a16:creationId xmlns:a16="http://schemas.microsoft.com/office/drawing/2014/main" id="{5FCBD87E-045C-47B6-91D7-9AE237B930AB}"/>
              </a:ext>
            </a:extLst>
          </p:cNvPr>
          <p:cNvGrpSpPr/>
          <p:nvPr/>
        </p:nvGrpSpPr>
        <p:grpSpPr>
          <a:xfrm>
            <a:off x="693441" y="6048079"/>
            <a:ext cx="3866034" cy="434868"/>
            <a:chOff x="693441" y="6048079"/>
            <a:chExt cx="3866034" cy="434868"/>
          </a:xfrm>
        </p:grpSpPr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7FD03F61-40BB-4E32-8FDE-F57E226E48E9}"/>
                </a:ext>
              </a:extLst>
            </p:cNvPr>
            <p:cNvSpPr/>
            <p:nvPr/>
          </p:nvSpPr>
          <p:spPr>
            <a:xfrm>
              <a:off x="693441" y="6048079"/>
              <a:ext cx="3866034" cy="43486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6" name="pole tekstowe 15">
              <a:extLst>
                <a:ext uri="{FF2B5EF4-FFF2-40B4-BE49-F238E27FC236}">
                  <a16:creationId xmlns:a16="http://schemas.microsoft.com/office/drawing/2014/main" id="{00D616BA-A0E0-4F09-AD8F-6F2495931615}"/>
                </a:ext>
              </a:extLst>
            </p:cNvPr>
            <p:cNvSpPr txBox="1"/>
            <p:nvPr/>
          </p:nvSpPr>
          <p:spPr>
            <a:xfrm>
              <a:off x="693443" y="6065458"/>
              <a:ext cx="3866031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l-PL" sz="20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Minister Aktywów Państwowych</a:t>
              </a:r>
            </a:p>
          </p:txBody>
        </p:sp>
      </p:grpSp>
      <p:pic>
        <p:nvPicPr>
          <p:cNvPr id="23" name="Grafika 22" descr="Kalendarz miesięczny">
            <a:extLst>
              <a:ext uri="{FF2B5EF4-FFF2-40B4-BE49-F238E27FC236}">
                <a16:creationId xmlns:a16="http://schemas.microsoft.com/office/drawing/2014/main" id="{D2D6C15A-5C78-4E42-9BBF-5C22C4A8F45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207995" y="324485"/>
            <a:ext cx="1793425" cy="179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7607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AE8C3D16-591E-4BBB-9000-A6B49686FB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937" r="19545"/>
          <a:stretch/>
        </p:blipFill>
        <p:spPr>
          <a:xfrm>
            <a:off x="6848152" y="0"/>
            <a:ext cx="5390281" cy="6858000"/>
          </a:xfrm>
          <a:prstGeom prst="rect">
            <a:avLst/>
          </a:prstGeom>
        </p:spPr>
      </p:pic>
      <p:grpSp>
        <p:nvGrpSpPr>
          <p:cNvPr id="5" name="Grupa 4">
            <a:extLst>
              <a:ext uri="{FF2B5EF4-FFF2-40B4-BE49-F238E27FC236}">
                <a16:creationId xmlns:a16="http://schemas.microsoft.com/office/drawing/2014/main" id="{5B57C590-A77A-492D-B736-F0971F4DF842}"/>
              </a:ext>
            </a:extLst>
          </p:cNvPr>
          <p:cNvGrpSpPr/>
          <p:nvPr/>
        </p:nvGrpSpPr>
        <p:grpSpPr>
          <a:xfrm>
            <a:off x="610533" y="376076"/>
            <a:ext cx="2345331" cy="737487"/>
            <a:chOff x="551432" y="386318"/>
            <a:chExt cx="2345331" cy="737487"/>
          </a:xfrm>
        </p:grpSpPr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AD74CD39-1883-441F-AFF6-56AB7AE118A7}"/>
                </a:ext>
              </a:extLst>
            </p:cNvPr>
            <p:cNvSpPr/>
            <p:nvPr/>
          </p:nvSpPr>
          <p:spPr>
            <a:xfrm>
              <a:off x="551432" y="386318"/>
              <a:ext cx="2345331" cy="7374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433BE627-0797-4455-8F39-1CEC1A007F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375" y="386318"/>
              <a:ext cx="2339241" cy="727539"/>
            </a:xfrm>
            <a:prstGeom prst="rect">
              <a:avLst/>
            </a:prstGeom>
          </p:spPr>
        </p:pic>
      </p:grpSp>
      <p:sp>
        <p:nvSpPr>
          <p:cNvPr id="8" name="pole tekstowe 7">
            <a:extLst>
              <a:ext uri="{FF2B5EF4-FFF2-40B4-BE49-F238E27FC236}">
                <a16:creationId xmlns:a16="http://schemas.microsoft.com/office/drawing/2014/main" id="{2A7F2EE8-C739-4AFC-8DE0-F9B8FD0BEEAC}"/>
              </a:ext>
            </a:extLst>
          </p:cNvPr>
          <p:cNvSpPr txBox="1"/>
          <p:nvPr/>
        </p:nvSpPr>
        <p:spPr>
          <a:xfrm>
            <a:off x="543329" y="1811153"/>
            <a:ext cx="55219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kern="0" dirty="0">
                <a:solidFill>
                  <a:schemeClr val="accent1">
                    <a:lumMod val="7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Dziękuję za uwagę</a:t>
            </a:r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54BCE6F3-F7FD-4409-9E94-401DA5EB63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7602" y="3648915"/>
            <a:ext cx="446400" cy="446400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E507052D-E7D2-479C-95C0-541D0D8ADAB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77602" y="4360293"/>
            <a:ext cx="446400" cy="446400"/>
          </a:xfrm>
          <a:prstGeom prst="rect">
            <a:avLst/>
          </a:pr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2E145DEA-3E0D-496F-98D8-B13D5B7B787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77602" y="2956405"/>
            <a:ext cx="446400" cy="446400"/>
          </a:xfrm>
          <a:prstGeom prst="rect">
            <a:avLst/>
          </a:prstGeom>
        </p:spPr>
      </p:pic>
      <p:sp>
        <p:nvSpPr>
          <p:cNvPr id="12" name="Prostokąt 11">
            <a:extLst>
              <a:ext uri="{FF2B5EF4-FFF2-40B4-BE49-F238E27FC236}">
                <a16:creationId xmlns:a16="http://schemas.microsoft.com/office/drawing/2014/main" id="{00E37C99-4A15-48F2-8283-49A55E917D7A}"/>
              </a:ext>
            </a:extLst>
          </p:cNvPr>
          <p:cNvSpPr/>
          <p:nvPr/>
        </p:nvSpPr>
        <p:spPr>
          <a:xfrm>
            <a:off x="1238386" y="3681285"/>
            <a:ext cx="30524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0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www.x.com/MAPGOVPL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C03CC24C-A741-4BC8-A872-B4815CF2D363}"/>
              </a:ext>
            </a:extLst>
          </p:cNvPr>
          <p:cNvSpPr/>
          <p:nvPr/>
        </p:nvSpPr>
        <p:spPr>
          <a:xfrm>
            <a:off x="1238386" y="2988775"/>
            <a:ext cx="39645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0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www.facebook.com/MAPGOVPL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D979A428-A56A-4FF1-B110-828BD0573099}"/>
              </a:ext>
            </a:extLst>
          </p:cNvPr>
          <p:cNvSpPr/>
          <p:nvPr/>
        </p:nvSpPr>
        <p:spPr>
          <a:xfrm>
            <a:off x="1238386" y="4360293"/>
            <a:ext cx="40604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000" dirty="0">
                <a:solidFill>
                  <a:schemeClr val="bg2">
                    <a:lumMod val="50000"/>
                  </a:schemeClr>
                </a:solidFill>
              </a:rPr>
              <a:t>https://www.linkedin.com/company/</a:t>
            </a:r>
            <a:br>
              <a:rPr lang="pl-PL" sz="20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pl-PL" sz="2000" dirty="0">
                <a:solidFill>
                  <a:schemeClr val="bg2">
                    <a:lumMod val="50000"/>
                  </a:schemeClr>
                </a:solidFill>
              </a:rPr>
              <a:t>aktywa-</a:t>
            </a:r>
            <a:r>
              <a:rPr lang="pl-PL" sz="2000" dirty="0" err="1">
                <a:solidFill>
                  <a:schemeClr val="bg2">
                    <a:lumMod val="50000"/>
                  </a:schemeClr>
                </a:solidFill>
              </a:rPr>
              <a:t>panstwowe</a:t>
            </a:r>
            <a:r>
              <a:rPr lang="pl-PL" sz="2000" dirty="0">
                <a:solidFill>
                  <a:schemeClr val="bg2">
                    <a:lumMod val="50000"/>
                  </a:schemeClr>
                </a:solidFill>
              </a:rPr>
              <a:t>/</a:t>
            </a:r>
            <a:endParaRPr lang="pl-PL" sz="2000" dirty="0">
              <a:solidFill>
                <a:schemeClr val="bg2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A69CA732-DE6F-48AE-884F-674AE50D81D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202" y="5616692"/>
            <a:ext cx="1080000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E24723FD-9E17-4801-946C-CF5418E7462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600" y="5616692"/>
            <a:ext cx="1080000" cy="1080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765BAA47-1B03-42D2-88A3-CBDE1AB703E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4401" y="5616692"/>
            <a:ext cx="1080000" cy="1080000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7F1D0260-FAB8-4B60-9035-53D9D907567B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1695889" y="0"/>
            <a:ext cx="542544" cy="6858000"/>
          </a:xfrm>
          <a:prstGeom prst="rect">
            <a:avLst/>
          </a:prstGeom>
        </p:spPr>
      </p:pic>
      <p:sp>
        <p:nvSpPr>
          <p:cNvPr id="19" name="Prostokąt 18">
            <a:extLst>
              <a:ext uri="{FF2B5EF4-FFF2-40B4-BE49-F238E27FC236}">
                <a16:creationId xmlns:a16="http://schemas.microsoft.com/office/drawing/2014/main" id="{84ED9778-336C-4B96-AF0F-70A78380E724}"/>
              </a:ext>
            </a:extLst>
          </p:cNvPr>
          <p:cNvSpPr/>
          <p:nvPr/>
        </p:nvSpPr>
        <p:spPr>
          <a:xfrm>
            <a:off x="8910374" y="2249779"/>
            <a:ext cx="2340000" cy="2340000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F70274EC-4507-4045-BB82-035ABFE57682}"/>
              </a:ext>
            </a:extLst>
          </p:cNvPr>
          <p:cNvSpPr/>
          <p:nvPr/>
        </p:nvSpPr>
        <p:spPr>
          <a:xfrm>
            <a:off x="6988728" y="2594653"/>
            <a:ext cx="810000" cy="810000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63197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EA6292FB-B829-4783-A9CB-7179CB0BC4A9}"/>
              </a:ext>
            </a:extLst>
          </p:cNvPr>
          <p:cNvSpPr/>
          <p:nvPr/>
        </p:nvSpPr>
        <p:spPr>
          <a:xfrm>
            <a:off x="649096" y="376076"/>
            <a:ext cx="2345331" cy="7374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AB8AE133-A03C-47BC-88C2-F3DE758F0840}"/>
              </a:ext>
            </a:extLst>
          </p:cNvPr>
          <p:cNvGrpSpPr/>
          <p:nvPr/>
        </p:nvGrpSpPr>
        <p:grpSpPr>
          <a:xfrm>
            <a:off x="815604" y="2172020"/>
            <a:ext cx="9534626" cy="1477328"/>
            <a:chOff x="795291" y="2323091"/>
            <a:chExt cx="9534626" cy="1477328"/>
          </a:xfrm>
        </p:grpSpPr>
        <p:sp>
          <p:nvSpPr>
            <p:cNvPr id="6" name="pole tekstowe 5">
              <a:extLst>
                <a:ext uri="{FF2B5EF4-FFF2-40B4-BE49-F238E27FC236}">
                  <a16:creationId xmlns:a16="http://schemas.microsoft.com/office/drawing/2014/main" id="{CCD0D1C1-4475-4687-9C5B-B8FD5B998A36}"/>
                </a:ext>
              </a:extLst>
            </p:cNvPr>
            <p:cNvSpPr txBox="1"/>
            <p:nvPr/>
          </p:nvSpPr>
          <p:spPr>
            <a:xfrm>
              <a:off x="1736856" y="2323091"/>
              <a:ext cx="8593061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80975" lvl="0" indent="-180975">
                <a:buFont typeface="Arial" panose="020B0604020202020204" pitchFamily="34" charset="0"/>
                <a:buChar char="•"/>
                <a:defRPr/>
              </a:pPr>
              <a:r>
                <a:rPr lang="pl-PL" b="1" dirty="0">
                  <a:solidFill>
                    <a:srgbClr val="FF0000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Polska 20. gospodarką świata </a:t>
              </a:r>
              <a:r>
                <a:rPr lang="pl-PL" dirty="0">
                  <a:solidFill>
                    <a:schemeClr val="bg2">
                      <a:lumMod val="50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– odrobiliśmy swoją lekcję rozwojową.</a:t>
              </a:r>
            </a:p>
            <a:p>
              <a:pPr marL="180975" lvl="0" indent="-180975">
                <a:buFont typeface="Arial" panose="020B0604020202020204" pitchFamily="34" charset="0"/>
                <a:buChar char="•"/>
                <a:defRPr/>
              </a:pPr>
              <a:r>
                <a:rPr lang="pl-PL" dirty="0">
                  <a:solidFill>
                    <a:schemeClr val="bg2">
                      <a:lumMod val="50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Inwestycje o wartości </a:t>
              </a:r>
              <a:r>
                <a:rPr lang="pl-PL" b="1" dirty="0">
                  <a:solidFill>
                    <a:schemeClr val="bg2">
                      <a:lumMod val="50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bilionów złotych </a:t>
              </a:r>
              <a:r>
                <a:rPr lang="pl-PL" dirty="0">
                  <a:solidFill>
                    <a:schemeClr val="bg2">
                      <a:lumMod val="50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w </a:t>
              </a:r>
              <a:r>
                <a:rPr lang="pl-PL" b="1" dirty="0">
                  <a:solidFill>
                    <a:schemeClr val="bg2">
                      <a:lumMod val="50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energetykę</a:t>
              </a:r>
              <a:r>
                <a:rPr lang="pl-PL" dirty="0">
                  <a:solidFill>
                    <a:schemeClr val="bg2">
                      <a:lumMod val="50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, </a:t>
              </a:r>
              <a:r>
                <a:rPr lang="pl-PL" b="1" dirty="0">
                  <a:solidFill>
                    <a:schemeClr val="bg2">
                      <a:lumMod val="50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infrastrukturę</a:t>
              </a:r>
              <a:r>
                <a:rPr lang="pl-PL" dirty="0">
                  <a:solidFill>
                    <a:schemeClr val="bg2">
                      <a:lumMod val="50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, </a:t>
              </a:r>
              <a:r>
                <a:rPr lang="pl-PL" b="1" dirty="0">
                  <a:solidFill>
                    <a:schemeClr val="bg2">
                      <a:lumMod val="50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transport</a:t>
              </a:r>
              <a:r>
                <a:rPr lang="pl-PL" dirty="0">
                  <a:solidFill>
                    <a:schemeClr val="bg2">
                      <a:lumMod val="50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oraz </a:t>
              </a:r>
              <a:r>
                <a:rPr lang="pl-PL" b="1" dirty="0">
                  <a:solidFill>
                    <a:schemeClr val="bg2">
                      <a:lumMod val="50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przemysł obronny do 2035 r.</a:t>
              </a:r>
              <a:endParaRPr lang="pl-PL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marL="180975" lvl="0" indent="-180975">
                <a:buFont typeface="Arial" panose="020B0604020202020204" pitchFamily="34" charset="0"/>
                <a:buChar char="•"/>
                <a:defRPr/>
              </a:pPr>
              <a:r>
                <a:rPr lang="pl-PL" b="1" dirty="0">
                  <a:solidFill>
                    <a:srgbClr val="FF0000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Krajowe firmy </a:t>
              </a:r>
              <a:r>
                <a:rPr lang="pl-PL" dirty="0">
                  <a:solidFill>
                    <a:schemeClr val="bg2">
                      <a:lumMod val="50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muszą być obecne w łańcuchach dostaw – </a:t>
              </a:r>
              <a:r>
                <a:rPr lang="pl-PL" b="1" dirty="0">
                  <a:solidFill>
                    <a:schemeClr val="bg2">
                      <a:lumMod val="50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impuls rozwojowy </a:t>
              </a:r>
              <a:br>
                <a:rPr lang="pl-PL" b="1" dirty="0">
                  <a:solidFill>
                    <a:schemeClr val="bg2">
                      <a:lumMod val="50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</a:br>
              <a:r>
                <a:rPr lang="pl-PL" b="1" dirty="0">
                  <a:solidFill>
                    <a:schemeClr val="bg2">
                      <a:lumMod val="50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dla Polski </a:t>
              </a:r>
              <a:r>
                <a:rPr lang="pl-PL" dirty="0">
                  <a:solidFill>
                    <a:schemeClr val="bg2">
                      <a:lumMod val="50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na kolejne dekady.</a:t>
              </a:r>
            </a:p>
          </p:txBody>
        </p:sp>
        <p:pic>
          <p:nvPicPr>
            <p:cNvPr id="7" name="Grafika 6" descr="Trend wzrostowy">
              <a:extLst>
                <a:ext uri="{FF2B5EF4-FFF2-40B4-BE49-F238E27FC236}">
                  <a16:creationId xmlns:a16="http://schemas.microsoft.com/office/drawing/2014/main" id="{79351E86-2280-491D-8575-B67FFF2229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95291" y="2421359"/>
              <a:ext cx="726795" cy="726795"/>
            </a:xfrm>
            <a:prstGeom prst="rect">
              <a:avLst/>
            </a:prstGeom>
          </p:spPr>
        </p:pic>
      </p:grpSp>
      <p:grpSp>
        <p:nvGrpSpPr>
          <p:cNvPr id="8" name="Grupa 7">
            <a:extLst>
              <a:ext uri="{FF2B5EF4-FFF2-40B4-BE49-F238E27FC236}">
                <a16:creationId xmlns:a16="http://schemas.microsoft.com/office/drawing/2014/main" id="{B927CBA0-054D-4821-B39B-9409C29C932E}"/>
              </a:ext>
            </a:extLst>
          </p:cNvPr>
          <p:cNvGrpSpPr/>
          <p:nvPr/>
        </p:nvGrpSpPr>
        <p:grpSpPr>
          <a:xfrm>
            <a:off x="452442" y="183505"/>
            <a:ext cx="2345331" cy="737487"/>
            <a:chOff x="551432" y="386318"/>
            <a:chExt cx="2345331" cy="737487"/>
          </a:xfrm>
        </p:grpSpPr>
        <p:sp>
          <p:nvSpPr>
            <p:cNvPr id="9" name="Prostokąt 8">
              <a:extLst>
                <a:ext uri="{FF2B5EF4-FFF2-40B4-BE49-F238E27FC236}">
                  <a16:creationId xmlns:a16="http://schemas.microsoft.com/office/drawing/2014/main" id="{84FF784C-E632-4346-85E4-F09D99140A5E}"/>
                </a:ext>
              </a:extLst>
            </p:cNvPr>
            <p:cNvSpPr/>
            <p:nvPr/>
          </p:nvSpPr>
          <p:spPr>
            <a:xfrm>
              <a:off x="551432" y="386318"/>
              <a:ext cx="2345331" cy="7374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pic>
          <p:nvPicPr>
            <p:cNvPr id="10" name="Obraz 9">
              <a:extLst>
                <a:ext uri="{FF2B5EF4-FFF2-40B4-BE49-F238E27FC236}">
                  <a16:creationId xmlns:a16="http://schemas.microsoft.com/office/drawing/2014/main" id="{C48D1315-9A23-4ED4-A7A5-D2060A2121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375" y="386318"/>
              <a:ext cx="2339241" cy="727539"/>
            </a:xfrm>
            <a:prstGeom prst="rect">
              <a:avLst/>
            </a:prstGeom>
          </p:spPr>
        </p:pic>
      </p:grpSp>
      <p:grpSp>
        <p:nvGrpSpPr>
          <p:cNvPr id="11" name="Grupa 10">
            <a:extLst>
              <a:ext uri="{FF2B5EF4-FFF2-40B4-BE49-F238E27FC236}">
                <a16:creationId xmlns:a16="http://schemas.microsoft.com/office/drawing/2014/main" id="{78733547-6B31-4D38-84A8-A7A6D3BCB8AC}"/>
              </a:ext>
            </a:extLst>
          </p:cNvPr>
          <p:cNvGrpSpPr/>
          <p:nvPr/>
        </p:nvGrpSpPr>
        <p:grpSpPr>
          <a:xfrm>
            <a:off x="815604" y="3676458"/>
            <a:ext cx="9322978" cy="842937"/>
            <a:chOff x="795291" y="3773054"/>
            <a:chExt cx="9322978" cy="726795"/>
          </a:xfrm>
        </p:grpSpPr>
        <p:pic>
          <p:nvPicPr>
            <p:cNvPr id="12" name="Grafika 11" descr="Mapa z pinezką">
              <a:extLst>
                <a:ext uri="{FF2B5EF4-FFF2-40B4-BE49-F238E27FC236}">
                  <a16:creationId xmlns:a16="http://schemas.microsoft.com/office/drawing/2014/main" id="{C05B9436-64F3-4008-A1AC-C7E9ABD027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95291" y="3773054"/>
              <a:ext cx="726795" cy="726795"/>
            </a:xfrm>
            <a:prstGeom prst="rect">
              <a:avLst/>
            </a:prstGeom>
          </p:spPr>
        </p:pic>
        <p:sp>
          <p:nvSpPr>
            <p:cNvPr id="13" name="pole tekstowe 12">
              <a:extLst>
                <a:ext uri="{FF2B5EF4-FFF2-40B4-BE49-F238E27FC236}">
                  <a16:creationId xmlns:a16="http://schemas.microsoft.com/office/drawing/2014/main" id="{05D9A8C5-2171-4AAE-9CFC-900D3D79A03B}"/>
                </a:ext>
              </a:extLst>
            </p:cNvPr>
            <p:cNvSpPr txBox="1"/>
            <p:nvPr/>
          </p:nvSpPr>
          <p:spPr>
            <a:xfrm>
              <a:off x="1765157" y="3857812"/>
              <a:ext cx="8353112" cy="5572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7800" indent="-177800">
                <a:buFont typeface="Arial" panose="020B0604020202020204" pitchFamily="34" charset="0"/>
                <a:buChar char="•"/>
                <a:defRPr/>
              </a:pPr>
              <a:r>
                <a:rPr lang="pl-PL" b="1" dirty="0">
                  <a:solidFill>
                    <a:srgbClr val="FF0000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Wzrost</a:t>
              </a:r>
              <a:r>
                <a:rPr lang="pl-PL" dirty="0">
                  <a:solidFill>
                    <a:schemeClr val="bg2">
                      <a:lumMod val="50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udziału </a:t>
              </a:r>
              <a:r>
                <a:rPr lang="pl-PL" b="1" dirty="0">
                  <a:solidFill>
                    <a:schemeClr val="bg2">
                      <a:lumMod val="50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krajowych firm </a:t>
              </a:r>
              <a:r>
                <a:rPr lang="pl-PL" dirty="0">
                  <a:solidFill>
                    <a:schemeClr val="bg2">
                      <a:lumMod val="50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jako głównych poddostawców. </a:t>
              </a:r>
            </a:p>
            <a:p>
              <a:pPr marL="177800" indent="-177800">
                <a:buFont typeface="Arial" panose="020B0604020202020204" pitchFamily="34" charset="0"/>
                <a:buChar char="•"/>
                <a:defRPr/>
              </a:pPr>
              <a:r>
                <a:rPr lang="pl-PL" dirty="0">
                  <a:solidFill>
                    <a:schemeClr val="bg2">
                      <a:lumMod val="50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Zwiększenie kompetencji przemysłowych kadr oraz </a:t>
              </a:r>
              <a:r>
                <a:rPr lang="pl-PL" b="1" dirty="0">
                  <a:solidFill>
                    <a:srgbClr val="FF0000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rozwój</a:t>
              </a:r>
              <a:r>
                <a:rPr lang="pl-PL" dirty="0">
                  <a:solidFill>
                    <a:schemeClr val="bg2">
                      <a:lumMod val="50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technologii.</a:t>
              </a:r>
            </a:p>
          </p:txBody>
        </p:sp>
      </p:grpSp>
      <p:grpSp>
        <p:nvGrpSpPr>
          <p:cNvPr id="14" name="Grupa 13">
            <a:extLst>
              <a:ext uri="{FF2B5EF4-FFF2-40B4-BE49-F238E27FC236}">
                <a16:creationId xmlns:a16="http://schemas.microsoft.com/office/drawing/2014/main" id="{031C656F-6E95-4711-9F95-CED2E0E85813}"/>
              </a:ext>
            </a:extLst>
          </p:cNvPr>
          <p:cNvGrpSpPr/>
          <p:nvPr/>
        </p:nvGrpSpPr>
        <p:grpSpPr>
          <a:xfrm>
            <a:off x="815604" y="4584276"/>
            <a:ext cx="10119096" cy="1200329"/>
            <a:chOff x="815604" y="4823127"/>
            <a:chExt cx="9823820" cy="1200329"/>
          </a:xfrm>
        </p:grpSpPr>
        <p:pic>
          <p:nvPicPr>
            <p:cNvPr id="15" name="Grafika 14" descr="Sieć użytkowników">
              <a:extLst>
                <a:ext uri="{FF2B5EF4-FFF2-40B4-BE49-F238E27FC236}">
                  <a16:creationId xmlns:a16="http://schemas.microsoft.com/office/drawing/2014/main" id="{B9AF0A3F-54E5-43A5-B112-C682AA64AAD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15604" y="4890892"/>
              <a:ext cx="789932" cy="789932"/>
            </a:xfrm>
            <a:prstGeom prst="rect">
              <a:avLst/>
            </a:prstGeom>
          </p:spPr>
        </p:pic>
        <p:sp>
          <p:nvSpPr>
            <p:cNvPr id="16" name="pole tekstowe 15">
              <a:extLst>
                <a:ext uri="{FF2B5EF4-FFF2-40B4-BE49-F238E27FC236}">
                  <a16:creationId xmlns:a16="http://schemas.microsoft.com/office/drawing/2014/main" id="{CE30254C-4DE0-43C6-8037-939BCB1A609D}"/>
                </a:ext>
              </a:extLst>
            </p:cNvPr>
            <p:cNvSpPr txBox="1"/>
            <p:nvPr/>
          </p:nvSpPr>
          <p:spPr>
            <a:xfrm>
              <a:off x="1757169" y="4823127"/>
              <a:ext cx="8882255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80975" lvl="0" indent="-180975">
                <a:buFont typeface="Arial" panose="020B0604020202020204" pitchFamily="34" charset="0"/>
                <a:buChar char="•"/>
                <a:defRPr/>
              </a:pPr>
              <a:r>
                <a:rPr lang="pl-PL" b="1" dirty="0">
                  <a:solidFill>
                    <a:srgbClr val="FF0000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Efektywne stosowanie regulacji</a:t>
              </a:r>
              <a:r>
                <a:rPr lang="pl-PL" dirty="0">
                  <a:solidFill>
                    <a:schemeClr val="bg2">
                      <a:lumMod val="50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dot. wsparcia udziału krajowych firm w dużych, strategicznych inwestycjach – wzorem wybranych państw UE.</a:t>
              </a:r>
            </a:p>
            <a:p>
              <a:pPr marL="180975" lvl="0" indent="-180975">
                <a:buFont typeface="Arial" panose="020B0604020202020204" pitchFamily="34" charset="0"/>
                <a:buChar char="•"/>
                <a:defRPr/>
              </a:pPr>
              <a:r>
                <a:rPr lang="pl-PL" dirty="0">
                  <a:solidFill>
                    <a:schemeClr val="bg2">
                      <a:lumMod val="50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Problemem lokalnych firm nie jest brak kompetencji, tylko brak doświadczenia </a:t>
              </a:r>
              <a:br>
                <a:rPr lang="pl-PL" dirty="0">
                  <a:solidFill>
                    <a:schemeClr val="bg2">
                      <a:lumMod val="50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</a:br>
              <a:r>
                <a:rPr lang="pl-PL" dirty="0">
                  <a:solidFill>
                    <a:schemeClr val="bg2">
                      <a:lumMod val="50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i know-how. </a:t>
              </a:r>
            </a:p>
          </p:txBody>
        </p:sp>
      </p:grpSp>
      <p:sp>
        <p:nvSpPr>
          <p:cNvPr id="17" name="Prostokąt 16">
            <a:extLst>
              <a:ext uri="{FF2B5EF4-FFF2-40B4-BE49-F238E27FC236}">
                <a16:creationId xmlns:a16="http://schemas.microsoft.com/office/drawing/2014/main" id="{83F75791-4320-4731-8F8B-6F47405E85A9}"/>
              </a:ext>
            </a:extLst>
          </p:cNvPr>
          <p:cNvSpPr/>
          <p:nvPr/>
        </p:nvSpPr>
        <p:spPr>
          <a:xfrm>
            <a:off x="11700616" y="0"/>
            <a:ext cx="540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18" name="Grupa 17">
            <a:extLst>
              <a:ext uri="{FF2B5EF4-FFF2-40B4-BE49-F238E27FC236}">
                <a16:creationId xmlns:a16="http://schemas.microsoft.com/office/drawing/2014/main" id="{A3006B23-8CBF-4FA4-A08C-2332C267B8D1}"/>
              </a:ext>
            </a:extLst>
          </p:cNvPr>
          <p:cNvGrpSpPr/>
          <p:nvPr/>
        </p:nvGrpSpPr>
        <p:grpSpPr>
          <a:xfrm>
            <a:off x="693441" y="6048079"/>
            <a:ext cx="3866034" cy="434868"/>
            <a:chOff x="693441" y="6048079"/>
            <a:chExt cx="3866034" cy="434868"/>
          </a:xfrm>
        </p:grpSpPr>
        <p:sp>
          <p:nvSpPr>
            <p:cNvPr id="19" name="Prostokąt 18">
              <a:extLst>
                <a:ext uri="{FF2B5EF4-FFF2-40B4-BE49-F238E27FC236}">
                  <a16:creationId xmlns:a16="http://schemas.microsoft.com/office/drawing/2014/main" id="{7FF1D7E0-AB24-41A9-8EE8-94425504ECE4}"/>
                </a:ext>
              </a:extLst>
            </p:cNvPr>
            <p:cNvSpPr/>
            <p:nvPr/>
          </p:nvSpPr>
          <p:spPr>
            <a:xfrm>
              <a:off x="693441" y="6048079"/>
              <a:ext cx="3866034" cy="43486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0" name="pole tekstowe 19">
              <a:extLst>
                <a:ext uri="{FF2B5EF4-FFF2-40B4-BE49-F238E27FC236}">
                  <a16:creationId xmlns:a16="http://schemas.microsoft.com/office/drawing/2014/main" id="{120DC457-CDCC-46A9-99C3-379FA18B8F80}"/>
                </a:ext>
              </a:extLst>
            </p:cNvPr>
            <p:cNvSpPr txBox="1"/>
            <p:nvPr/>
          </p:nvSpPr>
          <p:spPr>
            <a:xfrm>
              <a:off x="693443" y="6065458"/>
              <a:ext cx="3866031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l-PL" sz="20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Minister Aktywów Państwowych</a:t>
              </a:r>
            </a:p>
          </p:txBody>
        </p:sp>
      </p:grp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40D2AC21-C4A4-4D58-892C-A6690D2DB38D}"/>
              </a:ext>
            </a:extLst>
          </p:cNvPr>
          <p:cNvSpPr txBox="1"/>
          <p:nvPr/>
        </p:nvSpPr>
        <p:spPr>
          <a:xfrm>
            <a:off x="543329" y="1307649"/>
            <a:ext cx="9128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l-PL" sz="3200" b="1" dirty="0">
                <a:solidFill>
                  <a:srgbClr val="4472C4">
                    <a:lumMod val="75000"/>
                  </a:srgb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Dlaczego </a:t>
            </a:r>
            <a:r>
              <a:rPr lang="pl-PL" sz="3200" b="1" dirty="0" err="1">
                <a:solidFill>
                  <a:srgbClr val="4472C4">
                    <a:lumMod val="75000"/>
                  </a:srgb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local</a:t>
            </a:r>
            <a:r>
              <a:rPr lang="pl-PL" sz="3200" b="1" dirty="0">
                <a:solidFill>
                  <a:srgbClr val="4472C4">
                    <a:lumMod val="75000"/>
                  </a:srgb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3200" b="1" dirty="0" err="1">
                <a:solidFill>
                  <a:srgbClr val="4472C4">
                    <a:lumMod val="75000"/>
                  </a:srgb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content</a:t>
            </a:r>
            <a:r>
              <a:rPr lang="pl-PL" sz="3200" b="1" dirty="0">
                <a:solidFill>
                  <a:srgbClr val="4472C4">
                    <a:lumMod val="75000"/>
                  </a:srgb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jest kluczowy?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152F341D-9716-4268-8EB2-E047C9988319}"/>
              </a:ext>
            </a:extLst>
          </p:cNvPr>
          <p:cNvSpPr/>
          <p:nvPr/>
        </p:nvSpPr>
        <p:spPr>
          <a:xfrm>
            <a:off x="-1343961" y="1635116"/>
            <a:ext cx="536904" cy="5369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7697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>
            <a:extLst>
              <a:ext uri="{FF2B5EF4-FFF2-40B4-BE49-F238E27FC236}">
                <a16:creationId xmlns:a16="http://schemas.microsoft.com/office/drawing/2014/main" id="{30B820B6-4D3A-464D-B280-5F8C9403B731}"/>
              </a:ext>
            </a:extLst>
          </p:cNvPr>
          <p:cNvGrpSpPr/>
          <p:nvPr/>
        </p:nvGrpSpPr>
        <p:grpSpPr>
          <a:xfrm>
            <a:off x="610533" y="376076"/>
            <a:ext cx="2345331" cy="737487"/>
            <a:chOff x="551432" y="386318"/>
            <a:chExt cx="2345331" cy="737487"/>
          </a:xfrm>
        </p:grpSpPr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94F02EF0-D672-4261-ABBA-2CBB0608BCF6}"/>
                </a:ext>
              </a:extLst>
            </p:cNvPr>
            <p:cNvSpPr/>
            <p:nvPr/>
          </p:nvSpPr>
          <p:spPr>
            <a:xfrm>
              <a:off x="551432" y="386318"/>
              <a:ext cx="2345331" cy="7374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241D5E3A-17B3-4CDC-8F24-3651CE5784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375" y="386318"/>
              <a:ext cx="2339241" cy="727539"/>
            </a:xfrm>
            <a:prstGeom prst="rect">
              <a:avLst/>
            </a:prstGeom>
          </p:spPr>
        </p:pic>
      </p:grpSp>
      <p:sp>
        <p:nvSpPr>
          <p:cNvPr id="7" name="Prostokąt 6">
            <a:extLst>
              <a:ext uri="{FF2B5EF4-FFF2-40B4-BE49-F238E27FC236}">
                <a16:creationId xmlns:a16="http://schemas.microsoft.com/office/drawing/2014/main" id="{90F0350A-5651-4C25-BD28-BA1C8D3B643E}"/>
              </a:ext>
            </a:extLst>
          </p:cNvPr>
          <p:cNvSpPr/>
          <p:nvPr/>
        </p:nvSpPr>
        <p:spPr>
          <a:xfrm>
            <a:off x="11700616" y="0"/>
            <a:ext cx="540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683F3543-7B90-4C25-A691-4C65B31B7C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49699" y="-1023890"/>
            <a:ext cx="733425" cy="927567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44DCF363-E553-40D4-8BE1-8622B6D2228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33110" y="-915473"/>
            <a:ext cx="819150" cy="819150"/>
          </a:xfrm>
          <a:prstGeom prst="rect">
            <a:avLst/>
          </a:pr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480E4ED5-A00D-4C16-8D0B-109172D6C4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02246" y="-915473"/>
            <a:ext cx="733425" cy="819150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D4469EA7-193F-43C1-8AF1-F857E0E73A4A}"/>
              </a:ext>
            </a:extLst>
          </p:cNvPr>
          <p:cNvSpPr txBox="1"/>
          <p:nvPr/>
        </p:nvSpPr>
        <p:spPr>
          <a:xfrm>
            <a:off x="693441" y="1307649"/>
            <a:ext cx="9128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l-PL" sz="3200" b="1" dirty="0">
                <a:solidFill>
                  <a:srgbClr val="4472C4">
                    <a:lumMod val="75000"/>
                  </a:srgb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Kalendarium działań 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A147FC1-894C-42F0-B605-CB8CFAB412C1}"/>
              </a:ext>
            </a:extLst>
          </p:cNvPr>
          <p:cNvSpPr txBox="1"/>
          <p:nvPr/>
        </p:nvSpPr>
        <p:spPr>
          <a:xfrm>
            <a:off x="485775" y="2141074"/>
            <a:ext cx="9763924" cy="3524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 fontAlgn="base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pl-PL" sz="2200" b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10 października 2025 r</a:t>
            </a:r>
            <a:r>
              <a:rPr lang="pl-PL" sz="2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– Zarządzenie MAP: Zespół do spraw Udziału Komponentu Krajowego w Kluczowych Procesach Inwestycyjnych.</a:t>
            </a:r>
          </a:p>
          <a:p>
            <a:pPr marL="269875" indent="-269875" fontAlgn="base"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pl-PL" sz="2200" dirty="0">
              <a:solidFill>
                <a:schemeClr val="bg2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69875" indent="-269875" fontAlgn="base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pl-PL" sz="2200" b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30 października 2025 r. </a:t>
            </a:r>
            <a:r>
              <a:rPr lang="pl-PL" sz="2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–</a:t>
            </a:r>
            <a:r>
              <a:rPr lang="pl-PL" sz="2200" b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2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pierwsze posiedzenie i powołanie ARP jako Koordynatora ds. Komponentu Krajowego, określenie 10 zadań.</a:t>
            </a:r>
          </a:p>
          <a:p>
            <a:pPr marL="269875" indent="-269875" fontAlgn="base"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pl-PL" sz="2200" dirty="0">
              <a:solidFill>
                <a:schemeClr val="bg2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69875" indent="-269875" fontAlgn="base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Posiedzenia Zespołu oraz prace koncepcyjne zespołów roboczych  </a:t>
            </a:r>
          </a:p>
          <a:p>
            <a:pPr marL="269875" indent="-269875" fontAlgn="base"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pl-PL" sz="2200" dirty="0">
              <a:solidFill>
                <a:schemeClr val="bg2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69875" indent="-269875" fontAlgn="base"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pl-PL" sz="2200" dirty="0">
              <a:solidFill>
                <a:schemeClr val="bg2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12" name="Grupa 11">
            <a:extLst>
              <a:ext uri="{FF2B5EF4-FFF2-40B4-BE49-F238E27FC236}">
                <a16:creationId xmlns:a16="http://schemas.microsoft.com/office/drawing/2014/main" id="{5FCBD87E-045C-47B6-91D7-9AE237B930AB}"/>
              </a:ext>
            </a:extLst>
          </p:cNvPr>
          <p:cNvGrpSpPr/>
          <p:nvPr/>
        </p:nvGrpSpPr>
        <p:grpSpPr>
          <a:xfrm>
            <a:off x="693441" y="6048079"/>
            <a:ext cx="3866034" cy="434868"/>
            <a:chOff x="693441" y="6048079"/>
            <a:chExt cx="3866034" cy="434868"/>
          </a:xfrm>
        </p:grpSpPr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7FD03F61-40BB-4E32-8FDE-F57E226E48E9}"/>
                </a:ext>
              </a:extLst>
            </p:cNvPr>
            <p:cNvSpPr/>
            <p:nvPr/>
          </p:nvSpPr>
          <p:spPr>
            <a:xfrm>
              <a:off x="693441" y="6048079"/>
              <a:ext cx="3866034" cy="43486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6" name="pole tekstowe 15">
              <a:extLst>
                <a:ext uri="{FF2B5EF4-FFF2-40B4-BE49-F238E27FC236}">
                  <a16:creationId xmlns:a16="http://schemas.microsoft.com/office/drawing/2014/main" id="{00D616BA-A0E0-4F09-AD8F-6F2495931615}"/>
                </a:ext>
              </a:extLst>
            </p:cNvPr>
            <p:cNvSpPr txBox="1"/>
            <p:nvPr/>
          </p:nvSpPr>
          <p:spPr>
            <a:xfrm>
              <a:off x="693443" y="6065458"/>
              <a:ext cx="3866031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l-PL" sz="20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Minister Aktywów Państwowych</a:t>
              </a:r>
            </a:p>
          </p:txBody>
        </p:sp>
      </p:grpSp>
      <p:pic>
        <p:nvPicPr>
          <p:cNvPr id="23" name="Grafika 22" descr="Kalendarz miesięczny">
            <a:extLst>
              <a:ext uri="{FF2B5EF4-FFF2-40B4-BE49-F238E27FC236}">
                <a16:creationId xmlns:a16="http://schemas.microsoft.com/office/drawing/2014/main" id="{D2D6C15A-5C78-4E42-9BBF-5C22C4A8F45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207995" y="324485"/>
            <a:ext cx="1793425" cy="179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983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>
            <a:extLst>
              <a:ext uri="{FF2B5EF4-FFF2-40B4-BE49-F238E27FC236}">
                <a16:creationId xmlns:a16="http://schemas.microsoft.com/office/drawing/2014/main" id="{30B820B6-4D3A-464D-B280-5F8C9403B731}"/>
              </a:ext>
            </a:extLst>
          </p:cNvPr>
          <p:cNvGrpSpPr/>
          <p:nvPr/>
        </p:nvGrpSpPr>
        <p:grpSpPr>
          <a:xfrm>
            <a:off x="610533" y="376076"/>
            <a:ext cx="2345331" cy="737487"/>
            <a:chOff x="551432" y="386318"/>
            <a:chExt cx="2345331" cy="737487"/>
          </a:xfrm>
        </p:grpSpPr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94F02EF0-D672-4261-ABBA-2CBB0608BCF6}"/>
                </a:ext>
              </a:extLst>
            </p:cNvPr>
            <p:cNvSpPr/>
            <p:nvPr/>
          </p:nvSpPr>
          <p:spPr>
            <a:xfrm>
              <a:off x="551432" y="386318"/>
              <a:ext cx="2345331" cy="7374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241D5E3A-17B3-4CDC-8F24-3651CE5784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375" y="386318"/>
              <a:ext cx="2339241" cy="727539"/>
            </a:xfrm>
            <a:prstGeom prst="rect">
              <a:avLst/>
            </a:prstGeom>
          </p:spPr>
        </p:pic>
      </p:grpSp>
      <p:sp>
        <p:nvSpPr>
          <p:cNvPr id="7" name="Prostokąt 6">
            <a:extLst>
              <a:ext uri="{FF2B5EF4-FFF2-40B4-BE49-F238E27FC236}">
                <a16:creationId xmlns:a16="http://schemas.microsoft.com/office/drawing/2014/main" id="{90F0350A-5651-4C25-BD28-BA1C8D3B643E}"/>
              </a:ext>
            </a:extLst>
          </p:cNvPr>
          <p:cNvSpPr/>
          <p:nvPr/>
        </p:nvSpPr>
        <p:spPr>
          <a:xfrm>
            <a:off x="11700616" y="0"/>
            <a:ext cx="540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683F3543-7B90-4C25-A691-4C65B31B7C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49699" y="-1023890"/>
            <a:ext cx="733425" cy="927567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44DCF363-E553-40D4-8BE1-8622B6D2228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33110" y="-915473"/>
            <a:ext cx="819150" cy="819150"/>
          </a:xfrm>
          <a:prstGeom prst="rect">
            <a:avLst/>
          </a:pr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480E4ED5-A00D-4C16-8D0B-109172D6C4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02246" y="-915473"/>
            <a:ext cx="733425" cy="819150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D4469EA7-193F-43C1-8AF1-F857E0E73A4A}"/>
              </a:ext>
            </a:extLst>
          </p:cNvPr>
          <p:cNvSpPr txBox="1"/>
          <p:nvPr/>
        </p:nvSpPr>
        <p:spPr>
          <a:xfrm>
            <a:off x="693441" y="1307649"/>
            <a:ext cx="9128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l-PL" sz="3200" b="1" dirty="0">
                <a:solidFill>
                  <a:srgbClr val="4472C4">
                    <a:lumMod val="75000"/>
                  </a:srgb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Współpraca ze wszystkimi chętnymi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A147FC1-894C-42F0-B605-CB8CFAB412C1}"/>
              </a:ext>
            </a:extLst>
          </p:cNvPr>
          <p:cNvSpPr txBox="1"/>
          <p:nvPr/>
        </p:nvSpPr>
        <p:spPr>
          <a:xfrm>
            <a:off x="693441" y="2147484"/>
            <a:ext cx="10573557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 fontAlgn="base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200" b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Instytucje </a:t>
            </a:r>
            <a:r>
              <a:rPr lang="pl-PL" sz="2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(m.in. ministerstwa, Agencja Uzbrojenia, GUS, UZP, KUKE, BGK, PIE, Prokuratoria Generalna RP, GDDKiA). </a:t>
            </a:r>
          </a:p>
          <a:p>
            <a:pPr marL="269875" indent="-269875" fontAlgn="base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200" b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Organizacje biznesowe </a:t>
            </a:r>
            <a:r>
              <a:rPr lang="pl-PL" sz="2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(m.in. Pracodawcy RP, Konfederacja Lewiatan, Federacja Pracodawców Polskich, Polski Związek Pracodawców Budownictwa)</a:t>
            </a:r>
          </a:p>
          <a:p>
            <a:pPr marL="269875" indent="-269875" fontAlgn="base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200" b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Spółki </a:t>
            </a:r>
            <a:r>
              <a:rPr lang="pl-PL" sz="2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(prywatne i z udziałem Skarbu Państwa, w tym Polskie Elektrownie Jądrowe, Orlen, PGE PGZ, PKP, PKO BP). </a:t>
            </a:r>
          </a:p>
          <a:p>
            <a:pPr fontAlgn="base">
              <a:spcAft>
                <a:spcPts val="600"/>
              </a:spcAft>
            </a:pPr>
            <a:endParaRPr lang="pl-PL" sz="1000" dirty="0">
              <a:solidFill>
                <a:schemeClr val="bg2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fontAlgn="base">
              <a:spcAft>
                <a:spcPts val="600"/>
              </a:spcAft>
            </a:pPr>
            <a:r>
              <a:rPr lang="pl-PL" sz="2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Pisemne stanowiska Izb Gospodarczych z sektora przemysłu ciężkiego i produkcji, energetyki i paliw, budownictwa i infrastruktury, transportu i logistyki oraz finansów.</a:t>
            </a:r>
          </a:p>
        </p:txBody>
      </p:sp>
      <p:grpSp>
        <p:nvGrpSpPr>
          <p:cNvPr id="12" name="Grupa 11">
            <a:extLst>
              <a:ext uri="{FF2B5EF4-FFF2-40B4-BE49-F238E27FC236}">
                <a16:creationId xmlns:a16="http://schemas.microsoft.com/office/drawing/2014/main" id="{39F74086-BB78-444A-ABE1-12C51BB6EB3C}"/>
              </a:ext>
            </a:extLst>
          </p:cNvPr>
          <p:cNvGrpSpPr/>
          <p:nvPr/>
        </p:nvGrpSpPr>
        <p:grpSpPr>
          <a:xfrm>
            <a:off x="693441" y="6048079"/>
            <a:ext cx="3866034" cy="434868"/>
            <a:chOff x="693441" y="6048079"/>
            <a:chExt cx="3866034" cy="434868"/>
          </a:xfrm>
        </p:grpSpPr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82F3AF4C-AC2E-4E99-866C-E58C1ED5A7CB}"/>
                </a:ext>
              </a:extLst>
            </p:cNvPr>
            <p:cNvSpPr/>
            <p:nvPr/>
          </p:nvSpPr>
          <p:spPr>
            <a:xfrm>
              <a:off x="693441" y="6048079"/>
              <a:ext cx="3866034" cy="43486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6" name="pole tekstowe 15">
              <a:extLst>
                <a:ext uri="{FF2B5EF4-FFF2-40B4-BE49-F238E27FC236}">
                  <a16:creationId xmlns:a16="http://schemas.microsoft.com/office/drawing/2014/main" id="{0CAE6BD2-C70E-4BF3-9203-5243ED48C270}"/>
                </a:ext>
              </a:extLst>
            </p:cNvPr>
            <p:cNvSpPr txBox="1"/>
            <p:nvPr/>
          </p:nvSpPr>
          <p:spPr>
            <a:xfrm>
              <a:off x="693443" y="6065458"/>
              <a:ext cx="3866031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l-PL" sz="20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Minister Aktywów Państwowych</a:t>
              </a:r>
            </a:p>
          </p:txBody>
        </p:sp>
      </p:grpSp>
      <p:pic>
        <p:nvPicPr>
          <p:cNvPr id="8" name="Grafika 7" descr="Uścisk dłoni">
            <a:extLst>
              <a:ext uri="{FF2B5EF4-FFF2-40B4-BE49-F238E27FC236}">
                <a16:creationId xmlns:a16="http://schemas.microsoft.com/office/drawing/2014/main" id="{2F397AC2-F6BB-41B0-A207-A0C2EF77BF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907833" y="51974"/>
            <a:ext cx="2075291" cy="2075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554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B979DF6C-9101-4E00-8C24-91DC863DE3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03" r="26671"/>
          <a:stretch/>
        </p:blipFill>
        <p:spPr>
          <a:xfrm>
            <a:off x="6850299" y="0"/>
            <a:ext cx="5388134" cy="6858000"/>
          </a:xfrm>
          <a:prstGeom prst="rect">
            <a:avLst/>
          </a:prstGeom>
        </p:spPr>
      </p:pic>
      <p:grpSp>
        <p:nvGrpSpPr>
          <p:cNvPr id="5" name="Grupa 4">
            <a:extLst>
              <a:ext uri="{FF2B5EF4-FFF2-40B4-BE49-F238E27FC236}">
                <a16:creationId xmlns:a16="http://schemas.microsoft.com/office/drawing/2014/main" id="{53DF0C30-8DCD-4A27-B42A-1C76B55C83D3}"/>
              </a:ext>
            </a:extLst>
          </p:cNvPr>
          <p:cNvGrpSpPr/>
          <p:nvPr/>
        </p:nvGrpSpPr>
        <p:grpSpPr>
          <a:xfrm>
            <a:off x="452442" y="183505"/>
            <a:ext cx="2345331" cy="737487"/>
            <a:chOff x="551432" y="386318"/>
            <a:chExt cx="2345331" cy="737487"/>
          </a:xfrm>
        </p:grpSpPr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FF98826A-8956-4DF3-B1E1-4687B5994E5A}"/>
                </a:ext>
              </a:extLst>
            </p:cNvPr>
            <p:cNvSpPr/>
            <p:nvPr/>
          </p:nvSpPr>
          <p:spPr>
            <a:xfrm>
              <a:off x="551432" y="386318"/>
              <a:ext cx="2345331" cy="7374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26223465-BE5D-4693-B98F-8C284266B0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375" y="386318"/>
              <a:ext cx="2339241" cy="727539"/>
            </a:xfrm>
            <a:prstGeom prst="rect">
              <a:avLst/>
            </a:prstGeom>
          </p:spPr>
        </p:pic>
      </p:grpSp>
      <p:sp>
        <p:nvSpPr>
          <p:cNvPr id="8" name="Prostokąt 7">
            <a:extLst>
              <a:ext uri="{FF2B5EF4-FFF2-40B4-BE49-F238E27FC236}">
                <a16:creationId xmlns:a16="http://schemas.microsoft.com/office/drawing/2014/main" id="{DA4A277D-929C-429D-B986-FBBAF7B63212}"/>
              </a:ext>
            </a:extLst>
          </p:cNvPr>
          <p:cNvSpPr/>
          <p:nvPr/>
        </p:nvSpPr>
        <p:spPr>
          <a:xfrm>
            <a:off x="11700616" y="0"/>
            <a:ext cx="540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74D74461-B967-437C-B9A0-D1453BD88F77}"/>
              </a:ext>
            </a:extLst>
          </p:cNvPr>
          <p:cNvGrpSpPr/>
          <p:nvPr/>
        </p:nvGrpSpPr>
        <p:grpSpPr>
          <a:xfrm>
            <a:off x="693441" y="6048079"/>
            <a:ext cx="3866034" cy="434868"/>
            <a:chOff x="693441" y="6048079"/>
            <a:chExt cx="3866034" cy="434868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3C5AC060-55CA-42E4-B78D-C4B5D3EE2CEB}"/>
                </a:ext>
              </a:extLst>
            </p:cNvPr>
            <p:cNvSpPr/>
            <p:nvPr/>
          </p:nvSpPr>
          <p:spPr>
            <a:xfrm>
              <a:off x="693441" y="6048079"/>
              <a:ext cx="3866034" cy="43486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1" name="pole tekstowe 10">
              <a:extLst>
                <a:ext uri="{FF2B5EF4-FFF2-40B4-BE49-F238E27FC236}">
                  <a16:creationId xmlns:a16="http://schemas.microsoft.com/office/drawing/2014/main" id="{4B6EA921-0F76-494C-8F0A-CA91370246E9}"/>
                </a:ext>
              </a:extLst>
            </p:cNvPr>
            <p:cNvSpPr txBox="1"/>
            <p:nvPr/>
          </p:nvSpPr>
          <p:spPr>
            <a:xfrm>
              <a:off x="693443" y="6065458"/>
              <a:ext cx="3866031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l-PL" sz="20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Minister Aktywów Państwowych</a:t>
              </a:r>
            </a:p>
          </p:txBody>
        </p:sp>
      </p:grp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CE9EDA95-B23C-4453-8B03-9CFF29FCCCEC}"/>
              </a:ext>
            </a:extLst>
          </p:cNvPr>
          <p:cNvSpPr txBox="1"/>
          <p:nvPr/>
        </p:nvSpPr>
        <p:spPr>
          <a:xfrm>
            <a:off x="693441" y="1307649"/>
            <a:ext cx="91285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l-PL" sz="3200" b="1" dirty="0" err="1">
                <a:solidFill>
                  <a:srgbClr val="4472C4">
                    <a:lumMod val="75000"/>
                  </a:srgb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Local</a:t>
            </a:r>
            <a:r>
              <a:rPr lang="pl-PL" sz="3200" b="1" dirty="0">
                <a:solidFill>
                  <a:srgbClr val="4472C4">
                    <a:lumMod val="75000"/>
                  </a:srgb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3200" b="1" dirty="0" err="1">
                <a:solidFill>
                  <a:srgbClr val="4472C4">
                    <a:lumMod val="75000"/>
                  </a:srgb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content</a:t>
            </a:r>
            <a:r>
              <a:rPr lang="pl-PL" sz="3200" b="1" dirty="0">
                <a:solidFill>
                  <a:srgbClr val="4472C4">
                    <a:lumMod val="75000"/>
                  </a:srgb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 dokumentach </a:t>
            </a:r>
            <a:br>
              <a:rPr lang="pl-PL" sz="3200" b="1" dirty="0">
                <a:solidFill>
                  <a:srgbClr val="4472C4">
                    <a:lumMod val="75000"/>
                  </a:srgb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3200" b="1" dirty="0">
                <a:solidFill>
                  <a:srgbClr val="4472C4">
                    <a:lumMod val="75000"/>
                  </a:srgb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strategicznych  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65DF382E-F0BD-444C-AC33-0174E303B949}"/>
              </a:ext>
            </a:extLst>
          </p:cNvPr>
          <p:cNvSpPr txBox="1"/>
          <p:nvPr/>
        </p:nvSpPr>
        <p:spPr>
          <a:xfrm>
            <a:off x="693441" y="2664316"/>
            <a:ext cx="5402559" cy="2929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pl-PL" sz="2200" b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Strategia Rozwoju Polski do 2035 r. </a:t>
            </a:r>
          </a:p>
          <a:p>
            <a:pPr marL="269875" indent="-269875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pl-PL" sz="2200" b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Polityka Zakupowa Państwa </a:t>
            </a:r>
            <a:r>
              <a:rPr lang="pl-PL" sz="2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– wytyczne ministrów i Urzędu Zamówień Publicznych będą wspierać lokalnych dostawców.</a:t>
            </a:r>
          </a:p>
          <a:p>
            <a:pPr marL="269875" indent="-269875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pl-PL" sz="2200" b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Strategia Rozwoju Przemysłu Obronnego </a:t>
            </a:r>
            <a:r>
              <a:rPr lang="pl-PL" sz="2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</a:t>
            </a:r>
            <a:r>
              <a:rPr lang="pl-PL" sz="2200" dirty="0" err="1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MRiT</a:t>
            </a:r>
            <a:r>
              <a:rPr lang="pl-PL" sz="2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 – wzmocnienie potencjału krajowej zbrojeniówki.</a:t>
            </a:r>
          </a:p>
        </p:txBody>
      </p:sp>
    </p:spTree>
    <p:extLst>
      <p:ext uri="{BB962C8B-B14F-4D97-AF65-F5344CB8AC3E}">
        <p14:creationId xmlns:p14="http://schemas.microsoft.com/office/powerpoint/2010/main" val="869404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upa 35">
            <a:extLst>
              <a:ext uri="{FF2B5EF4-FFF2-40B4-BE49-F238E27FC236}">
                <a16:creationId xmlns:a16="http://schemas.microsoft.com/office/drawing/2014/main" id="{87810DEA-F361-D820-BE9D-237B0694593A}"/>
              </a:ext>
            </a:extLst>
          </p:cNvPr>
          <p:cNvGrpSpPr/>
          <p:nvPr/>
        </p:nvGrpSpPr>
        <p:grpSpPr>
          <a:xfrm>
            <a:off x="452442" y="183505"/>
            <a:ext cx="2345331" cy="737487"/>
            <a:chOff x="551432" y="386318"/>
            <a:chExt cx="2345331" cy="737487"/>
          </a:xfrm>
        </p:grpSpPr>
        <p:sp>
          <p:nvSpPr>
            <p:cNvPr id="37" name="Prostokąt 36">
              <a:extLst>
                <a:ext uri="{FF2B5EF4-FFF2-40B4-BE49-F238E27FC236}">
                  <a16:creationId xmlns:a16="http://schemas.microsoft.com/office/drawing/2014/main" id="{1E743CB3-9BF6-87E1-A963-B612A996CAE9}"/>
                </a:ext>
              </a:extLst>
            </p:cNvPr>
            <p:cNvSpPr/>
            <p:nvPr/>
          </p:nvSpPr>
          <p:spPr>
            <a:xfrm>
              <a:off x="551432" y="386318"/>
              <a:ext cx="2345331" cy="7374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pic>
          <p:nvPicPr>
            <p:cNvPr id="38" name="Obraz 37">
              <a:extLst>
                <a:ext uri="{FF2B5EF4-FFF2-40B4-BE49-F238E27FC236}">
                  <a16:creationId xmlns:a16="http://schemas.microsoft.com/office/drawing/2014/main" id="{9D4FAB10-C900-58EA-6521-C759F2B589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375" y="386318"/>
              <a:ext cx="2339241" cy="727539"/>
            </a:xfrm>
            <a:prstGeom prst="rect">
              <a:avLst/>
            </a:prstGeom>
          </p:spPr>
        </p:pic>
      </p:grpSp>
      <p:sp>
        <p:nvSpPr>
          <p:cNvPr id="33" name="Text 0">
            <a:extLst>
              <a:ext uri="{FF2B5EF4-FFF2-40B4-BE49-F238E27FC236}">
                <a16:creationId xmlns:a16="http://schemas.microsoft.com/office/drawing/2014/main" id="{98FE94AE-3AAD-4AB3-A632-E9240512F991}"/>
              </a:ext>
            </a:extLst>
          </p:cNvPr>
          <p:cNvSpPr/>
          <p:nvPr/>
        </p:nvSpPr>
        <p:spPr>
          <a:xfrm>
            <a:off x="1974789" y="-860031"/>
            <a:ext cx="5369073" cy="844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31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7" name="Prostokąt 66">
            <a:extLst>
              <a:ext uri="{FF2B5EF4-FFF2-40B4-BE49-F238E27FC236}">
                <a16:creationId xmlns:a16="http://schemas.microsoft.com/office/drawing/2014/main" id="{0E5CA7D6-7E6B-429F-887F-10A61464E59F}"/>
              </a:ext>
            </a:extLst>
          </p:cNvPr>
          <p:cNvSpPr/>
          <p:nvPr/>
        </p:nvSpPr>
        <p:spPr>
          <a:xfrm>
            <a:off x="11700616" y="0"/>
            <a:ext cx="540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68" name="Grupa 67">
            <a:extLst>
              <a:ext uri="{FF2B5EF4-FFF2-40B4-BE49-F238E27FC236}">
                <a16:creationId xmlns:a16="http://schemas.microsoft.com/office/drawing/2014/main" id="{624976B4-D434-48DF-8C72-58F785192B1F}"/>
              </a:ext>
            </a:extLst>
          </p:cNvPr>
          <p:cNvGrpSpPr/>
          <p:nvPr/>
        </p:nvGrpSpPr>
        <p:grpSpPr>
          <a:xfrm>
            <a:off x="693441" y="6048079"/>
            <a:ext cx="3866034" cy="434868"/>
            <a:chOff x="693441" y="6048079"/>
            <a:chExt cx="3866034" cy="434868"/>
          </a:xfrm>
        </p:grpSpPr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46D08F4E-7469-43C3-9FA7-85F50F331D34}"/>
                </a:ext>
              </a:extLst>
            </p:cNvPr>
            <p:cNvSpPr/>
            <p:nvPr/>
          </p:nvSpPr>
          <p:spPr>
            <a:xfrm>
              <a:off x="693441" y="6048079"/>
              <a:ext cx="3866034" cy="43486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70" name="pole tekstowe 69">
              <a:extLst>
                <a:ext uri="{FF2B5EF4-FFF2-40B4-BE49-F238E27FC236}">
                  <a16:creationId xmlns:a16="http://schemas.microsoft.com/office/drawing/2014/main" id="{1CFA77A8-C57E-49A0-B76D-60FAA56031F7}"/>
                </a:ext>
              </a:extLst>
            </p:cNvPr>
            <p:cNvSpPr txBox="1"/>
            <p:nvPr/>
          </p:nvSpPr>
          <p:spPr>
            <a:xfrm>
              <a:off x="693443" y="6065458"/>
              <a:ext cx="3866031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l-PL" sz="20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Minister Aktywów Państwowych</a:t>
              </a:r>
            </a:p>
          </p:txBody>
        </p:sp>
      </p:grpSp>
      <p:sp>
        <p:nvSpPr>
          <p:cNvPr id="75" name="pole tekstowe 74">
            <a:extLst>
              <a:ext uri="{FF2B5EF4-FFF2-40B4-BE49-F238E27FC236}">
                <a16:creationId xmlns:a16="http://schemas.microsoft.com/office/drawing/2014/main" id="{030A38C8-9ED9-4608-8C12-70D61D8C3815}"/>
              </a:ext>
            </a:extLst>
          </p:cNvPr>
          <p:cNvSpPr txBox="1"/>
          <p:nvPr/>
        </p:nvSpPr>
        <p:spPr>
          <a:xfrm>
            <a:off x="693441" y="1361985"/>
            <a:ext cx="10747635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3150"/>
              </a:lnSpc>
              <a:defRPr/>
            </a:pPr>
            <a:r>
              <a:rPr lang="pl-PL" sz="3200" b="1" dirty="0">
                <a:solidFill>
                  <a:srgbClr val="4472C4">
                    <a:lumMod val="75000"/>
                  </a:srgb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10 zadań realizowanych w ramach projektu </a:t>
            </a:r>
            <a:endParaRPr lang="en-US" sz="3200" b="1" dirty="0">
              <a:solidFill>
                <a:srgbClr val="4472C4">
                  <a:lumMod val="75000"/>
                </a:srgb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5E20C510-219D-4249-BC25-CEBC93D61F06}"/>
              </a:ext>
            </a:extLst>
          </p:cNvPr>
          <p:cNvSpPr txBox="1"/>
          <p:nvPr/>
        </p:nvSpPr>
        <p:spPr>
          <a:xfrm>
            <a:off x="693440" y="2157687"/>
            <a:ext cx="8355277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pl-PL" sz="24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Zdefiniowanie pojęcia „komponent krajowy”.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pl-PL" sz="24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Identyfikacja kluczowych sektorów gospodarki.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pl-PL" sz="24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Określenie metodologii pomiaru komponentu krajowego.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pl-PL" sz="24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Analiza aktów prawnych w zakresie dopuszczalnych środków ochrony podstawowego interesu bezpieczeństwa państwa pod kątem </a:t>
            </a:r>
            <a:r>
              <a:rPr lang="pl-PL" sz="2400" dirty="0" err="1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local</a:t>
            </a:r>
            <a:r>
              <a:rPr lang="pl-PL" sz="24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2400" dirty="0" err="1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content</a:t>
            </a:r>
            <a:r>
              <a:rPr lang="pl-PL" sz="24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pl-PL" sz="24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Analiza dobrych praktyk w czterech państwach.</a:t>
            </a:r>
          </a:p>
        </p:txBody>
      </p:sp>
      <p:pic>
        <p:nvPicPr>
          <p:cNvPr id="14" name="Grafika 13" descr="Lista kontrolna (od prawej do lewej)">
            <a:extLst>
              <a:ext uri="{FF2B5EF4-FFF2-40B4-BE49-F238E27FC236}">
                <a16:creationId xmlns:a16="http://schemas.microsoft.com/office/drawing/2014/main" id="{09F311B7-34E8-4254-877E-755CCA7C39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48718" y="316730"/>
            <a:ext cx="2204690" cy="2204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946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a 12" descr="Lista kontrolna (od prawej do lewej)">
            <a:extLst>
              <a:ext uri="{FF2B5EF4-FFF2-40B4-BE49-F238E27FC236}">
                <a16:creationId xmlns:a16="http://schemas.microsoft.com/office/drawing/2014/main" id="{3C7A8022-A17F-4796-BFC9-F64D9372A9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8718" y="316730"/>
            <a:ext cx="2204690" cy="2204690"/>
          </a:xfrm>
          <a:prstGeom prst="rect">
            <a:avLst/>
          </a:prstGeom>
        </p:spPr>
      </p:pic>
      <p:grpSp>
        <p:nvGrpSpPr>
          <p:cNvPr id="36" name="Grupa 35">
            <a:extLst>
              <a:ext uri="{FF2B5EF4-FFF2-40B4-BE49-F238E27FC236}">
                <a16:creationId xmlns:a16="http://schemas.microsoft.com/office/drawing/2014/main" id="{87810DEA-F361-D820-BE9D-237B0694593A}"/>
              </a:ext>
            </a:extLst>
          </p:cNvPr>
          <p:cNvGrpSpPr/>
          <p:nvPr/>
        </p:nvGrpSpPr>
        <p:grpSpPr>
          <a:xfrm>
            <a:off x="452442" y="183505"/>
            <a:ext cx="2345331" cy="737487"/>
            <a:chOff x="551432" y="386318"/>
            <a:chExt cx="2345331" cy="737487"/>
          </a:xfrm>
        </p:grpSpPr>
        <p:sp>
          <p:nvSpPr>
            <p:cNvPr id="37" name="Prostokąt 36">
              <a:extLst>
                <a:ext uri="{FF2B5EF4-FFF2-40B4-BE49-F238E27FC236}">
                  <a16:creationId xmlns:a16="http://schemas.microsoft.com/office/drawing/2014/main" id="{1E743CB3-9BF6-87E1-A963-B612A996CAE9}"/>
                </a:ext>
              </a:extLst>
            </p:cNvPr>
            <p:cNvSpPr/>
            <p:nvPr/>
          </p:nvSpPr>
          <p:spPr>
            <a:xfrm>
              <a:off x="551432" y="386318"/>
              <a:ext cx="2345331" cy="7374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pic>
          <p:nvPicPr>
            <p:cNvPr id="38" name="Obraz 37">
              <a:extLst>
                <a:ext uri="{FF2B5EF4-FFF2-40B4-BE49-F238E27FC236}">
                  <a16:creationId xmlns:a16="http://schemas.microsoft.com/office/drawing/2014/main" id="{9D4FAB10-C900-58EA-6521-C759F2B5891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375" y="386318"/>
              <a:ext cx="2339241" cy="727539"/>
            </a:xfrm>
            <a:prstGeom prst="rect">
              <a:avLst/>
            </a:prstGeom>
          </p:spPr>
        </p:pic>
      </p:grpSp>
      <p:sp>
        <p:nvSpPr>
          <p:cNvPr id="33" name="Text 0">
            <a:extLst>
              <a:ext uri="{FF2B5EF4-FFF2-40B4-BE49-F238E27FC236}">
                <a16:creationId xmlns:a16="http://schemas.microsoft.com/office/drawing/2014/main" id="{98FE94AE-3AAD-4AB3-A632-E9240512F991}"/>
              </a:ext>
            </a:extLst>
          </p:cNvPr>
          <p:cNvSpPr/>
          <p:nvPr/>
        </p:nvSpPr>
        <p:spPr>
          <a:xfrm>
            <a:off x="1974789" y="-860031"/>
            <a:ext cx="5369073" cy="844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31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7" name="Prostokąt 66">
            <a:extLst>
              <a:ext uri="{FF2B5EF4-FFF2-40B4-BE49-F238E27FC236}">
                <a16:creationId xmlns:a16="http://schemas.microsoft.com/office/drawing/2014/main" id="{0E5CA7D6-7E6B-429F-887F-10A61464E59F}"/>
              </a:ext>
            </a:extLst>
          </p:cNvPr>
          <p:cNvSpPr/>
          <p:nvPr/>
        </p:nvSpPr>
        <p:spPr>
          <a:xfrm>
            <a:off x="11700616" y="0"/>
            <a:ext cx="540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68" name="Grupa 67">
            <a:extLst>
              <a:ext uri="{FF2B5EF4-FFF2-40B4-BE49-F238E27FC236}">
                <a16:creationId xmlns:a16="http://schemas.microsoft.com/office/drawing/2014/main" id="{624976B4-D434-48DF-8C72-58F785192B1F}"/>
              </a:ext>
            </a:extLst>
          </p:cNvPr>
          <p:cNvGrpSpPr/>
          <p:nvPr/>
        </p:nvGrpSpPr>
        <p:grpSpPr>
          <a:xfrm>
            <a:off x="693441" y="6048079"/>
            <a:ext cx="3866034" cy="434868"/>
            <a:chOff x="693441" y="6048079"/>
            <a:chExt cx="3866034" cy="434868"/>
          </a:xfrm>
        </p:grpSpPr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46D08F4E-7469-43C3-9FA7-85F50F331D34}"/>
                </a:ext>
              </a:extLst>
            </p:cNvPr>
            <p:cNvSpPr/>
            <p:nvPr/>
          </p:nvSpPr>
          <p:spPr>
            <a:xfrm>
              <a:off x="693441" y="6048079"/>
              <a:ext cx="3866034" cy="43486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70" name="pole tekstowe 69">
              <a:extLst>
                <a:ext uri="{FF2B5EF4-FFF2-40B4-BE49-F238E27FC236}">
                  <a16:creationId xmlns:a16="http://schemas.microsoft.com/office/drawing/2014/main" id="{1CFA77A8-C57E-49A0-B76D-60FAA56031F7}"/>
                </a:ext>
              </a:extLst>
            </p:cNvPr>
            <p:cNvSpPr txBox="1"/>
            <p:nvPr/>
          </p:nvSpPr>
          <p:spPr>
            <a:xfrm>
              <a:off x="693443" y="6065458"/>
              <a:ext cx="3866031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l-PL" sz="20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Minister Aktywów Państwowych</a:t>
              </a:r>
            </a:p>
          </p:txBody>
        </p:sp>
      </p:grpSp>
      <p:sp>
        <p:nvSpPr>
          <p:cNvPr id="75" name="pole tekstowe 74">
            <a:extLst>
              <a:ext uri="{FF2B5EF4-FFF2-40B4-BE49-F238E27FC236}">
                <a16:creationId xmlns:a16="http://schemas.microsoft.com/office/drawing/2014/main" id="{030A38C8-9ED9-4608-8C12-70D61D8C3815}"/>
              </a:ext>
            </a:extLst>
          </p:cNvPr>
          <p:cNvSpPr txBox="1"/>
          <p:nvPr/>
        </p:nvSpPr>
        <p:spPr>
          <a:xfrm>
            <a:off x="693442" y="1361985"/>
            <a:ext cx="8052994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3150"/>
              </a:lnSpc>
              <a:defRPr/>
            </a:pPr>
            <a:r>
              <a:rPr lang="pl-PL" sz="3200" b="1" dirty="0">
                <a:solidFill>
                  <a:srgbClr val="4472C4">
                    <a:lumMod val="75000"/>
                  </a:srgb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10 zadań realizowanych w ramach projektu </a:t>
            </a:r>
            <a:endParaRPr lang="en-US" sz="3200" b="1" dirty="0">
              <a:solidFill>
                <a:srgbClr val="4472C4">
                  <a:lumMod val="75000"/>
                </a:srgb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5E20C510-219D-4249-BC25-CEBC93D61F06}"/>
              </a:ext>
            </a:extLst>
          </p:cNvPr>
          <p:cNvSpPr txBox="1"/>
          <p:nvPr/>
        </p:nvSpPr>
        <p:spPr>
          <a:xfrm>
            <a:off x="693440" y="2165639"/>
            <a:ext cx="8745835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1338" indent="-358775">
              <a:spcAft>
                <a:spcPts val="600"/>
              </a:spcAft>
              <a:buFont typeface="+mj-lt"/>
              <a:buAutoNum type="arabicPeriod" startAt="6"/>
            </a:pPr>
            <a:r>
              <a:rPr lang="pl-PL" sz="24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Opracowanie koncepcji projektu pilotażowego.</a:t>
            </a:r>
          </a:p>
          <a:p>
            <a:pPr marL="541338" indent="-358775">
              <a:spcAft>
                <a:spcPts val="600"/>
              </a:spcAft>
              <a:buFont typeface="+mj-lt"/>
              <a:buAutoNum type="arabicPeriod" startAt="6"/>
            </a:pPr>
            <a:r>
              <a:rPr lang="pl-PL" sz="24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Przygotowanie projektu dobrych praktyk dla polskich przedsiębiorstw.</a:t>
            </a:r>
          </a:p>
          <a:p>
            <a:pPr marL="541338" indent="-358775">
              <a:spcAft>
                <a:spcPts val="600"/>
              </a:spcAft>
              <a:buFont typeface="+mj-lt"/>
              <a:buAutoNum type="arabicPeriod" startAt="6"/>
            </a:pPr>
            <a:r>
              <a:rPr lang="pl-PL" sz="24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Analiza możliwości rozszerzenia inwestycji o kryteria promujące komponent krajowy.</a:t>
            </a:r>
          </a:p>
          <a:p>
            <a:pPr marL="444500" indent="-261938">
              <a:spcAft>
                <a:spcPts val="600"/>
              </a:spcAft>
              <a:buFont typeface="+mj-lt"/>
              <a:buAutoNum type="arabicPeriod" startAt="6"/>
            </a:pPr>
            <a:r>
              <a:rPr lang="pl-PL" sz="24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Opracowanie zasad monitorowania wdrażania </a:t>
            </a:r>
            <a:r>
              <a:rPr lang="pl-PL" sz="2400" dirty="0" err="1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local</a:t>
            </a:r>
            <a:r>
              <a:rPr lang="pl-PL" sz="24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2400" dirty="0" err="1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content</a:t>
            </a:r>
            <a:r>
              <a:rPr lang="pl-PL" sz="24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pPr marL="357188" indent="-357188">
              <a:spcAft>
                <a:spcPts val="600"/>
              </a:spcAft>
              <a:buFont typeface="+mj-lt"/>
              <a:buAutoNum type="arabicPeriod" startAt="6"/>
            </a:pPr>
            <a:r>
              <a:rPr lang="pl-PL" sz="24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Określenie zasad okresowego raportowania.</a:t>
            </a:r>
            <a:endParaRPr lang="en-US" sz="2400" b="1" dirty="0">
              <a:solidFill>
                <a:schemeClr val="bg2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1346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upa 35">
            <a:extLst>
              <a:ext uri="{FF2B5EF4-FFF2-40B4-BE49-F238E27FC236}">
                <a16:creationId xmlns:a16="http://schemas.microsoft.com/office/drawing/2014/main" id="{87810DEA-F361-D820-BE9D-237B0694593A}"/>
              </a:ext>
            </a:extLst>
          </p:cNvPr>
          <p:cNvGrpSpPr/>
          <p:nvPr/>
        </p:nvGrpSpPr>
        <p:grpSpPr>
          <a:xfrm>
            <a:off x="452442" y="183505"/>
            <a:ext cx="2345331" cy="737487"/>
            <a:chOff x="551432" y="386318"/>
            <a:chExt cx="2345331" cy="737487"/>
          </a:xfrm>
        </p:grpSpPr>
        <p:sp>
          <p:nvSpPr>
            <p:cNvPr id="37" name="Prostokąt 36">
              <a:extLst>
                <a:ext uri="{FF2B5EF4-FFF2-40B4-BE49-F238E27FC236}">
                  <a16:creationId xmlns:a16="http://schemas.microsoft.com/office/drawing/2014/main" id="{1E743CB3-9BF6-87E1-A963-B612A996CAE9}"/>
                </a:ext>
              </a:extLst>
            </p:cNvPr>
            <p:cNvSpPr/>
            <p:nvPr/>
          </p:nvSpPr>
          <p:spPr>
            <a:xfrm>
              <a:off x="551432" y="386318"/>
              <a:ext cx="2345331" cy="7374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pic>
          <p:nvPicPr>
            <p:cNvPr id="38" name="Obraz 37">
              <a:extLst>
                <a:ext uri="{FF2B5EF4-FFF2-40B4-BE49-F238E27FC236}">
                  <a16:creationId xmlns:a16="http://schemas.microsoft.com/office/drawing/2014/main" id="{9D4FAB10-C900-58EA-6521-C759F2B589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375" y="386318"/>
              <a:ext cx="2339241" cy="727539"/>
            </a:xfrm>
            <a:prstGeom prst="rect">
              <a:avLst/>
            </a:prstGeom>
          </p:spPr>
        </p:pic>
      </p:grpSp>
      <p:sp>
        <p:nvSpPr>
          <p:cNvPr id="33" name="Text 0">
            <a:extLst>
              <a:ext uri="{FF2B5EF4-FFF2-40B4-BE49-F238E27FC236}">
                <a16:creationId xmlns:a16="http://schemas.microsoft.com/office/drawing/2014/main" id="{98FE94AE-3AAD-4AB3-A632-E9240512F991}"/>
              </a:ext>
            </a:extLst>
          </p:cNvPr>
          <p:cNvSpPr/>
          <p:nvPr/>
        </p:nvSpPr>
        <p:spPr>
          <a:xfrm>
            <a:off x="1974789" y="-860031"/>
            <a:ext cx="5369073" cy="844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31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7" name="Prostokąt 66">
            <a:extLst>
              <a:ext uri="{FF2B5EF4-FFF2-40B4-BE49-F238E27FC236}">
                <a16:creationId xmlns:a16="http://schemas.microsoft.com/office/drawing/2014/main" id="{0E5CA7D6-7E6B-429F-887F-10A61464E59F}"/>
              </a:ext>
            </a:extLst>
          </p:cNvPr>
          <p:cNvSpPr/>
          <p:nvPr/>
        </p:nvSpPr>
        <p:spPr>
          <a:xfrm>
            <a:off x="11700616" y="0"/>
            <a:ext cx="540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68" name="Grupa 67">
            <a:extLst>
              <a:ext uri="{FF2B5EF4-FFF2-40B4-BE49-F238E27FC236}">
                <a16:creationId xmlns:a16="http://schemas.microsoft.com/office/drawing/2014/main" id="{624976B4-D434-48DF-8C72-58F785192B1F}"/>
              </a:ext>
            </a:extLst>
          </p:cNvPr>
          <p:cNvGrpSpPr/>
          <p:nvPr/>
        </p:nvGrpSpPr>
        <p:grpSpPr>
          <a:xfrm>
            <a:off x="693441" y="6048079"/>
            <a:ext cx="3866034" cy="434868"/>
            <a:chOff x="693441" y="6048079"/>
            <a:chExt cx="3866034" cy="434868"/>
          </a:xfrm>
        </p:grpSpPr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46D08F4E-7469-43C3-9FA7-85F50F331D34}"/>
                </a:ext>
              </a:extLst>
            </p:cNvPr>
            <p:cNvSpPr/>
            <p:nvPr/>
          </p:nvSpPr>
          <p:spPr>
            <a:xfrm>
              <a:off x="693441" y="6048079"/>
              <a:ext cx="3866034" cy="43486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70" name="pole tekstowe 69">
              <a:extLst>
                <a:ext uri="{FF2B5EF4-FFF2-40B4-BE49-F238E27FC236}">
                  <a16:creationId xmlns:a16="http://schemas.microsoft.com/office/drawing/2014/main" id="{1CFA77A8-C57E-49A0-B76D-60FAA56031F7}"/>
                </a:ext>
              </a:extLst>
            </p:cNvPr>
            <p:cNvSpPr txBox="1"/>
            <p:nvPr/>
          </p:nvSpPr>
          <p:spPr>
            <a:xfrm>
              <a:off x="693443" y="6065458"/>
              <a:ext cx="3866031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l-PL" sz="20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Minister Aktywów Państwowych</a:t>
              </a:r>
            </a:p>
          </p:txBody>
        </p:sp>
      </p:grpSp>
      <p:sp>
        <p:nvSpPr>
          <p:cNvPr id="75" name="pole tekstowe 74">
            <a:extLst>
              <a:ext uri="{FF2B5EF4-FFF2-40B4-BE49-F238E27FC236}">
                <a16:creationId xmlns:a16="http://schemas.microsoft.com/office/drawing/2014/main" id="{030A38C8-9ED9-4608-8C12-70D61D8C3815}"/>
              </a:ext>
            </a:extLst>
          </p:cNvPr>
          <p:cNvSpPr txBox="1"/>
          <p:nvPr/>
        </p:nvSpPr>
        <p:spPr>
          <a:xfrm>
            <a:off x="693441" y="1361985"/>
            <a:ext cx="10747635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150"/>
              </a:lnSpc>
              <a:defRPr/>
            </a:pPr>
            <a:r>
              <a:rPr lang="pl-PL" sz="3200" b="1" dirty="0">
                <a:solidFill>
                  <a:srgbClr val="4472C4">
                    <a:lumMod val="75000"/>
                  </a:srgb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Zakończone zadanie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452D7C35-F221-4AE1-8464-2AF7513D967D}"/>
              </a:ext>
            </a:extLst>
          </p:cNvPr>
          <p:cNvSpPr txBox="1"/>
          <p:nvPr/>
        </p:nvSpPr>
        <p:spPr>
          <a:xfrm>
            <a:off x="590550" y="2657475"/>
            <a:ext cx="8169291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lvl="0" indent="-269875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l-PL" sz="24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sektor zbrojeniowy i krajowy przemysłowy potencjał obronny z uwagi na zagrożenia geopolityczne; </a:t>
            </a:r>
          </a:p>
          <a:p>
            <a:pPr marL="269875" lvl="0" indent="-269875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l-PL" sz="24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sektor energetyczny z uwagi na trwającą transformację energetyczną;</a:t>
            </a:r>
          </a:p>
          <a:p>
            <a:pPr marL="269875" lvl="0" indent="-269875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l-PL" sz="24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sektor infrastrukturalny z sektorem transportowym </a:t>
            </a:r>
            <a:br>
              <a:rPr lang="pl-PL" sz="24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4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 uwagi na modernizację taboru kolejowego i rozwój </a:t>
            </a:r>
            <a:r>
              <a:rPr lang="pl-PL" sz="2400" dirty="0" err="1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elektromobilności</a:t>
            </a:r>
            <a:r>
              <a:rPr lang="pl-PL" sz="24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;</a:t>
            </a:r>
          </a:p>
          <a:p>
            <a:pPr marL="269875" lvl="0" indent="-269875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l-PL" sz="24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sektor technologiczno-cyfrowy.</a:t>
            </a:r>
            <a:endParaRPr lang="en-US" sz="2400" dirty="0">
              <a:solidFill>
                <a:schemeClr val="bg2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8EFBEA48-6E46-4ECC-AD09-7663AF158C8B}"/>
              </a:ext>
            </a:extLst>
          </p:cNvPr>
          <p:cNvSpPr txBox="1"/>
          <p:nvPr/>
        </p:nvSpPr>
        <p:spPr>
          <a:xfrm>
            <a:off x="693441" y="1973855"/>
            <a:ext cx="86477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solidFill>
                  <a:schemeClr val="bg2">
                    <a:lumMod val="50000"/>
                  </a:schemeClr>
                </a:solidFill>
              </a:rPr>
              <a:t>Identyfikacja kluczowych sektorów gospodarki </a:t>
            </a:r>
            <a:endParaRPr lang="en-US" sz="2400" b="1" dirty="0">
              <a:solidFill>
                <a:schemeClr val="bg2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D6F12250-F869-4845-BF9A-7251E4C2DA48}"/>
              </a:ext>
            </a:extLst>
          </p:cNvPr>
          <p:cNvSpPr/>
          <p:nvPr/>
        </p:nvSpPr>
        <p:spPr>
          <a:xfrm>
            <a:off x="-1362897" y="1973855"/>
            <a:ext cx="536904" cy="5369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5" name="Grafika 14" descr="Strzał w dziesiątkę">
            <a:extLst>
              <a:ext uri="{FF2B5EF4-FFF2-40B4-BE49-F238E27FC236}">
                <a16:creationId xmlns:a16="http://schemas.microsoft.com/office/drawing/2014/main" id="{2CBE071E-04A3-4DE1-A08C-B721DA4BEB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06522" y="459519"/>
            <a:ext cx="2059755" cy="205975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upa 35">
            <a:extLst>
              <a:ext uri="{FF2B5EF4-FFF2-40B4-BE49-F238E27FC236}">
                <a16:creationId xmlns:a16="http://schemas.microsoft.com/office/drawing/2014/main" id="{87810DEA-F361-D820-BE9D-237B0694593A}"/>
              </a:ext>
            </a:extLst>
          </p:cNvPr>
          <p:cNvGrpSpPr/>
          <p:nvPr/>
        </p:nvGrpSpPr>
        <p:grpSpPr>
          <a:xfrm>
            <a:off x="452442" y="183505"/>
            <a:ext cx="2345331" cy="737487"/>
            <a:chOff x="551432" y="386318"/>
            <a:chExt cx="2345331" cy="737487"/>
          </a:xfrm>
        </p:grpSpPr>
        <p:sp>
          <p:nvSpPr>
            <p:cNvPr id="37" name="Prostokąt 36">
              <a:extLst>
                <a:ext uri="{FF2B5EF4-FFF2-40B4-BE49-F238E27FC236}">
                  <a16:creationId xmlns:a16="http://schemas.microsoft.com/office/drawing/2014/main" id="{1E743CB3-9BF6-87E1-A963-B612A996CAE9}"/>
                </a:ext>
              </a:extLst>
            </p:cNvPr>
            <p:cNvSpPr/>
            <p:nvPr/>
          </p:nvSpPr>
          <p:spPr>
            <a:xfrm>
              <a:off x="551432" y="386318"/>
              <a:ext cx="2345331" cy="7374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pic>
          <p:nvPicPr>
            <p:cNvPr id="38" name="Obraz 37">
              <a:extLst>
                <a:ext uri="{FF2B5EF4-FFF2-40B4-BE49-F238E27FC236}">
                  <a16:creationId xmlns:a16="http://schemas.microsoft.com/office/drawing/2014/main" id="{9D4FAB10-C900-58EA-6521-C759F2B589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375" y="386318"/>
              <a:ext cx="2339241" cy="727539"/>
            </a:xfrm>
            <a:prstGeom prst="rect">
              <a:avLst/>
            </a:prstGeom>
          </p:spPr>
        </p:pic>
      </p:grpSp>
      <p:sp>
        <p:nvSpPr>
          <p:cNvPr id="33" name="Text 0">
            <a:extLst>
              <a:ext uri="{FF2B5EF4-FFF2-40B4-BE49-F238E27FC236}">
                <a16:creationId xmlns:a16="http://schemas.microsoft.com/office/drawing/2014/main" id="{98FE94AE-3AAD-4AB3-A632-E9240512F991}"/>
              </a:ext>
            </a:extLst>
          </p:cNvPr>
          <p:cNvSpPr/>
          <p:nvPr/>
        </p:nvSpPr>
        <p:spPr>
          <a:xfrm>
            <a:off x="1974789" y="-860031"/>
            <a:ext cx="5369073" cy="844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31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7" name="Prostokąt 66">
            <a:extLst>
              <a:ext uri="{FF2B5EF4-FFF2-40B4-BE49-F238E27FC236}">
                <a16:creationId xmlns:a16="http://schemas.microsoft.com/office/drawing/2014/main" id="{0E5CA7D6-7E6B-429F-887F-10A61464E59F}"/>
              </a:ext>
            </a:extLst>
          </p:cNvPr>
          <p:cNvSpPr/>
          <p:nvPr/>
        </p:nvSpPr>
        <p:spPr>
          <a:xfrm>
            <a:off x="11700616" y="0"/>
            <a:ext cx="540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68" name="Grupa 67">
            <a:extLst>
              <a:ext uri="{FF2B5EF4-FFF2-40B4-BE49-F238E27FC236}">
                <a16:creationId xmlns:a16="http://schemas.microsoft.com/office/drawing/2014/main" id="{624976B4-D434-48DF-8C72-58F785192B1F}"/>
              </a:ext>
            </a:extLst>
          </p:cNvPr>
          <p:cNvGrpSpPr/>
          <p:nvPr/>
        </p:nvGrpSpPr>
        <p:grpSpPr>
          <a:xfrm>
            <a:off x="693441" y="6048079"/>
            <a:ext cx="3866034" cy="434868"/>
            <a:chOff x="693441" y="6048079"/>
            <a:chExt cx="3866034" cy="434868"/>
          </a:xfrm>
        </p:grpSpPr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46D08F4E-7469-43C3-9FA7-85F50F331D34}"/>
                </a:ext>
              </a:extLst>
            </p:cNvPr>
            <p:cNvSpPr/>
            <p:nvPr/>
          </p:nvSpPr>
          <p:spPr>
            <a:xfrm>
              <a:off x="693441" y="6048079"/>
              <a:ext cx="3866034" cy="43486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70" name="pole tekstowe 69">
              <a:extLst>
                <a:ext uri="{FF2B5EF4-FFF2-40B4-BE49-F238E27FC236}">
                  <a16:creationId xmlns:a16="http://schemas.microsoft.com/office/drawing/2014/main" id="{1CFA77A8-C57E-49A0-B76D-60FAA56031F7}"/>
                </a:ext>
              </a:extLst>
            </p:cNvPr>
            <p:cNvSpPr txBox="1"/>
            <p:nvPr/>
          </p:nvSpPr>
          <p:spPr>
            <a:xfrm>
              <a:off x="693443" y="6065458"/>
              <a:ext cx="3866031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l-PL" sz="20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Minister Aktywów Państwowych</a:t>
              </a:r>
            </a:p>
          </p:txBody>
        </p: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D21DCAE6-7B39-4CCA-A5D2-4347E36D8039}"/>
              </a:ext>
            </a:extLst>
          </p:cNvPr>
          <p:cNvSpPr txBox="1"/>
          <p:nvPr/>
        </p:nvSpPr>
        <p:spPr>
          <a:xfrm>
            <a:off x="693441" y="1361985"/>
            <a:ext cx="10747635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3150"/>
              </a:lnSpc>
              <a:defRPr/>
            </a:pPr>
            <a:r>
              <a:rPr lang="pl-PL" sz="3400" b="1" dirty="0">
                <a:solidFill>
                  <a:srgbClr val="4472C4">
                    <a:lumMod val="75000"/>
                  </a:srgb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Zakończone zadanie</a:t>
            </a:r>
            <a:endParaRPr lang="en-US" sz="3400" b="1" dirty="0">
              <a:solidFill>
                <a:srgbClr val="4472C4">
                  <a:lumMod val="75000"/>
                </a:srgb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5952B1D6-FFC9-41D9-80B2-E8BE32398008}"/>
              </a:ext>
            </a:extLst>
          </p:cNvPr>
          <p:cNvSpPr txBox="1"/>
          <p:nvPr/>
        </p:nvSpPr>
        <p:spPr>
          <a:xfrm>
            <a:off x="693441" y="2175235"/>
            <a:ext cx="75712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fontAlgn="base"/>
            <a:r>
              <a:rPr lang="pl-PL" sz="2400" b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Analiza dobrych praktyk oraz obowiązujących aktów prawnych promujących komponent krajowy w: 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6078609A-101F-4B3D-B94F-3BB89B9D1FEB}"/>
              </a:ext>
            </a:extLst>
          </p:cNvPr>
          <p:cNvSpPr/>
          <p:nvPr/>
        </p:nvSpPr>
        <p:spPr>
          <a:xfrm>
            <a:off x="-957390" y="1717481"/>
            <a:ext cx="536904" cy="5369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8" name="Grafika 17" descr="Strzał w dziesiątkę">
            <a:extLst>
              <a:ext uri="{FF2B5EF4-FFF2-40B4-BE49-F238E27FC236}">
                <a16:creationId xmlns:a16="http://schemas.microsoft.com/office/drawing/2014/main" id="{A0657242-6E1E-4650-88ED-595E152C6D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06522" y="459519"/>
            <a:ext cx="2059755" cy="2059755"/>
          </a:xfrm>
          <a:prstGeom prst="rect">
            <a:avLst/>
          </a:prstGeom>
        </p:spPr>
      </p:pic>
      <p:grpSp>
        <p:nvGrpSpPr>
          <p:cNvPr id="9" name="Grupa 8">
            <a:extLst>
              <a:ext uri="{FF2B5EF4-FFF2-40B4-BE49-F238E27FC236}">
                <a16:creationId xmlns:a16="http://schemas.microsoft.com/office/drawing/2014/main" id="{2AF8EA1E-5B00-45FC-B9A6-58E118247926}"/>
              </a:ext>
            </a:extLst>
          </p:cNvPr>
          <p:cNvGrpSpPr/>
          <p:nvPr/>
        </p:nvGrpSpPr>
        <p:grpSpPr>
          <a:xfrm>
            <a:off x="3681493" y="3307407"/>
            <a:ext cx="2348122" cy="2466620"/>
            <a:chOff x="3681493" y="3267652"/>
            <a:chExt cx="2348122" cy="2466620"/>
          </a:xfrm>
        </p:grpSpPr>
        <p:pic>
          <p:nvPicPr>
            <p:cNvPr id="3" name="Grafika 2">
              <a:extLst>
                <a:ext uri="{FF2B5EF4-FFF2-40B4-BE49-F238E27FC236}">
                  <a16:creationId xmlns:a16="http://schemas.microsoft.com/office/drawing/2014/main" id="{B2C9AE91-B2DE-44EC-9E79-3A4025956F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681493" y="3267652"/>
              <a:ext cx="2348122" cy="1915573"/>
            </a:xfrm>
            <a:prstGeom prst="rect">
              <a:avLst/>
            </a:prstGeom>
          </p:spPr>
        </p:pic>
        <p:sp>
          <p:nvSpPr>
            <p:cNvPr id="4" name="pole tekstowe 3">
              <a:extLst>
                <a:ext uri="{FF2B5EF4-FFF2-40B4-BE49-F238E27FC236}">
                  <a16:creationId xmlns:a16="http://schemas.microsoft.com/office/drawing/2014/main" id="{F1CAF67B-0A22-4CBC-839D-92D8E83D7C08}"/>
                </a:ext>
              </a:extLst>
            </p:cNvPr>
            <p:cNvSpPr txBox="1"/>
            <p:nvPr/>
          </p:nvSpPr>
          <p:spPr>
            <a:xfrm>
              <a:off x="4015003" y="5364940"/>
              <a:ext cx="16811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Hiszpanii (UE)</a:t>
              </a:r>
            </a:p>
          </p:txBody>
        </p:sp>
      </p:grpSp>
      <p:grpSp>
        <p:nvGrpSpPr>
          <p:cNvPr id="8" name="Grupa 7">
            <a:extLst>
              <a:ext uri="{FF2B5EF4-FFF2-40B4-BE49-F238E27FC236}">
                <a16:creationId xmlns:a16="http://schemas.microsoft.com/office/drawing/2014/main" id="{A852DCE8-8F00-43A3-A805-1DFE49E19A95}"/>
              </a:ext>
            </a:extLst>
          </p:cNvPr>
          <p:cNvGrpSpPr/>
          <p:nvPr/>
        </p:nvGrpSpPr>
        <p:grpSpPr>
          <a:xfrm>
            <a:off x="1269686" y="3328750"/>
            <a:ext cx="1934692" cy="2445277"/>
            <a:chOff x="1269686" y="3288995"/>
            <a:chExt cx="1934692" cy="2445277"/>
          </a:xfrm>
        </p:grpSpPr>
        <p:pic>
          <p:nvPicPr>
            <p:cNvPr id="2" name="Grafika 1">
              <a:extLst>
                <a:ext uri="{FF2B5EF4-FFF2-40B4-BE49-F238E27FC236}">
                  <a16:creationId xmlns:a16="http://schemas.microsoft.com/office/drawing/2014/main" id="{6BE25101-DDA0-46B9-B512-956797D8E5D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360242" y="3288995"/>
              <a:ext cx="1627207" cy="1833183"/>
            </a:xfrm>
            <a:prstGeom prst="rect">
              <a:avLst/>
            </a:prstGeom>
          </p:spPr>
        </p:pic>
        <p:sp>
          <p:nvSpPr>
            <p:cNvPr id="19" name="pole tekstowe 18">
              <a:extLst>
                <a:ext uri="{FF2B5EF4-FFF2-40B4-BE49-F238E27FC236}">
                  <a16:creationId xmlns:a16="http://schemas.microsoft.com/office/drawing/2014/main" id="{D9004631-6F7C-40B5-8745-F716C64E8610}"/>
                </a:ext>
              </a:extLst>
            </p:cNvPr>
            <p:cNvSpPr txBox="1"/>
            <p:nvPr/>
          </p:nvSpPr>
          <p:spPr>
            <a:xfrm>
              <a:off x="1269686" y="5364940"/>
              <a:ext cx="19346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Niemczech (UE)</a:t>
              </a:r>
            </a:p>
          </p:txBody>
        </p:sp>
      </p:grpSp>
      <p:grpSp>
        <p:nvGrpSpPr>
          <p:cNvPr id="10" name="Grupa 9">
            <a:extLst>
              <a:ext uri="{FF2B5EF4-FFF2-40B4-BE49-F238E27FC236}">
                <a16:creationId xmlns:a16="http://schemas.microsoft.com/office/drawing/2014/main" id="{9977F4FE-8AC6-4F77-AAF7-43CBDC160C5D}"/>
              </a:ext>
            </a:extLst>
          </p:cNvPr>
          <p:cNvGrpSpPr/>
          <p:nvPr/>
        </p:nvGrpSpPr>
        <p:grpSpPr>
          <a:xfrm>
            <a:off x="6205212" y="3173734"/>
            <a:ext cx="2121549" cy="2600293"/>
            <a:chOff x="6030286" y="3133979"/>
            <a:chExt cx="2121549" cy="2600293"/>
          </a:xfrm>
        </p:grpSpPr>
        <p:sp>
          <p:nvSpPr>
            <p:cNvPr id="20" name="pole tekstowe 19">
              <a:extLst>
                <a:ext uri="{FF2B5EF4-FFF2-40B4-BE49-F238E27FC236}">
                  <a16:creationId xmlns:a16="http://schemas.microsoft.com/office/drawing/2014/main" id="{D0E83B64-4D40-4133-99EA-B5AFF45CA560}"/>
                </a:ext>
              </a:extLst>
            </p:cNvPr>
            <p:cNvSpPr txBox="1"/>
            <p:nvPr/>
          </p:nvSpPr>
          <p:spPr>
            <a:xfrm>
              <a:off x="6465193" y="5364940"/>
              <a:ext cx="16811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Francji (UE)</a:t>
              </a:r>
            </a:p>
          </p:txBody>
        </p:sp>
        <p:pic>
          <p:nvPicPr>
            <p:cNvPr id="6" name="Grafika 5">
              <a:extLst>
                <a:ext uri="{FF2B5EF4-FFF2-40B4-BE49-F238E27FC236}">
                  <a16:creationId xmlns:a16="http://schemas.microsoft.com/office/drawing/2014/main" id="{5A478691-5286-445F-9D77-1576920D4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6030286" y="3133979"/>
              <a:ext cx="2121549" cy="2121549"/>
            </a:xfrm>
            <a:prstGeom prst="rect">
              <a:avLst/>
            </a:prstGeom>
          </p:spPr>
        </p:pic>
      </p:grpSp>
      <p:grpSp>
        <p:nvGrpSpPr>
          <p:cNvPr id="11" name="Grupa 10">
            <a:extLst>
              <a:ext uri="{FF2B5EF4-FFF2-40B4-BE49-F238E27FC236}">
                <a16:creationId xmlns:a16="http://schemas.microsoft.com/office/drawing/2014/main" id="{C818635E-9458-42FF-B793-45749A736DEF}"/>
              </a:ext>
            </a:extLst>
          </p:cNvPr>
          <p:cNvGrpSpPr/>
          <p:nvPr/>
        </p:nvGrpSpPr>
        <p:grpSpPr>
          <a:xfrm>
            <a:off x="8917409" y="3250375"/>
            <a:ext cx="2297584" cy="2523652"/>
            <a:chOff x="8917409" y="3210620"/>
            <a:chExt cx="2297584" cy="2523652"/>
          </a:xfrm>
        </p:grpSpPr>
        <p:sp>
          <p:nvSpPr>
            <p:cNvPr id="21" name="pole tekstowe 20">
              <a:extLst>
                <a:ext uri="{FF2B5EF4-FFF2-40B4-BE49-F238E27FC236}">
                  <a16:creationId xmlns:a16="http://schemas.microsoft.com/office/drawing/2014/main" id="{362B411D-C2FF-4554-B3C3-DAAAC38A4743}"/>
                </a:ext>
              </a:extLst>
            </p:cNvPr>
            <p:cNvSpPr txBox="1"/>
            <p:nvPr/>
          </p:nvSpPr>
          <p:spPr>
            <a:xfrm>
              <a:off x="8917409" y="5364940"/>
              <a:ext cx="22975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Wielkiej Brytania</a:t>
              </a:r>
            </a:p>
          </p:txBody>
        </p:sp>
        <p:pic>
          <p:nvPicPr>
            <p:cNvPr id="7" name="Grafika 6">
              <a:extLst>
                <a:ext uri="{FF2B5EF4-FFF2-40B4-BE49-F238E27FC236}">
                  <a16:creationId xmlns:a16="http://schemas.microsoft.com/office/drawing/2014/main" id="{FD23530D-E6F8-4252-B7EC-082A3D2C6B2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9124614" y="3210620"/>
              <a:ext cx="1215256" cy="20597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0842216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</TotalTime>
  <Words>825</Words>
  <Application>Microsoft Office PowerPoint</Application>
  <PresentationFormat>Panoramiczny</PresentationFormat>
  <Paragraphs>105</Paragraphs>
  <Slides>15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21" baseType="lpstr">
      <vt:lpstr>Aptos</vt:lpstr>
      <vt:lpstr>Arial</vt:lpstr>
      <vt:lpstr>Calibri</vt:lpstr>
      <vt:lpstr>Calibri Light</vt:lpstr>
      <vt:lpstr>Lato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Jurecka Ewa</dc:creator>
  <cp:lastModifiedBy>Kuk Przemyslaw</cp:lastModifiedBy>
  <cp:revision>62</cp:revision>
  <dcterms:created xsi:type="dcterms:W3CDTF">2026-02-27T10:05:54Z</dcterms:created>
  <dcterms:modified xsi:type="dcterms:W3CDTF">2026-03-02T07:31:05Z</dcterms:modified>
</cp:coreProperties>
</file>