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09" r:id="rId5"/>
    <p:sldId id="259" r:id="rId6"/>
    <p:sldId id="311" r:id="rId7"/>
    <p:sldId id="310" r:id="rId8"/>
    <p:sldId id="301" r:id="rId9"/>
    <p:sldId id="304" r:id="rId10"/>
    <p:sldId id="303" r:id="rId11"/>
    <p:sldId id="305" r:id="rId12"/>
    <p:sldId id="312" r:id="rId13"/>
    <p:sldId id="302" r:id="rId14"/>
    <p:sldId id="313" r:id="rId15"/>
    <p:sldId id="30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E212-7266-4984-9CC1-574E98394C60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D5F8-C096-4676-9FB6-3947CFDF82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7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5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9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5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97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46B52-43E7-466C-8D54-AFE107B59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6F3136-C941-41FB-8336-58744BD4E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86462C-9133-4249-867D-59C40084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AA5ED1-2A39-4CC3-ACFC-850DD5B8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39D1DC-5998-4F9E-87EC-5F432599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65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6C5857-3949-4BBF-8F25-E83F98B7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ADDD90-78E8-4B6E-8995-A44F09307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E69A30-EB67-4099-BE40-82B12C6C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1B2AF-7BDC-429E-9167-81E4C813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02DE2B-5F4D-4085-9CBF-469BF939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3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81D63FE-113C-49CF-8F64-444454EAF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BAE2F5-CCFA-4DF1-8C92-BC5B9B77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5F8896-A279-4134-91A9-D9E50289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355E4-7D21-43F1-B645-9AB0C6FA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011883-511D-4493-BABE-E0EC9411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22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42398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7A0D3-E842-42BD-ABC7-A93C72EC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C7055D-27F1-406C-8D12-A1055D6D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E0DEE7-9335-4BCA-BE37-BA1D47E0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6D5738-EF3D-49FF-8BE6-92815421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1AE464-AB88-4236-8B72-9A10AB9D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98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8FA30-4FAC-4F6D-AF4E-E252B047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09C99C-205B-4CA6-93E6-A6C47227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8E025B-AEDE-44B7-BA57-F7893715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726310-A737-42A4-8F5F-2DB73A47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1333CD-F543-4AA5-B257-481B083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71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77CBD-E58C-4FF8-A03F-DBEFCD60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0556B3-A24C-426B-A823-5D5B3CF25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53889F-85E1-4F3A-AD29-8A26DF533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CFEF6F-420B-4871-AA56-B844672A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4228E3-82F1-4149-BF34-429A834D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7D778C-372E-40A7-8D2A-3DA785D5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90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F7018-681E-42D6-9477-447EEF52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CF302A-E98C-4EC8-9D59-70046FC6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4BECDE-795F-4FEE-9A87-8C107E02D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10115A-85D6-4BB1-8804-5BDB01697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F0E992A-6934-413A-A90F-E44228913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A7C66DD-FF15-4FCF-991C-FE7C66EE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415662A-999E-4C32-BE8A-154ABC0A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DC5D87-BA1B-42CE-AC32-BE42113C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3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1BF94-2E67-4421-903F-7D7431A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BDFFA0-4F9B-462F-A2C8-039C8871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B92D19-53D3-452A-AB85-7E58CE4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82FED7-6D75-4AD2-93DD-DB3EFC67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44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7FE692-FA95-4719-AA9C-A987ADAA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14D58F-CB34-48CA-8EBD-21A5C5AA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480B50-006C-4C18-8557-5D9041B8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3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DD234-A8FB-4000-A3D0-F692445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BE24C8-7EF6-4831-9BDF-C1D76856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CDFCE-A3DD-41AE-BDE4-199707B6C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2EA90C-8DE0-4A2B-8A77-071A43D2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C104A3-4710-4334-AD0F-F707C322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DBA43B-5FD6-47AA-A5B9-A5871C01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8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F0132-806A-42B1-9EEA-B81E1DA0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4683242-074B-41ED-AD71-72BBF1A0F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41548D-DAE9-4F73-82FD-518457CDA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EA714D-20A9-408C-AF4E-8C5580E6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660B43-2476-4A46-87A7-674EC4C0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42E084-9160-4661-81DE-6FE00280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1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116CBF-4A78-4578-A95F-AD0F1023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9AB274-F64F-459F-9457-70C52F68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C358E5-55A7-44DC-8238-6D57C3626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A8FD-71C8-4771-BDF8-43973D676F55}" type="datetimeFigureOut">
              <a:rPr lang="pl-PL" smtClean="0"/>
              <a:t>2.03.2026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788555-0A41-405E-949F-4EF4A778B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5B356B-B8DE-443C-93DF-A18E61CC2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02F8-BCAF-45CD-9A6D-DD241ECA4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B33860E-8CA4-4812-9A28-C8515525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2" r="7841"/>
          <a:stretch>
            <a:fillRect/>
          </a:stretch>
        </p:blipFill>
        <p:spPr>
          <a:xfrm>
            <a:off x="7283634" y="0"/>
            <a:ext cx="4956982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3EA6AA2-CF8B-499F-A66F-DBEBE6D30307}"/>
              </a:ext>
            </a:extLst>
          </p:cNvPr>
          <p:cNvSpPr txBox="1"/>
          <p:nvPr/>
        </p:nvSpPr>
        <p:spPr>
          <a:xfrm>
            <a:off x="693441" y="1655364"/>
            <a:ext cx="5909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Siła polskiego dostawcy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200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 prac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październik 2025 – luty 2026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F47AC89-6A41-47FC-8A67-32B0BA4E7749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7B640727-2654-4058-8BC3-BFBC6A2E8C79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7D97F63-24C9-4AA6-9780-411B1D63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9" name="Prostokąt 8">
            <a:extLst>
              <a:ext uri="{FF2B5EF4-FFF2-40B4-BE49-F238E27FC236}">
                <a16:creationId xmlns:a16="http://schemas.microsoft.com/office/drawing/2014/main" id="{8210C52E-5767-4217-8CE1-5DBD388AB8D2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91CC266-F0D7-4B32-BCC0-D025480993F6}"/>
              </a:ext>
            </a:extLst>
          </p:cNvPr>
          <p:cNvGrpSpPr/>
          <p:nvPr/>
        </p:nvGrpSpPr>
        <p:grpSpPr>
          <a:xfrm>
            <a:off x="693441" y="6048079"/>
            <a:ext cx="5909020" cy="434868"/>
            <a:chOff x="693441" y="6048079"/>
            <a:chExt cx="3866034" cy="434868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F2521606-7E4B-47B2-8037-AFC4D9842322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EEC7073F-DC66-455F-82DC-53A6CEADC818}"/>
                </a:ext>
              </a:extLst>
            </p:cNvPr>
            <p:cNvSpPr txBox="1"/>
            <p:nvPr/>
          </p:nvSpPr>
          <p:spPr>
            <a:xfrm>
              <a:off x="693441" y="6065458"/>
              <a:ext cx="38260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95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Wojciech </a:t>
              </a:r>
              <a:r>
                <a:rPr lang="pl-PL" sz="195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Balczun</a:t>
              </a:r>
              <a:r>
                <a:rPr lang="pl-PL" sz="195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Minister Aktywów Państwowych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67AC935-CB2F-4F31-A777-FE741C42ED00}"/>
              </a:ext>
            </a:extLst>
          </p:cNvPr>
          <p:cNvSpPr txBox="1"/>
          <p:nvPr/>
        </p:nvSpPr>
        <p:spPr>
          <a:xfrm>
            <a:off x="693441" y="5446671"/>
            <a:ext cx="473456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000" b="1" kern="0" spc="-95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Szczecin, 2 marca 2026 r.</a:t>
            </a:r>
            <a:endParaRPr lang="pl-PL" sz="3000" b="1" spc="2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0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>
            <a:extLst>
              <a:ext uri="{FF2B5EF4-FFF2-40B4-BE49-F238E27FC236}">
                <a16:creationId xmlns:a16="http://schemas.microsoft.com/office/drawing/2014/main" id="{87810DEA-F361-D820-BE9D-237B0694593A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E743CB3-9BF6-87E1-A963-B612A996CAE9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9D4FAB10-C900-58EA-6521-C759F2B5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33" name="Text 0">
            <a:extLst>
              <a:ext uri="{FF2B5EF4-FFF2-40B4-BE49-F238E27FC236}">
                <a16:creationId xmlns:a16="http://schemas.microsoft.com/office/drawing/2014/main" id="{98FE94AE-3AAD-4AB3-A632-E9240512F991}"/>
              </a:ext>
            </a:extLst>
          </p:cNvPr>
          <p:cNvSpPr/>
          <p:nvPr/>
        </p:nvSpPr>
        <p:spPr>
          <a:xfrm>
            <a:off x="1974789" y="-860031"/>
            <a:ext cx="5369073" cy="844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0E5CA7D6-7E6B-429F-887F-10A61464E59F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624976B4-D434-48DF-8C72-58F785192B1F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46D08F4E-7469-43C3-9FA7-85F50F331D34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1CFA77A8-C57E-49A0-B76D-60FAA56031F7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B4F6DB9-8D6A-4C86-8E58-6EAC7D7B2E65}"/>
              </a:ext>
            </a:extLst>
          </p:cNvPr>
          <p:cNvSpPr txBox="1"/>
          <p:nvPr/>
        </p:nvSpPr>
        <p:spPr>
          <a:xfrm>
            <a:off x="693441" y="1382398"/>
            <a:ext cx="747254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150"/>
              </a:lnSpc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Zakończone zadanie</a:t>
            </a:r>
            <a:endParaRPr lang="en-US" sz="32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6C5071E-3820-4EC8-BF1F-523DA5F07027}"/>
              </a:ext>
            </a:extLst>
          </p:cNvPr>
          <p:cNvSpPr txBox="1"/>
          <p:nvPr/>
        </p:nvSpPr>
        <p:spPr>
          <a:xfrm>
            <a:off x="693441" y="1902480"/>
            <a:ext cx="1050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obowiązujących i projektowanych aktów prawnych </a:t>
            </a:r>
            <a:br>
              <a:rPr lang="pl-PL" sz="24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ochrony podstawowego interesu bezpieczeństwa państwa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DD75D1F-0D26-475A-BDB6-BE24BB257D6F}"/>
              </a:ext>
            </a:extLst>
          </p:cNvPr>
          <p:cNvSpPr txBox="1"/>
          <p:nvPr/>
        </p:nvSpPr>
        <p:spPr>
          <a:xfrm>
            <a:off x="600075" y="2733478"/>
            <a:ext cx="10716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 zamówieniach chroniących podstawowy interes bezpieczeństwa instytucje MON: 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ustalają wymagania co do ulokowania na terytorium RP produkcji, serwisu, modernizacji, remontu sprzętu wojskowego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ustalają zakres koniecznego uniezależnienia Sił Zbrojnych RP od wykonawców/podwykonawców zagranicznych,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analizują wpływ zamówienia na ustanawianie, utrzymanie lub rozwój zdolności przemysłowych na terytorium RP.</a:t>
            </a:r>
          </a:p>
          <a:p>
            <a:pPr marL="269875" lvl="1" indent="-269875" fontAlgn="base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449E4ED-44C1-4C7C-84C1-F04AFFCD59D2}"/>
              </a:ext>
            </a:extLst>
          </p:cNvPr>
          <p:cNvSpPr/>
          <p:nvPr/>
        </p:nvSpPr>
        <p:spPr>
          <a:xfrm>
            <a:off x="-1412805" y="1495927"/>
            <a:ext cx="536904" cy="53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 descr="Strzał w dziesiątkę">
            <a:extLst>
              <a:ext uri="{FF2B5EF4-FFF2-40B4-BE49-F238E27FC236}">
                <a16:creationId xmlns:a16="http://schemas.microsoft.com/office/drawing/2014/main" id="{7FCDA542-624B-4576-B37B-8A9DC8A12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6522" y="459519"/>
            <a:ext cx="2059755" cy="20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97CCBC12-92CC-418C-BFF4-7B103416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4" t="86" r="9059" b="-86"/>
          <a:stretch/>
        </p:blipFill>
        <p:spPr>
          <a:xfrm>
            <a:off x="6929932" y="5872"/>
            <a:ext cx="5310683" cy="68521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0764C3B1-D1BD-4F13-B8A0-1BED5098B0E4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9A46338-10EF-48B9-BBCD-EA48EF99972A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113AE2A-47C8-4536-AC26-91E8A6BF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13A3CB10-D57E-4149-B5C2-17AB06080615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596E78B-78E2-4BF7-90BD-8CF7F7849A51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B64CB627-4303-40C9-A5B2-6B36FAAEA3D9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EE1E7F8-6D73-4287-976F-906F718A4450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ACAB85B-5011-4B5D-B554-C06581A194B3}"/>
              </a:ext>
            </a:extLst>
          </p:cNvPr>
          <p:cNvSpPr txBox="1"/>
          <p:nvPr/>
        </p:nvSpPr>
        <p:spPr>
          <a:xfrm>
            <a:off x="693441" y="1307649"/>
            <a:ext cx="5962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Pilotaż pomiaru udziału  komponentu krajowego</a:t>
            </a:r>
            <a:endParaRPr lang="pl-PL" sz="34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4AE760A-FF3F-4ACD-B1D3-56968544CC06}"/>
              </a:ext>
            </a:extLst>
          </p:cNvPr>
          <p:cNvSpPr txBox="1"/>
          <p:nvPr/>
        </p:nvSpPr>
        <p:spPr>
          <a:xfrm>
            <a:off x="693441" y="2665588"/>
            <a:ext cx="5500653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badania wybrano 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sektor morskiej energetyki wiatrowej ze względu na: </a:t>
            </a: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dużą wartość inwestycji;</a:t>
            </a:r>
          </a:p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szansa na budowę nowej gałęzi gospodarki;</a:t>
            </a:r>
          </a:p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kluczowe znaczenie dla gospodarki. </a:t>
            </a:r>
            <a:b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500"/>
              </a:spcAft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Uzyskane dane trafią do GUS (tajemnica statystyczna).</a:t>
            </a:r>
          </a:p>
        </p:txBody>
      </p:sp>
    </p:spTree>
    <p:extLst>
      <p:ext uri="{BB962C8B-B14F-4D97-AF65-F5344CB8AC3E}">
        <p14:creationId xmlns:p14="http://schemas.microsoft.com/office/powerpoint/2010/main" val="426799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510B5B6D-87C1-4757-BF64-991D28533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r="37370"/>
          <a:stretch/>
        </p:blipFill>
        <p:spPr>
          <a:xfrm>
            <a:off x="6929932" y="0"/>
            <a:ext cx="5310683" cy="6858000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0764C3B1-D1BD-4F13-B8A0-1BED5098B0E4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9A46338-10EF-48B9-BBCD-EA48EF99972A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113AE2A-47C8-4536-AC26-91E8A6BF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13A3CB10-D57E-4149-B5C2-17AB06080615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596E78B-78E2-4BF7-90BD-8CF7F7849A51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B64CB627-4303-40C9-A5B2-6B36FAAEA3D9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EE1E7F8-6D73-4287-976F-906F718A4450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BD63CD63-11E1-43CC-920F-5DB022F667F1}"/>
              </a:ext>
            </a:extLst>
          </p:cNvPr>
          <p:cNvSpPr/>
          <p:nvPr/>
        </p:nvSpPr>
        <p:spPr>
          <a:xfrm>
            <a:off x="693441" y="2696254"/>
            <a:ext cx="6477489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Wartość umów od 50 mln zł oraz od 1,8 mld zł </a:t>
            </a:r>
            <a:b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umów z sektora </a:t>
            </a:r>
            <a:r>
              <a:rPr lang="pl-PL" sz="20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offshore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Obowiązek raportowania struktury zakupów, łańcucha dostaw, zaangażowania podwykonawców oraz wykorzystania zasobów lokalnych. 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Obowiązek raportowania komponentu krajowego obejmie również:</a:t>
            </a:r>
          </a:p>
          <a:p>
            <a:pPr marL="269875"/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podwykonawców wykonawcy (tzw. </a:t>
            </a:r>
            <a:r>
              <a:rPr lang="pl-PL" sz="20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tier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2), </a:t>
            </a:r>
          </a:p>
          <a:p>
            <a:pPr marL="269875"/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dalszych podwykonawców (tzw. </a:t>
            </a:r>
            <a:r>
              <a:rPr lang="pl-PL" sz="20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tier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3).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85BAFA7-3961-414F-9A3B-C55E4BA23583}"/>
              </a:ext>
            </a:extLst>
          </p:cNvPr>
          <p:cNvSpPr txBox="1"/>
          <p:nvPr/>
        </p:nvSpPr>
        <p:spPr>
          <a:xfrm>
            <a:off x="543329" y="1307649"/>
            <a:ext cx="5962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Pilotaż pomiaru udziału  komponentu krajowego</a:t>
            </a:r>
            <a:endParaRPr lang="pl-PL" sz="34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DFDC657-3B7B-4155-8840-89352E4739AC}"/>
              </a:ext>
            </a:extLst>
          </p:cNvPr>
          <p:cNvSpPr/>
          <p:nvPr/>
        </p:nvSpPr>
        <p:spPr>
          <a:xfrm>
            <a:off x="-1110655" y="2384867"/>
            <a:ext cx="536904" cy="53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38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młyn, urządzenie, generator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FC61968F-C08F-4EBD-8039-C06D1E26B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52" y="0"/>
            <a:ext cx="5073526" cy="6857999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9AD81A73-3139-4419-A510-937EC0C42613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2067E65-A7D3-4FBA-AE75-EAEEA4DE5D3C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D567B1C1-EE02-4BF7-85F7-9EB36B05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D119953C-9310-4AFB-A85F-E22353C99CF6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FE48253-EBC9-4E0A-9068-9D480247AD40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46680C5-F851-4D45-BB1E-F01EBB6AC656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56A4CFC-B3B5-4F17-BE38-B7BF729B6CDF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AAF03EB-4579-4FC4-AE08-B962548FC88F}"/>
              </a:ext>
            </a:extLst>
          </p:cNvPr>
          <p:cNvSpPr txBox="1"/>
          <p:nvPr/>
        </p:nvSpPr>
        <p:spPr>
          <a:xfrm>
            <a:off x="693441" y="1307649"/>
            <a:ext cx="67718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Warsztaty prowadzone </a:t>
            </a:r>
            <a:b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przez ARP</a:t>
            </a:r>
          </a:p>
          <a:p>
            <a:pPr lvl="0">
              <a:defRPr/>
            </a:pPr>
            <a:endParaRPr lang="pl-PL" sz="34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endParaRPr lang="pl-PL" sz="34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F2BB0C1-4586-409A-9F07-C8670462A44F}"/>
              </a:ext>
            </a:extLst>
          </p:cNvPr>
          <p:cNvSpPr txBox="1"/>
          <p:nvPr/>
        </p:nvSpPr>
        <p:spPr>
          <a:xfrm>
            <a:off x="693442" y="2624560"/>
            <a:ext cx="54025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Start: 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 stycznia 2026 r.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Cel: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Współmierność definicji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przyjmowaną metodą jej pomiaru.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Uczestnicy: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PGE Polska Grupa Energetyczna, PGE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Baltica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Tauron Zielona Energia, Orlen Neptun, Grupa Przemysłowa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Baltic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Baltic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Towers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43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0B820B6-4D3A-464D-B280-5F8C9403B731}"/>
              </a:ext>
            </a:extLst>
          </p:cNvPr>
          <p:cNvGrpSpPr/>
          <p:nvPr/>
        </p:nvGrpSpPr>
        <p:grpSpPr>
          <a:xfrm>
            <a:off x="610533" y="376076"/>
            <a:ext cx="2345331" cy="737487"/>
            <a:chOff x="551432" y="386318"/>
            <a:chExt cx="2345331" cy="73748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4F02EF0-D672-4261-ABBA-2CBB0608BCF6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41D5E3A-17B3-4CDC-8F24-3651CE57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90F0350A-5651-4C25-BD28-BA1C8D3B643E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683F3543-7B90-4C25-A691-4C65B31B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9699" y="-1023890"/>
            <a:ext cx="733425" cy="927567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4DCF363-E553-40D4-8BE1-8622B6D22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3110" y="-915473"/>
            <a:ext cx="819150" cy="81915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480E4ED5-A00D-4C16-8D0B-109172D6C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2246" y="-915473"/>
            <a:ext cx="733425" cy="81915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469EA7-193F-43C1-8AF1-F857E0E73A4A}"/>
              </a:ext>
            </a:extLst>
          </p:cNvPr>
          <p:cNvSpPr txBox="1"/>
          <p:nvPr/>
        </p:nvSpPr>
        <p:spPr>
          <a:xfrm>
            <a:off x="693441" y="1307649"/>
            <a:ext cx="91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Planowane działania 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147FC1-894C-42F0-B605-CB8CFAB412C1}"/>
              </a:ext>
            </a:extLst>
          </p:cNvPr>
          <p:cNvSpPr txBox="1"/>
          <p:nvPr/>
        </p:nvSpPr>
        <p:spPr>
          <a:xfrm>
            <a:off x="693440" y="2141075"/>
            <a:ext cx="10069809" cy="34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 lutego 2026 r.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p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rzyjęcie przez Zespół dwóch definicji „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i kryterium krajowości. 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Przygotowanie i publikacja: </a:t>
            </a:r>
          </a:p>
          <a:p>
            <a:pPr marL="342900" indent="-342900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Metodyki pomiaru i kalkulacji </a:t>
            </a:r>
            <a:r>
              <a:rPr lang="pl-PL" sz="2200" b="1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200" b="1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L="342900" indent="-342900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 prawno-regulacyjnych;</a:t>
            </a:r>
          </a:p>
          <a:p>
            <a:pPr marL="342900" indent="-342900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Dobrych Praktyk </a:t>
            </a:r>
            <a:r>
              <a:rPr lang="pl-PL" sz="2200" b="1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Content.  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5FCBD87E-045C-47B6-91D7-9AE237B930AB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7FD03F61-40BB-4E32-8FDE-F57E226E48E9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00D616BA-A0E0-4F09-AD8F-6F2495931615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pic>
        <p:nvPicPr>
          <p:cNvPr id="23" name="Grafika 22" descr="Kalendarz miesięczny">
            <a:extLst>
              <a:ext uri="{FF2B5EF4-FFF2-40B4-BE49-F238E27FC236}">
                <a16:creationId xmlns:a16="http://schemas.microsoft.com/office/drawing/2014/main" id="{D2D6C15A-5C78-4E42-9BBF-5C22C4A8F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7995" y="324485"/>
            <a:ext cx="1793425" cy="17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E8C3D16-591E-4BBB-9000-A6B49686F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7" r="19545"/>
          <a:stretch/>
        </p:blipFill>
        <p:spPr>
          <a:xfrm>
            <a:off x="6848152" y="0"/>
            <a:ext cx="5390281" cy="6858000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5B57C590-A77A-492D-B736-F0971F4DF842}"/>
              </a:ext>
            </a:extLst>
          </p:cNvPr>
          <p:cNvGrpSpPr/>
          <p:nvPr/>
        </p:nvGrpSpPr>
        <p:grpSpPr>
          <a:xfrm>
            <a:off x="610533" y="376076"/>
            <a:ext cx="2345331" cy="737487"/>
            <a:chOff x="551432" y="386318"/>
            <a:chExt cx="2345331" cy="73748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AD74CD39-1883-441F-AFF6-56AB7AE118A7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433BE627-0797-4455-8F39-1CEC1A007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A7F2EE8-C739-4AFC-8DE0-F9B8FD0BEEAC}"/>
              </a:ext>
            </a:extLst>
          </p:cNvPr>
          <p:cNvSpPr txBox="1"/>
          <p:nvPr/>
        </p:nvSpPr>
        <p:spPr>
          <a:xfrm>
            <a:off x="543329" y="1811153"/>
            <a:ext cx="552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kern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Dziękuję za uwagę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4BCE6F3-F7FD-4409-9E94-401DA5EB6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602" y="3648915"/>
            <a:ext cx="446400" cy="4464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507052D-E7D2-479C-95C0-541D0D8AD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602" y="4360293"/>
            <a:ext cx="446400" cy="4464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E145DEA-3E0D-496F-98D8-B13D5B7B78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602" y="2956405"/>
            <a:ext cx="446400" cy="4464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0E37C99-4A15-48F2-8283-49A55E917D7A}"/>
              </a:ext>
            </a:extLst>
          </p:cNvPr>
          <p:cNvSpPr/>
          <p:nvPr/>
        </p:nvSpPr>
        <p:spPr>
          <a:xfrm>
            <a:off x="1238386" y="3681285"/>
            <a:ext cx="3052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www.x.com/MAPGOVPL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03CC24C-A741-4BC8-A872-B4815CF2D363}"/>
              </a:ext>
            </a:extLst>
          </p:cNvPr>
          <p:cNvSpPr/>
          <p:nvPr/>
        </p:nvSpPr>
        <p:spPr>
          <a:xfrm>
            <a:off x="1238386" y="2988775"/>
            <a:ext cx="3964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www.facebook.com/MAPGOVPL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979A428-A56A-4FF1-B110-828BD0573099}"/>
              </a:ext>
            </a:extLst>
          </p:cNvPr>
          <p:cNvSpPr/>
          <p:nvPr/>
        </p:nvSpPr>
        <p:spPr>
          <a:xfrm>
            <a:off x="1238386" y="4360293"/>
            <a:ext cx="406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https://www.linkedin.com/company/</a:t>
            </a:r>
            <a:br>
              <a:rPr lang="pl-PL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aktywa-</a:t>
            </a:r>
            <a:r>
              <a:rPr lang="pl-PL" sz="2000" dirty="0" err="1">
                <a:solidFill>
                  <a:schemeClr val="bg2">
                    <a:lumMod val="50000"/>
                  </a:schemeClr>
                </a:solidFill>
              </a:rPr>
              <a:t>panstwowe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pl-PL" sz="20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69CA732-DE6F-48AE-884F-674AE50D81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2" y="561669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24723FD-9E17-4801-946C-CF5418E746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00" y="5616692"/>
            <a:ext cx="1080000" cy="1080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65BAA47-1B03-42D2-88A3-CBDE1AB703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01" y="5616692"/>
            <a:ext cx="1080000" cy="1080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F1D0260-FAB8-4B60-9035-53D9D907567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695889" y="0"/>
            <a:ext cx="542544" cy="6858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84ED9778-336C-4B96-AF0F-70A78380E724}"/>
              </a:ext>
            </a:extLst>
          </p:cNvPr>
          <p:cNvSpPr/>
          <p:nvPr/>
        </p:nvSpPr>
        <p:spPr>
          <a:xfrm>
            <a:off x="8910374" y="2249779"/>
            <a:ext cx="2340000" cy="2340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70274EC-4507-4045-BB82-035ABFE57682}"/>
              </a:ext>
            </a:extLst>
          </p:cNvPr>
          <p:cNvSpPr/>
          <p:nvPr/>
        </p:nvSpPr>
        <p:spPr>
          <a:xfrm>
            <a:off x="6988728" y="2594653"/>
            <a:ext cx="810000" cy="810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1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A6292FB-B829-4783-A9CB-7179CB0BC4A9}"/>
              </a:ext>
            </a:extLst>
          </p:cNvPr>
          <p:cNvSpPr/>
          <p:nvPr/>
        </p:nvSpPr>
        <p:spPr>
          <a:xfrm>
            <a:off x="649096" y="376076"/>
            <a:ext cx="2345331" cy="7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B8AE133-A03C-47BC-88C2-F3DE758F0840}"/>
              </a:ext>
            </a:extLst>
          </p:cNvPr>
          <p:cNvGrpSpPr/>
          <p:nvPr/>
        </p:nvGrpSpPr>
        <p:grpSpPr>
          <a:xfrm>
            <a:off x="815604" y="2172020"/>
            <a:ext cx="9534626" cy="1477328"/>
            <a:chOff x="795291" y="2323091"/>
            <a:chExt cx="9534626" cy="1477328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CCD0D1C1-4475-4687-9C5B-B8FD5B998A36}"/>
                </a:ext>
              </a:extLst>
            </p:cNvPr>
            <p:cNvSpPr txBox="1"/>
            <p:nvPr/>
          </p:nvSpPr>
          <p:spPr>
            <a:xfrm>
              <a:off x="1736856" y="2323091"/>
              <a:ext cx="85930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lvl="0" indent="-180975">
                <a:buFont typeface="Arial" panose="020B0604020202020204" pitchFamily="34" charset="0"/>
                <a:buChar char="•"/>
                <a:defRPr/>
              </a:pPr>
              <a:r>
                <a:rPr lang="pl-PL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Polska 20. gospodarką świata 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– odrobiliśmy swoją lekcję rozwojową.</a:t>
              </a:r>
            </a:p>
            <a:p>
              <a:pPr marL="180975" lvl="0" indent="-180975">
                <a:buFont typeface="Arial" panose="020B0604020202020204" pitchFamily="34" charset="0"/>
                <a:buChar char="•"/>
                <a:defRPr/>
              </a:pP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Inwestycje o wartości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bilionów złotych 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energetykę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infrastrukturę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transport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oraz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przemysł obronny do 2035 r.</a:t>
              </a:r>
              <a:endParaRPr lang="pl-PL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80975" lvl="0" indent="-180975">
                <a:buFont typeface="Arial" panose="020B0604020202020204" pitchFamily="34" charset="0"/>
                <a:buChar char="•"/>
                <a:defRPr/>
              </a:pPr>
              <a:r>
                <a:rPr lang="pl-PL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Krajowe firmy 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muszą być obecne w łańcuchach dostaw –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impuls rozwojowy </a:t>
              </a:r>
              <a:b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dla Polski 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na kolejne dekady.</a:t>
              </a:r>
            </a:p>
          </p:txBody>
        </p:sp>
        <p:pic>
          <p:nvPicPr>
            <p:cNvPr id="7" name="Grafika 6" descr="Trend wzrostowy">
              <a:extLst>
                <a:ext uri="{FF2B5EF4-FFF2-40B4-BE49-F238E27FC236}">
                  <a16:creationId xmlns:a16="http://schemas.microsoft.com/office/drawing/2014/main" id="{79351E86-2280-491D-8575-B67FFF222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5291" y="2421359"/>
              <a:ext cx="726795" cy="726795"/>
            </a:xfrm>
            <a:prstGeom prst="rect">
              <a:avLst/>
            </a:prstGeom>
          </p:spPr>
        </p:pic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B927CBA0-054D-4821-B39B-9409C29C932E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4FF784C-E632-4346-85E4-F09D99140A5E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C48D1315-9A23-4ED4-A7A5-D2060A212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8733547-6B31-4D38-84A8-A7A6D3BCB8AC}"/>
              </a:ext>
            </a:extLst>
          </p:cNvPr>
          <p:cNvGrpSpPr/>
          <p:nvPr/>
        </p:nvGrpSpPr>
        <p:grpSpPr>
          <a:xfrm>
            <a:off x="815604" y="3676458"/>
            <a:ext cx="9322978" cy="842937"/>
            <a:chOff x="795291" y="3773054"/>
            <a:chExt cx="9322978" cy="726795"/>
          </a:xfrm>
        </p:grpSpPr>
        <p:pic>
          <p:nvPicPr>
            <p:cNvPr id="12" name="Grafika 11" descr="Mapa z pinezką">
              <a:extLst>
                <a:ext uri="{FF2B5EF4-FFF2-40B4-BE49-F238E27FC236}">
                  <a16:creationId xmlns:a16="http://schemas.microsoft.com/office/drawing/2014/main" id="{C05B9436-64F3-4008-A1AC-C7E9ABD0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5291" y="3773054"/>
              <a:ext cx="726795" cy="726795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5D9A8C5-2171-4AAE-9CFC-900D3D79A03B}"/>
                </a:ext>
              </a:extLst>
            </p:cNvPr>
            <p:cNvSpPr txBox="1"/>
            <p:nvPr/>
          </p:nvSpPr>
          <p:spPr>
            <a:xfrm>
              <a:off x="1765157" y="3857812"/>
              <a:ext cx="8353112" cy="557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  <a:defRPr/>
              </a:pPr>
              <a:r>
                <a:rPr lang="pl-PL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Wzrost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udziału </a:t>
              </a:r>
              <a:r>
                <a:rPr lang="pl-PL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krajowych firm 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jako głównych poddostawców. </a:t>
              </a:r>
            </a:p>
            <a:p>
              <a:pPr marL="177800" indent="-177800">
                <a:buFont typeface="Arial" panose="020B0604020202020204" pitchFamily="34" charset="0"/>
                <a:buChar char="•"/>
                <a:defRPr/>
              </a:pP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Zwiększenie kompetencji przemysłowych kadr oraz </a:t>
              </a:r>
              <a:r>
                <a:rPr lang="pl-PL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rozwój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technologii.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031C656F-6E95-4711-9F95-CED2E0E85813}"/>
              </a:ext>
            </a:extLst>
          </p:cNvPr>
          <p:cNvGrpSpPr/>
          <p:nvPr/>
        </p:nvGrpSpPr>
        <p:grpSpPr>
          <a:xfrm>
            <a:off x="815604" y="4584276"/>
            <a:ext cx="10119096" cy="1200329"/>
            <a:chOff x="815604" y="4823127"/>
            <a:chExt cx="9823820" cy="1200329"/>
          </a:xfrm>
        </p:grpSpPr>
        <p:pic>
          <p:nvPicPr>
            <p:cNvPr id="15" name="Grafika 14" descr="Sieć użytkowników">
              <a:extLst>
                <a:ext uri="{FF2B5EF4-FFF2-40B4-BE49-F238E27FC236}">
                  <a16:creationId xmlns:a16="http://schemas.microsoft.com/office/drawing/2014/main" id="{B9AF0A3F-54E5-43A5-B112-C682AA64A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5604" y="4890892"/>
              <a:ext cx="789932" cy="789932"/>
            </a:xfrm>
            <a:prstGeom prst="rect">
              <a:avLst/>
            </a:prstGeom>
          </p:spPr>
        </p:pic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CE30254C-4DE0-43C6-8037-939BCB1A609D}"/>
                </a:ext>
              </a:extLst>
            </p:cNvPr>
            <p:cNvSpPr txBox="1"/>
            <p:nvPr/>
          </p:nvSpPr>
          <p:spPr>
            <a:xfrm>
              <a:off x="1757169" y="4823127"/>
              <a:ext cx="88822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anose="020B0604020202020204" pitchFamily="34" charset="0"/>
                <a:buChar char="•"/>
                <a:defRPr/>
              </a:pPr>
              <a:r>
                <a:rPr lang="pl-PL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Efektywne stosowanie regulacji</a:t>
              </a: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dot. wsparcia udziału krajowych firm w dużych, strategicznych inwestycjach – wzorem wybranych państw UE.</a:t>
              </a:r>
            </a:p>
            <a:p>
              <a:pPr marL="180975" lvl="0" indent="-180975">
                <a:buFont typeface="Arial" panose="020B0604020202020204" pitchFamily="34" charset="0"/>
                <a:buChar char="•"/>
                <a:defRPr/>
              </a:pP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Problemem lokalnych firm nie jest brak kompetencji, tylko brak doświadczenia </a:t>
              </a:r>
              <a:b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pl-PL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 know-how. </a:t>
              </a:r>
            </a:p>
          </p:txBody>
        </p:sp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83F75791-4320-4731-8F8B-6F47405E85A9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A3006B23-8CBF-4FA4-A08C-2332C267B8D1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7FF1D7E0-AB24-41A9-8EE8-94425504ECE4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120DC457-CDCC-46A9-99C3-379FA18B8F80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D2AC21-C4A4-4D58-892C-A6690D2DB38D}"/>
              </a:ext>
            </a:extLst>
          </p:cNvPr>
          <p:cNvSpPr txBox="1"/>
          <p:nvPr/>
        </p:nvSpPr>
        <p:spPr>
          <a:xfrm>
            <a:off x="543329" y="1307649"/>
            <a:ext cx="91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Dlaczego </a:t>
            </a:r>
            <a:r>
              <a:rPr lang="pl-PL" sz="3200" b="1" dirty="0" err="1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1" dirty="0" err="1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kluczowy?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52F341D-9716-4268-8EB2-E047C9988319}"/>
              </a:ext>
            </a:extLst>
          </p:cNvPr>
          <p:cNvSpPr/>
          <p:nvPr/>
        </p:nvSpPr>
        <p:spPr>
          <a:xfrm>
            <a:off x="-1343961" y="1635116"/>
            <a:ext cx="536904" cy="53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9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0B820B6-4D3A-464D-B280-5F8C9403B731}"/>
              </a:ext>
            </a:extLst>
          </p:cNvPr>
          <p:cNvGrpSpPr/>
          <p:nvPr/>
        </p:nvGrpSpPr>
        <p:grpSpPr>
          <a:xfrm>
            <a:off x="610533" y="376076"/>
            <a:ext cx="2345331" cy="737487"/>
            <a:chOff x="551432" y="386318"/>
            <a:chExt cx="2345331" cy="73748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4F02EF0-D672-4261-ABBA-2CBB0608BCF6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41D5E3A-17B3-4CDC-8F24-3651CE57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90F0350A-5651-4C25-BD28-BA1C8D3B643E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683F3543-7B90-4C25-A691-4C65B31B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9699" y="-1023890"/>
            <a:ext cx="733425" cy="927567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4DCF363-E553-40D4-8BE1-8622B6D22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3110" y="-915473"/>
            <a:ext cx="819150" cy="81915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480E4ED5-A00D-4C16-8D0B-109172D6C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2246" y="-915473"/>
            <a:ext cx="733425" cy="81915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469EA7-193F-43C1-8AF1-F857E0E73A4A}"/>
              </a:ext>
            </a:extLst>
          </p:cNvPr>
          <p:cNvSpPr txBox="1"/>
          <p:nvPr/>
        </p:nvSpPr>
        <p:spPr>
          <a:xfrm>
            <a:off x="693441" y="1307649"/>
            <a:ext cx="91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Kalendarium działań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147FC1-894C-42F0-B605-CB8CFAB412C1}"/>
              </a:ext>
            </a:extLst>
          </p:cNvPr>
          <p:cNvSpPr txBox="1"/>
          <p:nvPr/>
        </p:nvSpPr>
        <p:spPr>
          <a:xfrm>
            <a:off x="485775" y="2141074"/>
            <a:ext cx="976392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października 2025 r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– Zarządzenie MAP: Zespół do spraw Udziału Komponentu Krajowego w Kluczowych Procesach Inwestycyjnych.</a:t>
            </a:r>
          </a:p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 października 2025 r.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posiedzenie i powołanie ARP jako Koordynatora ds. Komponentu Krajowego, określenie 10 zadań.</a:t>
            </a:r>
          </a:p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Posiedzenia Zespołu oraz prace koncepcyjne zespołów roboczych  </a:t>
            </a:r>
          </a:p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69875" indent="-269875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5FCBD87E-045C-47B6-91D7-9AE237B930AB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7FD03F61-40BB-4E32-8FDE-F57E226E48E9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00D616BA-A0E0-4F09-AD8F-6F2495931615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pic>
        <p:nvPicPr>
          <p:cNvPr id="23" name="Grafika 22" descr="Kalendarz miesięczny">
            <a:extLst>
              <a:ext uri="{FF2B5EF4-FFF2-40B4-BE49-F238E27FC236}">
                <a16:creationId xmlns:a16="http://schemas.microsoft.com/office/drawing/2014/main" id="{D2D6C15A-5C78-4E42-9BBF-5C22C4A8F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7995" y="324485"/>
            <a:ext cx="1793425" cy="17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0B820B6-4D3A-464D-B280-5F8C9403B731}"/>
              </a:ext>
            </a:extLst>
          </p:cNvPr>
          <p:cNvGrpSpPr/>
          <p:nvPr/>
        </p:nvGrpSpPr>
        <p:grpSpPr>
          <a:xfrm>
            <a:off x="610533" y="376076"/>
            <a:ext cx="2345331" cy="737487"/>
            <a:chOff x="551432" y="386318"/>
            <a:chExt cx="2345331" cy="73748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4F02EF0-D672-4261-ABBA-2CBB0608BCF6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41D5E3A-17B3-4CDC-8F24-3651CE57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90F0350A-5651-4C25-BD28-BA1C8D3B643E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683F3543-7B90-4C25-A691-4C65B31B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9699" y="-1023890"/>
            <a:ext cx="733425" cy="927567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4DCF363-E553-40D4-8BE1-8622B6D22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3110" y="-915473"/>
            <a:ext cx="819150" cy="81915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480E4ED5-A00D-4C16-8D0B-109172D6C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2246" y="-915473"/>
            <a:ext cx="733425" cy="81915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469EA7-193F-43C1-8AF1-F857E0E73A4A}"/>
              </a:ext>
            </a:extLst>
          </p:cNvPr>
          <p:cNvSpPr txBox="1"/>
          <p:nvPr/>
        </p:nvSpPr>
        <p:spPr>
          <a:xfrm>
            <a:off x="693441" y="1307649"/>
            <a:ext cx="91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Współpraca ze wszystkimi chętnymi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147FC1-894C-42F0-B605-CB8CFAB412C1}"/>
              </a:ext>
            </a:extLst>
          </p:cNvPr>
          <p:cNvSpPr txBox="1"/>
          <p:nvPr/>
        </p:nvSpPr>
        <p:spPr>
          <a:xfrm>
            <a:off x="693441" y="2147484"/>
            <a:ext cx="1057355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Instytucje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ministerstwa, Agencja Uzbrojenia, GUS, UZP, KUKE, BGK, PIE, Prokuratoria Generalna RP, GDDKiA). 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Organizacje biznesowe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Pracodawcy RP, Konfederacja Lewiatan, Federacja Pracodawców Polskich, Polski Związek Pracodawców Budownictwa)</a:t>
            </a:r>
          </a:p>
          <a:p>
            <a:pPr marL="269875" indent="-2698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Spółki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(prywatne i z udziałem Skarbu Państwa, w tym Polskie Elektrownie Jądrowe, Orlen, PGE PGZ, PKP, PKO BP). </a:t>
            </a:r>
          </a:p>
          <a:p>
            <a:pPr fontAlgn="base">
              <a:spcAft>
                <a:spcPts val="600"/>
              </a:spcAft>
            </a:pPr>
            <a:endParaRPr lang="pl-PL" sz="10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Pisemne stanowiska Izb Gospodarczych z sektora przemysłu ciężkiego i produkcji, energetyki i paliw, budownictwa i infrastruktury, transportu i logistyki oraz finansów.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9F74086-BB78-444A-ABE1-12C51BB6EB3C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2F3AF4C-AC2E-4E99-866C-E58C1ED5A7CB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0CAE6BD2-C70E-4BF3-9203-5243ED48C270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pic>
        <p:nvPicPr>
          <p:cNvPr id="8" name="Grafika 7" descr="Uścisk dłoni">
            <a:extLst>
              <a:ext uri="{FF2B5EF4-FFF2-40B4-BE49-F238E27FC236}">
                <a16:creationId xmlns:a16="http://schemas.microsoft.com/office/drawing/2014/main" id="{2F397AC2-F6BB-41B0-A207-A0C2EF77BF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7833" y="51974"/>
            <a:ext cx="2075291" cy="20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979DF6C-9101-4E00-8C24-91DC863DE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3" r="26671"/>
          <a:stretch/>
        </p:blipFill>
        <p:spPr>
          <a:xfrm>
            <a:off x="6850299" y="0"/>
            <a:ext cx="5388134" cy="6858000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53DF0C30-8DCD-4A27-B42A-1C76B55C83D3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F98826A-8956-4DF3-B1E1-4687B5994E5A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26223465-BE5D-4693-B98F-8C284266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DA4A277D-929C-429D-B986-FBBAF7B63212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74D74461-B967-437C-B9A0-D1453BD88F77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3C5AC060-55CA-42E4-B78D-C4B5D3EE2CEB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4B6EA921-0F76-494C-8F0A-CA91370246E9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E9EDA95-B23C-4453-8B03-9CFF29FCCCEC}"/>
              </a:ext>
            </a:extLst>
          </p:cNvPr>
          <p:cNvSpPr txBox="1"/>
          <p:nvPr/>
        </p:nvSpPr>
        <p:spPr>
          <a:xfrm>
            <a:off x="693441" y="1307649"/>
            <a:ext cx="9128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 err="1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1" dirty="0" err="1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dokumentach </a:t>
            </a:r>
            <a:b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strategicznych 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5DF382E-F0BD-444C-AC33-0174E303B949}"/>
              </a:ext>
            </a:extLst>
          </p:cNvPr>
          <p:cNvSpPr txBox="1"/>
          <p:nvPr/>
        </p:nvSpPr>
        <p:spPr>
          <a:xfrm>
            <a:off x="693441" y="2664316"/>
            <a:ext cx="5402559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Strategia Rozwoju Polski do 2035 r. </a:t>
            </a:r>
          </a:p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Polityka Zakupowa Państwa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wytyczne ministrów i Urzędu Zamówień Publicznych będą wspierać lokalnych dostawców.</a:t>
            </a:r>
          </a:p>
          <a:p>
            <a:pPr marL="269875" indent="-26987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Strategia Rozwoju Przemysłu Obronnego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MRiT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wzmocnienie potencjału krajowej zbrojeniówki.</a:t>
            </a:r>
          </a:p>
        </p:txBody>
      </p:sp>
    </p:spTree>
    <p:extLst>
      <p:ext uri="{BB962C8B-B14F-4D97-AF65-F5344CB8AC3E}">
        <p14:creationId xmlns:p14="http://schemas.microsoft.com/office/powerpoint/2010/main" val="86940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>
            <a:extLst>
              <a:ext uri="{FF2B5EF4-FFF2-40B4-BE49-F238E27FC236}">
                <a16:creationId xmlns:a16="http://schemas.microsoft.com/office/drawing/2014/main" id="{87810DEA-F361-D820-BE9D-237B0694593A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E743CB3-9BF6-87E1-A963-B612A996CAE9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9D4FAB10-C900-58EA-6521-C759F2B5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33" name="Text 0">
            <a:extLst>
              <a:ext uri="{FF2B5EF4-FFF2-40B4-BE49-F238E27FC236}">
                <a16:creationId xmlns:a16="http://schemas.microsoft.com/office/drawing/2014/main" id="{98FE94AE-3AAD-4AB3-A632-E9240512F991}"/>
              </a:ext>
            </a:extLst>
          </p:cNvPr>
          <p:cNvSpPr/>
          <p:nvPr/>
        </p:nvSpPr>
        <p:spPr>
          <a:xfrm>
            <a:off x="1974789" y="-860031"/>
            <a:ext cx="5369073" cy="844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0E5CA7D6-7E6B-429F-887F-10A61464E59F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624976B4-D434-48DF-8C72-58F785192B1F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46D08F4E-7469-43C3-9FA7-85F50F331D34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1CFA77A8-C57E-49A0-B76D-60FAA56031F7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30A38C8-9ED9-4608-8C12-70D61D8C3815}"/>
              </a:ext>
            </a:extLst>
          </p:cNvPr>
          <p:cNvSpPr txBox="1"/>
          <p:nvPr/>
        </p:nvSpPr>
        <p:spPr>
          <a:xfrm>
            <a:off x="693441" y="1361985"/>
            <a:ext cx="10747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150"/>
              </a:lnSpc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zadań realizowanych w ramach projektu </a:t>
            </a:r>
            <a:endParaRPr lang="en-US" sz="32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20C510-219D-4249-BC25-CEBC93D61F06}"/>
              </a:ext>
            </a:extLst>
          </p:cNvPr>
          <p:cNvSpPr txBox="1"/>
          <p:nvPr/>
        </p:nvSpPr>
        <p:spPr>
          <a:xfrm>
            <a:off x="693440" y="2157687"/>
            <a:ext cx="83552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Zdefiniowanie pojęcia „komponent krajowy”.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Identyfikacja kluczowych sektorów gospodarki.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Określenie metodologii pomiaru komponentu krajowego.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aktów prawnych w zakresie dopuszczalnych środków ochrony podstawowego interesu bezpieczeństwa państwa pod kątem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dobrych praktyk w czterech państwach.</a:t>
            </a:r>
          </a:p>
        </p:txBody>
      </p:sp>
      <p:pic>
        <p:nvPicPr>
          <p:cNvPr id="14" name="Grafika 13" descr="Lista kontrolna (od prawej do lewej)">
            <a:extLst>
              <a:ext uri="{FF2B5EF4-FFF2-40B4-BE49-F238E27FC236}">
                <a16:creationId xmlns:a16="http://schemas.microsoft.com/office/drawing/2014/main" id="{09F311B7-34E8-4254-877E-755CCA7C3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8718" y="316730"/>
            <a:ext cx="2204690" cy="22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4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 descr="Lista kontrolna (od prawej do lewej)">
            <a:extLst>
              <a:ext uri="{FF2B5EF4-FFF2-40B4-BE49-F238E27FC236}">
                <a16:creationId xmlns:a16="http://schemas.microsoft.com/office/drawing/2014/main" id="{3C7A8022-A17F-4796-BFC9-F64D9372A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8718" y="316730"/>
            <a:ext cx="2204690" cy="2204690"/>
          </a:xfrm>
          <a:prstGeom prst="rect">
            <a:avLst/>
          </a:prstGeom>
        </p:spPr>
      </p:pic>
      <p:grpSp>
        <p:nvGrpSpPr>
          <p:cNvPr id="36" name="Grupa 35">
            <a:extLst>
              <a:ext uri="{FF2B5EF4-FFF2-40B4-BE49-F238E27FC236}">
                <a16:creationId xmlns:a16="http://schemas.microsoft.com/office/drawing/2014/main" id="{87810DEA-F361-D820-BE9D-237B0694593A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E743CB3-9BF6-87E1-A963-B612A996CAE9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9D4FAB10-C900-58EA-6521-C759F2B5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33" name="Text 0">
            <a:extLst>
              <a:ext uri="{FF2B5EF4-FFF2-40B4-BE49-F238E27FC236}">
                <a16:creationId xmlns:a16="http://schemas.microsoft.com/office/drawing/2014/main" id="{98FE94AE-3AAD-4AB3-A632-E9240512F991}"/>
              </a:ext>
            </a:extLst>
          </p:cNvPr>
          <p:cNvSpPr/>
          <p:nvPr/>
        </p:nvSpPr>
        <p:spPr>
          <a:xfrm>
            <a:off x="1974789" y="-860031"/>
            <a:ext cx="5369073" cy="844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0E5CA7D6-7E6B-429F-887F-10A61464E59F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624976B4-D434-48DF-8C72-58F785192B1F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46D08F4E-7469-43C3-9FA7-85F50F331D34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1CFA77A8-C57E-49A0-B76D-60FAA56031F7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30A38C8-9ED9-4608-8C12-70D61D8C3815}"/>
              </a:ext>
            </a:extLst>
          </p:cNvPr>
          <p:cNvSpPr txBox="1"/>
          <p:nvPr/>
        </p:nvSpPr>
        <p:spPr>
          <a:xfrm>
            <a:off x="693442" y="1361985"/>
            <a:ext cx="805299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150"/>
              </a:lnSpc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zadań realizowanych w ramach projektu </a:t>
            </a:r>
            <a:endParaRPr lang="en-US" sz="32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20C510-219D-4249-BC25-CEBC93D61F06}"/>
              </a:ext>
            </a:extLst>
          </p:cNvPr>
          <p:cNvSpPr txBox="1"/>
          <p:nvPr/>
        </p:nvSpPr>
        <p:spPr>
          <a:xfrm>
            <a:off x="693440" y="2165639"/>
            <a:ext cx="87458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358775">
              <a:spcAft>
                <a:spcPts val="600"/>
              </a:spcAft>
              <a:buFont typeface="+mj-lt"/>
              <a:buAutoNum type="arabicPeriod" startAt="6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Opracowanie koncepcji projektu pilotażowego.</a:t>
            </a:r>
          </a:p>
          <a:p>
            <a:pPr marL="541338" indent="-358775">
              <a:spcAft>
                <a:spcPts val="600"/>
              </a:spcAft>
              <a:buFont typeface="+mj-lt"/>
              <a:buAutoNum type="arabicPeriod" startAt="6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Przygotowanie projektu dobrych praktyk dla polskich przedsiębiorstw.</a:t>
            </a:r>
          </a:p>
          <a:p>
            <a:pPr marL="541338" indent="-358775">
              <a:spcAft>
                <a:spcPts val="600"/>
              </a:spcAft>
              <a:buFont typeface="+mj-lt"/>
              <a:buAutoNum type="arabicPeriod" startAt="6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możliwości rozszerzenia inwestycji o kryteria promujące komponent krajowy.</a:t>
            </a:r>
          </a:p>
          <a:p>
            <a:pPr marL="444500" indent="-261938">
              <a:spcAft>
                <a:spcPts val="600"/>
              </a:spcAft>
              <a:buFont typeface="+mj-lt"/>
              <a:buAutoNum type="arabicPeriod" startAt="6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Opracowanie zasad monitorowania wdrażania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57188" indent="-357188">
              <a:spcAft>
                <a:spcPts val="600"/>
              </a:spcAft>
              <a:buFont typeface="+mj-lt"/>
              <a:buAutoNum type="arabicPeriod" startAt="6"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Określenie zasad okresowego raportowania.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>
            <a:extLst>
              <a:ext uri="{FF2B5EF4-FFF2-40B4-BE49-F238E27FC236}">
                <a16:creationId xmlns:a16="http://schemas.microsoft.com/office/drawing/2014/main" id="{87810DEA-F361-D820-BE9D-237B0694593A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E743CB3-9BF6-87E1-A963-B612A996CAE9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9D4FAB10-C900-58EA-6521-C759F2B5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33" name="Text 0">
            <a:extLst>
              <a:ext uri="{FF2B5EF4-FFF2-40B4-BE49-F238E27FC236}">
                <a16:creationId xmlns:a16="http://schemas.microsoft.com/office/drawing/2014/main" id="{98FE94AE-3AAD-4AB3-A632-E9240512F991}"/>
              </a:ext>
            </a:extLst>
          </p:cNvPr>
          <p:cNvSpPr/>
          <p:nvPr/>
        </p:nvSpPr>
        <p:spPr>
          <a:xfrm>
            <a:off x="1974789" y="-860031"/>
            <a:ext cx="5369073" cy="844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0E5CA7D6-7E6B-429F-887F-10A61464E59F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624976B4-D434-48DF-8C72-58F785192B1F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46D08F4E-7469-43C3-9FA7-85F50F331D34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1CFA77A8-C57E-49A0-B76D-60FAA56031F7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30A38C8-9ED9-4608-8C12-70D61D8C3815}"/>
              </a:ext>
            </a:extLst>
          </p:cNvPr>
          <p:cNvSpPr txBox="1"/>
          <p:nvPr/>
        </p:nvSpPr>
        <p:spPr>
          <a:xfrm>
            <a:off x="693441" y="1361985"/>
            <a:ext cx="10747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50"/>
              </a:lnSpc>
              <a:defRPr/>
            </a:pPr>
            <a:r>
              <a:rPr lang="pl-PL" sz="32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Zakończone zadanie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52D7C35-F221-4AE1-8464-2AF7513D967D}"/>
              </a:ext>
            </a:extLst>
          </p:cNvPr>
          <p:cNvSpPr txBox="1"/>
          <p:nvPr/>
        </p:nvSpPr>
        <p:spPr>
          <a:xfrm>
            <a:off x="590550" y="2657475"/>
            <a:ext cx="816929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sektor zbrojeniowy i krajowy przemysłowy potencjał obronny z uwagi na zagrożenia geopolityczne; </a:t>
            </a:r>
          </a:p>
          <a:p>
            <a:pPr marL="269875" lvl="0" indent="-2698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sektor energetyczny z uwagi na trwającą transformację energetyczną;</a:t>
            </a:r>
          </a:p>
          <a:p>
            <a:pPr marL="269875" lvl="0" indent="-2698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sektor infrastrukturalny z sektorem transportowym </a:t>
            </a:r>
            <a:b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uwagi na modernizację taboru kolejowego i rozwój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elektromobilności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L="269875" lvl="0" indent="-2698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sektor technologiczno-cyfrowy.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EFBEA48-6E46-4ECC-AD09-7663AF158C8B}"/>
              </a:ext>
            </a:extLst>
          </p:cNvPr>
          <p:cNvSpPr txBox="1"/>
          <p:nvPr/>
        </p:nvSpPr>
        <p:spPr>
          <a:xfrm>
            <a:off x="693441" y="1973855"/>
            <a:ext cx="864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2">
                    <a:lumMod val="50000"/>
                  </a:schemeClr>
                </a:solidFill>
              </a:rPr>
              <a:t>Identyfikacja kluczowych sektorów gospodarki 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6F12250-F869-4845-BF9A-7251E4C2DA48}"/>
              </a:ext>
            </a:extLst>
          </p:cNvPr>
          <p:cNvSpPr/>
          <p:nvPr/>
        </p:nvSpPr>
        <p:spPr>
          <a:xfrm>
            <a:off x="-1362897" y="1973855"/>
            <a:ext cx="536904" cy="53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fika 14" descr="Strzał w dziesiątkę">
            <a:extLst>
              <a:ext uri="{FF2B5EF4-FFF2-40B4-BE49-F238E27FC236}">
                <a16:creationId xmlns:a16="http://schemas.microsoft.com/office/drawing/2014/main" id="{2CBE071E-04A3-4DE1-A08C-B721DA4BE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6522" y="459519"/>
            <a:ext cx="2059755" cy="2059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>
            <a:extLst>
              <a:ext uri="{FF2B5EF4-FFF2-40B4-BE49-F238E27FC236}">
                <a16:creationId xmlns:a16="http://schemas.microsoft.com/office/drawing/2014/main" id="{87810DEA-F361-D820-BE9D-237B0694593A}"/>
              </a:ext>
            </a:extLst>
          </p:cNvPr>
          <p:cNvGrpSpPr/>
          <p:nvPr/>
        </p:nvGrpSpPr>
        <p:grpSpPr>
          <a:xfrm>
            <a:off x="452442" y="183505"/>
            <a:ext cx="2345331" cy="737487"/>
            <a:chOff x="551432" y="386318"/>
            <a:chExt cx="2345331" cy="737487"/>
          </a:xfrm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E743CB3-9BF6-87E1-A963-B612A996CAE9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9D4FAB10-C900-58EA-6521-C759F2B5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75" y="386318"/>
              <a:ext cx="2339241" cy="727539"/>
            </a:xfrm>
            <a:prstGeom prst="rect">
              <a:avLst/>
            </a:prstGeom>
          </p:spPr>
        </p:pic>
      </p:grpSp>
      <p:sp>
        <p:nvSpPr>
          <p:cNvPr id="33" name="Text 0">
            <a:extLst>
              <a:ext uri="{FF2B5EF4-FFF2-40B4-BE49-F238E27FC236}">
                <a16:creationId xmlns:a16="http://schemas.microsoft.com/office/drawing/2014/main" id="{98FE94AE-3AAD-4AB3-A632-E9240512F991}"/>
              </a:ext>
            </a:extLst>
          </p:cNvPr>
          <p:cNvSpPr/>
          <p:nvPr/>
        </p:nvSpPr>
        <p:spPr>
          <a:xfrm>
            <a:off x="1974789" y="-860031"/>
            <a:ext cx="5369073" cy="844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0E5CA7D6-7E6B-429F-887F-10A61464E59F}"/>
              </a:ext>
            </a:extLst>
          </p:cNvPr>
          <p:cNvSpPr/>
          <p:nvPr/>
        </p:nvSpPr>
        <p:spPr>
          <a:xfrm>
            <a:off x="11700616" y="0"/>
            <a:ext cx="540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624976B4-D434-48DF-8C72-58F785192B1F}"/>
              </a:ext>
            </a:extLst>
          </p:cNvPr>
          <p:cNvGrpSpPr/>
          <p:nvPr/>
        </p:nvGrpSpPr>
        <p:grpSpPr>
          <a:xfrm>
            <a:off x="693441" y="6048079"/>
            <a:ext cx="3866034" cy="434868"/>
            <a:chOff x="693441" y="6048079"/>
            <a:chExt cx="3866034" cy="434868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46D08F4E-7469-43C3-9FA7-85F50F331D34}"/>
                </a:ext>
              </a:extLst>
            </p:cNvPr>
            <p:cNvSpPr/>
            <p:nvPr/>
          </p:nvSpPr>
          <p:spPr>
            <a:xfrm>
              <a:off x="693441" y="6048079"/>
              <a:ext cx="3866034" cy="434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1CFA77A8-C57E-49A0-B76D-60FAA56031F7}"/>
                </a:ext>
              </a:extLst>
            </p:cNvPr>
            <p:cNvSpPr txBox="1"/>
            <p:nvPr/>
          </p:nvSpPr>
          <p:spPr>
            <a:xfrm>
              <a:off x="693443" y="6065458"/>
              <a:ext cx="38660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Minister Aktywów Państwowych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21DCAE6-7B39-4CCA-A5D2-4347E36D8039}"/>
              </a:ext>
            </a:extLst>
          </p:cNvPr>
          <p:cNvSpPr txBox="1"/>
          <p:nvPr/>
        </p:nvSpPr>
        <p:spPr>
          <a:xfrm>
            <a:off x="693441" y="1361985"/>
            <a:ext cx="10747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150"/>
              </a:lnSpc>
              <a:defRPr/>
            </a:pPr>
            <a:r>
              <a:rPr lang="pl-PL" sz="3400" b="1" dirty="0">
                <a:solidFill>
                  <a:srgbClr val="4472C4">
                    <a:lumMod val="7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Zakończone zadanie</a:t>
            </a:r>
            <a:endParaRPr lang="en-US" sz="3400" b="1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952B1D6-FFC9-41D9-80B2-E8BE32398008}"/>
              </a:ext>
            </a:extLst>
          </p:cNvPr>
          <p:cNvSpPr txBox="1"/>
          <p:nvPr/>
        </p:nvSpPr>
        <p:spPr>
          <a:xfrm>
            <a:off x="693441" y="2175235"/>
            <a:ext cx="757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/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dobrych praktyk oraz obowiązujących aktów prawnych promujących komponent krajowy w: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078609A-101F-4B3D-B94F-3BB89B9D1FEB}"/>
              </a:ext>
            </a:extLst>
          </p:cNvPr>
          <p:cNvSpPr/>
          <p:nvPr/>
        </p:nvSpPr>
        <p:spPr>
          <a:xfrm>
            <a:off x="-957390" y="1717481"/>
            <a:ext cx="536904" cy="53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Grafika 17" descr="Strzał w dziesiątkę">
            <a:extLst>
              <a:ext uri="{FF2B5EF4-FFF2-40B4-BE49-F238E27FC236}">
                <a16:creationId xmlns:a16="http://schemas.microsoft.com/office/drawing/2014/main" id="{A0657242-6E1E-4650-88ED-595E152C6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6522" y="459519"/>
            <a:ext cx="2059755" cy="2059755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2AF8EA1E-5B00-45FC-B9A6-58E118247926}"/>
              </a:ext>
            </a:extLst>
          </p:cNvPr>
          <p:cNvGrpSpPr/>
          <p:nvPr/>
        </p:nvGrpSpPr>
        <p:grpSpPr>
          <a:xfrm>
            <a:off x="3681493" y="3307407"/>
            <a:ext cx="2348122" cy="2466620"/>
            <a:chOff x="3681493" y="3267652"/>
            <a:chExt cx="2348122" cy="2466620"/>
          </a:xfrm>
        </p:grpSpPr>
        <p:pic>
          <p:nvPicPr>
            <p:cNvPr id="3" name="Grafika 2">
              <a:extLst>
                <a:ext uri="{FF2B5EF4-FFF2-40B4-BE49-F238E27FC236}">
                  <a16:creationId xmlns:a16="http://schemas.microsoft.com/office/drawing/2014/main" id="{B2C9AE91-B2DE-44EC-9E79-3A402595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81493" y="3267652"/>
              <a:ext cx="2348122" cy="1915573"/>
            </a:xfrm>
            <a:prstGeom prst="rect">
              <a:avLst/>
            </a:prstGeom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F1CAF67B-0A22-4CBC-839D-92D8E83D7C08}"/>
                </a:ext>
              </a:extLst>
            </p:cNvPr>
            <p:cNvSpPr txBox="1"/>
            <p:nvPr/>
          </p:nvSpPr>
          <p:spPr>
            <a:xfrm>
              <a:off x="4015003" y="5364940"/>
              <a:ext cx="1681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Hiszpanii (UE)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A852DCE8-8F00-43A3-A805-1DFE49E19A95}"/>
              </a:ext>
            </a:extLst>
          </p:cNvPr>
          <p:cNvGrpSpPr/>
          <p:nvPr/>
        </p:nvGrpSpPr>
        <p:grpSpPr>
          <a:xfrm>
            <a:off x="1269686" y="3328750"/>
            <a:ext cx="1934692" cy="2445277"/>
            <a:chOff x="1269686" y="3288995"/>
            <a:chExt cx="1934692" cy="2445277"/>
          </a:xfrm>
        </p:grpSpPr>
        <p:pic>
          <p:nvPicPr>
            <p:cNvPr id="2" name="Grafika 1">
              <a:extLst>
                <a:ext uri="{FF2B5EF4-FFF2-40B4-BE49-F238E27FC236}">
                  <a16:creationId xmlns:a16="http://schemas.microsoft.com/office/drawing/2014/main" id="{6BE25101-DDA0-46B9-B512-956797D8E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60242" y="3288995"/>
              <a:ext cx="1627207" cy="1833183"/>
            </a:xfrm>
            <a:prstGeom prst="rect">
              <a:avLst/>
            </a:prstGeom>
          </p:spPr>
        </p:pic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D9004631-6F7C-40B5-8745-F716C64E8610}"/>
                </a:ext>
              </a:extLst>
            </p:cNvPr>
            <p:cNvSpPr txBox="1"/>
            <p:nvPr/>
          </p:nvSpPr>
          <p:spPr>
            <a:xfrm>
              <a:off x="1269686" y="5364940"/>
              <a:ext cx="193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Niemczech (UE)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9977F4FE-8AC6-4F77-AAF7-43CBDC160C5D}"/>
              </a:ext>
            </a:extLst>
          </p:cNvPr>
          <p:cNvGrpSpPr/>
          <p:nvPr/>
        </p:nvGrpSpPr>
        <p:grpSpPr>
          <a:xfrm>
            <a:off x="6205212" y="3173734"/>
            <a:ext cx="2121549" cy="2600293"/>
            <a:chOff x="6030286" y="3133979"/>
            <a:chExt cx="2121549" cy="2600293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D0E83B64-4D40-4133-99EA-B5AFF45CA560}"/>
                </a:ext>
              </a:extLst>
            </p:cNvPr>
            <p:cNvSpPr txBox="1"/>
            <p:nvPr/>
          </p:nvSpPr>
          <p:spPr>
            <a:xfrm>
              <a:off x="6465193" y="5364940"/>
              <a:ext cx="1681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Francji (UE)</a:t>
              </a:r>
            </a:p>
          </p:txBody>
        </p:sp>
        <p:pic>
          <p:nvPicPr>
            <p:cNvPr id="6" name="Grafika 5">
              <a:extLst>
                <a:ext uri="{FF2B5EF4-FFF2-40B4-BE49-F238E27FC236}">
                  <a16:creationId xmlns:a16="http://schemas.microsoft.com/office/drawing/2014/main" id="{5A478691-5286-445F-9D77-1576920D4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30286" y="3133979"/>
              <a:ext cx="2121549" cy="2121549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818635E-9458-42FF-B793-45749A736DEF}"/>
              </a:ext>
            </a:extLst>
          </p:cNvPr>
          <p:cNvGrpSpPr/>
          <p:nvPr/>
        </p:nvGrpSpPr>
        <p:grpSpPr>
          <a:xfrm>
            <a:off x="8917409" y="3250375"/>
            <a:ext cx="2297584" cy="2523652"/>
            <a:chOff x="8917409" y="3210620"/>
            <a:chExt cx="2297584" cy="2523652"/>
          </a:xfrm>
        </p:grpSpPr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362B411D-C2FF-4554-B3C3-DAAAC38A4743}"/>
                </a:ext>
              </a:extLst>
            </p:cNvPr>
            <p:cNvSpPr txBox="1"/>
            <p:nvPr/>
          </p:nvSpPr>
          <p:spPr>
            <a:xfrm>
              <a:off x="8917409" y="5364940"/>
              <a:ext cx="2297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Wielkiej Brytania</a:t>
              </a:r>
            </a:p>
          </p:txBody>
        </p:sp>
        <p:pic>
          <p:nvPicPr>
            <p:cNvPr id="7" name="Grafika 6">
              <a:extLst>
                <a:ext uri="{FF2B5EF4-FFF2-40B4-BE49-F238E27FC236}">
                  <a16:creationId xmlns:a16="http://schemas.microsoft.com/office/drawing/2014/main" id="{FD23530D-E6F8-4252-B7EC-082A3D2C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24614" y="3210620"/>
              <a:ext cx="1215256" cy="2059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422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825</Words>
  <Application>Microsoft Office PowerPoint</Application>
  <PresentationFormat>Panoramiczny</PresentationFormat>
  <Paragraphs>105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Lato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Jurecka Ewa</dc:creator>
  <cp:lastModifiedBy>Kuk Przemyslaw</cp:lastModifiedBy>
  <cp:revision>62</cp:revision>
  <dcterms:created xsi:type="dcterms:W3CDTF">2026-02-27T10:05:54Z</dcterms:created>
  <dcterms:modified xsi:type="dcterms:W3CDTF">2026-03-02T07:31:05Z</dcterms:modified>
</cp:coreProperties>
</file>