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41"/>
  </p:notesMasterIdLst>
  <p:handoutMasterIdLst>
    <p:handoutMasterId r:id="rId42"/>
  </p:handoutMasterIdLst>
  <p:sldIdLst>
    <p:sldId id="1520" r:id="rId5"/>
    <p:sldId id="1579" r:id="rId6"/>
    <p:sldId id="1512" r:id="rId7"/>
    <p:sldId id="1573" r:id="rId8"/>
    <p:sldId id="1580" r:id="rId9"/>
    <p:sldId id="1592" r:id="rId10"/>
    <p:sldId id="1518" r:id="rId11"/>
    <p:sldId id="1581" r:id="rId12"/>
    <p:sldId id="1582" r:id="rId13"/>
    <p:sldId id="1583" r:id="rId14"/>
    <p:sldId id="1609" r:id="rId15"/>
    <p:sldId id="1610" r:id="rId16"/>
    <p:sldId id="1615" r:id="rId17"/>
    <p:sldId id="1616" r:id="rId18"/>
    <p:sldId id="1587" r:id="rId19"/>
    <p:sldId id="1588" r:id="rId20"/>
    <p:sldId id="1611" r:id="rId21"/>
    <p:sldId id="1612" r:id="rId22"/>
    <p:sldId id="1613" r:id="rId23"/>
    <p:sldId id="1606" r:id="rId24"/>
    <p:sldId id="1607" r:id="rId25"/>
    <p:sldId id="1608" r:id="rId26"/>
    <p:sldId id="1589" r:id="rId27"/>
    <p:sldId id="1590" r:id="rId28"/>
    <p:sldId id="1595" r:id="rId29"/>
    <p:sldId id="1618" r:id="rId30"/>
    <p:sldId id="1621" r:id="rId31"/>
    <p:sldId id="1619" r:id="rId32"/>
    <p:sldId id="1620" r:id="rId33"/>
    <p:sldId id="1617" r:id="rId34"/>
    <p:sldId id="1596" r:id="rId35"/>
    <p:sldId id="1597" r:id="rId36"/>
    <p:sldId id="1599" r:id="rId37"/>
    <p:sldId id="1600" r:id="rId38"/>
    <p:sldId id="1601" r:id="rId39"/>
    <p:sldId id="155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98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42.svg"/><Relationship Id="rId3" Type="http://schemas.openxmlformats.org/officeDocument/2006/relationships/image" Target="../media/image35.jpe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0.sv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en-US" dirty="0" err="1"/>
              <a:t>Część</a:t>
            </a:r>
            <a:r>
              <a:rPr lang="en-US" dirty="0"/>
              <a:t> </a:t>
            </a:r>
            <a:br>
              <a:rPr lang="pl-PL" dirty="0"/>
            </a:br>
            <a:r>
              <a:rPr lang="en-US" dirty="0" err="1"/>
              <a:t>finansowo-ekonomiczna</a:t>
            </a:r>
            <a:r>
              <a:rPr lang="en-US" dirty="0"/>
              <a:t>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/>
          </a:bodyPr>
          <a:lstStyle/>
          <a:p>
            <a:r>
              <a:rPr lang="pl-PL" dirty="0"/>
              <a:t>Departament Analiz i Ryzyka Finansowego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E9A6-C20C-C69A-EEF7-DBD38601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09DC96A-D9B2-A279-EAB2-FF10C79A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860BC-2D41-6B98-C816-733B1490921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4652386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9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finansowa i analiza trwałości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Założenia makroekonomiczne, metodyka analizy finansowej i analizy trwałości, 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Prognoza przychodów i kosztów w okresie odniesienia dla scenariusza bez projektu (W0) i scenariusza z projektem (W1),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Założenia analizy finansowej i analizy finansowej efektywności przedsięwzięcia,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Obliczenie maksymalnego wkładu funduszy UE (w tym luka w finansowaniu),</a:t>
            </a:r>
          </a:p>
          <a:p>
            <a:pPr marL="715963" lvl="0" indent="-446088" algn="just" defTabSz="1006475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finansowej </a:t>
            </a:r>
            <a:r>
              <a:rPr lang="pl-PL" sz="96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efektywności przedsięwzięcia (FNPV/C, FIRR/C, FNPV/K i FIRR/K,  bez i z wsparciem UE),</a:t>
            </a: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86FBB03-D226-86A3-22B8-8C69F73DB6A1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3341738-D3B7-25A7-7ADE-8784DDCB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B098DA-9113-3952-B788-345D0C08BF7F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5603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B44C9-C610-3C67-7BCA-EF859AFE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9F81F0-9FE1-F424-D936-0F843723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D1596-4914-6841-F94A-6ED4EB29625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3965190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finansowa i analiza trwałości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Prognoza sprawozdań finansowych beneficjenta i ich analiza wskaźnikowa, </a:t>
            </a:r>
          </a:p>
          <a:p>
            <a:pPr marL="715963" marR="0" lvl="0" indent="-446088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Ocena prognoz sprawozdań finansowych w kontekście potwierdzenia ich trwałości finansowej w fazie operacyjnej,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90CEE74-0043-DBF3-0B1E-64F5C14F9B81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6094361-6759-3E41-E391-37B244DED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35315E-33E3-00D6-B6A3-E344477FA9AD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4029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16E1E-5202-1D76-AF70-7B27CC01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073AF98-6124-2581-DAEC-EC42DEC1C7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7862-266D-CB64-4456-DBCF80E5B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012162"/>
            <a:ext cx="11316930" cy="5217815"/>
          </a:xfrm>
        </p:spPr>
        <p:txBody>
          <a:bodyPr>
            <a:normAutofit fontScale="325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7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7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marL="358775" marR="0" lvl="0" indent="-358775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6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kosztów i korzyści </a:t>
            </a: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- pełna analiza wymagana jest dla projektów o wartości powyżej 50 mln zł (dla pozostałych projektów sporządzana w sposób opisowy), </a:t>
            </a:r>
          </a:p>
          <a:p>
            <a:pPr marL="631825" marR="0" lvl="0" indent="-27305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polega na skorygowaniu wyników analizy finansowej o efekty fiskalne, efekty zewnętrzne i ceny rozrachunkowe,</a:t>
            </a:r>
          </a:p>
          <a:p>
            <a:pPr marL="631825" marR="0" lvl="0" indent="-27305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przeprowadzana w cenach stałych,</a:t>
            </a:r>
          </a:p>
          <a:p>
            <a:pPr marL="631825" marR="0" lvl="0" indent="-27305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stopa dyskontowa 3%,</a:t>
            </a:r>
          </a:p>
          <a:p>
            <a:pPr marL="631825" indent="-273050" defTabSz="1006475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62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wymagane obliczenie ekonomicznej wartości bieżącej netto (ENPV), ekonomicznej wewnętrznej stopy zwrotu (ERR) i zdyskontowanych korzyści do zdyskontowanych kosztów (B/C), </a:t>
            </a:r>
          </a:p>
          <a:p>
            <a:pPr marL="631825" marR="0" lvl="0" indent="-27305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ENPV powinna być większa od zera, </a:t>
            </a:r>
          </a:p>
          <a:p>
            <a:pPr marL="631825" marR="0" lvl="0" indent="-27305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ERR powinna przewyższać przyjętą stopę dyskontową, </a:t>
            </a:r>
          </a:p>
          <a:p>
            <a:pPr marL="631825" marR="0" lvl="0" indent="-27305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62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relacja zdyskontowanych korzyści do zdyskontowanych kosztów (B/C) powinna być wyższa od jedności</a:t>
            </a:r>
            <a:r>
              <a:rPr kumimoji="0" lang="pl-PL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, co oznacza przewagę korzyści nad kosztami. </a:t>
            </a:r>
          </a:p>
          <a:p>
            <a:pPr marL="358775" marR="0" lvl="0" indent="-358775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358775" marR="0" lvl="0" indent="-358775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BE2E476-EDBE-71D6-7B35-27C5E2BFB8D6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59C5C02-2873-43AB-C98A-5E614DBDF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9D1942-927C-08E2-02A1-FD31BEBF4BC5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1208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62C85-D18B-F0F7-199A-01FA1EADF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1A1C5FD-DBFD-ADED-76DF-26078674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6769D-14CA-21DB-6CCD-318C5F20843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1"/>
            <a:ext cx="11269796" cy="4964431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ryzyka i wrażliwości 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A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naliza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ryzyka obejmuje następujące elementy: </a:t>
            </a:r>
          </a:p>
          <a:p>
            <a:pPr marL="179388" marR="0" lvl="0" indent="263525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     identyfikację ryzyk i opracowanie ich listy, </a:t>
            </a:r>
          </a:p>
          <a:p>
            <a:pPr marL="179388" marR="0" lvl="0" indent="263525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     opracowanie matrycy ryzyka,</a:t>
            </a:r>
          </a:p>
          <a:p>
            <a:pPr marL="179388" marR="0" lvl="0" indent="263525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     identyfikację działań zapobiegawczych i minimalizujących, </a:t>
            </a:r>
          </a:p>
          <a:p>
            <a:pPr marL="811213" marR="0" lvl="0" indent="-631825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interpretację matrycy, w tym ocenę ryzyk rezydualnych (nadal pozostałych po zastosowaniu działań zapobiegawczych i minimalizujących).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2BDE2FF-446D-8E00-A33A-FC7DF7405BCC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1F7FBD7-C106-E8CF-CABB-24D9D360D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2EB6D7-5F7E-3865-45B0-7096BAD5AAB5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4701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D9F07-C954-E732-72C2-FA32A5D9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8FA9C89-64D2-022E-6821-5B1053C4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1C7C-A929-A1B4-CE2E-6335A1AB5B7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1"/>
            <a:ext cx="11269796" cy="496443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Analiza wrażliwości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Identyfikacja zmiennych krytycznych, poprzez zmianę pojedynczych zmiennych o określoną procentowo wartość i obserwowanie występujących w rezultacie wahań we wskaźnikach efektywności oraz trwałości finansowej.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Jednorazowo zmianie poddawana być powinna tylko jedna zmienna, podczas gdy inne parametry powinny pozostać niezmienione.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 krytyczne uznaje się te zmienne, w przypadku których zmiana ich wartości o +/- 1% powoduje zmianę wartości bazowej NPV o co najmniej +/- 1%.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bliczenia wartości progowych zmiennych w celu określenia, jaka zmiana procentowa zmiennych zrównałaby NPV z zerem.</a:t>
            </a: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53487FD-DB37-1CE6-FCA3-F3C7D311AF23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CD72FFC-C985-2035-FAF0-655F6BAA0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B8D0EF-F4E7-89A6-C994-7370048BCE60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7292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60D44-2117-C643-5AB7-3BA13268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44B456C-0718-93AA-2E79-A7510C56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BD90-AE05-049B-E496-7220C2B2E2F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02807"/>
            <a:ext cx="11005387" cy="4883214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3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>
              <a:spcBef>
                <a:spcPts val="0"/>
              </a:spcBef>
            </a:pPr>
            <a:endParaRPr lang="pl-PL" sz="24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3525" indent="-26352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sporządzony w postaci aktywnego arkusza kalkulacyjnego, umożliwiającego prześledzenie toku poprawności dokonanych obliczeń (aktywne formuły),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składa się z czterech wyodrębnionych zakładek połączonych ze sobą formułami: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założenia,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obliczenia,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wyniki,</a:t>
            </a:r>
          </a:p>
          <a:p>
            <a:pPr marL="811213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luka w finansowaniu.</a:t>
            </a:r>
          </a:p>
          <a:p>
            <a:pPr indent="552450">
              <a:lnSpc>
                <a:spcPct val="120000"/>
              </a:lnSpc>
              <a:spcBef>
                <a:spcPts val="0"/>
              </a:spcBef>
            </a:pPr>
            <a:endParaRPr lang="pl-PL" sz="2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0825" lvl="0" indent="-250825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powinien prezentować sprawozdania finansowe w zakresie:</a:t>
            </a:r>
          </a:p>
          <a:p>
            <a:pPr marL="715963" lvl="0" indent="-179388" defTabSz="1006475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dotychczasowej działalności Wnioskodawcy,</a:t>
            </a:r>
          </a:p>
          <a:p>
            <a:pPr marL="715963" lvl="0" indent="-179388" defTabSz="1006475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prognozy dla całej działalności Wnioskodawcy w okresie odniesienia,</a:t>
            </a:r>
          </a:p>
          <a:p>
            <a:pPr marL="715963" lvl="0" indent="-179388" defTabSz="1006475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 prognozy dla projektu, w tym wyliczenie luki w finansowaniu,</a:t>
            </a:r>
          </a:p>
          <a:p>
            <a:pPr marL="715963" lvl="0" indent="-179388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pl-PL" sz="2800" b="1" dirty="0">
              <a:solidFill>
                <a:srgbClr val="FFFFFF"/>
              </a:solidFill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3B2BDE-15D9-1EAD-1AB5-0227E81F5808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10CBD253-5B8B-7BC2-754A-73B33328C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F44E2-C1F6-73CA-EE31-1AD3A0A078C9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0942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E86B-652C-ED98-544A-EDCAE282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8F718D-3990-61EE-C6C8-7F1AC741B6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C167-03C5-D8A0-6F00-B3C7D65B15D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sprawozdania finansowe powinny zawierać rachunek przepływów pieniężnych, nawet jeśli Wnioskodawca nie jest zobowiązany do jego sporządzania (za 3 lata wstecz i prognoza),</a:t>
            </a: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a</a:t>
            </a:r>
            <a:r>
              <a:rPr lang="pl-PL" sz="2400" b="1" dirty="0">
                <a:effectLst/>
                <a:ea typeface="Times New Roman" panose="02020603050405020304" pitchFamily="18" charset="0"/>
              </a:rPr>
              <a:t>rkusz kalkulacyjny nie powinien być chroniony oraz nie powinien zawierać łączy do zewnętrznych plików,</a:t>
            </a:r>
          </a:p>
          <a:p>
            <a:pPr marL="428625" lvl="0" indent="-342900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n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ea typeface="Open Sans" pitchFamily="2" charset="0"/>
                <a:cs typeface="Open Sans" pitchFamily="2" charset="0"/>
              </a:rPr>
              <a:t>ależy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ea typeface="Open Sans" pitchFamily="2" charset="0"/>
                <a:cs typeface="Open Sans" pitchFamily="2" charset="0"/>
              </a:rPr>
              <a:t> zwrócić uwagę, aby </a:t>
            </a: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każda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ea typeface="Open Sans" pitchFamily="2" charset="0"/>
                <a:cs typeface="Open Sans" pitchFamily="2" charset="0"/>
              </a:rPr>
              <a:t>ewentualna zmiana parametru założeń skutkowała wynikową poprawnością formalną sprawozdań finansowych.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8F797C3-F9FA-4C17-11EA-B9650F8E99F4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C88AD4B-05CA-D944-69E2-0C72FA4D5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CE6DDB-414C-54B0-7AF3-619DF19C3EEE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0049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85F6-4C74-B38D-B8CC-E72195DDB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0588397-97C2-1AEB-852E-4AA04D62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CEE4-ACA4-4B25-4510-C9C59B46FE9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4652386"/>
          </a:xfrm>
        </p:spPr>
        <p:txBody>
          <a:bodyPr>
            <a:normAutofit lnSpcReduction="1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Założenia do analiz finansowych </a:t>
            </a: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Okres odniesienia - 25 lat,</a:t>
            </a:r>
          </a:p>
          <a:p>
            <a:pPr marL="428625" lvl="0" indent="-342900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Jeśli inwestycja </a:t>
            </a:r>
            <a:r>
              <a:rPr lang="pl-PL" sz="2400" b="1" u="sng" dirty="0">
                <a:ea typeface="Times New Roman" panose="02020603050405020304" pitchFamily="18" charset="0"/>
              </a:rPr>
              <a:t>została rozpoczęta</a:t>
            </a:r>
            <a:r>
              <a:rPr lang="pl-PL" sz="2400" b="1" dirty="0">
                <a:ea typeface="Times New Roman" panose="02020603050405020304" pitchFamily="18" charset="0"/>
              </a:rPr>
              <a:t> przed złożeniem wniosku - rokiem bazowym, tj. pierwszym rokiem okresu odniesienia, jest rok w którym złożono wniosek,</a:t>
            </a:r>
          </a:p>
          <a:p>
            <a:pPr marL="428625" lvl="0" indent="-342900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Jeśli inwestycja </a:t>
            </a:r>
            <a:r>
              <a:rPr lang="pl-PL" sz="2400" b="1" u="sng" dirty="0">
                <a:ea typeface="Times New Roman" panose="02020603050405020304" pitchFamily="18" charset="0"/>
              </a:rPr>
              <a:t>nie została rozpoczęta</a:t>
            </a:r>
            <a:r>
              <a:rPr lang="pl-PL" sz="2400" b="1" dirty="0">
                <a:ea typeface="Times New Roman" panose="02020603050405020304" pitchFamily="18" charset="0"/>
              </a:rPr>
              <a:t> przed złożeniem wniosku - rokiem bazowym jest rok planowanej daty rozpoczęcia inwestycji, tj. rozpoczęcia robót budowlanych,</a:t>
            </a:r>
          </a:p>
          <a:p>
            <a:pPr marL="428625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Dyskontowanie przepływów pieniężnych należy rozpocząć od drugiego roku okresu odniesienia (rok bazowy + 1)</a:t>
            </a:r>
            <a:r>
              <a:rPr lang="pl-PL" sz="2400" b="1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428625" lvl="0" indent="-342900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Powyższe zasady dyskontowania dotyczą także wyliczenia luki w finansowaniu,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FF2C4AE-F7A4-FFD5-1558-0E1B1CE3FE79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B15D502-1B4C-679A-80EC-F2C2EC08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7A2B68-5BC9-7078-EE38-C7DF7F17A69A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9827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E83C-273D-2575-AEE6-7F976430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F85F0E9-9E13-B4C6-27BF-2D43446280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D8C5-63E1-277D-D2AA-942C35F49D1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1"/>
            <a:ext cx="11364685" cy="4917297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Założenia do analiz finansowych </a:t>
            </a:r>
          </a:p>
          <a:p>
            <a:pPr marL="263525" indent="-2635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6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Wartość rezydualna - określona według metody wartości aktywów trwałych netto,</a:t>
            </a:r>
          </a:p>
          <a:p>
            <a:pPr marL="263525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600" b="1" dirty="0">
                <a:ea typeface="Times New Roman" panose="02020603050405020304" pitchFamily="18" charset="0"/>
              </a:rPr>
              <a:t>Analiza finansowa może być sporządzona:</a:t>
            </a:r>
          </a:p>
          <a:p>
            <a:pPr marL="452438" marR="0" lvl="0" indent="-18097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>
                <a:ea typeface="Times New Roman" panose="02020603050405020304" pitchFamily="18" charset="0"/>
              </a:rPr>
              <a:t>w cenach stałych (zalecane; wymagane dla projektów o koszcie powyżej 50 mln zł), stopa dyskontowa 4%,</a:t>
            </a:r>
          </a:p>
          <a:p>
            <a:pPr marL="452438" marR="0" lvl="0" indent="-180975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>
                <a:ea typeface="Times New Roman" panose="02020603050405020304" pitchFamily="18" charset="0"/>
              </a:rPr>
              <a:t>w cenach bieżących, jeśli sporządzenie analizy w cenach stałych jest niemożliwe (wymagane szczegółowe uzasadnienie), stopa dyskontowa 9%,</a:t>
            </a:r>
          </a:p>
          <a:p>
            <a:pPr marL="263525" lvl="0" indent="-2635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600" b="1" dirty="0">
                <a:ea typeface="Times New Roman" panose="02020603050405020304" pitchFamily="18" charset="0"/>
              </a:rPr>
              <a:t>Rezerwa na nieprzewidziane wydatki – do 15% całkowitych nakładów inwestycyjnych; wymagana szczegółowa analiza ryzyka, uzasadniająca utworzenie rezerwy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A2FE3D-F840-44DC-0533-C404E4086B15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4C4BE2DC-2185-2F99-AF5D-7C5BD9AB3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3959E9-FEDD-1803-72D2-9577CE551E1F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964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60529-E662-0BA5-1A0B-D9804E09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F4FDB53-1E01-9E66-C433-B2C2B96CC1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6C16-59F8-13D1-B70D-B3DCFA7A826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2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Założenia do analiz finansowych </a:t>
            </a:r>
          </a:p>
          <a:p>
            <a:pPr marL="263525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>
                <a:ea typeface="Times New Roman" panose="02020603050405020304" pitchFamily="18" charset="0"/>
              </a:rPr>
              <a:t>Rezerwa na nieprzewidziane wydatki - nie uwzględniana w kalkulacji wskaźników efektywności finansowej i ekonomicznej oraz trwałości finansowej projektu i luce w finansowaniu (nie stanowi przepływu środków pieniężnych),</a:t>
            </a:r>
          </a:p>
          <a:p>
            <a:pPr marL="263525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/>
              <a:t>Nie ma zastosowania zasada dostępności cenowej,</a:t>
            </a:r>
          </a:p>
          <a:p>
            <a:pPr marL="263525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2400" b="1" dirty="0"/>
              <a:t>W kwestiach nieuregulowanych w „</a:t>
            </a:r>
            <a:r>
              <a:rPr lang="pl-PL" sz="2400" b="1" i="1" dirty="0"/>
              <a:t>Założeniach do analiz finansowych” </a:t>
            </a:r>
            <a:r>
              <a:rPr lang="pl-PL" sz="2400" b="1" dirty="0"/>
              <a:t>obowiązują zasady zawarte w „</a:t>
            </a:r>
            <a:r>
              <a:rPr lang="pl-PL" sz="2400" b="1" i="1" dirty="0"/>
              <a:t>Wytycznych dotyczących zagadnień związanych z przygotowaniem projektów inwestycyjnych, w tym hybrydowych na lata 2021-2027</a:t>
            </a:r>
            <a:r>
              <a:rPr lang="pl-PL" sz="2400" b="1" dirty="0"/>
              <a:t>”.</a:t>
            </a:r>
            <a:endParaRPr lang="en-US" sz="2400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B9854A5-4BFB-DB75-4B82-C497D07456D0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02D6FA96-B6EC-6261-C679-DC68B015D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25322D-77E4-4BF8-0CE3-C72901CAF347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0832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SPIS TREŚCI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solidFill>
                  <a:schemeClr val="bg1"/>
                </a:solidFill>
                <a:cs typeface="Poppins Light" pitchFamily="2" charset="77"/>
              </a:rPr>
              <a:t> </a:t>
            </a: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Zasady oceny finansowej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Załączniki finansowe do wniosku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Kryteria oceny finansowej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Przedsięwzięcie typu „</a:t>
            </a:r>
            <a:r>
              <a:rPr lang="pl-PL" sz="2800" b="1" dirty="0" err="1">
                <a:solidFill>
                  <a:schemeClr val="bg1"/>
                </a:solidFill>
                <a:cs typeface="Poppins Light" pitchFamily="2" charset="77"/>
              </a:rPr>
              <a:t>project</a:t>
            </a: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</a:t>
            </a:r>
            <a:r>
              <a:rPr lang="pl-PL" sz="2800" b="1" dirty="0" err="1">
                <a:solidFill>
                  <a:schemeClr val="bg1"/>
                </a:solidFill>
                <a:cs typeface="Poppins Light" pitchFamily="2" charset="77"/>
              </a:rPr>
              <a:t>finance</a:t>
            </a: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”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800" b="1" dirty="0">
                <a:solidFill>
                  <a:schemeClr val="bg1"/>
                </a:solidFill>
                <a:cs typeface="Poppins Light" pitchFamily="2" charset="77"/>
              </a:rPr>
              <a:t> Zabezpieczenia zwrotu dofinansowania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C44C-1F25-D081-545C-B257941AE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7AA8DFE-F5AD-6107-0547-8970755353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D443-5EE9-8AD2-6894-FC86F1990D5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1"/>
            <a:ext cx="11005387" cy="5011565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</a:pPr>
            <a:r>
              <a:rPr lang="pl-PL" sz="2800" b="1" i="1" u="sng" dirty="0">
                <a:solidFill>
                  <a:srgbClr val="FFFFFF"/>
                </a:solidFill>
              </a:rPr>
              <a:t>Wytyczne w zakresie wyliczania luki w finansowaniu</a:t>
            </a:r>
            <a:endParaRPr lang="pl-PL" sz="2800" b="1" u="sng" dirty="0">
              <a:solidFill>
                <a:srgbClr val="FFFFFF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rgbClr val="FFFFFF"/>
                </a:solidFill>
              </a:rPr>
              <a:t>luka wyliczana jest na potrzeby oceny dopuszczalności pomocy publicznej (kwoty dotacji),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rgbClr val="FFFFFF"/>
                </a:solidFill>
              </a:rPr>
              <a:t>luka obliczana jest metodą NPV (FNPV/C) na podstawie przepływów finansowych dla projektu, analogicznych jak na potrzeby analizy finansowej, z zastosowaniem poniższych dodatkowych wytycznych,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rgbClr val="FFFFFF"/>
                </a:solidFill>
              </a:rPr>
              <a:t>w nakładach inwestycyjnych należy uwzględnić jedynie nakłady na sieci cieplne, z wyłączeniem kosztów: magazynów ciepła, źródeł OZE zasilających węzły hybrydowe, działań edukacyjnych,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b="1" dirty="0">
                <a:ea typeface="Calibri" panose="020F0502020204030204" pitchFamily="34" charset="0"/>
              </a:rPr>
              <a:t>n</a:t>
            </a:r>
            <a:r>
              <a:rPr lang="pl-PL" sz="2600" b="1" dirty="0">
                <a:effectLst/>
                <a:ea typeface="Calibri" panose="020F0502020204030204" pitchFamily="34" charset="0"/>
              </a:rPr>
              <a:t>akłady na sieci cieplne powinny uwzględniać koszty kwalifikowalne bezpośrednie i koszty kwalifikowalne pośrednie, przypadające na sieć dystrybucji (7% kosztów kwalifikowalnych bezpośrednich); ważne, aby nie przeszacować nakładów,</a:t>
            </a:r>
            <a:endParaRPr lang="pl-PL" sz="2600" b="1" dirty="0">
              <a:solidFill>
                <a:srgbClr val="FFFFF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AB90F15-3C23-C52F-C2A9-F9C166D9A27A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507C20A1-F1F4-2797-AE60-E13D842D8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37FDC0-684C-DBA9-1861-3296CDA87773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0836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ED3D-C64C-F67B-0014-496A56AC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ABC93-D48C-C80C-2EAB-99A369F3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98FE-7FD3-25AE-4689-3C9FDF6D1C7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1"/>
            <a:ext cx="11005387" cy="5011565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</a:pPr>
            <a:r>
              <a:rPr lang="pl-PL" sz="2400" b="1" i="1" u="sng" dirty="0">
                <a:solidFill>
                  <a:srgbClr val="FFFFFF"/>
                </a:solidFill>
              </a:rPr>
              <a:t>Wytyczne w zakresie wyliczania luki w finansowaniu</a:t>
            </a:r>
            <a:endParaRPr lang="pl-PL" sz="2400" b="1" u="sng" dirty="0">
              <a:solidFill>
                <a:srgbClr val="FFFFFF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w razie konieczności można uwzględnić koszty inwestycji odtworzeniowych (konieczne szczegółowe uzasadnienie),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należy uwzględnić wartość rezydualną na koniec okresu prognozy (określoną metodą wartości aktywów trwałych netto),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nie należy uwzględniać:</a:t>
            </a:r>
          </a:p>
          <a:p>
            <a:pPr marL="715963" indent="-2730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FFFF"/>
                </a:solidFill>
              </a:rPr>
              <a:t>amortyzacji;</a:t>
            </a:r>
          </a:p>
          <a:p>
            <a:pPr marL="715963" indent="-2730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FFFF"/>
                </a:solidFill>
              </a:rPr>
              <a:t>finansowania inwestycji (tj. dotacji, wypłat i spłat pożyczek/kredytów, odsetek);</a:t>
            </a:r>
          </a:p>
          <a:p>
            <a:pPr marL="715963" indent="-2730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FFFF"/>
                </a:solidFill>
              </a:rPr>
              <a:t>rezerwy na nieprzewidziane wydatki;</a:t>
            </a:r>
          </a:p>
          <a:p>
            <a:pPr marL="715963" indent="-2730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FFFF"/>
                </a:solidFill>
              </a:rPr>
              <a:t>zmian w kapitale obrotowym i podatku dochodowym;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okres prognozy powinien wynosić 25 lat,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C92C867-B19E-9E52-B353-7F252009FB0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6387DAC-3782-95A1-8566-32BF8B423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A6DCA7-25A8-0352-27D6-A9E051B7FE95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36021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1ADD-4F06-ADAE-E3EC-7ED7E893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AB54C6D-C9AB-209F-02C9-BF7464D265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F8502-31B5-3D1B-957D-9A58689B036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191271"/>
            <a:ext cx="11005387" cy="5011565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</a:pPr>
            <a:r>
              <a:rPr lang="pl-PL" sz="2400" b="1" i="1" u="sng" dirty="0">
                <a:solidFill>
                  <a:srgbClr val="FFFFFF"/>
                </a:solidFill>
              </a:rPr>
              <a:t>Wytyczne w zakresie wyliczania luki w finansowaniu – kalkulator WACC</a:t>
            </a:r>
            <a:endParaRPr lang="pl-PL" sz="2400" b="1" u="sng" dirty="0">
              <a:solidFill>
                <a:srgbClr val="FFFFFF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do dyskontowania przepływów należy zastosować średni ważony koszt kapitału (WACC),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stopę dyskontową WACC należy obliczyć za pomocą „Kalkulatora ratingu i WACC”, stanowiącego załącznik do dokumentów naboru,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kalkulator wylicza stopę dla cen bieżących (nominalnych) i cen stałych (realnych),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FFFF"/>
                </a:solidFill>
              </a:rPr>
              <a:t>wypełniony kalkulator należy załączyć do wniosku o dofinansowanie.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200" b="1" dirty="0">
              <a:solidFill>
                <a:srgbClr val="FFFFF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E5C73BF-BF5F-D93E-A07D-B8AE5B1012A9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E732E9A-DC74-DFF3-615C-ECAEEFDB1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39ED1B-5572-8C35-6A9F-7C5B5173E5A9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628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CB569-B1EE-5299-4212-D17AFD47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6D22AD-1CF2-E401-075F-A28764C79F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D76F-58C5-372A-971A-FA98DABFE21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2"/>
            <a:ext cx="11005387" cy="4652386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9750" marR="0" lvl="0" indent="-28575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Sprawozdania finansowe za ostatnie trzy lata poprzedzające rok złożenia wniosku, sporządzone zgodnie z wymogami ustawy o rachunkowości, obejmujące: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Rachunek zysków i strat,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Bilans,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Rachunek przepływów pieniężnych,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Zestawienie zmian w kapitale (funduszu) własnym,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Informacje dodatkowe i objaśnienia,</a:t>
            </a:r>
          </a:p>
          <a:p>
            <a:pPr marL="444500" marR="0" lvl="0" indent="-258763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Sprawozdanie statystyczne według wzoru F-01 za wykonany okres sprawozdawczy bieżącego roku,</a:t>
            </a:r>
          </a:p>
          <a:p>
            <a:pPr marL="444500" marR="0" lvl="0" indent="-258763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Sprawozdanie biegłego rewidenta z badania rocznego sprawozdania finansowego za ostatnie trzy lata poprzedzające rok złożenia wniosku (jeśli dotyczy).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AE4AD2E-C7A9-5DD3-3DF5-9275A68F3499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931DE40-2677-F6F7-1F96-35CB3FB4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FFCDA0-17CF-97B2-B958-63C0AE12B1CD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530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6CA5-00FB-B254-8665-518102145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1B6AB26-BFEA-2445-058F-B1654D18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835E-6607-A5FA-AD6E-4DBD18F9C2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1"/>
            <a:ext cx="11005387" cy="5237071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9750" marR="0" lvl="0" indent="-28575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Oświadczenie Wnioskodawcy o zapewnieniu udziału własnego wraz z dokumentami potwierdzającymi źródła finansowania projektu,</a:t>
            </a:r>
          </a:p>
          <a:p>
            <a:pPr marL="429750" marR="0" lvl="0" indent="-28575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Dokumenty potwierdzające pełne zbilansowanie źródeł finansowania projektu, </a:t>
            </a:r>
            <a:endParaRPr lang="pl-PL" sz="9600" b="1" dirty="0">
              <a:solidFill>
                <a:srgbClr val="FFFFFF"/>
              </a:solidFill>
              <a:ea typeface="Open Sans" pitchFamily="2" charset="0"/>
              <a:cs typeface="Open Sans" pitchFamily="2" charset="0"/>
            </a:endParaRPr>
          </a:p>
          <a:p>
            <a:pPr marL="144000" marR="0" lvl="0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   w tym środki na sfinansowanie rozliczeń podatku VAT: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wyciągi z rachunków bankowych;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umowy kredytowe;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umowy pożyczkowe;</a:t>
            </a:r>
          </a:p>
          <a:p>
            <a:pPr marL="990600" marR="0" lvl="0" indent="-179388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 dokapitalizowanie.</a:t>
            </a:r>
          </a:p>
          <a:p>
            <a:pPr marL="429750" marR="0" lvl="0" indent="-28575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Pożyczki i dokapitalizowanie - należy udokumentować, że podmiot udzielający pożyczki/dokonujący dokapitalizowania dysponuje odpowiednimi środkami finansowymi.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AE442EB-11F8-25BB-3857-6C92D8A22CE3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27D97A7-72AE-52A9-8B67-39E335E03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50DE40-E659-C73D-1710-66BBAA0A8FFD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8286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6722-D7E6-531D-B68E-6E37043A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D03F5AD-E35F-0C5B-0123-FECC75EA2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latin typeface="Calibri"/>
                <a:ea typeface="Calibri"/>
                <a:cs typeface="Calibri"/>
              </a:rPr>
              <a:t>KRYTERIA OCENY FINANSOWEJ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216E67B-5BBC-496E-11DC-F0732B2B55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6843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5EE80-7A70-FD5B-B512-F8610D2F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AD67F60-9194-D9EF-B4D7-5CF636BB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4B29-EB24-0BB3-7004-A3B7B3E9510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1"/>
            <a:ext cx="11005387" cy="5237071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Kryteria obligatoryjne horyzontalne:</a:t>
            </a:r>
          </a:p>
          <a:p>
            <a:pPr marL="712788" indent="-169863" algn="just">
              <a:buFont typeface="Arial" panose="020B0604020202020204" pitchFamily="34" charset="0"/>
              <a:buChar char="•"/>
            </a:pPr>
            <a:r>
              <a:rPr lang="pl-PL" sz="2400" b="1" dirty="0"/>
              <a:t>nr 11: „Stabilność finansowa projektu”,</a:t>
            </a:r>
          </a:p>
          <a:p>
            <a:pPr marL="712788" indent="-169863" algn="just">
              <a:buFont typeface="Arial" panose="020B0604020202020204" pitchFamily="34" charset="0"/>
              <a:buChar char="•"/>
            </a:pPr>
            <a:r>
              <a:rPr lang="pl-PL" sz="2400" b="1" dirty="0"/>
              <a:t>nr 12: „Poprawność analizy finansowej i ekonomicznej”,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Kryteria oceniane w powiązaniu z obligatoryjnym kryterium horyzontalnym nr 5: „Kompletność dokumentacji aplikacyjnej i spójność informacji zawartych we wniosku i załącznikach do wniosku”,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Ocena w kategoriach 0/1 – spełnienie, bądź niespełnienie danego kryterium,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Ocena negatywna w przypadku </a:t>
            </a:r>
            <a:r>
              <a:rPr lang="pl-PL" sz="2400" b="1" dirty="0" err="1"/>
              <a:t>niespełnia</a:t>
            </a:r>
            <a:r>
              <a:rPr lang="pl-PL" sz="2400" b="1" dirty="0"/>
              <a:t> chociażby jednego kryterium,</a:t>
            </a:r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00E35CA-1CD7-AC14-EBF3-6FAA32CDA16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AA16F2CA-C834-DE6B-DE47-AC41E963A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A2E48B-2BEA-CF96-9489-5E47F610E16C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KRYTERIA OCENY finansowej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25551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9DEFB-EE53-4D89-6853-97923644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1496BD-7A3A-6E02-74F6-02B39AF3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91AA7-9311-08C6-A740-688AE06604E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1"/>
            <a:ext cx="11005387" cy="5237071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44000" marR="0" lvl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lang="pl-PL" sz="2800" b="1" u="sng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Kryterium „Stabilność finansowa projektu”</a:t>
            </a: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Wnioskodawca ma niezbędne zasoby i mechanizmy finansowe, aby pokryć koszty eksploatacji i utrzymania projektu, które obejmują inwestycje w infrastrukturę lub inwestycje produkcyjne, tak by zapewnić stabilność ich finansowania co najmniej w okresie trwałości projektu?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wykazano dodatnie roczne saldo skumulowanych przepływów pieniężnych na koniec każdego roku, we wszystkich latach objętych analizą?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planowane wpływy (w tym z tytułu dofinansowania z funduszy UE) i wydatki zostały czasowo zharmonizowane tak, że przedsięwzięcie ma zapewnioną płynność finansową?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95357B4-DBA4-AF05-F5FB-0221C818BD77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A627834C-D76B-8E48-021B-C699B7AFC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93DCF8-A5CF-01E6-B0FA-005438EC1BEC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KRYTERIA OCENY finansowej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82377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AE856-A59B-E5CC-1247-867B35A6F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C86004-B2FE-9526-E660-154918AC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FD97-7288-A120-90C3-70300824B7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1"/>
            <a:ext cx="11005387" cy="5237071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44000" marR="0" lvl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lang="pl-PL" sz="2800" b="1" u="sng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Kryterium „Poprawność analizy finansowej i ekonomicznej”</a:t>
            </a: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studium wykonalności zostało sporządzone zgodnie z „Zakresem Studium wykonalności” stanowiącym załącznik do Instrukcji wypełniania wniosku o dofinansowanie?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analiza finansowa została przeprowadzona zgodnie z </a:t>
            </a:r>
            <a:r>
              <a:rPr lang="pl-PL" sz="2400" b="1" i="1" dirty="0"/>
              <a:t>Wytycznymi w zakresie zagadnień związanych z przygotowaniem projektów inwestycyjnych na lata 2021-2027</a:t>
            </a:r>
            <a:r>
              <a:rPr lang="pl-PL" sz="2400" b="1" dirty="0"/>
              <a:t> i z wymogami wskazanymi w </a:t>
            </a:r>
            <a:r>
              <a:rPr lang="pl-PL" sz="2400" b="1" i="1" dirty="0"/>
              <a:t>Instrukcji wypełniania wniosku o dofinansowanie</a:t>
            </a:r>
            <a:r>
              <a:rPr lang="pl-PL" sz="2400" b="1" dirty="0"/>
              <a:t> (tam gdzie dotyczy) oraz z </a:t>
            </a:r>
            <a:r>
              <a:rPr lang="pl-PL" sz="2400" b="1" i="1" dirty="0"/>
              <a:t>Założeniami do analiz finansowych </a:t>
            </a:r>
            <a:r>
              <a:rPr lang="pl-PL" sz="2400" b="1" dirty="0"/>
              <a:t>dla działania FENX.02.01 Infrastruktura ciepłownicza? 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6DC9E1E-FC0F-A015-4681-9ADA8316EA21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49611FA-D9D5-48AF-4ACF-F22709BAF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238C15-082F-C0A1-A26A-8703BD0B9011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KRYTERIA OCENY finansowej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3192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26196-485E-0A3C-F098-EB822D0FA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E48EF6F-C6DC-07AA-E447-E92CFB34A5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846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D660-63CD-F670-E212-7DB885E669C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918631"/>
            <a:ext cx="11005387" cy="5237071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44000" marR="0" lvl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lang="pl-PL" sz="2800" b="1" u="sng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Kryterium „Poprawność analizy finansowej i ekonomicznej”</a:t>
            </a: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lukę w finansowaniu oraz wskaźniki efektywności finansowej i ekonomicznej (jeśli dotyczy) wyliczono zgodnie z </a:t>
            </a:r>
            <a:r>
              <a:rPr lang="pl-PL" sz="2400" b="1" i="1" dirty="0"/>
              <a:t>Wytycznymi w zakresie zagadnień związanych z przygotowaniem projektów inwestycyjnych na lata 2021-2027 </a:t>
            </a:r>
            <a:r>
              <a:rPr lang="pl-PL" sz="2400" b="1" dirty="0"/>
              <a:t>oraz z </a:t>
            </a:r>
            <a:r>
              <a:rPr lang="pl-PL" sz="2400" b="1" i="1" dirty="0"/>
              <a:t>Założeniami do analiz finansowych </a:t>
            </a:r>
            <a:r>
              <a:rPr lang="pl-PL" sz="2400" b="1" dirty="0"/>
              <a:t>dla działania FENX.02.01 Infrastruktura ciepłownicza?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/>
              <a:t>Czy sporządzono analizy wrażliwości i ryzyka, zgodnie z </a:t>
            </a:r>
            <a:r>
              <a:rPr lang="pl-PL" sz="2400" b="1" i="1" dirty="0"/>
              <a:t>Wytycznymi w zakresie zagadnień związanych z przygotowaniem projektów inwestycyjnych na lata 2021-2027</a:t>
            </a:r>
            <a:r>
              <a:rPr lang="pl-PL" sz="2400" b="1" dirty="0"/>
              <a:t>? Czy planowane wpływy (w tym z tytułu dofinansowania z funduszy UE) i wydatki zostały czasowo zharmonizowane tak, że przedsięwzięcie ma zapewnioną płynność finansową?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CF71170-D4D4-18F3-1235-01FF576845F4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3845BF80-1609-1F9C-4BCA-58EF84B67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134172-4D7E-BA32-7CED-4A4C02847AA1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5353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KRYTERIA OCENY finansowej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1749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Zasady oceny finansowej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7E58-69C9-3B66-AD99-C0845F87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515CBF9-44BF-0CB0-3005-7E8327666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pl-PL" dirty="0">
                <a:latin typeface="Calibri"/>
                <a:ea typeface="Calibri"/>
                <a:cs typeface="Calibri"/>
              </a:rPr>
              <a:t>PRZEDSIĘWZIĘCIE TYPU „Project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r>
              <a:rPr lang="pl-PL" dirty="0">
                <a:latin typeface="Calibri"/>
                <a:ea typeface="Calibri"/>
                <a:cs typeface="Calibri"/>
              </a:rPr>
              <a:t>”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9790FD4-3419-751A-7DB9-55648EE9BA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67704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AE49-6AA8-8CCF-347B-E98FEFEA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FC3389-7E00-0358-65F6-81D1D9EA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4A1CE31-4B56-0BD4-9656-E7C4E17CC663}"/>
              </a:ext>
            </a:extLst>
          </p:cNvPr>
          <p:cNvSpPr txBox="1">
            <a:spLocks/>
          </p:cNvSpPr>
          <p:nvPr/>
        </p:nvSpPr>
        <p:spPr>
          <a:xfrm>
            <a:off x="759758" y="1701595"/>
            <a:ext cx="10142704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60A21C6-3A4C-D6BE-0AF6-67537DA32A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D1F9763-28BA-A7B8-4435-932D390AFFDA}"/>
              </a:ext>
            </a:extLst>
          </p:cNvPr>
          <p:cNvSpPr txBox="1"/>
          <p:nvPr/>
        </p:nvSpPr>
        <p:spPr>
          <a:xfrm>
            <a:off x="593889" y="2056588"/>
            <a:ext cx="11049769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Za przedsięwzięcie realizowane w formule „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” uznaje się przedsięwzięcie realizowane przez podmiot: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utworzony specjalnie w celu realizacji przedsięwzięcia, który nie rozpoczął jeszcze prowadzenia działalności operacyjnej, lub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który prowadzi działalność operacyjną krócej niż 3 pełne lata obrachunkowe, lub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który prowadzi obecnie działalność gospodarczą, ale w innej dziedzinie niż charakter przedsięwzięcia zgłoszonego we wniosku o dofinansowanie - szczególnie w przypadku, kiedy skala prowadzonej dotychczasowej działalności podmiotu nie gwarantuje ewentualnego zwrotu środków w przypadku niepowodzenia realizacji przedsięwzięcia.</a:t>
            </a:r>
          </a:p>
        </p:txBody>
      </p:sp>
    </p:spTree>
    <p:extLst>
      <p:ext uri="{BB962C8B-B14F-4D97-AF65-F5344CB8AC3E}">
        <p14:creationId xmlns:p14="http://schemas.microsoft.com/office/powerpoint/2010/main" val="3712036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6061-A436-B4AE-34F0-CA6B5E87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842E67-D4D5-B693-7766-70B08EE4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Project </a:t>
            </a:r>
            <a:r>
              <a:rPr lang="pl-PL" dirty="0" err="1">
                <a:latin typeface="Calibri"/>
                <a:ea typeface="Calibri"/>
                <a:cs typeface="Calibri"/>
              </a:rPr>
              <a:t>finance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2CD85DA-5B4D-2A7F-846C-3D760CA902CD}"/>
              </a:ext>
            </a:extLst>
          </p:cNvPr>
          <p:cNvSpPr txBox="1">
            <a:spLocks/>
          </p:cNvSpPr>
          <p:nvPr/>
        </p:nvSpPr>
        <p:spPr>
          <a:xfrm>
            <a:off x="759758" y="1701595"/>
            <a:ext cx="10142704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88EDAE3-E992-1A81-D7A4-29F23E66328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B63420A-E964-9F3F-F7B0-C9A3B4D4DA1F}"/>
              </a:ext>
            </a:extLst>
          </p:cNvPr>
          <p:cNvSpPr txBox="1"/>
          <p:nvPr/>
        </p:nvSpPr>
        <p:spPr>
          <a:xfrm>
            <a:off x="593889" y="1593130"/>
            <a:ext cx="11049769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Dodatkowe wymagania stawiane przez NFOŚiGW dla przedsięwzięć realizowanych w formule „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”: 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wymóg udziału środków własnych Wnioskodawcy (z zastrzeżeniem, że środki własne nie obejmują: kredytów bankowych, emisji obligacji, pożyczek właścicielskich, pożyczek udzielonych przez inne podmioty itp.) w wysokości minimum 15% kosztów kwalifikowanych przedsięwzięcia, wniesionego w postaci udziału kapitału zakładowego pokrytego wkładem pieniężnym,  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wymóg zaangażowania i udokumentowania wydatkowania środków własnych i z innych źródeł finansowania (w szczególności pożyczek właścicielskich) w pierwszej kolejności</a:t>
            </a:r>
            <a:r>
              <a:rPr lang="pl-PL" sz="24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2913" indent="-263525" algn="just" defTabSz="1006475" eaLnBrk="0" fontAlgn="base" hangingPunct="0">
              <a:spcBef>
                <a:spcPts val="11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brak wypłat zaliczkowych.</a:t>
            </a:r>
          </a:p>
          <a:p>
            <a:pPr marL="442913" marR="0" lvl="0" indent="-263525" algn="just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7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AC44-E8FC-7492-AEBF-DA355F59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061A83E-5D58-AA78-61E3-B04418276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latin typeface="Calibri"/>
                <a:ea typeface="Calibri"/>
                <a:cs typeface="Calibri"/>
              </a:rPr>
              <a:t>ZABEZPIECZENIA ZWROTU DOFINANSOWANIA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3B3A363-F8C0-E8C2-4A14-BDF3F75617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2783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3A29-7CED-BDAC-1FA4-D9F0F381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6B804E-D598-B410-B7AB-06D4C56B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Zabezpieczenia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0199FE0-B315-9524-B2F9-0A7ECFBF6425}"/>
              </a:ext>
            </a:extLst>
          </p:cNvPr>
          <p:cNvSpPr txBox="1">
            <a:spLocks/>
          </p:cNvSpPr>
          <p:nvPr/>
        </p:nvSpPr>
        <p:spPr>
          <a:xfrm>
            <a:off x="759757" y="1701595"/>
            <a:ext cx="10976613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10F23B9-04E4-210F-4AC9-B4AA0CAC79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A75AA41-E5C6-8BF1-45CD-EE4CCC783763}"/>
              </a:ext>
            </a:extLst>
          </p:cNvPr>
          <p:cNvSpPr txBox="1"/>
          <p:nvPr/>
        </p:nvSpPr>
        <p:spPr>
          <a:xfrm>
            <a:off x="455630" y="2112148"/>
            <a:ext cx="11049769" cy="348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Zgodnie ze wzorem umowy o dofinansowanie (§24 i §25):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warunkiem przekazania dofinansowania jest ustanowienie przez Wnioskodawcę zabezpieczenia należytego wykonania zobowiązań wynikających z Umowy, 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forma zabezpieczenia zostanie wskazana przez Instytucję Wdrażającą po uzgodnieniu z Wnioskodawcą (po przeprowadzonej ocenie finansowej wniosku),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podstawową formą zabezpieczenia jest weksel in blanco (nie na zlecenie lub równoważny),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dla Wnioskodawców, których sytuacja finansowa może stanowić zagrożenie dla bezpieczeństwa przekazanych środków publicznych, Instytucja Wdrażająca może żądać przedstawienia weksla in blanco z poręczeniem wekslowym (awal),</a:t>
            </a:r>
          </a:p>
        </p:txBody>
      </p:sp>
    </p:spTree>
    <p:extLst>
      <p:ext uri="{BB962C8B-B14F-4D97-AF65-F5344CB8AC3E}">
        <p14:creationId xmlns:p14="http://schemas.microsoft.com/office/powerpoint/2010/main" val="1413957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DB66D-2F1A-3270-6C73-D93598B0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0EDF6E-390D-546B-3397-91C13026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1220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Zabezpieczenia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6A3658-A103-3183-4783-C0E92146CF31}"/>
              </a:ext>
            </a:extLst>
          </p:cNvPr>
          <p:cNvSpPr txBox="1">
            <a:spLocks/>
          </p:cNvSpPr>
          <p:nvPr/>
        </p:nvSpPr>
        <p:spPr>
          <a:xfrm>
            <a:off x="759757" y="1701595"/>
            <a:ext cx="10976613" cy="4303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9FE4A60-17C1-9CF5-AF3A-00CA618B99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CA7379-B98D-5DA9-F1ED-E77301E243F9}"/>
              </a:ext>
            </a:extLst>
          </p:cNvPr>
          <p:cNvSpPr txBox="1"/>
          <p:nvPr/>
        </p:nvSpPr>
        <p:spPr>
          <a:xfrm>
            <a:off x="455630" y="1701595"/>
            <a:ext cx="11049769" cy="304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825" indent="-2508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 szczególnie uzasadnionych przypadkach, uzależnionych od wyników analizy sytuacji finansowej Wnioskodawcy, Instytucja Wdrażająca może żądać innych form zabezpieczenia dozwolonych prawem polskim,</a:t>
            </a:r>
          </a:p>
          <a:p>
            <a:pPr marL="250825" lvl="0" indent="-250825" algn="just" defTabSz="1006475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w przypadku braku możliwości wypracowania pakietu zabezpieczeń akceptowalnego zarówno przez NFOŚiGW, jak i przez Wnioskodawcę, wniosek o dofinansowanie zostanie oceniony negatywnie.</a:t>
            </a:r>
          </a:p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6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73334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Ocena finansowa</a:t>
            </a:r>
            <a:br>
              <a:rPr lang="pl-PL" dirty="0">
                <a:latin typeface="Calibri"/>
                <a:ea typeface="Calibri"/>
                <a:cs typeface="Calibri"/>
              </a:rPr>
            </a:br>
            <a:r>
              <a:rPr lang="pl-PL" u="sng" cap="none" dirty="0">
                <a:latin typeface="Calibri"/>
                <a:ea typeface="Calibri"/>
                <a:cs typeface="Calibri"/>
              </a:rPr>
              <a:t>Zasady ogólne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759758" y="2211446"/>
            <a:ext cx="10142704" cy="332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Analiza finansowa obejmuje ocenę: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dotychczasowej sytuacji finansowej Wnioskodawcy,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poprawności i realności założeń do prognoz finansowych dla przedsięwzięcia i Wnioskodawcy,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prognozowanej sytuacji finansowej Wnioskodawcy,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zbilansowania źródeł finansowania przedsięwzięcia,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ryzyka finansowego związanego z realizacją przedsięwzięcia, wraz z rekomendacją zabezpieczeń.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7FA2-2BDD-22A0-13D6-5E2E98C6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C1BB7E-67BD-4319-1DFF-D48B6E0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73334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Ocena finansowa</a:t>
            </a:r>
            <a:br>
              <a:rPr lang="pl-PL" dirty="0">
                <a:latin typeface="Calibri"/>
                <a:ea typeface="Calibri"/>
                <a:cs typeface="Calibri"/>
              </a:rPr>
            </a:br>
            <a:r>
              <a:rPr lang="pl-PL" u="sng" cap="none" dirty="0">
                <a:latin typeface="Calibri"/>
                <a:ea typeface="Calibri"/>
                <a:cs typeface="Calibri"/>
              </a:rPr>
              <a:t>Zasady ogólne</a:t>
            </a:r>
            <a:br>
              <a:rPr lang="pl-PL" u="sng" cap="none" dirty="0">
                <a:latin typeface="Calibri"/>
                <a:ea typeface="Calibri"/>
                <a:cs typeface="Calibri"/>
              </a:rPr>
            </a:br>
            <a:endParaRPr lang="pl-PL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33CD8C0-A8D3-119D-1282-5A0C4AB8ACFE}"/>
              </a:ext>
            </a:extLst>
          </p:cNvPr>
          <p:cNvSpPr txBox="1">
            <a:spLocks/>
          </p:cNvSpPr>
          <p:nvPr/>
        </p:nvSpPr>
        <p:spPr>
          <a:xfrm>
            <a:off x="538073" y="1922735"/>
            <a:ext cx="10142704" cy="4059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Ocena finansowa przeprowadzana jest na podstawie zweryfikowanych przez NFOŚiGW danych finansowych, których źródła stanowią: 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dofinansowanie, 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Studium wykonalności oraz aktywny model finansowy,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Sprawozdanie finansowe za ostatnie trzy lata poprzedzające rok złożenia wniosku,</a:t>
            </a:r>
          </a:p>
          <a:p>
            <a:pPr marL="432000" indent="-432000" defTabSz="1006475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Sprawozdanie statystyczne F-01 za wykonany okres sprawozdawczy bieżącego roku (jeżeli dotyczy),</a:t>
            </a:r>
          </a:p>
          <a:p>
            <a:pPr marL="432000" indent="-432000" defTabSz="1006475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24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zbilansowanie źródeł finansowania,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2438" indent="-452438" defTabSz="1006475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r>
              <a:rPr lang="pl-PL" sz="24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Dokumenty rejestrowe (umowa spółki, statut, wypis z rejestru, itp.).</a:t>
            </a:r>
          </a:p>
          <a:p>
            <a:pPr marL="432000" marR="0" lvl="0" indent="-432000" algn="l" defTabSz="10064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>
                <a:tab pos="720000" algn="l"/>
              </a:tabLst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523C3AC-8F25-2E82-A0DF-65698F9BB5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11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1EC3-24F1-288E-C60B-336C2077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A25C0E2-7F37-D4D2-3D2E-2E9F1D523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820FF4C-79F6-41F3-4E3F-757BDB92031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7595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286190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dla projektu</a:t>
            </a:r>
          </a:p>
          <a:p>
            <a:pPr marL="271463" marR="0" lvl="0" indent="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614363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Przygotowane zgodnie z „Zakresem studium wykonalności dla przedsięwzięć inwestycyjnych dotyczących infrastruktury ciepłowniczej”,</a:t>
            </a:r>
          </a:p>
          <a:p>
            <a:pPr marL="614363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614363" marR="0" lvl="0" indent="-342900" algn="just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Stanowi rozszerzenie i uzupełnienie informacji zawartych we wniosku o dofinansowanie przedsięwzięcia,</a:t>
            </a:r>
          </a:p>
          <a:p>
            <a:pPr marL="614363" marR="0" lvl="0" indent="-34290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614363" marR="0" lvl="0" indent="-34290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Składa się z dwóch części: </a:t>
            </a:r>
          </a:p>
          <a:p>
            <a:pPr marL="984250" marR="0" lvl="0" indent="-36195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opisowa,</a:t>
            </a:r>
          </a:p>
          <a:p>
            <a:pPr marL="984250" marR="0" lvl="0" indent="-361950" algn="l" defTabSz="10064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obliczeniowa (model finansowy). </a:t>
            </a:r>
          </a:p>
          <a:p>
            <a:pPr marL="271463" marR="0" lvl="0" indent="0" algn="l" defTabSz="1006475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E875E7-3759-CC16-31FF-EC19E95BE1A3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D8A7-10A2-3BF0-9103-35B23F3E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3261851-A0D4-2D96-0573-071781FC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C1E7-09BD-3047-A2CC-8D8217DB28B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286190"/>
            <a:ext cx="11005387" cy="4652386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Wykonalności:</a:t>
            </a:r>
          </a:p>
          <a:p>
            <a:pPr marL="514350" lvl="0" indent="-514350" defTabSz="1006475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Plan finansowania przedsięwzięcia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514350" lvl="0" indent="-514350" defTabSz="1006475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Analiza finansowa i analiza trwałości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L="514350" lvl="0" indent="-514350" defTabSz="1006475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Analiza kosztów i korzyści</a:t>
            </a:r>
          </a:p>
          <a:p>
            <a:pPr marL="514350" lvl="0" indent="-514350" defTabSz="1006475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FFFFFF"/>
                </a:solidFill>
                <a:ea typeface="Open Sans" pitchFamily="2" charset="0"/>
                <a:cs typeface="Open Sans" pitchFamily="2" charset="0"/>
              </a:rPr>
              <a:t>Analiza ryzyka i wrażliwości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4816552-7ABC-F4C9-D185-042D19CED213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556398DE-F789-7E72-1AEE-276502D41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B6896E-7C6C-D0D7-5E08-9EEF624334DA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35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6170A-AD8D-1B1C-3A15-28E706A3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5AF4847-26E6-66A7-3C78-2E1A6F4F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436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42CB-1239-A050-7A92-E58F436F78A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2563" y="1286190"/>
            <a:ext cx="11005387" cy="4954354"/>
          </a:xfrm>
        </p:spPr>
        <p:txBody>
          <a:bodyPr>
            <a:normAutofit/>
          </a:bodyPr>
          <a:lstStyle/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Studium Wykonalności – część opisowa</a:t>
            </a:r>
          </a:p>
          <a:p>
            <a:pPr marL="0" marR="0" lvl="0" indent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itchFamily="2" charset="0"/>
              <a:cs typeface="Open Sans" pitchFamily="2" charset="0"/>
            </a:endParaRP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Zakres części finansowej w Studium wykonalności</a:t>
            </a: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Plan finansowania przedsięwzięcia:</a:t>
            </a:r>
          </a:p>
          <a:p>
            <a:pPr marL="701675" marR="0" lvl="0" indent="-34290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Struktura i źródła finansowania kosztów kwalifikowanych i niekwalifikowanych przedsięwzięcia z podziałem na lata realizacji inwestycji,</a:t>
            </a:r>
          </a:p>
          <a:p>
            <a:pPr marL="701675" marR="0" lvl="0" indent="-34290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Ocena zdolności beneficjenta do zapewnienia wkładu własnego i informacja o stanie zaawansowania pozyskania środków zewnętrznych,</a:t>
            </a:r>
          </a:p>
          <a:p>
            <a:pPr marL="701675" marR="0" lvl="0" indent="-342900" algn="l" defTabSz="1006475" rtl="0" eaLnBrk="0" fontAlgn="base" latinLnBrk="0" hangingPunct="0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itchFamily="2" charset="0"/>
                <a:cs typeface="Open Sans" pitchFamily="2" charset="0"/>
              </a:rPr>
              <a:t>Przewidywane sposoby i ocena realności ustanowienia zabezpieczeń dla zwrotnych źródeł finansowania inwestycji (o ile dotyczy), z uwzględnieniem wyników analizy ryzyka .</a:t>
            </a: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E4BFC89-D7D7-D6E9-4475-CC1F29EC8EDE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000124E-7C92-E4E4-27B4-0E66E301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ABC6E0-F2CE-6099-9AEB-63CBAE4254B1}"/>
              </a:ext>
            </a:extLst>
          </p:cNvPr>
          <p:cNvSpPr txBox="1">
            <a:spLocks/>
          </p:cNvSpPr>
          <p:nvPr/>
        </p:nvSpPr>
        <p:spPr>
          <a:xfrm>
            <a:off x="654050" y="457924"/>
            <a:ext cx="10883900" cy="733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dirty="0">
                <a:latin typeface="Calibri"/>
                <a:ea typeface="Calibri"/>
                <a:cs typeface="Calibri"/>
              </a:rPr>
              <a:t>Załączniki finansowe do wniosku</a:t>
            </a:r>
            <a:endParaRPr lang="pl-PL" u="sng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355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Words>2337</Words>
  <Application>Microsoft Office PowerPoint</Application>
  <PresentationFormat>Panoramiczny</PresentationFormat>
  <Paragraphs>244</Paragraphs>
  <Slides>36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7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Source Sans Pro Semibold</vt:lpstr>
      <vt:lpstr>Times New Roman</vt:lpstr>
      <vt:lpstr>Wingdings</vt:lpstr>
      <vt:lpstr>Epic Nature</vt:lpstr>
      <vt:lpstr>Część  finansowo-ekonomiczna </vt:lpstr>
      <vt:lpstr>SPIS TREŚCI</vt:lpstr>
      <vt:lpstr>Zasady oceny finansowej</vt:lpstr>
      <vt:lpstr>Ocena finansowa Zasady ogólne</vt:lpstr>
      <vt:lpstr>Ocena finansowa Zasady ogólne </vt:lpstr>
      <vt:lpstr>Załączniki finansowe do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OCENY FINANSOWEJ</vt:lpstr>
      <vt:lpstr>Prezentacja programu PowerPoint</vt:lpstr>
      <vt:lpstr>Prezentacja programu PowerPoint</vt:lpstr>
      <vt:lpstr>Prezentacja programu PowerPoint</vt:lpstr>
      <vt:lpstr>Prezentacja programu PowerPoint</vt:lpstr>
      <vt:lpstr>PRZEDSIĘWZIĘCIE TYPU „Project finance”</vt:lpstr>
      <vt:lpstr>Project finance</vt:lpstr>
      <vt:lpstr>Project finance</vt:lpstr>
      <vt:lpstr>ZABEZPIECZENIA ZWROTU DOFINANSOWANIA</vt:lpstr>
      <vt:lpstr>Zabezpieczenia</vt:lpstr>
      <vt:lpstr>Zabezpieczenia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Przeczka Mariusz</cp:lastModifiedBy>
  <cp:revision>174</cp:revision>
  <dcterms:created xsi:type="dcterms:W3CDTF">2024-06-26T20:20:27Z</dcterms:created>
  <dcterms:modified xsi:type="dcterms:W3CDTF">2026-02-06T11:23:23Z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