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  <p:sldMasterId id="2147483683" r:id="rId2"/>
  </p:sldMasterIdLst>
  <p:notesMasterIdLst>
    <p:notesMasterId r:id="rId19"/>
  </p:notesMasterIdLst>
  <p:handoutMasterIdLst>
    <p:handoutMasterId r:id="rId20"/>
  </p:handoutMasterIdLst>
  <p:sldIdLst>
    <p:sldId id="256" r:id="rId3"/>
    <p:sldId id="294" r:id="rId4"/>
    <p:sldId id="527" r:id="rId5"/>
    <p:sldId id="530" r:id="rId6"/>
    <p:sldId id="538" r:id="rId7"/>
    <p:sldId id="529" r:id="rId8"/>
    <p:sldId id="534" r:id="rId9"/>
    <p:sldId id="537" r:id="rId10"/>
    <p:sldId id="535" r:id="rId11"/>
    <p:sldId id="531" r:id="rId12"/>
    <p:sldId id="541" r:id="rId13"/>
    <p:sldId id="542" r:id="rId14"/>
    <p:sldId id="544" r:id="rId15"/>
    <p:sldId id="532" r:id="rId16"/>
    <p:sldId id="533" r:id="rId17"/>
    <p:sldId id="291" r:id="rId18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9A"/>
    <a:srgbClr val="1C6E2E"/>
    <a:srgbClr val="24903B"/>
    <a:srgbClr val="4D4D4D"/>
    <a:srgbClr val="26993F"/>
    <a:srgbClr val="FFFFFF"/>
    <a:srgbClr val="00797A"/>
    <a:srgbClr val="009999"/>
    <a:srgbClr val="0099CC"/>
    <a:srgbClr val="2DB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E859DF-78C7-4E1D-B57D-8058E22C9E29}" v="35" dt="2025-09-14T19:45:06.96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3"/>
    <p:restoredTop sz="85442" autoAdjust="0"/>
  </p:normalViewPr>
  <p:slideViewPr>
    <p:cSldViewPr snapToGrid="0">
      <p:cViewPr varScale="1">
        <p:scale>
          <a:sx n="52" d="100"/>
          <a:sy n="52" d="100"/>
        </p:scale>
        <p:origin x="557" y="91"/>
      </p:cViewPr>
      <p:guideLst/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C85BC3-7A57-4877-888C-828EFF1438F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30B0123-F2AD-49B2-8668-B5FCD672F8E0}">
      <dgm:prSet phldrT="[Tekst]"/>
      <dgm:spPr/>
      <dgm:t>
        <a:bodyPr/>
        <a:lstStyle/>
        <a:p>
          <a:r>
            <a:rPr lang="pl-PL" b="0" i="0" dirty="0">
              <a:effectLst/>
              <a:latin typeface="+mn-lt"/>
            </a:rPr>
            <a:t>Wsparcie zakupu lub leasingu pojazdów zeroemisyjnych kategorii N2 i N3 (2 mld zł)</a:t>
          </a:r>
          <a:endParaRPr lang="pl-PL" dirty="0"/>
        </a:p>
      </dgm:t>
    </dgm:pt>
    <dgm:pt modelId="{23C98EC4-99D8-4F11-9110-81C33C0780C7}" type="parTrans" cxnId="{2342DD77-F044-47C8-BAB9-AF1A9357D5F3}">
      <dgm:prSet/>
      <dgm:spPr/>
      <dgm:t>
        <a:bodyPr/>
        <a:lstStyle/>
        <a:p>
          <a:endParaRPr lang="pl-PL"/>
        </a:p>
      </dgm:t>
    </dgm:pt>
    <dgm:pt modelId="{131209E7-8C29-4AA6-9BA4-E58C323B1371}" type="sibTrans" cxnId="{2342DD77-F044-47C8-BAB9-AF1A9357D5F3}">
      <dgm:prSet/>
      <dgm:spPr/>
      <dgm:t>
        <a:bodyPr/>
        <a:lstStyle/>
        <a:p>
          <a:endParaRPr lang="pl-PL"/>
        </a:p>
      </dgm:t>
    </dgm:pt>
    <dgm:pt modelId="{540ECFCE-463E-4828-8051-29D0F694672C}">
      <dgm:prSet phldrT="[Tekst]"/>
      <dgm:spPr/>
      <dgm:t>
        <a:bodyPr/>
        <a:lstStyle/>
        <a:p>
          <a:r>
            <a:rPr lang="pl-PL" b="0" i="0" dirty="0">
              <a:effectLst/>
              <a:latin typeface="+mn-lt"/>
            </a:rPr>
            <a:t>Budowa/rozbudowa sieci elektroenergetycznych na potrzeby ogólnodostępnych stacji ładowania dużych mocy (2  mld zł)</a:t>
          </a:r>
          <a:endParaRPr lang="pl-PL" dirty="0"/>
        </a:p>
      </dgm:t>
    </dgm:pt>
    <dgm:pt modelId="{0AEE26E4-6623-4904-8C9B-600BAF07C58C}" type="parTrans" cxnId="{315A36EF-440E-4711-8ECF-3CEA33A83206}">
      <dgm:prSet/>
      <dgm:spPr/>
      <dgm:t>
        <a:bodyPr/>
        <a:lstStyle/>
        <a:p>
          <a:endParaRPr lang="pl-PL"/>
        </a:p>
      </dgm:t>
    </dgm:pt>
    <dgm:pt modelId="{700E88CC-A4CE-4C3B-9617-6F1D8CD1697D}" type="sibTrans" cxnId="{315A36EF-440E-4711-8ECF-3CEA33A83206}">
      <dgm:prSet/>
      <dgm:spPr/>
      <dgm:t>
        <a:bodyPr/>
        <a:lstStyle/>
        <a:p>
          <a:endParaRPr lang="pl-PL"/>
        </a:p>
      </dgm:t>
    </dgm:pt>
    <dgm:pt modelId="{FFB6A882-F699-4C76-98F5-EF9E79A1B0AC}">
      <dgm:prSet phldrT="[Tekst]"/>
      <dgm:spPr/>
      <dgm:t>
        <a:bodyPr/>
        <a:lstStyle/>
        <a:p>
          <a:r>
            <a:rPr lang="pl-PL" b="0" i="0" dirty="0">
              <a:latin typeface="+mn-lt"/>
            </a:rPr>
            <a:t>Budowa/rozbudowa sieci stacji ładowania dla zeroemisyjnych pojazdów ciężarowych (2 mld zł) </a:t>
          </a:r>
          <a:endParaRPr lang="pl-PL" dirty="0"/>
        </a:p>
      </dgm:t>
    </dgm:pt>
    <dgm:pt modelId="{0F5E524B-62E0-4DDA-9E5A-51F2F3447093}" type="parTrans" cxnId="{FBD4BCE5-55E6-4727-9F74-BCB2BA34BB15}">
      <dgm:prSet/>
      <dgm:spPr/>
      <dgm:t>
        <a:bodyPr/>
        <a:lstStyle/>
        <a:p>
          <a:endParaRPr lang="pl-PL"/>
        </a:p>
      </dgm:t>
    </dgm:pt>
    <dgm:pt modelId="{AC1EDD00-EFD3-46C1-9570-8B2889C92EA4}" type="sibTrans" cxnId="{FBD4BCE5-55E6-4727-9F74-BCB2BA34BB15}">
      <dgm:prSet/>
      <dgm:spPr/>
      <dgm:t>
        <a:bodyPr/>
        <a:lstStyle/>
        <a:p>
          <a:endParaRPr lang="pl-PL"/>
        </a:p>
      </dgm:t>
    </dgm:pt>
    <dgm:pt modelId="{332A10DE-C396-488F-8E09-6B193F9CC4F2}" type="pres">
      <dgm:prSet presAssocID="{6BC85BC3-7A57-4877-888C-828EFF1438FA}" presName="Name0" presStyleCnt="0">
        <dgm:presLayoutVars>
          <dgm:chMax val="7"/>
          <dgm:chPref val="7"/>
          <dgm:dir/>
        </dgm:presLayoutVars>
      </dgm:prSet>
      <dgm:spPr/>
    </dgm:pt>
    <dgm:pt modelId="{0E02876C-84C5-4A03-ADAE-9348EDBF7698}" type="pres">
      <dgm:prSet presAssocID="{6BC85BC3-7A57-4877-888C-828EFF1438FA}" presName="Name1" presStyleCnt="0"/>
      <dgm:spPr/>
    </dgm:pt>
    <dgm:pt modelId="{5371E649-D957-4703-A274-0E8A168BBB5C}" type="pres">
      <dgm:prSet presAssocID="{6BC85BC3-7A57-4877-888C-828EFF1438FA}" presName="cycle" presStyleCnt="0"/>
      <dgm:spPr/>
    </dgm:pt>
    <dgm:pt modelId="{590EA5BA-6771-4754-B667-90CF1A8AF179}" type="pres">
      <dgm:prSet presAssocID="{6BC85BC3-7A57-4877-888C-828EFF1438FA}" presName="srcNode" presStyleLbl="node1" presStyleIdx="0" presStyleCnt="3"/>
      <dgm:spPr/>
    </dgm:pt>
    <dgm:pt modelId="{1C2FB3B7-E153-4DC2-A37E-4A32A02B1487}" type="pres">
      <dgm:prSet presAssocID="{6BC85BC3-7A57-4877-888C-828EFF1438FA}" presName="conn" presStyleLbl="parChTrans1D2" presStyleIdx="0" presStyleCnt="1"/>
      <dgm:spPr/>
    </dgm:pt>
    <dgm:pt modelId="{71FCDDD3-10BB-4854-8623-8655DAF2DF86}" type="pres">
      <dgm:prSet presAssocID="{6BC85BC3-7A57-4877-888C-828EFF1438FA}" presName="extraNode" presStyleLbl="node1" presStyleIdx="0" presStyleCnt="3"/>
      <dgm:spPr/>
    </dgm:pt>
    <dgm:pt modelId="{08143898-10EB-4C79-B118-FD75B3E43AA9}" type="pres">
      <dgm:prSet presAssocID="{6BC85BC3-7A57-4877-888C-828EFF1438FA}" presName="dstNode" presStyleLbl="node1" presStyleIdx="0" presStyleCnt="3"/>
      <dgm:spPr/>
    </dgm:pt>
    <dgm:pt modelId="{B91A94EA-DBD8-4A19-AC46-A9D7FFC51611}" type="pres">
      <dgm:prSet presAssocID="{E30B0123-F2AD-49B2-8668-B5FCD672F8E0}" presName="text_1" presStyleLbl="node1" presStyleIdx="0" presStyleCnt="3">
        <dgm:presLayoutVars>
          <dgm:bulletEnabled val="1"/>
        </dgm:presLayoutVars>
      </dgm:prSet>
      <dgm:spPr/>
    </dgm:pt>
    <dgm:pt modelId="{3A65CDE1-DDA8-422A-975F-076868CD35EB}" type="pres">
      <dgm:prSet presAssocID="{E30B0123-F2AD-49B2-8668-B5FCD672F8E0}" presName="accent_1" presStyleCnt="0"/>
      <dgm:spPr/>
    </dgm:pt>
    <dgm:pt modelId="{D9D5C252-21CD-42E0-85C0-4B1CBCAA0A3F}" type="pres">
      <dgm:prSet presAssocID="{E30B0123-F2AD-49B2-8668-B5FCD672F8E0}" presName="accentRepeatNode" presStyleLbl="solidFgAcc1" presStyleIdx="0" presStyleCnt="3"/>
      <dgm:spPr/>
    </dgm:pt>
    <dgm:pt modelId="{C6D63B0F-7C23-4CD9-A130-1D367F2426B9}" type="pres">
      <dgm:prSet presAssocID="{540ECFCE-463E-4828-8051-29D0F694672C}" presName="text_2" presStyleLbl="node1" presStyleIdx="1" presStyleCnt="3">
        <dgm:presLayoutVars>
          <dgm:bulletEnabled val="1"/>
        </dgm:presLayoutVars>
      </dgm:prSet>
      <dgm:spPr/>
    </dgm:pt>
    <dgm:pt modelId="{DDE694A2-053E-4148-96B8-94933D8A0AE6}" type="pres">
      <dgm:prSet presAssocID="{540ECFCE-463E-4828-8051-29D0F694672C}" presName="accent_2" presStyleCnt="0"/>
      <dgm:spPr/>
    </dgm:pt>
    <dgm:pt modelId="{2B724227-D702-4168-9133-56417E7E214A}" type="pres">
      <dgm:prSet presAssocID="{540ECFCE-463E-4828-8051-29D0F694672C}" presName="accentRepeatNode" presStyleLbl="solidFgAcc1" presStyleIdx="1" presStyleCnt="3"/>
      <dgm:spPr/>
    </dgm:pt>
    <dgm:pt modelId="{F5A83617-A56B-43D1-879F-2FB122CABD6C}" type="pres">
      <dgm:prSet presAssocID="{FFB6A882-F699-4C76-98F5-EF9E79A1B0AC}" presName="text_3" presStyleLbl="node1" presStyleIdx="2" presStyleCnt="3">
        <dgm:presLayoutVars>
          <dgm:bulletEnabled val="1"/>
        </dgm:presLayoutVars>
      </dgm:prSet>
      <dgm:spPr/>
    </dgm:pt>
    <dgm:pt modelId="{36472CE7-BC86-4124-A717-621BF4F0F032}" type="pres">
      <dgm:prSet presAssocID="{FFB6A882-F699-4C76-98F5-EF9E79A1B0AC}" presName="accent_3" presStyleCnt="0"/>
      <dgm:spPr/>
    </dgm:pt>
    <dgm:pt modelId="{09D0251B-2D9B-4411-ACBE-E9B5EC2443D3}" type="pres">
      <dgm:prSet presAssocID="{FFB6A882-F699-4C76-98F5-EF9E79A1B0AC}" presName="accentRepeatNode" presStyleLbl="solidFgAcc1" presStyleIdx="2" presStyleCnt="3"/>
      <dgm:spPr/>
    </dgm:pt>
  </dgm:ptLst>
  <dgm:cxnLst>
    <dgm:cxn modelId="{78467F62-2C41-4C75-ADDE-38A5898B869A}" type="presOf" srcId="{FFB6A882-F699-4C76-98F5-EF9E79A1B0AC}" destId="{F5A83617-A56B-43D1-879F-2FB122CABD6C}" srcOrd="0" destOrd="0" presId="urn:microsoft.com/office/officeart/2008/layout/VerticalCurvedList"/>
    <dgm:cxn modelId="{2342DD77-F044-47C8-BAB9-AF1A9357D5F3}" srcId="{6BC85BC3-7A57-4877-888C-828EFF1438FA}" destId="{E30B0123-F2AD-49B2-8668-B5FCD672F8E0}" srcOrd="0" destOrd="0" parTransId="{23C98EC4-99D8-4F11-9110-81C33C0780C7}" sibTransId="{131209E7-8C29-4AA6-9BA4-E58C323B1371}"/>
    <dgm:cxn modelId="{BBA8719B-11AE-479C-A8DE-6E1748BDB69F}" type="presOf" srcId="{540ECFCE-463E-4828-8051-29D0F694672C}" destId="{C6D63B0F-7C23-4CD9-A130-1D367F2426B9}" srcOrd="0" destOrd="0" presId="urn:microsoft.com/office/officeart/2008/layout/VerticalCurvedList"/>
    <dgm:cxn modelId="{7360379C-D9CA-45EE-9C14-D3B018078DF0}" type="presOf" srcId="{E30B0123-F2AD-49B2-8668-B5FCD672F8E0}" destId="{B91A94EA-DBD8-4A19-AC46-A9D7FFC51611}" srcOrd="0" destOrd="0" presId="urn:microsoft.com/office/officeart/2008/layout/VerticalCurvedList"/>
    <dgm:cxn modelId="{6AA083C7-5BA7-4C32-B7D7-28B407980652}" type="presOf" srcId="{131209E7-8C29-4AA6-9BA4-E58C323B1371}" destId="{1C2FB3B7-E153-4DC2-A37E-4A32A02B1487}" srcOrd="0" destOrd="0" presId="urn:microsoft.com/office/officeart/2008/layout/VerticalCurvedList"/>
    <dgm:cxn modelId="{B1DDADD8-B844-42BF-AB9A-9D3FE0D1B668}" type="presOf" srcId="{6BC85BC3-7A57-4877-888C-828EFF1438FA}" destId="{332A10DE-C396-488F-8E09-6B193F9CC4F2}" srcOrd="0" destOrd="0" presId="urn:microsoft.com/office/officeart/2008/layout/VerticalCurvedList"/>
    <dgm:cxn modelId="{FBD4BCE5-55E6-4727-9F74-BCB2BA34BB15}" srcId="{6BC85BC3-7A57-4877-888C-828EFF1438FA}" destId="{FFB6A882-F699-4C76-98F5-EF9E79A1B0AC}" srcOrd="2" destOrd="0" parTransId="{0F5E524B-62E0-4DDA-9E5A-51F2F3447093}" sibTransId="{AC1EDD00-EFD3-46C1-9570-8B2889C92EA4}"/>
    <dgm:cxn modelId="{315A36EF-440E-4711-8ECF-3CEA33A83206}" srcId="{6BC85BC3-7A57-4877-888C-828EFF1438FA}" destId="{540ECFCE-463E-4828-8051-29D0F694672C}" srcOrd="1" destOrd="0" parTransId="{0AEE26E4-6623-4904-8C9B-600BAF07C58C}" sibTransId="{700E88CC-A4CE-4C3B-9617-6F1D8CD1697D}"/>
    <dgm:cxn modelId="{4C25F4A2-5393-483D-979F-5A4230C9D986}" type="presParOf" srcId="{332A10DE-C396-488F-8E09-6B193F9CC4F2}" destId="{0E02876C-84C5-4A03-ADAE-9348EDBF7698}" srcOrd="0" destOrd="0" presId="urn:microsoft.com/office/officeart/2008/layout/VerticalCurvedList"/>
    <dgm:cxn modelId="{734B3BF4-49B0-4C57-A03F-470B634CAD93}" type="presParOf" srcId="{0E02876C-84C5-4A03-ADAE-9348EDBF7698}" destId="{5371E649-D957-4703-A274-0E8A168BBB5C}" srcOrd="0" destOrd="0" presId="urn:microsoft.com/office/officeart/2008/layout/VerticalCurvedList"/>
    <dgm:cxn modelId="{EEEB5FD7-4ABB-4F19-BF65-030D30C3A84E}" type="presParOf" srcId="{5371E649-D957-4703-A274-0E8A168BBB5C}" destId="{590EA5BA-6771-4754-B667-90CF1A8AF179}" srcOrd="0" destOrd="0" presId="urn:microsoft.com/office/officeart/2008/layout/VerticalCurvedList"/>
    <dgm:cxn modelId="{6E21ECFE-A4EF-4A53-8B81-4907E2B211E3}" type="presParOf" srcId="{5371E649-D957-4703-A274-0E8A168BBB5C}" destId="{1C2FB3B7-E153-4DC2-A37E-4A32A02B1487}" srcOrd="1" destOrd="0" presId="urn:microsoft.com/office/officeart/2008/layout/VerticalCurvedList"/>
    <dgm:cxn modelId="{2C1780E6-4419-494A-9A7A-53A8E7C326C6}" type="presParOf" srcId="{5371E649-D957-4703-A274-0E8A168BBB5C}" destId="{71FCDDD3-10BB-4854-8623-8655DAF2DF86}" srcOrd="2" destOrd="0" presId="urn:microsoft.com/office/officeart/2008/layout/VerticalCurvedList"/>
    <dgm:cxn modelId="{6C7D95E8-4C86-4963-8573-CBEDBA297EC9}" type="presParOf" srcId="{5371E649-D957-4703-A274-0E8A168BBB5C}" destId="{08143898-10EB-4C79-B118-FD75B3E43AA9}" srcOrd="3" destOrd="0" presId="urn:microsoft.com/office/officeart/2008/layout/VerticalCurvedList"/>
    <dgm:cxn modelId="{0513769E-C267-42A5-9FC2-4A9EE1107D09}" type="presParOf" srcId="{0E02876C-84C5-4A03-ADAE-9348EDBF7698}" destId="{B91A94EA-DBD8-4A19-AC46-A9D7FFC51611}" srcOrd="1" destOrd="0" presId="urn:microsoft.com/office/officeart/2008/layout/VerticalCurvedList"/>
    <dgm:cxn modelId="{1C869C81-2249-49C5-A393-80CA79374121}" type="presParOf" srcId="{0E02876C-84C5-4A03-ADAE-9348EDBF7698}" destId="{3A65CDE1-DDA8-422A-975F-076868CD35EB}" srcOrd="2" destOrd="0" presId="urn:microsoft.com/office/officeart/2008/layout/VerticalCurvedList"/>
    <dgm:cxn modelId="{7B28B1C4-273F-4101-8FD8-96A80E84421B}" type="presParOf" srcId="{3A65CDE1-DDA8-422A-975F-076868CD35EB}" destId="{D9D5C252-21CD-42E0-85C0-4B1CBCAA0A3F}" srcOrd="0" destOrd="0" presId="urn:microsoft.com/office/officeart/2008/layout/VerticalCurvedList"/>
    <dgm:cxn modelId="{F9631190-4484-43D7-B11B-A8001B2F5B86}" type="presParOf" srcId="{0E02876C-84C5-4A03-ADAE-9348EDBF7698}" destId="{C6D63B0F-7C23-4CD9-A130-1D367F2426B9}" srcOrd="3" destOrd="0" presId="urn:microsoft.com/office/officeart/2008/layout/VerticalCurvedList"/>
    <dgm:cxn modelId="{5BB0E6CB-EBA4-4734-854C-5BE90DFB40EB}" type="presParOf" srcId="{0E02876C-84C5-4A03-ADAE-9348EDBF7698}" destId="{DDE694A2-053E-4148-96B8-94933D8A0AE6}" srcOrd="4" destOrd="0" presId="urn:microsoft.com/office/officeart/2008/layout/VerticalCurvedList"/>
    <dgm:cxn modelId="{6EDCB89D-BC2B-4B10-9693-EE9D31A43E9F}" type="presParOf" srcId="{DDE694A2-053E-4148-96B8-94933D8A0AE6}" destId="{2B724227-D702-4168-9133-56417E7E214A}" srcOrd="0" destOrd="0" presId="urn:microsoft.com/office/officeart/2008/layout/VerticalCurvedList"/>
    <dgm:cxn modelId="{CB8BAA6C-E4AF-499A-ABB2-0C6378CCDA0B}" type="presParOf" srcId="{0E02876C-84C5-4A03-ADAE-9348EDBF7698}" destId="{F5A83617-A56B-43D1-879F-2FB122CABD6C}" srcOrd="5" destOrd="0" presId="urn:microsoft.com/office/officeart/2008/layout/VerticalCurvedList"/>
    <dgm:cxn modelId="{C1A5B998-96AF-4422-9E5B-2A57EA8F0C5E}" type="presParOf" srcId="{0E02876C-84C5-4A03-ADAE-9348EDBF7698}" destId="{36472CE7-BC86-4124-A717-621BF4F0F032}" srcOrd="6" destOrd="0" presId="urn:microsoft.com/office/officeart/2008/layout/VerticalCurvedList"/>
    <dgm:cxn modelId="{19126FC6-25D4-4E5F-8698-C8C2D99E65ED}" type="presParOf" srcId="{36472CE7-BC86-4124-A717-621BF4F0F032}" destId="{09D0251B-2D9B-4411-ACBE-E9B5EC2443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FB3B7-E153-4DC2-A37E-4A32A02B1487}">
      <dsp:nvSpPr>
        <dsp:cNvPr id="0" name=""/>
        <dsp:cNvSpPr/>
      </dsp:nvSpPr>
      <dsp:spPr>
        <a:xfrm>
          <a:off x="-6479402" y="-991357"/>
          <a:ext cx="7715025" cy="7715025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A94EA-DBD8-4A19-AC46-A9D7FFC51611}">
      <dsp:nvSpPr>
        <dsp:cNvPr id="0" name=""/>
        <dsp:cNvSpPr/>
      </dsp:nvSpPr>
      <dsp:spPr>
        <a:xfrm>
          <a:off x="795644" y="573231"/>
          <a:ext cx="12753752" cy="1146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000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b="0" i="0" kern="1200" dirty="0">
              <a:effectLst/>
              <a:latin typeface="+mn-lt"/>
            </a:rPr>
            <a:t>Wsparcie zakupu lub leasingu pojazdów zeroemisyjnych kategorii N2 i N3 (2 mld zł)</a:t>
          </a:r>
          <a:endParaRPr lang="pl-PL" sz="3300" kern="1200" dirty="0"/>
        </a:p>
      </dsp:txBody>
      <dsp:txXfrm>
        <a:off x="795644" y="573231"/>
        <a:ext cx="12753752" cy="1146462"/>
      </dsp:txXfrm>
    </dsp:sp>
    <dsp:sp modelId="{D9D5C252-21CD-42E0-85C0-4B1CBCAA0A3F}">
      <dsp:nvSpPr>
        <dsp:cNvPr id="0" name=""/>
        <dsp:cNvSpPr/>
      </dsp:nvSpPr>
      <dsp:spPr>
        <a:xfrm>
          <a:off x="79105" y="429923"/>
          <a:ext cx="1433077" cy="14330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63B0F-7C23-4CD9-A130-1D367F2426B9}">
      <dsp:nvSpPr>
        <dsp:cNvPr id="0" name=""/>
        <dsp:cNvSpPr/>
      </dsp:nvSpPr>
      <dsp:spPr>
        <a:xfrm>
          <a:off x="1212383" y="2292924"/>
          <a:ext cx="12337013" cy="1146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000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b="0" i="0" kern="1200" dirty="0">
              <a:effectLst/>
              <a:latin typeface="+mn-lt"/>
            </a:rPr>
            <a:t>Budowa/rozbudowa sieci elektroenergetycznych na potrzeby ogólnodostępnych stacji ładowania dużych mocy (2  mld zł)</a:t>
          </a:r>
          <a:endParaRPr lang="pl-PL" sz="3300" kern="1200" dirty="0"/>
        </a:p>
      </dsp:txBody>
      <dsp:txXfrm>
        <a:off x="1212383" y="2292924"/>
        <a:ext cx="12337013" cy="1146462"/>
      </dsp:txXfrm>
    </dsp:sp>
    <dsp:sp modelId="{2B724227-D702-4168-9133-56417E7E214A}">
      <dsp:nvSpPr>
        <dsp:cNvPr id="0" name=""/>
        <dsp:cNvSpPr/>
      </dsp:nvSpPr>
      <dsp:spPr>
        <a:xfrm>
          <a:off x="495844" y="2149616"/>
          <a:ext cx="1433077" cy="14330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83617-A56B-43D1-879F-2FB122CABD6C}">
      <dsp:nvSpPr>
        <dsp:cNvPr id="0" name=""/>
        <dsp:cNvSpPr/>
      </dsp:nvSpPr>
      <dsp:spPr>
        <a:xfrm>
          <a:off x="795644" y="4012617"/>
          <a:ext cx="12753752" cy="1146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000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b="0" i="0" kern="1200" dirty="0">
              <a:latin typeface="+mn-lt"/>
            </a:rPr>
            <a:t>Budowa/rozbudowa sieci stacji ładowania dla zeroemisyjnych pojazdów ciężarowych (2 mld zł) </a:t>
          </a:r>
          <a:endParaRPr lang="pl-PL" sz="3300" kern="1200" dirty="0"/>
        </a:p>
      </dsp:txBody>
      <dsp:txXfrm>
        <a:off x="795644" y="4012617"/>
        <a:ext cx="12753752" cy="1146462"/>
      </dsp:txXfrm>
    </dsp:sp>
    <dsp:sp modelId="{09D0251B-2D9B-4411-ACBE-E9B5EC2443D3}">
      <dsp:nvSpPr>
        <dsp:cNvPr id="0" name=""/>
        <dsp:cNvSpPr/>
      </dsp:nvSpPr>
      <dsp:spPr>
        <a:xfrm>
          <a:off x="79105" y="3869309"/>
          <a:ext cx="1433077" cy="14330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F4E8F58-4F14-7177-5720-B005AF7AF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032320-2227-B374-B437-826997E40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A6D65-724F-334D-A647-492B66138BAA}" type="datetimeFigureOut">
              <a:rPr lang="pl-PL" b="1" smtClean="0">
                <a:latin typeface="Source Sans Pro Semibold" panose="020B0503030403020204" pitchFamily="34" charset="0"/>
              </a:rPr>
              <a:t>2025-09-14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DF24ADE-1FA5-49D2-0409-54E4282424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834F17-3386-A125-8DD4-E2FE243051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AC3BD-F08B-0A4B-BAF1-E7AEA459C965}" type="slidenum">
              <a:rPr lang="pl-PL" b="1" smtClean="0">
                <a:latin typeface="Source Sans Pro Semibold" panose="020B0503030403020204" pitchFamily="34" charset="0"/>
              </a:rPr>
              <a:t>‹#›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9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 i="0">
        <a:latin typeface="Source Sans Pro Semibold" panose="020B0503030403020204" pitchFamily="34" charset="0"/>
        <a:ea typeface="Source Sans Pro Semibold" panose="020B0503030403020204" pitchFamily="34" charset="0"/>
        <a:cs typeface="Calibri"/>
        <a:sym typeface="Calibri"/>
      </a:defRPr>
    </a:lvl1pPr>
    <a:lvl2pPr indent="228600" latinLnBrk="0">
      <a:defRPr sz="1200">
        <a:latin typeface="Calibri"/>
        <a:ea typeface="Calibri"/>
        <a:cs typeface="Calibri"/>
        <a:sym typeface="Calibri"/>
      </a:defRPr>
    </a:lvl2pPr>
    <a:lvl3pPr indent="457200" latinLnBrk="0">
      <a:defRPr sz="1200">
        <a:latin typeface="Calibri"/>
        <a:ea typeface="Calibri"/>
        <a:cs typeface="Calibri"/>
        <a:sym typeface="Calibri"/>
      </a:defRPr>
    </a:lvl3pPr>
    <a:lvl4pPr indent="685800" latinLnBrk="0">
      <a:defRPr sz="1200">
        <a:latin typeface="Calibri"/>
        <a:ea typeface="Calibri"/>
        <a:cs typeface="Calibri"/>
        <a:sym typeface="Calibri"/>
      </a:defRPr>
    </a:lvl4pPr>
    <a:lvl5pPr indent="914400" latinLnBrk="0">
      <a:defRPr sz="1200">
        <a:latin typeface="Calibri"/>
        <a:ea typeface="Calibri"/>
        <a:cs typeface="Calibri"/>
        <a:sym typeface="Calibri"/>
      </a:defRPr>
    </a:lvl5pPr>
    <a:lvl6pPr indent="1143000" latinLnBrk="0">
      <a:defRPr sz="1200">
        <a:latin typeface="Calibri"/>
        <a:ea typeface="Calibri"/>
        <a:cs typeface="Calibri"/>
        <a:sym typeface="Calibri"/>
      </a:defRPr>
    </a:lvl6pPr>
    <a:lvl7pPr indent="1371600" latinLnBrk="0">
      <a:defRPr sz="1200">
        <a:latin typeface="Calibri"/>
        <a:ea typeface="Calibri"/>
        <a:cs typeface="Calibri"/>
        <a:sym typeface="Calibri"/>
      </a:defRPr>
    </a:lvl7pPr>
    <a:lvl8pPr indent="1600200" latinLnBrk="0">
      <a:defRPr sz="1200">
        <a:latin typeface="Calibri"/>
        <a:ea typeface="Calibri"/>
        <a:cs typeface="Calibri"/>
        <a:sym typeface="Calibri"/>
      </a:defRPr>
    </a:lvl8pPr>
    <a:lvl9pPr indent="1828800" latinLnBrk="0">
      <a:defRPr sz="1200">
        <a:latin typeface="Calibri"/>
        <a:ea typeface="Calibri"/>
        <a:cs typeface="Calibri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39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613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858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F99EF-FEB4-EDF4-59A9-D0AC6B9E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62618F6-81CE-F996-E610-37992E506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DB7A430-8D06-5D44-0482-2EF61043E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00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5002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C81F8-CC9D-FE06-2006-37365CE0A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F500544-99F7-9003-717B-DED111E87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78194B9-D37D-741A-34F1-8E2454A8C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65109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F1A95-13AC-251C-58CE-507D8DBF4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3C361F5-090F-454F-171F-ABB1A37FD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C48B80C-924A-F119-0836-8BDDF9D84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65227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FFE51-9FFA-7BFA-CD39-E282C033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94B9AA6-EF55-BF34-430A-3B4917F10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C1C8775-5745-77FF-112E-E55C61EB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86073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547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296728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082665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7697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9550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9953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361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40022D0-F310-620B-F5EE-CC8E657CE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5114" y="1951958"/>
            <a:ext cx="647372" cy="64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7E2E4D-EFE7-EB3F-3C26-83B5BFC05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5929" y="1962076"/>
            <a:ext cx="389209" cy="62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4A964EC-60FB-4B86-5922-0B037B0C07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8680" y="1953397"/>
            <a:ext cx="622373" cy="62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5490058-17B9-C3FD-2603-B33476F4C0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66795" y="1932693"/>
            <a:ext cx="606944" cy="64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57446D7-CDB0-8411-D4A3-BD34D23649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906325" y="2024783"/>
            <a:ext cx="565750" cy="47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ED22B3E-7396-3696-4427-C60522B204A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68598" y="5425751"/>
            <a:ext cx="660404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25EFA4A-683F-F4D6-685C-13398881690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859000" y="5425867"/>
            <a:ext cx="660401" cy="660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021F19D-D19F-3F5B-C15E-8689096813D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21824" y="5425750"/>
            <a:ext cx="496886" cy="660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2DD78B20-4A83-F44B-D459-465A22D013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39669" y="5425745"/>
            <a:ext cx="660395" cy="66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03E32F81-B014-6673-C67C-A421561938B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73808" y="5439177"/>
            <a:ext cx="633550" cy="63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C221204F-AF8A-ACFE-37E3-39F6410881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686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28A8CAAF-0D5C-B169-13CE-05BF968F266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60383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C76C706-EBC0-4D7E-D789-E00D00CF2D1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35819" y="6756388"/>
            <a:ext cx="468095" cy="7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CB89038-4F6C-3F92-80AB-81AF7204E2B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9554" y="6805846"/>
            <a:ext cx="641426" cy="684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B8A1EDF-9236-18C9-6CB2-8B4953DE303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8590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DEBF23E-EFEA-868C-0E81-C8D1CC15DDC8}"/>
              </a:ext>
            </a:extLst>
          </p:cNvPr>
          <p:cNvSpPr txBox="1"/>
          <p:nvPr userDrawn="1"/>
        </p:nvSpPr>
        <p:spPr>
          <a:xfrm>
            <a:off x="4195944" y="4491753"/>
            <a:ext cx="9896112" cy="42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Dodatkowe</a:t>
            </a:r>
            <a:r>
              <a:rPr dirty="0"/>
              <a:t> </a:t>
            </a:r>
            <a:r>
              <a:rPr dirty="0" err="1"/>
              <a:t>ikony</a:t>
            </a:r>
            <a:r>
              <a:rPr lang="pl-PL" dirty="0"/>
              <a:t> używane wyłącznie do celów dekoracyjnych</a:t>
            </a:r>
            <a:endParaRPr dirty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5D10319-8ADD-926A-E3E5-2CABBD627136}"/>
              </a:ext>
            </a:extLst>
          </p:cNvPr>
          <p:cNvSpPr txBox="1"/>
          <p:nvPr userDrawn="1"/>
        </p:nvSpPr>
        <p:spPr>
          <a:xfrm>
            <a:off x="4195944" y="977899"/>
            <a:ext cx="989611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Ikony</a:t>
            </a:r>
            <a:r>
              <a:rPr dirty="0"/>
              <a:t> </a:t>
            </a:r>
            <a:r>
              <a:rPr dirty="0" err="1"/>
              <a:t>obszarów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69311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49183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2995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978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 b="1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 b="1" i="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 b="1" i="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 b="1" i="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 b="1" i="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5848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184BC89-388C-1083-AAB5-EC65432D1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E613D4-FF94-9F82-EC42-BE7A8E26F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5EA7001-95B6-4CCC-8A7A-492C5296A2F2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6ED4D93C-D52A-89A8-7136-FC8E44A8A0C1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309EA9E4-559A-4F17-310B-3B4EF00B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1C1BEBF8-50CB-0AB1-81BE-B7DA4BE7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Slide Number">
            <a:extLst>
              <a:ext uri="{FF2B5EF4-FFF2-40B4-BE49-F238E27FC236}">
                <a16:creationId xmlns:a16="http://schemas.microsoft.com/office/drawing/2014/main" id="{6AFD20E8-B64D-E4D1-15ED-4F8B797FB3DC}"/>
              </a:ext>
            </a:extLst>
          </p:cNvPr>
          <p:cNvSpPr txBox="1">
            <a:spLocks/>
          </p:cNvSpPr>
          <p:nvPr userDrawn="1"/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b="1" i="0" smtClean="0">
                <a:latin typeface="Source Sans Pro Semibold" panose="020B0503030403020204" pitchFamily="34" charset="0"/>
              </a:rPr>
              <a:pPr/>
              <a:t>‹#›</a:t>
            </a:fld>
            <a:endParaRPr lang="pl-PL"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7043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011433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/>
            </a:lvl1pPr>
            <a:lvl2pPr marL="790575" indent="-333375">
              <a:spcBef>
                <a:spcPts val="600"/>
              </a:spcBef>
              <a:defRPr sz="2800" b="1" i="0"/>
            </a:lvl2pPr>
            <a:lvl3pPr marL="1234439" indent="-320039">
              <a:spcBef>
                <a:spcPts val="600"/>
              </a:spcBef>
              <a:defRPr sz="2800" b="1" i="0"/>
            </a:lvl3pPr>
            <a:lvl4pPr marL="1727200" indent="-355600">
              <a:spcBef>
                <a:spcPts val="600"/>
              </a:spcBef>
              <a:defRPr sz="2800" b="1" i="0"/>
            </a:lvl4pPr>
            <a:lvl5pPr marL="2184400" indent="-355600">
              <a:spcBef>
                <a:spcPts val="600"/>
              </a:spcBef>
              <a:defRPr sz="28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646462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 i="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 i="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 i="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 i="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>
            <a:lvl1pPr>
              <a:defRPr b="1" i="0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243280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856067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7B97DDA0-7639-3CF7-B006-BF62082ED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388382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EEEC6F59-22DD-63B7-2154-8A93D997B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2879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/>
            </a:lvl1pPr>
            <a:lvl2pPr marL="790575" indent="-333375">
              <a:spcBef>
                <a:spcPts val="600"/>
              </a:spcBef>
              <a:defRPr sz="2800" b="1" i="0"/>
            </a:lvl2pPr>
            <a:lvl3pPr marL="1234439" indent="-320039">
              <a:spcBef>
                <a:spcPts val="600"/>
              </a:spcBef>
              <a:defRPr sz="2800" b="1" i="0"/>
            </a:lvl3pPr>
            <a:lvl4pPr marL="1727200" indent="-355600">
              <a:spcBef>
                <a:spcPts val="600"/>
              </a:spcBef>
              <a:defRPr sz="2800" b="1" i="0"/>
            </a:lvl4pPr>
            <a:lvl5pPr marL="2184400" indent="-355600">
              <a:spcBef>
                <a:spcPts val="600"/>
              </a:spcBef>
              <a:defRPr sz="28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3C8A25B7-0E7A-8B17-31D3-C640A08E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141400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07260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960017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A5090D-FB3D-8DBF-B518-674CC65A6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577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619071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98790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161076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893904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1423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98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 i="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 i="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 i="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 i="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>
            <a:lvl1pPr>
              <a:defRPr b="1" i="0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3527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6901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0794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5876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6084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228735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 b="1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 b="1" i="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 b="1" i="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 b="1" i="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 b="1" i="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4929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81867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1258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7718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56FB19D-9DDE-8799-38FE-B6BBD9B7F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93554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BA3BE50-F5F7-1A92-26AB-C8153BAEF52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82" r:id="rId7"/>
    <p:sldLayoutId id="2147483658" r:id="rId8"/>
    <p:sldLayoutId id="2147483659" r:id="rId9"/>
    <p:sldLayoutId id="2147483675" r:id="rId10"/>
    <p:sldLayoutId id="2147483672" r:id="rId11"/>
    <p:sldLayoutId id="2147483673" r:id="rId12"/>
    <p:sldLayoutId id="2147483674" r:id="rId13"/>
    <p:sldLayoutId id="2147483679" r:id="rId14"/>
    <p:sldLayoutId id="2147483681" r:id="rId15"/>
    <p:sldLayoutId id="2147483676" r:id="rId16"/>
    <p:sldLayoutId id="2147483677" r:id="rId17"/>
    <p:sldLayoutId id="2147483680" r:id="rId18"/>
    <p:sldLayoutId id="2147483678" r:id="rId19"/>
    <p:sldLayoutId id="2147483656" r:id="rId20"/>
    <p:sldLayoutId id="2147483657" r:id="rId2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7079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706" r:id="rId8"/>
    <p:sldLayoutId id="2147483707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8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wsparcie-zakupu-lub-leasingu-pojazdow-zeroemisyjnych-kategorii-n2-i-n3" TargetMode="External"/><Relationship Id="rId2" Type="http://schemas.openxmlformats.org/officeDocument/2006/relationships/hyperlink" Target="mailto:pojazdy.ciezarowe@nfosigw.gov.p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gov.pl/web/nfosigw/wsparcie-zakupu-lub-leasingu-pojazdow-zeroemisyjnych-kategorii-n2-i-n3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strony tytułowej">
            <a:extLst>
              <a:ext uri="{FF2B5EF4-FFF2-40B4-BE49-F238E27FC236}">
                <a16:creationId xmlns:a16="http://schemas.microsoft.com/office/drawing/2014/main" id="{9FEE4670-23A7-AF5C-8BEF-F1022427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215" y="2690792"/>
            <a:ext cx="7086600" cy="2129640"/>
          </a:xfrm>
        </p:spPr>
        <p:txBody>
          <a:bodyPr anchor="t">
            <a:noAutofit/>
          </a:bodyPr>
          <a:lstStyle/>
          <a:p>
            <a:pPr algn="l"/>
            <a:r>
              <a:rPr lang="pl-PL" sz="3600" dirty="0">
                <a:latin typeface="+mn-ea"/>
                <a:ea typeface="+mn-ea"/>
              </a:rPr>
              <a:t>Szkolenie dla wnioskodawców programu "Wsparcie zakupu lub leasingu pojazdów zeroemisyjnych kategorii N2 i N3"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09012CB-355C-34F7-72FE-998178F32A6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228215" y="4677254"/>
            <a:ext cx="5544185" cy="3666775"/>
          </a:xfrm>
        </p:spPr>
        <p:txBody>
          <a:bodyPr>
            <a:normAutofit/>
          </a:bodyPr>
          <a:lstStyle/>
          <a:p>
            <a:pPr algn="l"/>
            <a:endParaRPr lang="pl-PL" sz="2400" dirty="0">
              <a:solidFill>
                <a:schemeClr val="tx1"/>
              </a:solidFill>
            </a:endParaRPr>
          </a:p>
          <a:p>
            <a:pPr algn="l"/>
            <a:endParaRPr lang="pl-PL" sz="2400" dirty="0">
              <a:solidFill>
                <a:schemeClr val="tx1"/>
              </a:solidFill>
            </a:endParaRP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Piotr Stępiński </a:t>
            </a: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Dyrektor </a:t>
            </a: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Departamentu </a:t>
            </a:r>
            <a:r>
              <a:rPr lang="pl-PL" sz="2400" dirty="0" err="1">
                <a:solidFill>
                  <a:schemeClr val="tx1"/>
                </a:solidFill>
              </a:rPr>
              <a:t>Elektromobilności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</a:p>
          <a:p>
            <a:pPr algn="l"/>
            <a:endParaRPr lang="pl-PL" sz="2400" dirty="0">
              <a:solidFill>
                <a:schemeClr val="tx1"/>
              </a:solidFill>
            </a:endParaRPr>
          </a:p>
          <a:p>
            <a:pPr algn="l"/>
            <a:r>
              <a:rPr lang="pl-PL" sz="2400" dirty="0">
                <a:solidFill>
                  <a:schemeClr val="tx1"/>
                </a:solidFill>
              </a:rPr>
              <a:t>Warszawa, 15 września 2025 r. </a:t>
            </a:r>
          </a:p>
        </p:txBody>
      </p:sp>
      <p:pic>
        <p:nvPicPr>
          <p:cNvPr id="4" name="Obraz 3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0C20C1E9-2C98-9FE6-DE88-5B9C5C0A9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467" y="0"/>
            <a:ext cx="7415533" cy="19864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CEAD3-AB90-1943-A931-F3EC2E081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6B0B6D94-FFB4-5616-CB51-1C664824DF1A}"/>
              </a:ext>
            </a:extLst>
          </p:cNvPr>
          <p:cNvSpPr/>
          <p:nvPr/>
        </p:nvSpPr>
        <p:spPr>
          <a:xfrm>
            <a:off x="775751" y="4096423"/>
            <a:ext cx="982281" cy="98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49AE96D6-96EB-A164-CACA-27832A078BCB}"/>
              </a:ext>
            </a:extLst>
          </p:cNvPr>
          <p:cNvSpPr txBox="1">
            <a:spLocks/>
          </p:cNvSpPr>
          <p:nvPr/>
        </p:nvSpPr>
        <p:spPr>
          <a:xfrm>
            <a:off x="698420" y="519788"/>
            <a:ext cx="9379743" cy="1284975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72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D15024D8-0668-A3C8-083D-2E816AFA4BF6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15175278" cy="1907304"/>
          </a:xfrm>
          <a:prstGeom prst="rect">
            <a:avLst/>
          </a:prstGeom>
        </p:spPr>
        <p:txBody>
          <a:bodyPr lIns="137160" tIns="68580" rIns="137160" bIns="6858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15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D037913E-3B2D-E8DD-DD33-FD0AEBB1100D}"/>
              </a:ext>
            </a:extLst>
          </p:cNvPr>
          <p:cNvSpPr txBox="1"/>
          <p:nvPr/>
        </p:nvSpPr>
        <p:spPr>
          <a:xfrm>
            <a:off x="1144461" y="558268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Formy zabezpieczeń dla umów o dofinansowanie </a:t>
            </a:r>
            <a:endParaRPr lang="pl-PL" sz="2500" b="1" i="0" dirty="0">
              <a:solidFill>
                <a:srgbClr val="1B1B1B"/>
              </a:solidFill>
              <a:effectLst/>
              <a:latin typeface="Arial Nova" panose="020B0504020202020204" pitchFamily="34" charset="0"/>
            </a:endParaRP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Prostokąt zaokrąglony 23">
            <a:extLst>
              <a:ext uri="{FF2B5EF4-FFF2-40B4-BE49-F238E27FC236}">
                <a16:creationId xmlns:a16="http://schemas.microsoft.com/office/drawing/2014/main" id="{0CB0DC29-D823-BE8F-B893-FA5DC905A19A}"/>
              </a:ext>
            </a:extLst>
          </p:cNvPr>
          <p:cNvSpPr/>
          <p:nvPr/>
        </p:nvSpPr>
        <p:spPr>
          <a:xfrm>
            <a:off x="698419" y="1660651"/>
            <a:ext cx="16813829" cy="4871544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Weksel własny in blanco Beneficjenta z klauzulą „bez protestu” wraz z deklaracją wekslową wystawcy weksla (jeden weksel na każdy samochód oddzielnie), lub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Oświadczenie Beneficjenta o poddaniu się egzekucji w trybie art. 777 § 1 pkt 5 Kodeksu postępowania cywilnego w formie aktu notarialnego, do kwoty równej dotacji wypłacanej w ramach Przedsięwzięcia, powiększonej o 25% kwoty dotacji, z terminem nadania klauzuli wykonalności, kończącym się 6 miesięcy po upływie ostatniego okresu Trwałości Przedsięwzięcia.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Cesja wierzytelności z polisy ubezpieczeniowej OC/AC.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Inne zabezpieczenie, np. poręczenie wekslowe właścicieli/udziałowców.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Gwarancja bankowa (zabezpieczenie samoistne), do kwoty równej dotacji wypłacanej w ramach Przedsięwzięcia, powiększonej o 25% kwoty dotacji, z terminem ważności gwarancji bankowej, kończącym się 120 dni po upływie ostatniego okresu Trwałości Przedsięwzięcia.</a:t>
            </a:r>
          </a:p>
        </p:txBody>
      </p:sp>
      <p:sp>
        <p:nvSpPr>
          <p:cNvPr id="3" name="Prostokąt zaokrąglony 23">
            <a:extLst>
              <a:ext uri="{FF2B5EF4-FFF2-40B4-BE49-F238E27FC236}">
                <a16:creationId xmlns:a16="http://schemas.microsoft.com/office/drawing/2014/main" id="{3AE6441A-5E1E-BE59-8D38-A1D199429E7A}"/>
              </a:ext>
            </a:extLst>
          </p:cNvPr>
          <p:cNvSpPr/>
          <p:nvPr/>
        </p:nvSpPr>
        <p:spPr>
          <a:xfrm>
            <a:off x="8765627" y="6835994"/>
            <a:ext cx="8844455" cy="2713703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b="1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 etapie składania wniosków Wnioskodawca zaznaczana preferowane formy zabezpieczeń. Ostateczne formy zabezpieczeń określone zostaną w umowie o dofinansowanie po pozytywnej ocenie formalnej i merytorycznej wniosku oraz negocjacjach.</a:t>
            </a:r>
          </a:p>
        </p:txBody>
      </p:sp>
      <p:pic>
        <p:nvPicPr>
          <p:cNvPr id="7" name="Obraz 6" descr="Obraz zawierający krąg, clipart, Grafik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AD6A59D-4DC8-EC39-442C-DD9806DF6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83" y="7188995"/>
            <a:ext cx="1726982" cy="1726982"/>
          </a:xfrm>
          <a:prstGeom prst="rect">
            <a:avLst/>
          </a:prstGeom>
        </p:spPr>
      </p:pic>
      <p:pic>
        <p:nvPicPr>
          <p:cNvPr id="8" name="Obraz 7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E9BBE660-946F-0299-1986-5293AA587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587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75E71-F315-4B6C-EDD6-4E6E34401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DB3C8A3A-12E0-E75C-7CC5-8548538A7E18}"/>
              </a:ext>
            </a:extLst>
          </p:cNvPr>
          <p:cNvSpPr/>
          <p:nvPr/>
        </p:nvSpPr>
        <p:spPr>
          <a:xfrm>
            <a:off x="775751" y="4096423"/>
            <a:ext cx="982281" cy="98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2DC07343-308B-6DC6-CF25-B4807BC05882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15175278" cy="1907304"/>
          </a:xfrm>
          <a:prstGeom prst="rect">
            <a:avLst/>
          </a:prstGeom>
        </p:spPr>
        <p:txBody>
          <a:bodyPr lIns="137160" tIns="68580" rIns="137160" bIns="6858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15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7D9306CC-9A5E-DC97-AA13-7EED65A61B44}"/>
              </a:ext>
            </a:extLst>
          </p:cNvPr>
          <p:cNvSpPr txBox="1"/>
          <p:nvPr/>
        </p:nvSpPr>
        <p:spPr>
          <a:xfrm>
            <a:off x="1144461" y="558268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Kryteria wyboru inwestycji </a:t>
            </a:r>
            <a:endParaRPr lang="pl-PL" sz="2500" b="1" i="0" dirty="0">
              <a:solidFill>
                <a:srgbClr val="1B1B1B"/>
              </a:solidFill>
              <a:effectLst/>
              <a:latin typeface="Arial Nova" panose="020B0504020202020204" pitchFamily="34" charset="0"/>
            </a:endParaRP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Prostokąt zaokrąglony 23">
            <a:extLst>
              <a:ext uri="{FF2B5EF4-FFF2-40B4-BE49-F238E27FC236}">
                <a16:creationId xmlns:a16="http://schemas.microsoft.com/office/drawing/2014/main" id="{235B33E8-93B8-18B8-6D00-DD6CCCE470DA}"/>
              </a:ext>
            </a:extLst>
          </p:cNvPr>
          <p:cNvSpPr/>
          <p:nvPr/>
        </p:nvSpPr>
        <p:spPr>
          <a:xfrm>
            <a:off x="698419" y="1660651"/>
            <a:ext cx="6321813" cy="3972479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 oceny wniosków złożonych w trybie naboru ciągłego, w ramach programu ,,Wsparcie zakupu lub leasingu pojazdów zeroemisyjnych kategorii N2 i N3” stosuje się następujące kategorie kryteriów wyboru inwestycji: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Kryteriów dostępu</a:t>
            </a:r>
          </a:p>
          <a:p>
            <a:pPr marL="342900" lvl="3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Kryteria jakościowe dopuszczające  (zasadność i wykonalność inwestycji, ocena finansowa, ocena dopuszczalności pomocy publicznej) </a:t>
            </a:r>
          </a:p>
        </p:txBody>
      </p:sp>
      <p:pic>
        <p:nvPicPr>
          <p:cNvPr id="8" name="Obraz 7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050DF650-63DD-46BE-ACDD-7B3AF6111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E951157-6129-3FEA-C6B6-5E80DE791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920" y="1106225"/>
            <a:ext cx="5715798" cy="397247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CC4CB4D-23BC-CB3E-BA6F-35AE50A85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762" y="4988672"/>
            <a:ext cx="5772956" cy="374384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45AD7E7-41FA-4552-770F-471CB0F1D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920" y="558268"/>
            <a:ext cx="1819661" cy="491019"/>
          </a:xfrm>
          <a:prstGeom prst="rect">
            <a:avLst/>
          </a:prstGeom>
        </p:spPr>
      </p:pic>
      <p:sp>
        <p:nvSpPr>
          <p:cNvPr id="19" name="Prostokąt zaokrąglony 23">
            <a:extLst>
              <a:ext uri="{FF2B5EF4-FFF2-40B4-BE49-F238E27FC236}">
                <a16:creationId xmlns:a16="http://schemas.microsoft.com/office/drawing/2014/main" id="{DED1A774-EF38-88D5-9031-3C0C9890B64C}"/>
              </a:ext>
            </a:extLst>
          </p:cNvPr>
          <p:cNvSpPr/>
          <p:nvPr/>
        </p:nvSpPr>
        <p:spPr>
          <a:xfrm>
            <a:off x="698420" y="5803607"/>
            <a:ext cx="6321812" cy="2363411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Ocena wniosku na podstawie kryteriów dostępu ma postać „0-1” tzn. „nie spełnia –spełnia”. </a:t>
            </a:r>
            <a:endParaRPr lang="pl-PL" sz="2100" b="1" kern="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811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AE32D-4AEF-5440-D7A2-DF3C403B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66FE5944-3DE8-8DCC-90C7-53B68FF2BEB9}"/>
              </a:ext>
            </a:extLst>
          </p:cNvPr>
          <p:cNvSpPr/>
          <p:nvPr/>
        </p:nvSpPr>
        <p:spPr>
          <a:xfrm>
            <a:off x="775751" y="4096423"/>
            <a:ext cx="982281" cy="98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FD42E39A-AD2B-C3BF-B260-53053B264C07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15175278" cy="1907304"/>
          </a:xfrm>
          <a:prstGeom prst="rect">
            <a:avLst/>
          </a:prstGeom>
        </p:spPr>
        <p:txBody>
          <a:bodyPr lIns="137160" tIns="68580" rIns="137160" bIns="6858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15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27F1DD9F-33F2-68BC-5885-00B50C16BE57}"/>
              </a:ext>
            </a:extLst>
          </p:cNvPr>
          <p:cNvSpPr txBox="1"/>
          <p:nvPr/>
        </p:nvSpPr>
        <p:spPr>
          <a:xfrm>
            <a:off x="254898" y="297405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Kryteria wyboru inwestycji </a:t>
            </a:r>
            <a:endParaRPr lang="pl-PL" sz="2500" b="1" i="0" dirty="0">
              <a:solidFill>
                <a:srgbClr val="1B1B1B"/>
              </a:solidFill>
              <a:effectLst/>
              <a:latin typeface="Arial Nova" panose="020B0504020202020204" pitchFamily="34" charset="0"/>
            </a:endParaRP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Obraz 7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8BBFEACB-530A-1048-F501-CADDC1A6E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B806E0B-7079-8466-DB9D-29B5A61D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488" y="1039075"/>
            <a:ext cx="6049219" cy="723048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804346-F67A-C93B-F417-2C1FBF657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1529" y="1543900"/>
            <a:ext cx="6134956" cy="6087325"/>
          </a:xfrm>
          <a:prstGeom prst="rect">
            <a:avLst/>
          </a:prstGeom>
        </p:spPr>
      </p:pic>
      <p:sp>
        <p:nvSpPr>
          <p:cNvPr id="15" name="Prostokąt zaokrąglony 23">
            <a:extLst>
              <a:ext uri="{FF2B5EF4-FFF2-40B4-BE49-F238E27FC236}">
                <a16:creationId xmlns:a16="http://schemas.microsoft.com/office/drawing/2014/main" id="{B0C6AC01-B585-638A-7A15-BAC81A05F41B}"/>
              </a:ext>
            </a:extLst>
          </p:cNvPr>
          <p:cNvSpPr/>
          <p:nvPr/>
        </p:nvSpPr>
        <p:spPr>
          <a:xfrm>
            <a:off x="254896" y="1039075"/>
            <a:ext cx="5413592" cy="7093973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pl-PL" sz="2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Warunkiem dopuszczenia wniosku do etapu oceny według kryteriów jakościowych jest uzyskanie pozytywnej oceny wniosków według kryteriów dostępu.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Ocena według kryteriów jakościowych dokonywana jest zgodnie z kryteriami jakościowymi w podziale na ocenę ekologiczno-techniczną wniosku według kryteriów jakościowych dopuszczających, ocenę finansową oraz w zakresie pomocy publicznej  (o ile dotyczy)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Ocena przeprowadzana jest na podstawie zweryfikowanych przez NFOŚiGW danych przedstawionych we wniosku oraz w załącznikach do wniosku. Negatywna ocena któregokolwiek z kryteriów powoduje odrzucenie wniosku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75291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70B32-2FC7-8248-97CA-FAFC56137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DA924F8D-CEAB-9AF4-4020-812F3CEF23E1}"/>
              </a:ext>
            </a:extLst>
          </p:cNvPr>
          <p:cNvSpPr/>
          <p:nvPr/>
        </p:nvSpPr>
        <p:spPr>
          <a:xfrm>
            <a:off x="775751" y="4096423"/>
            <a:ext cx="982281" cy="98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D6EBED32-02CB-0CFD-5EF5-DC31F7D31E49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15175278" cy="1907304"/>
          </a:xfrm>
          <a:prstGeom prst="rect">
            <a:avLst/>
          </a:prstGeom>
        </p:spPr>
        <p:txBody>
          <a:bodyPr lIns="137160" tIns="68580" rIns="137160" bIns="6858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15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149F12E5-ECA4-ED0E-7EAB-3BE3F0D9F093}"/>
              </a:ext>
            </a:extLst>
          </p:cNvPr>
          <p:cNvSpPr txBox="1"/>
          <p:nvPr/>
        </p:nvSpPr>
        <p:spPr>
          <a:xfrm>
            <a:off x="1021814" y="515075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Kryteria wyboru inwestycji </a:t>
            </a:r>
            <a:endParaRPr lang="pl-PL" sz="2500" b="1" i="0" dirty="0">
              <a:solidFill>
                <a:srgbClr val="1B1B1B"/>
              </a:solidFill>
              <a:effectLst/>
              <a:latin typeface="Arial Nova" panose="020B0504020202020204" pitchFamily="34" charset="0"/>
            </a:endParaRP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Obraz 7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C6F1E2E1-B4C6-6569-6F25-8DDC2CF19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  <p:sp>
        <p:nvSpPr>
          <p:cNvPr id="3" name="Prostokąt zaokrąglony 17">
            <a:extLst>
              <a:ext uri="{FF2B5EF4-FFF2-40B4-BE49-F238E27FC236}">
                <a16:creationId xmlns:a16="http://schemas.microsoft.com/office/drawing/2014/main" id="{A561A5A2-4319-5B07-31AE-A0FAC355CBBE}"/>
              </a:ext>
            </a:extLst>
          </p:cNvPr>
          <p:cNvSpPr txBox="1">
            <a:spLocks/>
          </p:cNvSpPr>
          <p:nvPr/>
        </p:nvSpPr>
        <p:spPr>
          <a:xfrm>
            <a:off x="1021814" y="2028379"/>
            <a:ext cx="4038600" cy="18294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0" cap="flat" cmpd="sng" algn="ctr">
            <a:noFill/>
            <a:prstDash val="solid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rIns="45719" anchor="ctr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Ocena finansowa (o ile dotyczy) </a:t>
            </a:r>
          </a:p>
        </p:txBody>
      </p:sp>
      <p:sp>
        <p:nvSpPr>
          <p:cNvPr id="6" name="Prostokąt zaokrąglony 17">
            <a:extLst>
              <a:ext uri="{FF2B5EF4-FFF2-40B4-BE49-F238E27FC236}">
                <a16:creationId xmlns:a16="http://schemas.microsoft.com/office/drawing/2014/main" id="{6CABCF7A-B72D-756D-97C9-AC1CBA62A3FC}"/>
              </a:ext>
            </a:extLst>
          </p:cNvPr>
          <p:cNvSpPr txBox="1">
            <a:spLocks/>
          </p:cNvSpPr>
          <p:nvPr/>
        </p:nvSpPr>
        <p:spPr>
          <a:xfrm>
            <a:off x="1021814" y="4952425"/>
            <a:ext cx="4038600" cy="32583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0" cap="flat" cmpd="sng" algn="ctr">
            <a:noFill/>
            <a:prstDash val="solid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rIns="45719" anchor="ctr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Ocena dopuszczalności pomocy publicznej (o ile dotyczy) </a:t>
            </a:r>
          </a:p>
        </p:txBody>
      </p:sp>
      <p:sp>
        <p:nvSpPr>
          <p:cNvPr id="7" name="Prostokąt zaokrąglony 23">
            <a:extLst>
              <a:ext uri="{FF2B5EF4-FFF2-40B4-BE49-F238E27FC236}">
                <a16:creationId xmlns:a16="http://schemas.microsoft.com/office/drawing/2014/main" id="{F7A97A26-8FB1-D16C-E878-F24D859DE963}"/>
              </a:ext>
            </a:extLst>
          </p:cNvPr>
          <p:cNvSpPr/>
          <p:nvPr/>
        </p:nvSpPr>
        <p:spPr>
          <a:xfrm>
            <a:off x="5412312" y="2087141"/>
            <a:ext cx="12101143" cy="1829445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sz="2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Nie dotyczy. Zrezygnowano z dwuczłonowości oceny (tj. odrębnej oceny bieżącej oraz prognozowanej sytuacji wnioskodawcy) na rzecz jednomodułowej oceny zdolności kredytowej wnioskodawcy dokonanej przez leasingodawcę (/kredytodawcę) zgodnie z przepisami obowiązującymi w jego instytucji.</a:t>
            </a:r>
          </a:p>
        </p:txBody>
      </p:sp>
      <p:sp>
        <p:nvSpPr>
          <p:cNvPr id="9" name="Prostokąt zaokrąglony 23">
            <a:extLst>
              <a:ext uri="{FF2B5EF4-FFF2-40B4-BE49-F238E27FC236}">
                <a16:creationId xmlns:a16="http://schemas.microsoft.com/office/drawing/2014/main" id="{6384E0AF-CC58-D5D0-36FF-F64F27728393}"/>
              </a:ext>
            </a:extLst>
          </p:cNvPr>
          <p:cNvSpPr/>
          <p:nvPr/>
        </p:nvSpPr>
        <p:spPr>
          <a:xfrm>
            <a:off x="5412312" y="4952425"/>
            <a:ext cx="12101143" cy="3171400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Ocena będzie dokonywana pod kątem zgodności z zasadami pomocy na inwestycje polegające na zakupie pojazdów </a:t>
            </a:r>
            <a:r>
              <a:rPr lang="pl-PL" sz="2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bezemisyjnych</a:t>
            </a: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określone w rozporządzeniu Ministra Klimatu i Środowiska z dnia 15 lutego 2024r. w sprawie szczegółowych warunków udzielania przez Narodowy Fundusz Ochrony Środowiska i Gospodarki Wodnej horyzontalnej pomocy publicznej na inwestycje służące redukcji emisji zanieczyszczeń, inwestycje w ekologiczne pojazdy, inwestycje wspierające efektywność energetyczną, inwestycje dotyczące naprawy szkód wyrządzonych środowisku, ochrony przyrody oraz łagodzenia zmian 7 klimatu, inwestycje w efektywne gospodarowanie zasobami, inwestycje w infrastrukturę energetyczną oraz na badania i usługi doradcze </a:t>
            </a:r>
            <a:b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(Dz. U. z 2024, poz. 198)</a:t>
            </a:r>
            <a:endParaRPr lang="pl-PL" sz="21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256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A5060-A605-6241-6AB3-0037B5264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A5884F0F-BAEB-2D21-66BD-63DF0F4C15B7}"/>
              </a:ext>
            </a:extLst>
          </p:cNvPr>
          <p:cNvSpPr/>
          <p:nvPr/>
        </p:nvSpPr>
        <p:spPr>
          <a:xfrm>
            <a:off x="5122035" y="3937132"/>
            <a:ext cx="982281" cy="98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3402928E-2C1C-A73C-02CD-56B76E1B8C3B}"/>
              </a:ext>
            </a:extLst>
          </p:cNvPr>
          <p:cNvSpPr txBox="1">
            <a:spLocks/>
          </p:cNvSpPr>
          <p:nvPr/>
        </p:nvSpPr>
        <p:spPr>
          <a:xfrm>
            <a:off x="698420" y="519788"/>
            <a:ext cx="9379743" cy="1284975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72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C00D66D4-8288-494B-E011-4578067216DD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15175278" cy="1907304"/>
          </a:xfrm>
          <a:prstGeom prst="rect">
            <a:avLst/>
          </a:prstGeom>
        </p:spPr>
        <p:txBody>
          <a:bodyPr lIns="137160" tIns="68580" rIns="137160" bIns="6858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15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5121AD4C-6F7D-0A7F-E742-78545B4C94F2}"/>
              </a:ext>
            </a:extLst>
          </p:cNvPr>
          <p:cNvSpPr txBox="1"/>
          <p:nvPr/>
        </p:nvSpPr>
        <p:spPr>
          <a:xfrm>
            <a:off x="410097" y="609538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Etapy procedowanie wniosku </a:t>
            </a:r>
            <a:endParaRPr lang="pl-PL" sz="2500" b="1" i="0" dirty="0">
              <a:solidFill>
                <a:srgbClr val="1B1B1B"/>
              </a:solidFill>
              <a:effectLst/>
              <a:latin typeface="Arial Nova" panose="020B0504020202020204" pitchFamily="34" charset="0"/>
            </a:endParaRP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" name="Prostokąt zaokrąglony 23">
            <a:extLst>
              <a:ext uri="{FF2B5EF4-FFF2-40B4-BE49-F238E27FC236}">
                <a16:creationId xmlns:a16="http://schemas.microsoft.com/office/drawing/2014/main" id="{CDB4613D-92E5-3211-A137-15B067E7A91A}"/>
              </a:ext>
            </a:extLst>
          </p:cNvPr>
          <p:cNvSpPr/>
          <p:nvPr/>
        </p:nvSpPr>
        <p:spPr>
          <a:xfrm>
            <a:off x="4756381" y="1477928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Beneficjent pozyskuje dwie oferty na zakup/leasing dla pojazdu zeroemisyjnego i spalinowego </a:t>
            </a:r>
          </a:p>
        </p:txBody>
      </p:sp>
      <p:sp>
        <p:nvSpPr>
          <p:cNvPr id="6" name="Prostokąt zaokrąglony 23">
            <a:extLst>
              <a:ext uri="{FF2B5EF4-FFF2-40B4-BE49-F238E27FC236}">
                <a16:creationId xmlns:a16="http://schemas.microsoft.com/office/drawing/2014/main" id="{79842785-AF50-DDA4-4949-64899C9B7832}"/>
              </a:ext>
            </a:extLst>
          </p:cNvPr>
          <p:cNvSpPr/>
          <p:nvPr/>
        </p:nvSpPr>
        <p:spPr>
          <a:xfrm>
            <a:off x="4756381" y="2869526"/>
            <a:ext cx="6020200" cy="1127851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2.Złożenie wniosku o dofinansowanie do NFOŚiGW (ocena formalna, merytoryczna i pomocy publicznej)</a:t>
            </a:r>
          </a:p>
        </p:txBody>
      </p:sp>
      <p:sp>
        <p:nvSpPr>
          <p:cNvPr id="9" name="Prostokąt zaokrąglony 23">
            <a:extLst>
              <a:ext uri="{FF2B5EF4-FFF2-40B4-BE49-F238E27FC236}">
                <a16:creationId xmlns:a16="http://schemas.microsoft.com/office/drawing/2014/main" id="{B9BEA1D8-D43E-B829-8B47-F81FC9912698}"/>
              </a:ext>
            </a:extLst>
          </p:cNvPr>
          <p:cNvSpPr/>
          <p:nvPr/>
        </p:nvSpPr>
        <p:spPr>
          <a:xfrm>
            <a:off x="4756381" y="4301435"/>
            <a:ext cx="6020200" cy="1111243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Pozytywna ocena wniosku. Ustalenie listy zabezpieczeń </a:t>
            </a:r>
          </a:p>
        </p:txBody>
      </p:sp>
      <p:sp>
        <p:nvSpPr>
          <p:cNvPr id="16" name="Prostokąt zaokrąglony 23">
            <a:extLst>
              <a:ext uri="{FF2B5EF4-FFF2-40B4-BE49-F238E27FC236}">
                <a16:creationId xmlns:a16="http://schemas.microsoft.com/office/drawing/2014/main" id="{E708A432-C751-FE5E-58C2-94E06969675D}"/>
              </a:ext>
            </a:extLst>
          </p:cNvPr>
          <p:cNvSpPr/>
          <p:nvPr/>
        </p:nvSpPr>
        <p:spPr>
          <a:xfrm>
            <a:off x="4756381" y="5744182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4. Decyzja Zarządu/Rady Nadzorczej NFOŚiGW</a:t>
            </a:r>
          </a:p>
        </p:txBody>
      </p:sp>
      <p:sp>
        <p:nvSpPr>
          <p:cNvPr id="23" name="Prostokąt zaokrąglony 23">
            <a:extLst>
              <a:ext uri="{FF2B5EF4-FFF2-40B4-BE49-F238E27FC236}">
                <a16:creationId xmlns:a16="http://schemas.microsoft.com/office/drawing/2014/main" id="{DFF38350-609A-49A2-C71F-1FB224E8F01B}"/>
              </a:ext>
            </a:extLst>
          </p:cNvPr>
          <p:cNvSpPr/>
          <p:nvPr/>
        </p:nvSpPr>
        <p:spPr>
          <a:xfrm>
            <a:off x="4756381" y="7036988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5. Zawarcie umowy zakupu/leasingu </a:t>
            </a:r>
          </a:p>
        </p:txBody>
      </p:sp>
      <p:sp>
        <p:nvSpPr>
          <p:cNvPr id="24" name="Prostokąt zaokrąglony 23">
            <a:extLst>
              <a:ext uri="{FF2B5EF4-FFF2-40B4-BE49-F238E27FC236}">
                <a16:creationId xmlns:a16="http://schemas.microsoft.com/office/drawing/2014/main" id="{9614F240-E64B-D1E1-2C9F-C08FB959FA95}"/>
              </a:ext>
            </a:extLst>
          </p:cNvPr>
          <p:cNvSpPr/>
          <p:nvPr/>
        </p:nvSpPr>
        <p:spPr>
          <a:xfrm>
            <a:off x="11718546" y="1477928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6. Złożenie zabezpieczeń do NFOŚiGW</a:t>
            </a:r>
          </a:p>
        </p:txBody>
      </p:sp>
      <p:sp>
        <p:nvSpPr>
          <p:cNvPr id="25" name="Prostokąt zaokrąglony 23">
            <a:extLst>
              <a:ext uri="{FF2B5EF4-FFF2-40B4-BE49-F238E27FC236}">
                <a16:creationId xmlns:a16="http://schemas.microsoft.com/office/drawing/2014/main" id="{4FE051CB-4F13-F3B4-138D-A80707FD11E9}"/>
              </a:ext>
            </a:extLst>
          </p:cNvPr>
          <p:cNvSpPr/>
          <p:nvPr/>
        </p:nvSpPr>
        <p:spPr>
          <a:xfrm>
            <a:off x="11718546" y="2959125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7. Beneficjent składa do NFOŚiGW wniosek o wypłatę środków </a:t>
            </a:r>
          </a:p>
        </p:txBody>
      </p:sp>
      <p:sp>
        <p:nvSpPr>
          <p:cNvPr id="26" name="Prostokąt zaokrąglony 23">
            <a:extLst>
              <a:ext uri="{FF2B5EF4-FFF2-40B4-BE49-F238E27FC236}">
                <a16:creationId xmlns:a16="http://schemas.microsoft.com/office/drawing/2014/main" id="{BC4E7D32-D566-9D28-BB0A-3648BC7C254F}"/>
              </a:ext>
            </a:extLst>
          </p:cNvPr>
          <p:cNvSpPr/>
          <p:nvPr/>
        </p:nvSpPr>
        <p:spPr>
          <a:xfrm>
            <a:off x="11718546" y="4337930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8. Wypłata środków </a:t>
            </a:r>
          </a:p>
        </p:txBody>
      </p:sp>
      <p:sp>
        <p:nvSpPr>
          <p:cNvPr id="27" name="Prostokąt zaokrąglony 23">
            <a:extLst>
              <a:ext uri="{FF2B5EF4-FFF2-40B4-BE49-F238E27FC236}">
                <a16:creationId xmlns:a16="http://schemas.microsoft.com/office/drawing/2014/main" id="{D83AE2E5-E96B-E6AE-4557-30DD03209ED4}"/>
              </a:ext>
            </a:extLst>
          </p:cNvPr>
          <p:cNvSpPr/>
          <p:nvPr/>
        </p:nvSpPr>
        <p:spPr>
          <a:xfrm>
            <a:off x="11718546" y="5716735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9. Rozliczenie rzeczowe umowy </a:t>
            </a:r>
          </a:p>
        </p:txBody>
      </p:sp>
      <p:sp>
        <p:nvSpPr>
          <p:cNvPr id="28" name="Prostokąt zaokrąglony 23">
            <a:extLst>
              <a:ext uri="{FF2B5EF4-FFF2-40B4-BE49-F238E27FC236}">
                <a16:creationId xmlns:a16="http://schemas.microsoft.com/office/drawing/2014/main" id="{92A77B91-256E-6E79-F9B3-B1BE468995AC}"/>
              </a:ext>
            </a:extLst>
          </p:cNvPr>
          <p:cNvSpPr/>
          <p:nvPr/>
        </p:nvSpPr>
        <p:spPr>
          <a:xfrm>
            <a:off x="11718546" y="6943732"/>
            <a:ext cx="6020200" cy="1038252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 Rozliczenie ekologiczne umowy </a:t>
            </a:r>
          </a:p>
        </p:txBody>
      </p:sp>
      <p:pic>
        <p:nvPicPr>
          <p:cNvPr id="29" name="Obraz 28" descr="Obraz zawierający tekst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519FAB0-378C-6D43-CAFE-265C9F137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9" y="2959125"/>
            <a:ext cx="4071649" cy="3431210"/>
          </a:xfrm>
          <a:prstGeom prst="rect">
            <a:avLst/>
          </a:prstGeom>
        </p:spPr>
      </p:pic>
      <p:pic>
        <p:nvPicPr>
          <p:cNvPr id="2" name="Obraz 1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E0AD6957-78BE-A139-83E4-BE596AC15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543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181082-7A88-2F2F-DBFA-3275480F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Kontakt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25701A-8048-006B-1074-0D3D1CE947E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7200" y="3032844"/>
            <a:ext cx="13347290" cy="7289135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pl-PL" sz="2800" b="0" i="0" dirty="0">
                <a:solidFill>
                  <a:srgbClr val="1B1B1B"/>
                </a:solidFill>
                <a:effectLst/>
                <a:latin typeface="Source Sans Pro Semibold (Tekst podstawowy)"/>
              </a:rPr>
              <a:t>Pytania w sprawie naboru wniosku należy zadawać wyłącznie z wykorzystaniem skrzynki e-mail:</a:t>
            </a:r>
            <a:endParaRPr lang="pl-PL" sz="2800" b="1" dirty="0">
              <a:solidFill>
                <a:srgbClr val="1B1B1B"/>
              </a:solidFill>
              <a:latin typeface="Source Sans Pro Semibold (Tekst podstawowy)"/>
            </a:endParaRPr>
          </a:p>
          <a:p>
            <a:pPr marL="0" indent="0" algn="l" fontAlgn="base">
              <a:buNone/>
            </a:pPr>
            <a:endParaRPr lang="pl-PL" dirty="0">
              <a:solidFill>
                <a:srgbClr val="1B1B1B"/>
              </a:solidFill>
              <a:latin typeface="Source Sans Pro Semibold (Tekst podstawowy)"/>
            </a:endParaRPr>
          </a:p>
          <a:p>
            <a:pPr marL="0" indent="0" algn="l" fontAlgn="base">
              <a:buNone/>
            </a:pPr>
            <a:r>
              <a:rPr lang="pl-PL" sz="2800" b="1" i="0" dirty="0">
                <a:solidFill>
                  <a:srgbClr val="1B1B1B"/>
                </a:solidFill>
                <a:effectLst/>
                <a:latin typeface="Source Sans Pro Semibold (Tekst podstawowy)"/>
              </a:rPr>
              <a:t> </a:t>
            </a:r>
            <a:r>
              <a:rPr lang="pl-PL" sz="2800" b="1" i="0" dirty="0">
                <a:solidFill>
                  <a:srgbClr val="1B1B1B"/>
                </a:solidFill>
                <a:effectLst/>
                <a:latin typeface="Source Sans Pro Semibold (Tekst podstawowy)"/>
                <a:hlinkClick r:id="rId2"/>
              </a:rPr>
              <a:t>pojazdy.ciezarowe@nfosigw.gov.pl</a:t>
            </a:r>
            <a:r>
              <a:rPr lang="pl-PL" sz="2800" b="1" i="0" dirty="0">
                <a:solidFill>
                  <a:srgbClr val="1B1B1B"/>
                </a:solidFill>
                <a:effectLst/>
                <a:latin typeface="Source Sans Pro Semibold (Tekst podstawowy)"/>
              </a:rPr>
              <a:t> </a:t>
            </a:r>
          </a:p>
          <a:p>
            <a:pPr marL="0" indent="0" algn="l" fontAlgn="base">
              <a:buNone/>
            </a:pPr>
            <a:endParaRPr lang="pl-PL" dirty="0">
              <a:latin typeface="Source Sans Pro Semibold (Tekst podstawowy)"/>
            </a:endParaRPr>
          </a:p>
          <a:p>
            <a:pPr marL="0" indent="0" algn="l" fontAlgn="base">
              <a:buNone/>
            </a:pPr>
            <a:r>
              <a:rPr lang="pl-PL" sz="2800" b="1" i="0" dirty="0">
                <a:solidFill>
                  <a:srgbClr val="1B1B1B"/>
                </a:solidFill>
                <a:effectLst/>
                <a:latin typeface="Source Sans Pro Semibold (Tekst podstawowy)"/>
              </a:rPr>
              <a:t>Dokumentacja </a:t>
            </a:r>
            <a:r>
              <a:rPr lang="pl-PL" sz="2800" b="1" i="0" dirty="0" err="1">
                <a:solidFill>
                  <a:srgbClr val="1B1B1B"/>
                </a:solidFill>
                <a:effectLst/>
                <a:latin typeface="Source Sans Pro Semibold (Tekst podstawowy)"/>
              </a:rPr>
              <a:t>naborowa</a:t>
            </a:r>
            <a:r>
              <a:rPr lang="pl-PL" sz="2800" b="1" i="0" dirty="0">
                <a:solidFill>
                  <a:srgbClr val="1B1B1B"/>
                </a:solidFill>
                <a:effectLst/>
                <a:latin typeface="Source Sans Pro Semibold (Tekst podstawowy)"/>
              </a:rPr>
              <a:t> jest dostępna na stronie internetowej NFOŚiGW</a:t>
            </a:r>
          </a:p>
          <a:p>
            <a:pPr marL="0" indent="0" algn="l" fontAlgn="base">
              <a:buNone/>
            </a:pPr>
            <a:endParaRPr lang="pl-PL" sz="2800" b="1" i="0" dirty="0">
              <a:solidFill>
                <a:srgbClr val="1B1B1B"/>
              </a:solidFill>
              <a:effectLst/>
              <a:latin typeface="Source Sans Pro Semibold (Tekst podstawowy)"/>
            </a:endParaRPr>
          </a:p>
          <a:p>
            <a:pPr marL="0" indent="0" algn="l" fontAlgn="base">
              <a:buNone/>
            </a:pPr>
            <a:r>
              <a:rPr lang="pl-PL" sz="2800" b="1" i="0" dirty="0">
                <a:solidFill>
                  <a:srgbClr val="1B1B1B"/>
                </a:solidFill>
                <a:effectLst/>
                <a:latin typeface="Source Sans Pro Semibold (Tekst podstawowy)"/>
                <a:hlinkClick r:id="rId3"/>
              </a:rPr>
              <a:t>https://www.gov.pl/web/nfosigw/wsparcie-zakupu-lub-leasingu-pojazdow-zeroemisyjnych-kategorii-n2-i-n3</a:t>
            </a:r>
            <a:r>
              <a:rPr lang="pl-PL" sz="2800" b="1" i="0" dirty="0">
                <a:solidFill>
                  <a:srgbClr val="1B1B1B"/>
                </a:solidFill>
                <a:effectLst/>
                <a:latin typeface="Source Sans Pro Semibold (Tekst podstawowy)"/>
              </a:rPr>
              <a:t>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93D093-9610-58CB-3ADA-A051B0DCAC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15</a:t>
            </a:fld>
            <a:endParaRPr lang="pl-PL" dirty="0"/>
          </a:p>
        </p:txBody>
      </p:sp>
      <p:pic>
        <p:nvPicPr>
          <p:cNvPr id="5" name="Obraz 4" descr="Obraz zawierający Grafika, krąg, symbol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288B7B0-DB3C-2528-32EE-9492E72DE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64291" y="2894619"/>
            <a:ext cx="1483224" cy="1483223"/>
          </a:xfrm>
          <a:prstGeom prst="rect">
            <a:avLst/>
          </a:prstGeom>
        </p:spPr>
      </p:pic>
      <p:pic>
        <p:nvPicPr>
          <p:cNvPr id="6" name="Image">
            <a:extLst>
              <a:ext uri="{FF2B5EF4-FFF2-40B4-BE49-F238E27FC236}">
                <a16:creationId xmlns:a16="http://schemas.microsoft.com/office/drawing/2014/main" id="{76E05662-BF7A-BE75-40C1-38BADA9C8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8824" y="5362426"/>
            <a:ext cx="2374157" cy="1634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az 6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AB5F63B0-EBA2-E695-142B-3DE509475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236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D3BB7B-4598-D794-BC88-75C68F7949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70481" y="5327366"/>
            <a:ext cx="18288000" cy="731838"/>
          </a:xfrm>
        </p:spPr>
        <p:txBody>
          <a:bodyPr anchor="t">
            <a:normAutofit/>
          </a:bodyPr>
          <a:lstStyle/>
          <a:p>
            <a:r>
              <a:rPr lang="pl-PL" sz="3500" dirty="0"/>
              <a:t>Dziękuję za uwagę!</a:t>
            </a:r>
            <a:endParaRPr lang="pl-PL" sz="3500" dirty="0">
              <a:latin typeface="+mn-ea"/>
              <a:ea typeface="+mn-ea"/>
            </a:endParaRPr>
          </a:p>
        </p:txBody>
      </p:sp>
      <p:sp>
        <p:nvSpPr>
          <p:cNvPr id="270" name="TextBox 8"/>
          <p:cNvSpPr txBox="1"/>
          <p:nvPr/>
        </p:nvSpPr>
        <p:spPr>
          <a:xfrm>
            <a:off x="4754589" y="7143874"/>
            <a:ext cx="8437860" cy="61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20000"/>
              </a:lnSpc>
              <a:defRPr sz="3500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lang="pl-PL" dirty="0">
                <a:solidFill>
                  <a:srgbClr val="007979"/>
                </a:solidFill>
              </a:rPr>
              <a:t>www.nfosigw.gov.pl</a:t>
            </a:r>
            <a:endParaRPr dirty="0">
              <a:solidFill>
                <a:srgbClr val="007979"/>
              </a:solidFill>
            </a:endParaRPr>
          </a:p>
        </p:txBody>
      </p:sp>
      <p:pic>
        <p:nvPicPr>
          <p:cNvPr id="271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34" y="1120904"/>
            <a:ext cx="3913570" cy="26950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31809CD-A91C-6160-8533-1F8D3C5080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16</a:t>
            </a:fld>
            <a:endParaRPr lang="pl-PL" dirty="0"/>
          </a:p>
        </p:txBody>
      </p:sp>
      <p:pic>
        <p:nvPicPr>
          <p:cNvPr id="4" name="Obraz 3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ADB14D4A-905F-9DAF-2D52-A8980C8F8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CABAB6-2366-5FBD-CCD3-84A9691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3501" y="249115"/>
            <a:ext cx="15776332" cy="1143001"/>
          </a:xfrm>
        </p:spPr>
        <p:txBody>
          <a:bodyPr>
            <a:normAutofit/>
          </a:bodyPr>
          <a:lstStyle/>
          <a:p>
            <a:r>
              <a:rPr lang="pl-PL" sz="3600" dirty="0"/>
              <a:t>NFOŚiGW wspiera rozwój zeroemisyjnego transportu ciężkiego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9D1723-62A4-6ACD-0B0F-C61B2460A1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2</a:t>
            </a:fld>
            <a:endParaRPr lang="pl-PL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F5E7551-BFAA-265B-EE85-878235B94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400170"/>
              </p:ext>
            </p:extLst>
          </p:nvPr>
        </p:nvGraphicFramePr>
        <p:xfrm>
          <a:off x="2211265" y="1392116"/>
          <a:ext cx="13628503" cy="57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ostokąt zaokrąglony 1">
            <a:extLst>
              <a:ext uri="{FF2B5EF4-FFF2-40B4-BE49-F238E27FC236}">
                <a16:creationId xmlns:a16="http://schemas.microsoft.com/office/drawing/2014/main" id="{D6EA7710-77E6-D3FA-9B98-DD3AD4CF3A92}"/>
              </a:ext>
            </a:extLst>
          </p:cNvPr>
          <p:cNvSpPr/>
          <p:nvPr/>
        </p:nvSpPr>
        <p:spPr>
          <a:xfrm>
            <a:off x="7126014" y="7124427"/>
            <a:ext cx="8713754" cy="2609752"/>
          </a:xfrm>
          <a:prstGeom prst="roundRect">
            <a:avLst/>
          </a:prstGeom>
          <a:solidFill>
            <a:srgbClr val="EBEEF8"/>
          </a:solidFill>
          <a:ln w="28575">
            <a:solidFill>
              <a:srgbClr val="114C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NFOŚiGW przeznaczy na wsparcie zeroemisyjnego transportu ciężkiego łącznie 6 mld zł</a:t>
            </a:r>
          </a:p>
        </p:txBody>
      </p:sp>
      <p:pic>
        <p:nvPicPr>
          <p:cNvPr id="5" name="Obraz 4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9218BF19-8C40-4542-1142-265CD199E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428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524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311AC-629B-7CB2-3686-147019A29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E9F5A6C5-33BA-5479-5EAA-D4D3D12669CD}"/>
              </a:ext>
            </a:extLst>
          </p:cNvPr>
          <p:cNvSpPr/>
          <p:nvPr/>
        </p:nvSpPr>
        <p:spPr>
          <a:xfrm>
            <a:off x="775751" y="3616965"/>
            <a:ext cx="982281" cy="98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B5C9F3EC-7802-3E8F-4AE7-6965E733D274}"/>
              </a:ext>
            </a:extLst>
          </p:cNvPr>
          <p:cNvSpPr txBox="1">
            <a:spLocks/>
          </p:cNvSpPr>
          <p:nvPr/>
        </p:nvSpPr>
        <p:spPr>
          <a:xfrm>
            <a:off x="698420" y="519788"/>
            <a:ext cx="9379743" cy="1284975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72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sp>
        <p:nvSpPr>
          <p:cNvPr id="6" name="Prostokąt zaokrąglony 17">
            <a:extLst>
              <a:ext uri="{FF2B5EF4-FFF2-40B4-BE49-F238E27FC236}">
                <a16:creationId xmlns:a16="http://schemas.microsoft.com/office/drawing/2014/main" id="{2AA96E5D-4DB1-8852-EA3D-943CAE1C7456}"/>
              </a:ext>
            </a:extLst>
          </p:cNvPr>
          <p:cNvSpPr/>
          <p:nvPr/>
        </p:nvSpPr>
        <p:spPr>
          <a:xfrm>
            <a:off x="152469" y="2627951"/>
            <a:ext cx="2338086" cy="10092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/>
              <a:t>Źródło finansowania</a:t>
            </a:r>
            <a:endParaRPr lang="pl-PL" sz="2000" dirty="0"/>
          </a:p>
        </p:txBody>
      </p:sp>
      <p:sp>
        <p:nvSpPr>
          <p:cNvPr id="7" name="Prostokąt zaokrąglony 18">
            <a:extLst>
              <a:ext uri="{FF2B5EF4-FFF2-40B4-BE49-F238E27FC236}">
                <a16:creationId xmlns:a16="http://schemas.microsoft.com/office/drawing/2014/main" id="{BB2F2F40-0C4A-667F-7244-39C2223F116F}"/>
              </a:ext>
            </a:extLst>
          </p:cNvPr>
          <p:cNvSpPr/>
          <p:nvPr/>
        </p:nvSpPr>
        <p:spPr>
          <a:xfrm>
            <a:off x="152469" y="3962079"/>
            <a:ext cx="2338086" cy="7425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/>
              <a:t>Budżet</a:t>
            </a:r>
            <a:r>
              <a:rPr lang="pl-PL" sz="2000" dirty="0"/>
              <a:t>   </a:t>
            </a:r>
          </a:p>
        </p:txBody>
      </p:sp>
      <p:sp>
        <p:nvSpPr>
          <p:cNvPr id="8" name="Prostokąt zaokrąglony 19">
            <a:extLst>
              <a:ext uri="{FF2B5EF4-FFF2-40B4-BE49-F238E27FC236}">
                <a16:creationId xmlns:a16="http://schemas.microsoft.com/office/drawing/2014/main" id="{7D5F4920-6565-4C69-DEB0-15FFC4F1CE39}"/>
              </a:ext>
            </a:extLst>
          </p:cNvPr>
          <p:cNvSpPr/>
          <p:nvPr/>
        </p:nvSpPr>
        <p:spPr>
          <a:xfrm>
            <a:off x="152469" y="5066486"/>
            <a:ext cx="2338086" cy="1473191"/>
          </a:xfrm>
          <a:prstGeom prst="round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/>
              <a:t>Formy wsparcia</a:t>
            </a:r>
            <a:r>
              <a:rPr lang="pl-PL" sz="2000" dirty="0"/>
              <a:t>   </a:t>
            </a:r>
          </a:p>
        </p:txBody>
      </p:sp>
      <p:sp>
        <p:nvSpPr>
          <p:cNvPr id="9" name="Prostokąt zaokrąglony 20">
            <a:extLst>
              <a:ext uri="{FF2B5EF4-FFF2-40B4-BE49-F238E27FC236}">
                <a16:creationId xmlns:a16="http://schemas.microsoft.com/office/drawing/2014/main" id="{5A4832D7-AEBC-4D93-0279-30596F219D3F}"/>
              </a:ext>
            </a:extLst>
          </p:cNvPr>
          <p:cNvSpPr/>
          <p:nvPr/>
        </p:nvSpPr>
        <p:spPr>
          <a:xfrm>
            <a:off x="2834014" y="2641750"/>
            <a:ext cx="5867622" cy="99543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Fundusz Modernizacyjny</a:t>
            </a:r>
          </a:p>
        </p:txBody>
      </p:sp>
      <p:sp>
        <p:nvSpPr>
          <p:cNvPr id="10" name="Prostokąt zaokrąglony 21">
            <a:extLst>
              <a:ext uri="{FF2B5EF4-FFF2-40B4-BE49-F238E27FC236}">
                <a16:creationId xmlns:a16="http://schemas.microsoft.com/office/drawing/2014/main" id="{FC1C0B11-7CB0-F653-2B8E-A7ED1784BDBF}"/>
              </a:ext>
            </a:extLst>
          </p:cNvPr>
          <p:cNvSpPr/>
          <p:nvPr/>
        </p:nvSpPr>
        <p:spPr>
          <a:xfrm>
            <a:off x="2820222" y="3936013"/>
            <a:ext cx="5867622" cy="742563"/>
          </a:xfrm>
          <a:prstGeom prst="round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2 mld zł 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ostokąt zaokrąglony 25">
            <a:extLst>
              <a:ext uri="{FF2B5EF4-FFF2-40B4-BE49-F238E27FC236}">
                <a16:creationId xmlns:a16="http://schemas.microsoft.com/office/drawing/2014/main" id="{E91B9385-5EC1-3B99-7B08-503ACDF37286}"/>
              </a:ext>
            </a:extLst>
          </p:cNvPr>
          <p:cNvSpPr/>
          <p:nvPr/>
        </p:nvSpPr>
        <p:spPr>
          <a:xfrm>
            <a:off x="2808498" y="5066735"/>
            <a:ext cx="5879346" cy="147294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>
              <a:buSzPct val="120000"/>
            </a:pPr>
            <a:r>
              <a:rPr lang="pl-PL" sz="20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Dotacja (do 30% kosztów kwalifikowalnych pomniejszonych o koszt inwestycji referencyjnej dla dużego przedsiębiorstwa, do 50% dla średniego i do 60% dla mikro i małego przedsiębiorstwa) </a:t>
            </a:r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6BF29DB0-B295-181D-7CAA-B7AE8C86A0E9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15175278" cy="1907304"/>
          </a:xfrm>
          <a:prstGeom prst="rect">
            <a:avLst/>
          </a:prstGeom>
        </p:spPr>
        <p:txBody>
          <a:bodyPr lIns="137160" tIns="68580" rIns="137160" bIns="6858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15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Prostokąt zaokrąglony 1">
            <a:extLst>
              <a:ext uri="{FF2B5EF4-FFF2-40B4-BE49-F238E27FC236}">
                <a16:creationId xmlns:a16="http://schemas.microsoft.com/office/drawing/2014/main" id="{8DF42D78-7D4B-8FC5-D9D0-5CBADC50DA11}"/>
              </a:ext>
            </a:extLst>
          </p:cNvPr>
          <p:cNvSpPr/>
          <p:nvPr/>
        </p:nvSpPr>
        <p:spPr>
          <a:xfrm>
            <a:off x="12319939" y="1653599"/>
            <a:ext cx="5472934" cy="938659"/>
          </a:xfrm>
          <a:prstGeom prst="roundRect">
            <a:avLst/>
          </a:prstGeom>
          <a:solidFill>
            <a:srgbClr val="EBEEF8"/>
          </a:solidFill>
          <a:ln w="28575">
            <a:solidFill>
              <a:srgbClr val="114C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21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Nabór wniosków – 30.05.2025-30.06.2029 (tryb ciągły)</a:t>
            </a:r>
          </a:p>
          <a:p>
            <a:pPr algn="ctr"/>
            <a:endParaRPr lang="pl-PL" sz="2100" b="1" dirty="0">
              <a:solidFill>
                <a:schemeClr val="accent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rostokąt zaokrąglony 23">
            <a:extLst>
              <a:ext uri="{FF2B5EF4-FFF2-40B4-BE49-F238E27FC236}">
                <a16:creationId xmlns:a16="http://schemas.microsoft.com/office/drawing/2014/main" id="{0BC6CCD4-1F0E-5323-120E-361A4017ACAE}"/>
              </a:ext>
            </a:extLst>
          </p:cNvPr>
          <p:cNvSpPr/>
          <p:nvPr/>
        </p:nvSpPr>
        <p:spPr>
          <a:xfrm>
            <a:off x="9777619" y="4433379"/>
            <a:ext cx="8015254" cy="5333833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Wysokość wsparcia:</a:t>
            </a:r>
          </a:p>
          <a:p>
            <a:pPr>
              <a:buSzPct val="150000"/>
            </a:pPr>
            <a:endParaRPr lang="pl-PL" sz="2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>
              <a:buSzPct val="150000"/>
              <a:buFont typeface="Arial" panose="020B0604020202020204" pitchFamily="34" charset="0"/>
              <a:buChar char="•"/>
            </a:pP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400 tys. zł 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dla pojazdów zeroemisyjnych kategorii N2 oraz</a:t>
            </a:r>
          </a:p>
          <a:p>
            <a:pPr marL="428625" indent="-428625">
              <a:buSzPct val="150000"/>
              <a:buFont typeface="Arial" panose="020B0604020202020204" pitchFamily="34" charset="0"/>
              <a:buChar char="•"/>
            </a:pP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750 tys. zł 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dla pojazdów kategorii N3</a:t>
            </a:r>
          </a:p>
          <a:p>
            <a:pPr>
              <a:buSzPct val="150000"/>
            </a:pPr>
            <a:endParaRPr lang="pl-PL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przypadku leasingu wysokość wsparcia nie może być wyższa niż opłata wstępna. </a:t>
            </a:r>
          </a:p>
          <a:p>
            <a:pPr>
              <a:buSzPct val="150000"/>
            </a:pPr>
            <a:endParaRPr lang="pl-PL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Dotacje będą przyznawane:</a:t>
            </a:r>
          </a:p>
          <a:p>
            <a:pPr>
              <a:buSzPct val="150000"/>
            </a:pPr>
            <a:endParaRPr lang="pl-PL" sz="2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do różnicy ceny między zakupem </a:t>
            </a: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referencyjnego pojazdu 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spalinowego a zeroemisyjnego</a:t>
            </a:r>
          </a:p>
          <a:p>
            <a:pPr>
              <a:buSzPct val="150000"/>
            </a:pPr>
            <a:endParaRPr lang="pl-PL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ct val="150000"/>
            </a:pPr>
            <a:r>
              <a:rPr lang="pl-PL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Leasing</a:t>
            </a:r>
            <a:r>
              <a:rPr lang="pl-PL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do różnicy pomiędzy zdyskontowaną wartością rat leasingowych pojazdu elektrycznego a zdyskontowaną wartością rat leasingowych pojazdu spalinowego</a:t>
            </a:r>
            <a:endParaRPr lang="pl-PL" sz="21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Prostokąt zaokrąglony 17">
            <a:extLst>
              <a:ext uri="{FF2B5EF4-FFF2-40B4-BE49-F238E27FC236}">
                <a16:creationId xmlns:a16="http://schemas.microsoft.com/office/drawing/2014/main" id="{F98DE19E-7134-2F91-909B-E3CF94519416}"/>
              </a:ext>
            </a:extLst>
          </p:cNvPr>
          <p:cNvSpPr/>
          <p:nvPr/>
        </p:nvSpPr>
        <p:spPr>
          <a:xfrm>
            <a:off x="152469" y="1559219"/>
            <a:ext cx="2338086" cy="81106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/>
              <a:t>Beneficjent</a:t>
            </a:r>
            <a:r>
              <a:rPr lang="pl-PL" sz="2400" dirty="0"/>
              <a:t>   </a:t>
            </a:r>
          </a:p>
        </p:txBody>
      </p:sp>
      <p:sp>
        <p:nvSpPr>
          <p:cNvPr id="36" name="Prostokąt zaokrąglony 20">
            <a:extLst>
              <a:ext uri="{FF2B5EF4-FFF2-40B4-BE49-F238E27FC236}">
                <a16:creationId xmlns:a16="http://schemas.microsoft.com/office/drawing/2014/main" id="{AAECD326-46B5-3EA2-FEF7-A065C570A5E4}"/>
              </a:ext>
            </a:extLst>
          </p:cNvPr>
          <p:cNvSpPr/>
          <p:nvPr/>
        </p:nvSpPr>
        <p:spPr>
          <a:xfrm>
            <a:off x="2820222" y="1559219"/>
            <a:ext cx="5879345" cy="81106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l-PL" sz="2100" b="1" dirty="0"/>
              <a:t> </a:t>
            </a:r>
          </a:p>
          <a:p>
            <a:r>
              <a:rPr lang="pl-PL" sz="2000" dirty="0"/>
              <a:t>przedsiębiorcy, którzy posiadają siedzibę lub oddział na terytorium Polski</a:t>
            </a:r>
          </a:p>
          <a:p>
            <a:endParaRPr lang="pl-PL" sz="2100" b="1" dirty="0"/>
          </a:p>
        </p:txBody>
      </p:sp>
      <p:sp>
        <p:nvSpPr>
          <p:cNvPr id="37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02C34DFA-F1BA-62B9-0AFA-8BE55A13CA5D}"/>
              </a:ext>
            </a:extLst>
          </p:cNvPr>
          <p:cNvSpPr txBox="1"/>
          <p:nvPr/>
        </p:nvSpPr>
        <p:spPr>
          <a:xfrm>
            <a:off x="152469" y="390724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Progra</a:t>
            </a: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m ,,</a:t>
            </a:r>
            <a:r>
              <a:rPr lang="pl-PL" sz="2500" b="1" i="0" dirty="0">
                <a:solidFill>
                  <a:srgbClr val="1B1B1B"/>
                </a:solidFill>
                <a:effectLst/>
                <a:latin typeface="Arial Nova" panose="020B0504020202020204" pitchFamily="34" charset="0"/>
              </a:rPr>
              <a:t>Wsparcie zakupu lub leasingu pojazdów zeroemisyjnych kategorii N2 i N3”</a:t>
            </a: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Prostokąt zaokrąglony 1">
            <a:extLst>
              <a:ext uri="{FF2B5EF4-FFF2-40B4-BE49-F238E27FC236}">
                <a16:creationId xmlns:a16="http://schemas.microsoft.com/office/drawing/2014/main" id="{F9E70020-36D9-4E4D-95FD-A094092A2E59}"/>
              </a:ext>
            </a:extLst>
          </p:cNvPr>
          <p:cNvSpPr/>
          <p:nvPr/>
        </p:nvSpPr>
        <p:spPr>
          <a:xfrm>
            <a:off x="12319939" y="2997354"/>
            <a:ext cx="5472934" cy="938659"/>
          </a:xfrm>
          <a:prstGeom prst="roundRect">
            <a:avLst/>
          </a:prstGeom>
          <a:solidFill>
            <a:srgbClr val="EBEEF8"/>
          </a:solidFill>
          <a:ln w="28575">
            <a:solidFill>
              <a:srgbClr val="114C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21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Zawieranie umów – do 30.06.2029 r. Wydatkowanie środków – do 31.12.2029 r. </a:t>
            </a:r>
          </a:p>
          <a:p>
            <a:pPr algn="ctr"/>
            <a:endParaRPr lang="pl-PL" sz="2100" b="1" dirty="0">
              <a:solidFill>
                <a:schemeClr val="accent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15CFEABD-E184-FB01-75C2-1EADC9924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  <p:sp>
        <p:nvSpPr>
          <p:cNvPr id="3" name="Prostokąt zaokrąglony 15">
            <a:extLst>
              <a:ext uri="{FF2B5EF4-FFF2-40B4-BE49-F238E27FC236}">
                <a16:creationId xmlns:a16="http://schemas.microsoft.com/office/drawing/2014/main" id="{EB95DAC6-D536-98CF-4ED3-826A3E1F1D69}"/>
              </a:ext>
            </a:extLst>
          </p:cNvPr>
          <p:cNvSpPr/>
          <p:nvPr/>
        </p:nvSpPr>
        <p:spPr>
          <a:xfrm>
            <a:off x="209540" y="6927836"/>
            <a:ext cx="2338086" cy="76810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Efekt </a:t>
            </a:r>
          </a:p>
        </p:txBody>
      </p:sp>
      <p:sp>
        <p:nvSpPr>
          <p:cNvPr id="13" name="Prostokąt zaokrąglony 31">
            <a:extLst>
              <a:ext uri="{FF2B5EF4-FFF2-40B4-BE49-F238E27FC236}">
                <a16:creationId xmlns:a16="http://schemas.microsoft.com/office/drawing/2014/main" id="{E6F3C193-3169-36F1-6B4B-DA7F76421F33}"/>
              </a:ext>
            </a:extLst>
          </p:cNvPr>
          <p:cNvSpPr/>
          <p:nvPr/>
        </p:nvSpPr>
        <p:spPr>
          <a:xfrm>
            <a:off x="2808498" y="6892975"/>
            <a:ext cx="5879346" cy="821703"/>
          </a:xfrm>
          <a:prstGeom prst="roundRect">
            <a:avLst/>
          </a:prstGeom>
          <a:solidFill>
            <a:srgbClr val="56922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/>
            <a:r>
              <a:rPr lang="pl-PL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Zakup/leasing ok. 3800 pojazdów kategorii N2 i N3</a:t>
            </a:r>
          </a:p>
        </p:txBody>
      </p:sp>
    </p:spTree>
    <p:extLst>
      <p:ext uri="{BB962C8B-B14F-4D97-AF65-F5344CB8AC3E}">
        <p14:creationId xmlns:p14="http://schemas.microsoft.com/office/powerpoint/2010/main" val="36138198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CA304-F01C-4259-A43C-70DCD7F6C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2E5A75-3D17-0CCA-B9C8-19EE6AAB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Jakie dokumenty należy złożyć?</a:t>
            </a:r>
            <a:endParaRPr lang="pl-PL" sz="25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8FB927-8BFC-061D-D699-C0965EAAEA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9" name="Prostokąt zaokrąglony 23">
            <a:extLst>
              <a:ext uri="{FF2B5EF4-FFF2-40B4-BE49-F238E27FC236}">
                <a16:creationId xmlns:a16="http://schemas.microsoft.com/office/drawing/2014/main" id="{04D094C2-C669-21A3-1C39-5D7DB7701525}"/>
              </a:ext>
            </a:extLst>
          </p:cNvPr>
          <p:cNvSpPr/>
          <p:nvPr/>
        </p:nvSpPr>
        <p:spPr>
          <a:xfrm>
            <a:off x="353959" y="1135625"/>
            <a:ext cx="6828503" cy="6975987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 Dokumenty określające status prawny Wnioskodawcy (w zależności od formy prawnej prowadzonej działalności gospodarczej):</a:t>
            </a:r>
          </a:p>
          <a:p>
            <a:endParaRPr lang="pl-PL" sz="2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Wypis z ewidencji prowadzonej działalności gospodarczej (w przypadku osoby fizycznej prowadzącej działalność gospodarczą),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Aktualna umowa/statut przedsiębiorstwa/spółki/itp.,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Inne dokumenty określające status prawny Wnioskodawcy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pl-PL" sz="2100" b="1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 </a:t>
            </a: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Upoważnienie/pełnomocnictwo do podpisania wniosku o dofinansowanie (jeżeli wniosek nie jest podpisany przez organ przewidziany do reprezentacji statusem wnioskodawcy).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b="1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 </a:t>
            </a:r>
            <a:r>
              <a:rPr lang="pl-PL" sz="2100" b="1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Zbiór niezbędnych oświadczeń Wnioskodawcy składany w Generatorze Wniosków o Dofinansowanie (GWD)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 Oferty na zakup/leasing ciężarowego pojazdu </a:t>
            </a:r>
            <a:r>
              <a:rPr lang="pl-PL" sz="2100" kern="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zeroemiesyjnego</a:t>
            </a: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 w przypadku leasingu również promesę </a:t>
            </a:r>
            <a:endParaRPr lang="pl-PL" sz="21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Prostokąt zaokrąglony 23">
            <a:extLst>
              <a:ext uri="{FF2B5EF4-FFF2-40B4-BE49-F238E27FC236}">
                <a16:creationId xmlns:a16="http://schemas.microsoft.com/office/drawing/2014/main" id="{57D516FC-E5B6-5913-28E3-0528D337DEAD}"/>
              </a:ext>
            </a:extLst>
          </p:cNvPr>
          <p:cNvSpPr/>
          <p:nvPr/>
        </p:nvSpPr>
        <p:spPr>
          <a:xfrm>
            <a:off x="9925664" y="1232199"/>
            <a:ext cx="7905135" cy="1533833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Wniosek składa się wyłącznie w wersji elektronicznej przez GWD, przy użyciu podpisu elektronicznego, który wywołuje skutki prawne równoważne podpisowi własnoręcznemu, lub podpisem zaufanym</a:t>
            </a:r>
          </a:p>
        </p:txBody>
      </p:sp>
      <p:sp>
        <p:nvSpPr>
          <p:cNvPr id="5" name="Prostokąt zaokrąglony 23">
            <a:extLst>
              <a:ext uri="{FF2B5EF4-FFF2-40B4-BE49-F238E27FC236}">
                <a16:creationId xmlns:a16="http://schemas.microsoft.com/office/drawing/2014/main" id="{8FB41004-841C-EB4F-2FE2-B2669E040F5C}"/>
              </a:ext>
            </a:extLst>
          </p:cNvPr>
          <p:cNvSpPr/>
          <p:nvPr/>
        </p:nvSpPr>
        <p:spPr>
          <a:xfrm>
            <a:off x="9925665" y="3097162"/>
            <a:ext cx="7905134" cy="6607278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M.in.:</a:t>
            </a:r>
          </a:p>
          <a:p>
            <a:endParaRPr lang="pl-PL" sz="2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Oświadczam, że jestem przedsiębiorcą w rozumieniu ustawy z dnia 6 marca 2018 r. – Prawo przedsiębiorców, którzy posiadają siedzibę lub oddział na terytorium Rzeczypospolitej Polskiej;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Oświadczam, że do dnia złożenia Wniosku przedsięwzięcie nie zostało rozpoczęte, tj.: do dnia złożenia wniosku nie złożono żadnego prawnie wiążącego zobowiązania do zamówienia pojazdów, do dnia złożenia wniosku nie złożono żadnego zobowiązania, które czyniłoby inwestycję nieodwracalną.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Oświadczam, że pojazd stanowiący przedmiot dofinansowania wykona średnioroczny przebieg na poziomie określnym w programie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Oświadczam, że inwestycja objęte dofinansowaniem, będzie zgodna z zasadą DNSH (Do No </a:t>
            </a:r>
            <a:r>
              <a:rPr lang="pl-PL" sz="2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Significant</a:t>
            </a: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1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Harm</a:t>
            </a: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„Nie wyrządzaj znaczących szkód"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Pełna lista wymaganych załączników znajduje się na stornie </a:t>
            </a:r>
            <a:r>
              <a:rPr lang="pl-PL" sz="21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https://www.gov.pl/web/nfosigw/wsparcie-zakupu-lub-leasingu-pojazdow-zeroemisyjnych-kategorii-n2-i-n3</a:t>
            </a:r>
            <a:r>
              <a:rPr lang="pl-PL" sz="21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endParaRPr lang="pl-PL" sz="2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CDA45769-C4FC-574C-5708-9DF3CCD36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8461"/>
            <a:ext cx="6435406" cy="1723901"/>
          </a:xfrm>
          <a:prstGeom prst="rect">
            <a:avLst/>
          </a:prstGeom>
        </p:spPr>
      </p:pic>
      <p:pic>
        <p:nvPicPr>
          <p:cNvPr id="7" name="Obraz 6" descr="Obraz zawierający krąg, clipart, Grafik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4D561C1-B15E-ED6E-111C-6B8C51AA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09" y="1039050"/>
            <a:ext cx="1726982" cy="1726982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9125D01A-A0EF-C0A2-C589-3A291DFDC59E}"/>
              </a:ext>
            </a:extLst>
          </p:cNvPr>
          <p:cNvSpPr/>
          <p:nvPr/>
        </p:nvSpPr>
        <p:spPr>
          <a:xfrm>
            <a:off x="7754291" y="6208135"/>
            <a:ext cx="1607575" cy="95864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6809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0C0E8-36E8-C517-0AE6-551F0EC92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77E15-59C4-7A5D-A98A-AFBDC4F90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fontAlgn="base"/>
            <a:b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</a:br>
            <a:b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</a:br>
            <a:b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</a:br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Warunki udzielenia dofinansowania </a:t>
            </a:r>
            <a:br>
              <a:rPr lang="pl-PL" sz="2500" b="1" i="0" dirty="0">
                <a:solidFill>
                  <a:srgbClr val="1B1B1B"/>
                </a:solidFill>
                <a:effectLst/>
                <a:latin typeface="Arial Nova" panose="020B0504020202020204" pitchFamily="34" charset="0"/>
              </a:rPr>
            </a:br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br>
              <a:rPr lang="pl-PL" sz="2500" b="1" dirty="0">
                <a:solidFill>
                  <a:srgbClr val="026937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pl-PL" sz="25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DA2B11-5164-21AC-259A-34C364E974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9" name="Prostokąt zaokrąglony 23">
            <a:extLst>
              <a:ext uri="{FF2B5EF4-FFF2-40B4-BE49-F238E27FC236}">
                <a16:creationId xmlns:a16="http://schemas.microsoft.com/office/drawing/2014/main" id="{931A29D8-0072-35D4-0C8C-72A4A04D8AD8}"/>
              </a:ext>
            </a:extLst>
          </p:cNvPr>
          <p:cNvSpPr/>
          <p:nvPr/>
        </p:nvSpPr>
        <p:spPr>
          <a:xfrm>
            <a:off x="7952940" y="1417639"/>
            <a:ext cx="9704439" cy="7726361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b="1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Parametry pojazdu: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kategoria pojazdu N2/N3;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rodzaj pojazdu (np. ciągnik siodłowy, ciężarowy skrzyniowy);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poziom kompletacji pojazdu: (kompletny - oznacza pojazd, który nie wymaga dalszej kompletacji np.: powstały w wyniku jednostopniowego procesu budowy: furgony, samochody ciężarowe, ciągniki, przyczepy; niekompletny - oznacza pojazd, który nadal wymaga dalszej kompletacji, co najmniej w jednym stopniu np. podwozie z kabiną, podwozie przyczepy, skompletowany - oznacza pojazd powstały w wyniku wielostopniowego procesu (np.: podwozie lub podwozie z kabiną zabudowane nadwoziem);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rodzaj zabudowy: (np. wywrotki, śmieciarki);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liczba osi;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dopuszczalna masa całkowita (DMC).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10" name="Prostokąt zaokrąglony 23">
            <a:extLst>
              <a:ext uri="{FF2B5EF4-FFF2-40B4-BE49-F238E27FC236}">
                <a16:creationId xmlns:a16="http://schemas.microsoft.com/office/drawing/2014/main" id="{A4E43EC0-FB36-4393-7BB3-79FD148CEA21}"/>
              </a:ext>
            </a:extLst>
          </p:cNvPr>
          <p:cNvSpPr/>
          <p:nvPr/>
        </p:nvSpPr>
        <p:spPr>
          <a:xfrm>
            <a:off x="353961" y="1417639"/>
            <a:ext cx="6828502" cy="1886000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Ubiegając się o dofinansowanie Beneficjent będzie musiał przedstawić dwie oferty pojazdów na zakup/leasing pojazdu </a:t>
            </a:r>
            <a:r>
              <a:rPr lang="pl-PL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pojazdu zeroemisyjnego i spalinowego w oparciu o wskazane parametry pojazdu </a:t>
            </a:r>
          </a:p>
        </p:txBody>
      </p:sp>
      <p:sp>
        <p:nvSpPr>
          <p:cNvPr id="5" name="Prostokąt zaokrąglony 23">
            <a:extLst>
              <a:ext uri="{FF2B5EF4-FFF2-40B4-BE49-F238E27FC236}">
                <a16:creationId xmlns:a16="http://schemas.microsoft.com/office/drawing/2014/main" id="{B7A1A62A-F4BB-7399-6B9F-6236F982291B}"/>
              </a:ext>
            </a:extLst>
          </p:cNvPr>
          <p:cNvSpPr/>
          <p:nvPr/>
        </p:nvSpPr>
        <p:spPr>
          <a:xfrm>
            <a:off x="353961" y="4791412"/>
            <a:ext cx="6828502" cy="1886000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Liczba udzielonych dopłat do zakupu/leasingu pojazdów zeroemisyjnych kategorii N2 i N3  będzie uzależniona od liczby zezłomowanych, w danym roku kalendarzowym, pojazdów spalinowych kategorii N2 i N3 na terytorium RP. </a:t>
            </a:r>
          </a:p>
        </p:txBody>
      </p:sp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B2DF0115-04FE-8205-09B4-3BCB3DBB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8461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764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F8A2FD-B4DE-8F1E-723B-78F655B28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9" y="151082"/>
            <a:ext cx="11087907" cy="1143001"/>
          </a:xfrm>
        </p:spPr>
        <p:txBody>
          <a:bodyPr>
            <a:noAutofit/>
          </a:bodyPr>
          <a:lstStyle/>
          <a:p>
            <a:pPr algn="l" fontAlgn="base"/>
            <a:r>
              <a:rPr lang="pl-PL" sz="2500" dirty="0">
                <a:solidFill>
                  <a:srgbClr val="2D2D2D"/>
                </a:solidFill>
                <a:latin typeface="Arial Nova" panose="020B0504020202020204" pitchFamily="34" charset="0"/>
              </a:rPr>
              <a:t>Jakie parametry powinna zwierać oferta na zakup pojazdu? </a:t>
            </a:r>
            <a:endParaRPr lang="pl-PL" sz="2500" dirty="0"/>
          </a:p>
        </p:txBody>
      </p:sp>
      <p:sp>
        <p:nvSpPr>
          <p:cNvPr id="15" name="Prostokąt zaokrąglony 1">
            <a:extLst>
              <a:ext uri="{FF2B5EF4-FFF2-40B4-BE49-F238E27FC236}">
                <a16:creationId xmlns:a16="http://schemas.microsoft.com/office/drawing/2014/main" id="{B26AC108-2B92-8B09-2B20-B5D0C6C1D3A6}"/>
              </a:ext>
            </a:extLst>
          </p:cNvPr>
          <p:cNvSpPr/>
          <p:nvPr/>
        </p:nvSpPr>
        <p:spPr>
          <a:xfrm>
            <a:off x="247499" y="3218568"/>
            <a:ext cx="4106715" cy="4080865"/>
          </a:xfrm>
          <a:prstGeom prst="roundRect">
            <a:avLst/>
          </a:prstGeom>
          <a:solidFill>
            <a:srgbClr val="EBEEF8"/>
          </a:solidFill>
          <a:ln w="28575">
            <a:solidFill>
              <a:srgbClr val="114C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21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Parametry pojazdu</a:t>
            </a:r>
          </a:p>
          <a:p>
            <a:pPr algn="ctr"/>
            <a:r>
              <a:rPr lang="pl-PL" sz="21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Cena nabycia pojazdu</a:t>
            </a:r>
          </a:p>
          <a:p>
            <a:pPr algn="ctr"/>
            <a:endParaRPr lang="pl-PL" sz="2100" b="1" dirty="0">
              <a:solidFill>
                <a:schemeClr val="accent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rostokąt zaokrąglony 17">
            <a:extLst>
              <a:ext uri="{FF2B5EF4-FFF2-40B4-BE49-F238E27FC236}">
                <a16:creationId xmlns:a16="http://schemas.microsoft.com/office/drawing/2014/main" id="{582F8BFD-21D3-A95D-3816-70336CDA0F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73672" y="1592055"/>
            <a:ext cx="17098104" cy="7340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None/>
              <a:defRPr/>
            </a:pPr>
            <a:r>
              <a:rPr lang="pl-PL" sz="2000" b="1" dirty="0"/>
              <a:t>Zakup</a:t>
            </a:r>
            <a:endParaRPr lang="pl-PL" sz="2000" dirty="0"/>
          </a:p>
        </p:txBody>
      </p:sp>
      <p:sp>
        <p:nvSpPr>
          <p:cNvPr id="21" name="Prostokąt zaokrąglony 23">
            <a:extLst>
              <a:ext uri="{FF2B5EF4-FFF2-40B4-BE49-F238E27FC236}">
                <a16:creationId xmlns:a16="http://schemas.microsoft.com/office/drawing/2014/main" id="{DD9A0913-E94A-9FAD-AEC3-0633FA19AEC1}"/>
              </a:ext>
            </a:extLst>
          </p:cNvPr>
          <p:cNvSpPr/>
          <p:nvPr/>
        </p:nvSpPr>
        <p:spPr>
          <a:xfrm>
            <a:off x="5013433" y="3358055"/>
            <a:ext cx="12558343" cy="3941378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zakupu muszą być podpisane przez oferentów i być ważne przez ten sam okres.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zakupu pojazdu muszą być ważne przez minimum 6 miesięcy.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muszą być przygotowane w walucie PLN.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muszą dotyczyć pojazdów o takim samym poziomie kompletacji.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Dopuszczalna różnica w DMC (dopuszczalna masa całkowita) pomiędzy pojazdem referencyjnym a pojazdem zeroemisyjnym wynosi do 2 ton.</a:t>
            </a:r>
          </a:p>
        </p:txBody>
      </p:sp>
      <p:pic>
        <p:nvPicPr>
          <p:cNvPr id="3" name="Obraz 2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2BE7CE40-5DBA-AD87-C1D3-363DC562E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933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8553-1D81-CC8E-476E-64562C1A4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21820F-68AE-E2F5-E825-A19149A6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9" y="151082"/>
            <a:ext cx="10425755" cy="1143001"/>
          </a:xfrm>
        </p:spPr>
        <p:txBody>
          <a:bodyPr>
            <a:noAutofit/>
          </a:bodyPr>
          <a:lstStyle/>
          <a:p>
            <a:pPr algn="l" fontAlgn="base"/>
            <a:r>
              <a:rPr lang="pl-PL" sz="2500" dirty="0">
                <a:solidFill>
                  <a:srgbClr val="2D2D2D"/>
                </a:solidFill>
                <a:latin typeface="Arial Nova" panose="020B0504020202020204" pitchFamily="34" charset="0"/>
              </a:rPr>
              <a:t>Jakie parametry powinna zwierać oferta na leasing pojazdu ? </a:t>
            </a:r>
            <a:endParaRPr lang="pl-PL" sz="25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8588AE-05F0-4785-B373-BF947F52A4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77100" y="4335639"/>
            <a:ext cx="257441" cy="276999"/>
          </a:xfrm>
        </p:spPr>
        <p:txBody>
          <a:bodyPr/>
          <a:lstStyle/>
          <a:p>
            <a:fld id="{86CB4B4D-7CA3-9044-876B-883B54F8677D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9" name="Prostokąt zaokrąglony 23">
            <a:extLst>
              <a:ext uri="{FF2B5EF4-FFF2-40B4-BE49-F238E27FC236}">
                <a16:creationId xmlns:a16="http://schemas.microsoft.com/office/drawing/2014/main" id="{5BB323D6-0FB7-F2E7-1B24-4A870315D60C}"/>
              </a:ext>
            </a:extLst>
          </p:cNvPr>
          <p:cNvSpPr/>
          <p:nvPr/>
        </p:nvSpPr>
        <p:spPr>
          <a:xfrm>
            <a:off x="4942063" y="2371252"/>
            <a:ext cx="6204158" cy="2388336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Okres leasingu (co najmniej 5 lat)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Opłatę wstępną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Wartość początkową i końcową pojazdu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Ważność powinna wynosić co najmniej 6 miesięcy </a:t>
            </a:r>
            <a:r>
              <a:rPr lang="pl-PL" sz="21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6" name="Prostokąt zaokrąglony 1">
            <a:extLst>
              <a:ext uri="{FF2B5EF4-FFF2-40B4-BE49-F238E27FC236}">
                <a16:creationId xmlns:a16="http://schemas.microsoft.com/office/drawing/2014/main" id="{D1680A5D-389D-521B-08F2-D711E6372441}"/>
              </a:ext>
            </a:extLst>
          </p:cNvPr>
          <p:cNvSpPr/>
          <p:nvPr/>
        </p:nvSpPr>
        <p:spPr>
          <a:xfrm>
            <a:off x="491764" y="2443010"/>
            <a:ext cx="4106715" cy="2285664"/>
          </a:xfrm>
          <a:prstGeom prst="roundRect">
            <a:avLst/>
          </a:prstGeom>
          <a:solidFill>
            <a:srgbClr val="EBEEF8"/>
          </a:solidFill>
          <a:ln w="28575">
            <a:solidFill>
              <a:srgbClr val="114C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Promesa leasingu</a:t>
            </a:r>
          </a:p>
        </p:txBody>
      </p:sp>
      <p:sp>
        <p:nvSpPr>
          <p:cNvPr id="17" name="Prostokąt zaokrąglony 1">
            <a:extLst>
              <a:ext uri="{FF2B5EF4-FFF2-40B4-BE49-F238E27FC236}">
                <a16:creationId xmlns:a16="http://schemas.microsoft.com/office/drawing/2014/main" id="{61B45CB3-D0BC-1154-FC13-19741A7968BB}"/>
              </a:ext>
            </a:extLst>
          </p:cNvPr>
          <p:cNvSpPr/>
          <p:nvPr/>
        </p:nvSpPr>
        <p:spPr>
          <a:xfrm>
            <a:off x="491764" y="5029131"/>
            <a:ext cx="4106715" cy="2713703"/>
          </a:xfrm>
          <a:prstGeom prst="roundRect">
            <a:avLst/>
          </a:prstGeom>
          <a:solidFill>
            <a:srgbClr val="EBEEF8"/>
          </a:solidFill>
          <a:ln w="28575">
            <a:solidFill>
              <a:srgbClr val="114C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100" b="1" dirty="0">
                <a:solidFill>
                  <a:schemeClr val="accent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Oferta leasingowa </a:t>
            </a:r>
          </a:p>
        </p:txBody>
      </p:sp>
      <p:sp>
        <p:nvSpPr>
          <p:cNvPr id="18" name="Prostokąt zaokrąglony 23">
            <a:extLst>
              <a:ext uri="{FF2B5EF4-FFF2-40B4-BE49-F238E27FC236}">
                <a16:creationId xmlns:a16="http://schemas.microsoft.com/office/drawing/2014/main" id="{8D793ECE-CE7C-EFC3-F75C-77DF12EF6EC1}"/>
              </a:ext>
            </a:extLst>
          </p:cNvPr>
          <p:cNvSpPr/>
          <p:nvPr/>
        </p:nvSpPr>
        <p:spPr>
          <a:xfrm>
            <a:off x="4741180" y="5029131"/>
            <a:ext cx="6405041" cy="2713703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Cena początkowa pojazdu i wartość końcowa pojazdu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Okres leasingu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Wysokość opłaty wstępnej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Harmonogram spłat rat leasingowych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Parametry pojazdu</a:t>
            </a:r>
          </a:p>
        </p:txBody>
      </p:sp>
      <p:sp>
        <p:nvSpPr>
          <p:cNvPr id="20" name="Prostokąt zaokrąglony 17">
            <a:extLst>
              <a:ext uri="{FF2B5EF4-FFF2-40B4-BE49-F238E27FC236}">
                <a16:creationId xmlns:a16="http://schemas.microsoft.com/office/drawing/2014/main" id="{EC19EECE-870F-E1A3-8308-89F9D2354DE5}"/>
              </a:ext>
            </a:extLst>
          </p:cNvPr>
          <p:cNvSpPr txBox="1">
            <a:spLocks/>
          </p:cNvSpPr>
          <p:nvPr/>
        </p:nvSpPr>
        <p:spPr>
          <a:xfrm>
            <a:off x="409903" y="1408540"/>
            <a:ext cx="17019985" cy="7340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0" cap="flat" cmpd="sng" algn="ctr">
            <a:noFill/>
            <a:prstDash val="solid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rIns="45719" anchor="ctr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  <a:defRPr/>
            </a:pPr>
            <a:r>
              <a:rPr lang="pl-PL" sz="2000" dirty="0"/>
              <a:t>Leasing</a:t>
            </a:r>
          </a:p>
        </p:txBody>
      </p:sp>
      <p:sp>
        <p:nvSpPr>
          <p:cNvPr id="21" name="Prostokąt zaokrąglony 23">
            <a:extLst>
              <a:ext uri="{FF2B5EF4-FFF2-40B4-BE49-F238E27FC236}">
                <a16:creationId xmlns:a16="http://schemas.microsoft.com/office/drawing/2014/main" id="{7983E280-565D-6B4F-D227-25F6ED31E788}"/>
              </a:ext>
            </a:extLst>
          </p:cNvPr>
          <p:cNvSpPr/>
          <p:nvPr/>
        </p:nvSpPr>
        <p:spPr>
          <a:xfrm>
            <a:off x="11489805" y="2257010"/>
            <a:ext cx="5940083" cy="7497784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leasingowe muszą być ważne przez ten sam okres i zawierać ten sam procent udziału opłaty wstępnej. Oferty leasingowe muszą być podpisane przez oferentów.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 przypadku gdy oferty leasingowe nie będą zawierały parametrów pojazdu a jedynie ofertę finansową, to dodatkowo należy złożyć oferty dla zakupu pojazdów.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leasingu muszą być ważne przez minimum 6 miesięcy.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muszą być przygotowane w walucie PLN.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Oferty muszą dotyczyć pojazdów o takim samym poziomie kompletacji.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Dopuszczalna różnica w DMC (dopuszczalna masa całkowita) pomiędzy pojazdem referencyjnym a pojazdem zeroemisyjnym wynosi do 2 ton.</a:t>
            </a:r>
          </a:p>
        </p:txBody>
      </p:sp>
      <p:pic>
        <p:nvPicPr>
          <p:cNvPr id="6" name="Obraz 5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C77DC732-21FA-E947-0F89-437B22BEE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99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17">
            <a:extLst>
              <a:ext uri="{FF2B5EF4-FFF2-40B4-BE49-F238E27FC236}">
                <a16:creationId xmlns:a16="http://schemas.microsoft.com/office/drawing/2014/main" id="{E03F9A14-C81E-611B-880D-59709C695E25}"/>
              </a:ext>
            </a:extLst>
          </p:cNvPr>
          <p:cNvSpPr txBox="1">
            <a:spLocks/>
          </p:cNvSpPr>
          <p:nvPr/>
        </p:nvSpPr>
        <p:spPr>
          <a:xfrm>
            <a:off x="457200" y="2948458"/>
            <a:ext cx="4038600" cy="18294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0" cap="flat" cmpd="sng" algn="ctr">
            <a:noFill/>
            <a:prstDash val="solid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rIns="45719" anchor="ctr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  <a:defRPr/>
            </a:pPr>
            <a:r>
              <a:rPr lang="pl-PL" sz="2000"/>
              <a:t>Zakup</a:t>
            </a:r>
            <a:endParaRPr lang="pl-PL" sz="2000" dirty="0"/>
          </a:p>
        </p:txBody>
      </p:sp>
      <p:sp>
        <p:nvSpPr>
          <p:cNvPr id="6" name="Prostokąt zaokrąglony 23">
            <a:extLst>
              <a:ext uri="{FF2B5EF4-FFF2-40B4-BE49-F238E27FC236}">
                <a16:creationId xmlns:a16="http://schemas.microsoft.com/office/drawing/2014/main" id="{54B022D4-2EA3-3DE1-9CCC-13BEAAD6B1D4}"/>
              </a:ext>
            </a:extLst>
          </p:cNvPr>
          <p:cNvSpPr/>
          <p:nvPr/>
        </p:nvSpPr>
        <p:spPr>
          <a:xfrm>
            <a:off x="4925616" y="3010714"/>
            <a:ext cx="12101143" cy="1829445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sz="2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Różnica między kosztami inwestycji związanymi z zakupem pojazdu ekologicznie czystego lub pojazdu </a:t>
            </a:r>
            <a:r>
              <a:rPr lang="pl-PL" sz="2100" dirty="0" err="1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bezemisyjnego</a:t>
            </a:r>
            <a:r>
              <a:rPr lang="pl-PL" sz="2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oraz kosztami inwestycji związanymi z zakupem pojazdu tej samej kategorii, spełniającego już obowiązujące i mające zastosowanie unijne normy, który zostałby zakupiony </a:t>
            </a:r>
            <a:br>
              <a:rPr lang="pl-PL" sz="2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 przypadku braku pomocy inwestycyjnej </a:t>
            </a:r>
          </a:p>
        </p:txBody>
      </p:sp>
      <p:sp>
        <p:nvSpPr>
          <p:cNvPr id="7" name="Prostokąt zaokrąglony 17">
            <a:extLst>
              <a:ext uri="{FF2B5EF4-FFF2-40B4-BE49-F238E27FC236}">
                <a16:creationId xmlns:a16="http://schemas.microsoft.com/office/drawing/2014/main" id="{BC9DC8DE-2E47-10E0-B2B7-049AA661AA50}"/>
              </a:ext>
            </a:extLst>
          </p:cNvPr>
          <p:cNvSpPr txBox="1">
            <a:spLocks/>
          </p:cNvSpPr>
          <p:nvPr/>
        </p:nvSpPr>
        <p:spPr>
          <a:xfrm>
            <a:off x="457200" y="5083745"/>
            <a:ext cx="4038600" cy="18294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0" cap="flat" cmpd="sng" algn="ctr">
            <a:noFill/>
            <a:prstDash val="solid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rIns="45719" anchor="ctr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1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  <a:defRPr/>
            </a:pPr>
            <a:r>
              <a:rPr lang="pl-PL" sz="2000" dirty="0"/>
              <a:t>Leasing</a:t>
            </a:r>
          </a:p>
        </p:txBody>
      </p:sp>
      <p:sp>
        <p:nvSpPr>
          <p:cNvPr id="8" name="Prostokąt zaokrąglony 23">
            <a:extLst>
              <a:ext uri="{FF2B5EF4-FFF2-40B4-BE49-F238E27FC236}">
                <a16:creationId xmlns:a16="http://schemas.microsoft.com/office/drawing/2014/main" id="{7E0B79F1-40C7-B68A-A68F-DBCB2EB06C50}"/>
              </a:ext>
            </a:extLst>
          </p:cNvPr>
          <p:cNvSpPr/>
          <p:nvPr/>
        </p:nvSpPr>
        <p:spPr>
          <a:xfrm>
            <a:off x="4925616" y="5115287"/>
            <a:ext cx="12101143" cy="1829445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l-PL" sz="2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Kosztem kwalifikowanym jest wartość bieżąca (zdyskontowana) rat leasingowych pojazdu zeroemisyjnego, pomniejszona o wartość bieżącą (zdyskontowaną) rat leasingowych pojazdy referencyjnego</a:t>
            </a:r>
          </a:p>
        </p:txBody>
      </p:sp>
      <p:pic>
        <p:nvPicPr>
          <p:cNvPr id="10" name="Obraz 9" descr="Obraz zawierający krąg, clipart, Grafik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4AC78F9-792F-7F2A-CD15-558997A36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45" y="7641292"/>
            <a:ext cx="1726982" cy="1726982"/>
          </a:xfrm>
          <a:prstGeom prst="rect">
            <a:avLst/>
          </a:prstGeom>
        </p:spPr>
      </p:pic>
      <p:sp>
        <p:nvSpPr>
          <p:cNvPr id="11" name="Prostokąt zaokrąglony 23">
            <a:extLst>
              <a:ext uri="{FF2B5EF4-FFF2-40B4-BE49-F238E27FC236}">
                <a16:creationId xmlns:a16="http://schemas.microsoft.com/office/drawing/2014/main" id="{E471A49D-A1E4-A46F-EAA9-BF44F3D6B8AD}"/>
              </a:ext>
            </a:extLst>
          </p:cNvPr>
          <p:cNvSpPr/>
          <p:nvPr/>
        </p:nvSpPr>
        <p:spPr>
          <a:xfrm>
            <a:off x="7803931" y="7234946"/>
            <a:ext cx="9222828" cy="2539675"/>
          </a:xfrm>
          <a:prstGeom prst="roundRect">
            <a:avLst>
              <a:gd name="adj" fmla="val 1415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 kosztów kwalifikowanych nie zalicza się  kosztów operacyjnych związanych z eksploatacją pojazdu, w tym kosztów energii, kosztów ubezpieczenia i kosztów konserwacji.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100" kern="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Podatek VAT jest kosztem kwalifikowanym wyłącznie w przypadku, jeżeli zakupiony lub leasingowany pojazd zeroemisyjny nie będzie wykorzystywany do jakichkolwiek czynności opodatkowanych podatkiem od VAT.  </a:t>
            </a:r>
          </a:p>
        </p:txBody>
      </p:sp>
      <p:sp>
        <p:nvSpPr>
          <p:cNvPr id="14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024FA5A3-B580-1446-9C02-8900871EE65A}"/>
              </a:ext>
            </a:extLst>
          </p:cNvPr>
          <p:cNvSpPr txBox="1"/>
          <p:nvPr/>
        </p:nvSpPr>
        <p:spPr>
          <a:xfrm>
            <a:off x="457199" y="410441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Koszty kwalifikowane </a:t>
            </a:r>
            <a:endParaRPr lang="pl-PL" sz="2500" b="1" i="0" dirty="0">
              <a:solidFill>
                <a:srgbClr val="1B1B1B"/>
              </a:solidFill>
              <a:effectLst/>
              <a:latin typeface="Arial Nova" panose="020B0504020202020204" pitchFamily="34" charset="0"/>
            </a:endParaRP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Prostokąt zaokrąglony 23">
            <a:extLst>
              <a:ext uri="{FF2B5EF4-FFF2-40B4-BE49-F238E27FC236}">
                <a16:creationId xmlns:a16="http://schemas.microsoft.com/office/drawing/2014/main" id="{F8C560ED-03C3-0340-715F-CBABBCD2196B}"/>
              </a:ext>
            </a:extLst>
          </p:cNvPr>
          <p:cNvSpPr/>
          <p:nvPr/>
        </p:nvSpPr>
        <p:spPr>
          <a:xfrm>
            <a:off x="457199" y="1325071"/>
            <a:ext cx="16569559" cy="1450427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okres kwalifikowalności kosztów danej inwestycji rozpoczyna się nie wcześniej niż w dniu złożenia wniosku o dofinansowanie i trwa do 31.12.2029 r. 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kwalifikowalność kosztów ustala się zgodnie z obowiązującymi w NFOŚiGW Wytycznymi w zakresie kosztów kwalifikowanych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pl-PL" sz="2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Obraz 17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078209AB-6B50-B72A-2219-705770F80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6968"/>
            <a:ext cx="6385034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89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E4159-EB42-3E77-E893-804D1D27B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52AA5EB3-91FE-4AD5-DFC9-6CF72EEFE08C}"/>
              </a:ext>
            </a:extLst>
          </p:cNvPr>
          <p:cNvSpPr/>
          <p:nvPr/>
        </p:nvSpPr>
        <p:spPr>
          <a:xfrm>
            <a:off x="775751" y="4096423"/>
            <a:ext cx="982281" cy="98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A38CBBD8-3FC9-C117-D6E4-1D3CD3FF9BD8}"/>
              </a:ext>
            </a:extLst>
          </p:cNvPr>
          <p:cNvSpPr txBox="1">
            <a:spLocks/>
          </p:cNvSpPr>
          <p:nvPr/>
        </p:nvSpPr>
        <p:spPr>
          <a:xfrm>
            <a:off x="698420" y="519788"/>
            <a:ext cx="9379743" cy="1284975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72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Tytuł slajdu</a:t>
            </a:r>
          </a:p>
        </p:txBody>
      </p:sp>
      <p:sp>
        <p:nvSpPr>
          <p:cNvPr id="14" name="Symbol zastępczy tekstu 1">
            <a:extLst>
              <a:ext uri="{FF2B5EF4-FFF2-40B4-BE49-F238E27FC236}">
                <a16:creationId xmlns:a16="http://schemas.microsoft.com/office/drawing/2014/main" id="{0CC45B33-F15A-0EAC-950C-CC6AE0366576}"/>
              </a:ext>
            </a:extLst>
          </p:cNvPr>
          <p:cNvSpPr txBox="1">
            <a:spLocks/>
          </p:cNvSpPr>
          <p:nvPr/>
        </p:nvSpPr>
        <p:spPr>
          <a:xfrm>
            <a:off x="2" y="0"/>
            <a:ext cx="15175278" cy="1907304"/>
          </a:xfrm>
          <a:prstGeom prst="rect">
            <a:avLst/>
          </a:prstGeom>
        </p:spPr>
        <p:txBody>
          <a:bodyPr lIns="137160" tIns="68580" rIns="137160" bIns="6858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315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Prostokąt zaokrąglony 23">
            <a:extLst>
              <a:ext uri="{FF2B5EF4-FFF2-40B4-BE49-F238E27FC236}">
                <a16:creationId xmlns:a16="http://schemas.microsoft.com/office/drawing/2014/main" id="{B9C90BBC-DC02-C08D-C613-8B0229B26C48}"/>
              </a:ext>
            </a:extLst>
          </p:cNvPr>
          <p:cNvSpPr/>
          <p:nvPr/>
        </p:nvSpPr>
        <p:spPr>
          <a:xfrm>
            <a:off x="10784292" y="1344375"/>
            <a:ext cx="6805287" cy="2752047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Dofinansowanie może zostać udzielone do pojazdu fabrycznie nowego, który nie  był przed zakupem zarejestrowany</a:t>
            </a: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z zastrzeżeniem, że </a:t>
            </a: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wielkość przebiegu nie może przekroczyć 6 tys. km w dniu zakupu/leasingu</a:t>
            </a: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sp>
        <p:nvSpPr>
          <p:cNvPr id="37" name="Ważne jest, aby dbać o pacjenta, aby pacjent za nim podążał, ale zdarza się to w takim czasie, że jest dużo pracy i bólu. Aby przejść do najdrobniejszego szczegółu, nikt nie powinien wykonywać żadnej pracy, jeśli nie czerpie z niej korzyści.&#10;Nie gniewaj się na ból w naganę w przyjemność chce być o włos od bólu w nadziei, że nie ma hodowli.&#10;&#10;Nie gniewaj się na ból w naganę w przyjemność chce być o włos od bólu w nadziei, że nie ma hodowli.&#10;Rozumiem :&#10;500 wsparcie na całą kwotę PLN 300,000&#10;7500 wsparcie na całą kwotę PLN 400,000 &#10;300 wsparcie na całą kwotę PLN 150,000&#10;">
            <a:extLst>
              <a:ext uri="{FF2B5EF4-FFF2-40B4-BE49-F238E27FC236}">
                <a16:creationId xmlns:a16="http://schemas.microsoft.com/office/drawing/2014/main" id="{688A7ADE-10E0-C202-98D5-0620261B5658}"/>
              </a:ext>
            </a:extLst>
          </p:cNvPr>
          <p:cNvSpPr txBox="1"/>
          <p:nvPr/>
        </p:nvSpPr>
        <p:spPr>
          <a:xfrm>
            <a:off x="152469" y="390724"/>
            <a:ext cx="1370153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l" fontAlgn="base"/>
            <a:r>
              <a:rPr lang="pl-PL" sz="2500" b="1" i="0" dirty="0">
                <a:solidFill>
                  <a:srgbClr val="2D2D2D"/>
                </a:solidFill>
                <a:effectLst/>
                <a:latin typeface="Arial Nova" panose="020B0504020202020204" pitchFamily="34" charset="0"/>
              </a:rPr>
              <a:t>Warunki udzielenia dofinansowania </a:t>
            </a:r>
            <a:endParaRPr lang="pl-PL" sz="2500" b="1" i="0" dirty="0">
              <a:solidFill>
                <a:srgbClr val="1B1B1B"/>
              </a:solidFill>
              <a:effectLst/>
              <a:latin typeface="Arial Nova" panose="020B0504020202020204" pitchFamily="34" charset="0"/>
            </a:endParaRPr>
          </a:p>
          <a:p>
            <a:br>
              <a:rPr lang="pl-PL" sz="2500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</a:br>
            <a:r>
              <a:rPr lang="pl-PL" sz="2500" b="1" dirty="0">
                <a:solidFill>
                  <a:srgbClr val="2D2D2D"/>
                </a:solidFill>
                <a:latin typeface="Arial Nova" panose="020B0504020202020204" pitchFamily="34" charset="0"/>
              </a:rPr>
              <a:t> </a:t>
            </a:r>
            <a:endParaRPr lang="pl-PL" sz="2500" b="1" dirty="0">
              <a:solidFill>
                <a:srgbClr val="02693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Prostokąt zaokrąglony 23">
            <a:extLst>
              <a:ext uri="{FF2B5EF4-FFF2-40B4-BE49-F238E27FC236}">
                <a16:creationId xmlns:a16="http://schemas.microsoft.com/office/drawing/2014/main" id="{B5FA8A51-A547-0BE6-7695-2277175BD5C9}"/>
              </a:ext>
            </a:extLst>
          </p:cNvPr>
          <p:cNvSpPr/>
          <p:nvPr/>
        </p:nvSpPr>
        <p:spPr>
          <a:xfrm>
            <a:off x="229277" y="3366885"/>
            <a:ext cx="8453686" cy="2629414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Dofinansowanie nie będzie udzielone na </a:t>
            </a: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inwestycje rozpoczęte </a:t>
            </a: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przed dniem złożenia wniosku o dofinansowanie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Dofinansowanie nie będzie udzielone na inwestycje zakończone przed dniem złożenia wniosku o dofinansowanie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Pojazd będzie zarejestrowany na  terytorium RP Polskiej, przez co najmniej 5 lat od dnia zakończenia realizacji inwestycji. W tym czasie pojazd musi być ubezpieczony i nie może być sprzedany </a:t>
            </a:r>
          </a:p>
        </p:txBody>
      </p:sp>
      <p:sp>
        <p:nvSpPr>
          <p:cNvPr id="3" name="Strzałka: w prawo 2">
            <a:extLst>
              <a:ext uri="{FF2B5EF4-FFF2-40B4-BE49-F238E27FC236}">
                <a16:creationId xmlns:a16="http://schemas.microsoft.com/office/drawing/2014/main" id="{B90FA013-12A9-A3EB-58C8-D28D9B3D8703}"/>
              </a:ext>
            </a:extLst>
          </p:cNvPr>
          <p:cNvSpPr/>
          <p:nvPr/>
        </p:nvSpPr>
        <p:spPr>
          <a:xfrm>
            <a:off x="8929840" y="4321251"/>
            <a:ext cx="1607575" cy="95864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Prostokąt zaokrąglony 23">
            <a:extLst>
              <a:ext uri="{FF2B5EF4-FFF2-40B4-BE49-F238E27FC236}">
                <a16:creationId xmlns:a16="http://schemas.microsoft.com/office/drawing/2014/main" id="{60B93D44-857B-BC7F-B7B1-3A093A3136B2}"/>
              </a:ext>
            </a:extLst>
          </p:cNvPr>
          <p:cNvSpPr/>
          <p:nvPr/>
        </p:nvSpPr>
        <p:spPr>
          <a:xfrm>
            <a:off x="10784293" y="4321251"/>
            <a:ext cx="6827409" cy="5353666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SzPct val="150000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Przez </a:t>
            </a: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rozpoczęcie inwestycji </a:t>
            </a: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należy rozumieć zaciągnięcie pierwszego  prawnie wiążącego zobowiązania do zakupu/leasingu pojazdu zeroemisyjnego lub </a:t>
            </a:r>
          </a:p>
          <a:p>
            <a:pPr>
              <a:buSzPct val="150000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jakiegokolwiek zobowiązania, które czynić będzie realizację inwestycji nieodwracalną </a:t>
            </a:r>
          </a:p>
          <a:p>
            <a:pPr>
              <a:buSzPct val="150000"/>
            </a:pPr>
            <a:endParaRPr lang="pl-PL" sz="21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SzPct val="150000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Przez datę zakończenia inwestycji rozumie się w przypadku: </a:t>
            </a:r>
          </a:p>
          <a:p>
            <a:pPr>
              <a:buSzPct val="150000"/>
            </a:pPr>
            <a:endParaRPr lang="pl-PL" sz="21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SzPct val="150000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zakupu</a:t>
            </a: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datę wystawienia faktury VAT, potwierdzającej zakup pojazdu zeroemisyjnego oraz stanowiąca podstawę do rejestracji pojazdu (przez beneficjenta),</a:t>
            </a:r>
          </a:p>
          <a:p>
            <a:pPr>
              <a:buSzPct val="150000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leasingu</a:t>
            </a: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datę przekazania beneficjentowi (leasingobiorcy) nowego pojazdu do używania albo używania i pobierania pożytków na podstawie protokołu przekazania pojazdu;</a:t>
            </a:r>
          </a:p>
        </p:txBody>
      </p:sp>
      <p:sp>
        <p:nvSpPr>
          <p:cNvPr id="20" name="Prostokąt zaokrąglony 23">
            <a:extLst>
              <a:ext uri="{FF2B5EF4-FFF2-40B4-BE49-F238E27FC236}">
                <a16:creationId xmlns:a16="http://schemas.microsoft.com/office/drawing/2014/main" id="{418F97E8-11AE-D467-12A3-453C8CCBE833}"/>
              </a:ext>
            </a:extLst>
          </p:cNvPr>
          <p:cNvSpPr/>
          <p:nvPr/>
        </p:nvSpPr>
        <p:spPr>
          <a:xfrm>
            <a:off x="273523" y="6174376"/>
            <a:ext cx="8409440" cy="1917106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okresie 5 lat  od zakończenia realizacji inwestycji pojazd musi wykazać średnioroczny przebieg: 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kategorii N2 – powyżej 25 000 km 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kategorii N3 – powyżej 50 000 km 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kategorii N3 (wyłącznie do zadań publicznych) – powyżej 15 000 km </a:t>
            </a:r>
          </a:p>
          <a:p>
            <a:pPr marL="342900" lvl="1" indent="-342900">
              <a:buSzPct val="150000"/>
              <a:buFont typeface="Arial" panose="020B0604020202020204" pitchFamily="34" charset="0"/>
              <a:buChar char="•"/>
            </a:pPr>
            <a:endParaRPr lang="pl-PL" sz="21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Prostokąt zaokrąglony 23">
            <a:extLst>
              <a:ext uri="{FF2B5EF4-FFF2-40B4-BE49-F238E27FC236}">
                <a16:creationId xmlns:a16="http://schemas.microsoft.com/office/drawing/2014/main" id="{1890B4FA-3FEC-504A-2515-9ABC10235B6B}"/>
              </a:ext>
            </a:extLst>
          </p:cNvPr>
          <p:cNvSpPr/>
          <p:nvPr/>
        </p:nvSpPr>
        <p:spPr>
          <a:xfrm>
            <a:off x="229277" y="1117706"/>
            <a:ext cx="8409440" cy="2053620"/>
          </a:xfrm>
          <a:prstGeom prst="roundRect">
            <a:avLst>
              <a:gd name="adj" fmla="val 399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Jeden wnioskodawca może złożyć w jednym naborze więcej niż jeden wniosek o  dofinansowanie</a:t>
            </a:r>
            <a:r>
              <a:rPr lang="pl-PL" sz="21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wniosek może dotyczyć wielu inwestycji, przy czym zakup lub leasing każdego pojazdu traktowany jest jako osobna inwestycja.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pl-PL" sz="21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Wartość wnioskowanego dofinansowania nie może przekroczyć 15% budżetu programu </a:t>
            </a:r>
          </a:p>
        </p:txBody>
      </p:sp>
      <p:pic>
        <p:nvPicPr>
          <p:cNvPr id="6" name="Obraz 5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222BA30E-6B85-36C7-42E8-4ACE994B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9559"/>
            <a:ext cx="6435406" cy="17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468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Niestandardowy 6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07979"/>
      </a:accent1>
      <a:accent2>
        <a:srgbClr val="009999"/>
      </a:accent2>
      <a:accent3>
        <a:srgbClr val="4D4D4D"/>
      </a:accent3>
      <a:accent4>
        <a:srgbClr val="2C9751"/>
      </a:accent4>
      <a:accent5>
        <a:srgbClr val="076D91"/>
      </a:accent5>
      <a:accent6>
        <a:srgbClr val="079169"/>
      </a:accent6>
      <a:hlink>
        <a:srgbClr val="007979"/>
      </a:hlink>
      <a:folHlink>
        <a:srgbClr val="85DFD0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Niestandardowy 5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4B2D9"/>
      </a:accent1>
      <a:accent2>
        <a:srgbClr val="03A688"/>
      </a:accent2>
      <a:accent3>
        <a:srgbClr val="007979"/>
      </a:accent3>
      <a:accent4>
        <a:srgbClr val="595656"/>
      </a:accent4>
      <a:accent5>
        <a:srgbClr val="CCDD8A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2044</Words>
  <Application>Microsoft Office PowerPoint</Application>
  <PresentationFormat>Niestandardowy</PresentationFormat>
  <Paragraphs>192</Paragraphs>
  <Slides>16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7" baseType="lpstr">
      <vt:lpstr>Arial</vt:lpstr>
      <vt:lpstr>Arial Nova</vt:lpstr>
      <vt:lpstr>Calibri</vt:lpstr>
      <vt:lpstr>Calibri Light</vt:lpstr>
      <vt:lpstr>Open Sans</vt:lpstr>
      <vt:lpstr>Source Sans Pro</vt:lpstr>
      <vt:lpstr>Source Sans Pro SemiBold</vt:lpstr>
      <vt:lpstr>Source Sans Pro Semibold (Tekst podstawowy)</vt:lpstr>
      <vt:lpstr>Trebuchet MS</vt:lpstr>
      <vt:lpstr>Office Theme</vt:lpstr>
      <vt:lpstr>1_Office Theme</vt:lpstr>
      <vt:lpstr>Szkolenie dla wnioskodawców programu "Wsparcie zakupu lub leasingu pojazdów zeroemisyjnych kategorii N2 i N3"</vt:lpstr>
      <vt:lpstr>NFOŚiGW wspiera rozwój zeroemisyjnego transportu ciężkiego </vt:lpstr>
      <vt:lpstr>Prezentacja programu PowerPoint</vt:lpstr>
      <vt:lpstr>Jakie dokumenty należy złożyć?</vt:lpstr>
      <vt:lpstr>   Warunki udzielenia dofinansowania     </vt:lpstr>
      <vt:lpstr>Jakie parametry powinna zwierać oferta na zakup pojazdu? </vt:lpstr>
      <vt:lpstr>Jakie parametry powinna zwierać oferta na leasing pojazdu ?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Kontakt 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prezentacji NFOŚiGW</dc:title>
  <dc:creator/>
  <cp:lastModifiedBy/>
  <cp:revision>1</cp:revision>
  <dcterms:modified xsi:type="dcterms:W3CDTF">2025-09-14T19:47:01Z</dcterms:modified>
  <cp:contentStatus/>
</cp:coreProperties>
</file>