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9" r:id="rId4"/>
    <p:sldId id="268" r:id="rId5"/>
    <p:sldId id="258" r:id="rId6"/>
    <p:sldId id="262" r:id="rId7"/>
    <p:sldId id="263" r:id="rId8"/>
    <p:sldId id="260" r:id="rId9"/>
    <p:sldId id="261" r:id="rId10"/>
    <p:sldId id="264" r:id="rId11"/>
    <p:sldId id="267" r:id="rId12"/>
    <p:sldId id="266" r:id="rId13"/>
    <p:sldId id="265" r:id="rId14"/>
    <p:sldId id="269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dalena Gąsior" initials="M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4" autoAdjust="0"/>
    <p:restoredTop sz="93705" autoAdjust="0"/>
  </p:normalViewPr>
  <p:slideViewPr>
    <p:cSldViewPr snapToGrid="0">
      <p:cViewPr varScale="1">
        <p:scale>
          <a:sx n="83" d="100"/>
          <a:sy n="83" d="100"/>
        </p:scale>
        <p:origin x="79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BE4BF-9F72-41CB-BB5D-D953DF454161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A043D84-44BC-42D4-9F5D-360B2FD9F689}">
      <dgm:prSet phldrT="[Tekst]"/>
      <dgm:spPr/>
      <dgm:t>
        <a:bodyPr/>
        <a:lstStyle/>
        <a:p>
          <a:pPr algn="just"/>
          <a:r>
            <a:rPr lang="pl-PL" dirty="0" smtClean="0"/>
            <a:t>bieżący podgląd</a:t>
          </a:r>
          <a:endParaRPr lang="pl-PL" dirty="0"/>
        </a:p>
      </dgm:t>
    </dgm:pt>
    <dgm:pt modelId="{F2EAA15B-0610-4EDF-8950-8C6D25E2FAD2}" type="parTrans" cxnId="{DD6C0755-1E60-4084-888F-C39EC24EE766}">
      <dgm:prSet/>
      <dgm:spPr/>
      <dgm:t>
        <a:bodyPr/>
        <a:lstStyle/>
        <a:p>
          <a:pPr algn="just"/>
          <a:endParaRPr lang="pl-PL"/>
        </a:p>
      </dgm:t>
    </dgm:pt>
    <dgm:pt modelId="{9544E1BC-C12A-4804-B6D9-D88F021515AC}" type="sibTrans" cxnId="{DD6C0755-1E60-4084-888F-C39EC24EE766}">
      <dgm:prSet/>
      <dgm:spPr/>
      <dgm:t>
        <a:bodyPr/>
        <a:lstStyle/>
        <a:p>
          <a:pPr algn="just"/>
          <a:endParaRPr lang="pl-PL"/>
        </a:p>
      </dgm:t>
    </dgm:pt>
    <dgm:pt modelId="{CC2A042C-BB5B-475E-A067-422D01F42F70}">
      <dgm:prSet phldrT="[Tekst]"/>
      <dgm:spPr/>
      <dgm:t>
        <a:bodyPr/>
        <a:lstStyle/>
        <a:p>
          <a:pPr algn="just"/>
          <a:r>
            <a:rPr lang="pl-PL" dirty="0" smtClean="0"/>
            <a:t>nagrywanie</a:t>
          </a:r>
          <a:endParaRPr lang="pl-PL" dirty="0"/>
        </a:p>
      </dgm:t>
    </dgm:pt>
    <dgm:pt modelId="{F24B362D-E98C-4BA3-BBCB-D47775EFF8EB}" type="parTrans" cxnId="{33E612F2-1F14-4AF0-B140-17069EC6961C}">
      <dgm:prSet/>
      <dgm:spPr/>
      <dgm:t>
        <a:bodyPr/>
        <a:lstStyle/>
        <a:p>
          <a:pPr algn="just"/>
          <a:endParaRPr lang="pl-PL"/>
        </a:p>
      </dgm:t>
    </dgm:pt>
    <dgm:pt modelId="{FA1AB322-5A99-45A1-8633-83DB9B1DA3CB}" type="sibTrans" cxnId="{33E612F2-1F14-4AF0-B140-17069EC6961C}">
      <dgm:prSet/>
      <dgm:spPr/>
      <dgm:t>
        <a:bodyPr/>
        <a:lstStyle/>
        <a:p>
          <a:pPr algn="just"/>
          <a:endParaRPr lang="pl-PL"/>
        </a:p>
      </dgm:t>
    </dgm:pt>
    <dgm:pt modelId="{EE200920-A7A7-4593-8482-BF32A36493D2}" type="pres">
      <dgm:prSet presAssocID="{704BE4BF-9F72-41CB-BB5D-D953DF45416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33B868E-68E7-417B-8A8F-3408002968A4}" type="pres">
      <dgm:prSet presAssocID="{704BE4BF-9F72-41CB-BB5D-D953DF454161}" presName="ribbon" presStyleLbl="node1" presStyleIdx="0" presStyleCnt="1"/>
      <dgm:spPr/>
      <dgm:t>
        <a:bodyPr/>
        <a:lstStyle/>
        <a:p>
          <a:endParaRPr lang="pl-PL"/>
        </a:p>
      </dgm:t>
    </dgm:pt>
    <dgm:pt modelId="{D3871C6A-FF5B-417D-9659-30FA63388C0C}" type="pres">
      <dgm:prSet presAssocID="{704BE4BF-9F72-41CB-BB5D-D953DF454161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5832671-75B8-4732-872A-5C2FE17F12B4}" type="pres">
      <dgm:prSet presAssocID="{704BE4BF-9F72-41CB-BB5D-D953DF454161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A609AF3-D66B-4759-B45F-CFFD748DF1D9}" type="presOf" srcId="{704BE4BF-9F72-41CB-BB5D-D953DF454161}" destId="{EE200920-A7A7-4593-8482-BF32A36493D2}" srcOrd="0" destOrd="0" presId="urn:microsoft.com/office/officeart/2005/8/layout/arrow6"/>
    <dgm:cxn modelId="{36487DF3-F1BE-429B-A968-BF09AADABDCA}" type="presOf" srcId="{CC2A042C-BB5B-475E-A067-422D01F42F70}" destId="{D5832671-75B8-4732-872A-5C2FE17F12B4}" srcOrd="0" destOrd="0" presId="urn:microsoft.com/office/officeart/2005/8/layout/arrow6"/>
    <dgm:cxn modelId="{0BD2C0CC-A519-4326-B34B-FB505A599A2B}" type="presOf" srcId="{5A043D84-44BC-42D4-9F5D-360B2FD9F689}" destId="{D3871C6A-FF5B-417D-9659-30FA63388C0C}" srcOrd="0" destOrd="0" presId="urn:microsoft.com/office/officeart/2005/8/layout/arrow6"/>
    <dgm:cxn modelId="{DD6C0755-1E60-4084-888F-C39EC24EE766}" srcId="{704BE4BF-9F72-41CB-BB5D-D953DF454161}" destId="{5A043D84-44BC-42D4-9F5D-360B2FD9F689}" srcOrd="0" destOrd="0" parTransId="{F2EAA15B-0610-4EDF-8950-8C6D25E2FAD2}" sibTransId="{9544E1BC-C12A-4804-B6D9-D88F021515AC}"/>
    <dgm:cxn modelId="{33E612F2-1F14-4AF0-B140-17069EC6961C}" srcId="{704BE4BF-9F72-41CB-BB5D-D953DF454161}" destId="{CC2A042C-BB5B-475E-A067-422D01F42F70}" srcOrd="1" destOrd="0" parTransId="{F24B362D-E98C-4BA3-BBCB-D47775EFF8EB}" sibTransId="{FA1AB322-5A99-45A1-8633-83DB9B1DA3CB}"/>
    <dgm:cxn modelId="{3A384CBF-CD94-4935-A2FC-C044856F84F0}" type="presParOf" srcId="{EE200920-A7A7-4593-8482-BF32A36493D2}" destId="{B33B868E-68E7-417B-8A8F-3408002968A4}" srcOrd="0" destOrd="0" presId="urn:microsoft.com/office/officeart/2005/8/layout/arrow6"/>
    <dgm:cxn modelId="{DCB5A5AF-7085-48B6-A2DF-33110AEAAA80}" type="presParOf" srcId="{EE200920-A7A7-4593-8482-BF32A36493D2}" destId="{D3871C6A-FF5B-417D-9659-30FA63388C0C}" srcOrd="1" destOrd="0" presId="urn:microsoft.com/office/officeart/2005/8/layout/arrow6"/>
    <dgm:cxn modelId="{67CF405E-26D0-41F0-A44A-DED515CD7F1A}" type="presParOf" srcId="{EE200920-A7A7-4593-8482-BF32A36493D2}" destId="{D5832671-75B8-4732-872A-5C2FE17F12B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0C73E-558E-4897-8AC9-113D0A5D263A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30D3-8571-47FE-A49B-EEE50E4A8A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666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330D3-8571-47FE-A49B-EEE50E4A8A3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291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330D3-8571-47FE-A49B-EEE50E4A8A3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5575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330D3-8571-47FE-A49B-EEE50E4A8A3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8769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Zasady prowadzenia monitoringu, gdzie można instalować kamery a gdzie jest zakaz, procedura udostępniania danych z monitoringu ile czasu przechowujemy nagrania, w jaki sposób usuwa</a:t>
            </a:r>
            <a:r>
              <a:rPr lang="pl-PL" baseline="0" dirty="0" smtClean="0"/>
              <a:t> się</a:t>
            </a:r>
            <a:r>
              <a:rPr lang="pl-PL" dirty="0" smtClean="0"/>
              <a:t> nagrania (nadpisywanie, usuwanie ręczne),</a:t>
            </a:r>
            <a:r>
              <a:rPr lang="pl-PL" baseline="0" dirty="0" smtClean="0"/>
              <a:t> oznaczenie osób mających dostęp do nagrań, określić ich role.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330D3-8571-47FE-A49B-EEE50E4A8A34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1991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330D3-8571-47FE-A49B-EEE50E4A8A34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657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77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930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032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609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2953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98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87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916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421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68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40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638DD1E-250C-435A-B1ED-2A3E374F5C4B}" type="datetimeFigureOut">
              <a:rPr lang="pl-PL" smtClean="0"/>
              <a:t>2017-10-31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CAB6871-33A7-4369-9EB1-39C46AA83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24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56670" y="1440849"/>
            <a:ext cx="9966960" cy="3035808"/>
          </a:xfrm>
        </p:spPr>
        <p:txBody>
          <a:bodyPr/>
          <a:lstStyle/>
          <a:p>
            <a:pPr algn="ctr"/>
            <a:r>
              <a:rPr lang="pl-PL" sz="4800" b="1" dirty="0" smtClean="0"/>
              <a:t>Prowadzenie monitoringu wizyjnego</a:t>
            </a:r>
            <a:endParaRPr lang="pl-PL" sz="4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4694"/>
          </a:xfrm>
        </p:spPr>
        <p:txBody>
          <a:bodyPr>
            <a:normAutofit fontScale="92500" lnSpcReduction="10000"/>
          </a:bodyPr>
          <a:lstStyle/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pPr algn="ctr"/>
            <a:r>
              <a:rPr lang="pl-PL" dirty="0" smtClean="0"/>
              <a:t>Magdalena Gąsior</a:t>
            </a:r>
          </a:p>
          <a:p>
            <a:pPr algn="ctr"/>
            <a:r>
              <a:rPr lang="pl-PL" dirty="0" smtClean="0"/>
              <a:t>Zastępca Administratora </a:t>
            </a:r>
            <a:r>
              <a:rPr lang="pl-PL" dirty="0"/>
              <a:t>B</a:t>
            </a:r>
            <a:r>
              <a:rPr lang="pl-PL" dirty="0" smtClean="0"/>
              <a:t>ezpieczeństwa Informacji</a:t>
            </a:r>
          </a:p>
          <a:p>
            <a:pPr algn="ctr"/>
            <a:r>
              <a:rPr lang="pl-PL" dirty="0" smtClean="0"/>
              <a:t>Warmińsko-Mazurski Urząd Wojewódzki w Olsztynie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19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Obowiązek informacyjny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02761" y="2509596"/>
            <a:ext cx="10058400" cy="4050792"/>
          </a:xfrm>
        </p:spPr>
        <p:txBody>
          <a:bodyPr/>
          <a:lstStyle/>
          <a:p>
            <a:r>
              <a:rPr lang="pl-PL" dirty="0" smtClean="0"/>
              <a:t>Informacja o stosowaniu monitoringu w widocznym miejscu,</a:t>
            </a:r>
          </a:p>
          <a:p>
            <a:r>
              <a:rPr lang="pl-PL" dirty="0" smtClean="0"/>
              <a:t>Kto jest Administratorem danych osobowych (pełna nazwa, siedziba),</a:t>
            </a:r>
          </a:p>
          <a:p>
            <a:r>
              <a:rPr lang="pl-PL" dirty="0" smtClean="0"/>
              <a:t>W jakim celu dane są przetwarzane,</a:t>
            </a:r>
          </a:p>
          <a:p>
            <a:r>
              <a:rPr lang="pl-PL" dirty="0" smtClean="0"/>
              <a:t>Czy i komu będą udostępniane,</a:t>
            </a:r>
          </a:p>
          <a:p>
            <a:r>
              <a:rPr lang="pl-PL" dirty="0" smtClean="0"/>
              <a:t>Jaki obszar jest objęty monitoringiem,</a:t>
            </a:r>
          </a:p>
          <a:p>
            <a:r>
              <a:rPr lang="pl-PL" dirty="0" smtClean="0"/>
              <a:t>Prawo do kontroli danych osobowych (prawo do dostępu do nagrań, poprawiania, uzupełniania, żądania usunięcia lub </a:t>
            </a:r>
            <a:r>
              <a:rPr lang="pl-PL" dirty="0" err="1" smtClean="0"/>
              <a:t>anonimizacji</a:t>
            </a:r>
            <a:r>
              <a:rPr lang="pl-PL" dirty="0" smtClean="0"/>
              <a:t> wizerunku, prawo do przetwarzania przez ograniczony czas),</a:t>
            </a:r>
          </a:p>
          <a:p>
            <a:r>
              <a:rPr lang="pl-PL" dirty="0" smtClean="0"/>
              <a:t>Tablica w widocznym miejscu, dodatkowo stosuje się piktogramy.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109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651" y="4594750"/>
            <a:ext cx="1602076" cy="226325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95" y="137274"/>
            <a:ext cx="2114550" cy="216217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przykład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1520" y="2306007"/>
            <a:ext cx="10058400" cy="4050792"/>
          </a:xfrm>
        </p:spPr>
        <p:txBody>
          <a:bodyPr/>
          <a:lstStyle/>
          <a:p>
            <a:pPr algn="just"/>
            <a:r>
              <a:rPr lang="pl-PL" dirty="0" smtClean="0"/>
              <a:t>Monitoring prowadzony jest przez…(nazwa podmiotu), w celu …(np. zapewnienia bezpieczeństwa i porządku publicznego oraz ochrony osób i mienia) i obejmuje swoim zasięgiem (wskazać dokładny opis obszaru: korytarze, drzwi wejściowe, parking). </a:t>
            </a:r>
          </a:p>
          <a:p>
            <a:pPr algn="just"/>
            <a:r>
              <a:rPr lang="pl-PL" dirty="0" smtClean="0"/>
              <a:t>Administratorem danych  osobowych zebranych za pomocą monitoringu wizyjnego jest… (wskazujemy ADO). Dane nie będą udostępniane innym odbiorcom danych. Informujemy, że na podst. art. 32 ustawy o ochronie danych osobowych mają Państwo prawo do kontroli swoich danych, w tym ich przeglądania, poprawiania i usuwania.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636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POLITYKA BEZPIECZEŃSTWA INFORMACJI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1003" y="2714540"/>
            <a:ext cx="10058400" cy="4050792"/>
          </a:xfrm>
        </p:spPr>
        <p:txBody>
          <a:bodyPr/>
          <a:lstStyle/>
          <a:p>
            <a:pPr algn="just"/>
            <a:r>
              <a:rPr lang="pl-PL" dirty="0"/>
              <a:t>1. Administrator danych jest obowiązany zastosować środki techniczne i organizacyjne zapewniające ochronę przetwarzanych danych osobowych odpowiednią do zagrożeń oraz kategorii danych objętych ochroną, a w szczególności powinien zabezpieczyć dane przed ich udostępnieniem osobom nieupoważnionym, zabraniem przez osobę nieuprawnioną, </a:t>
            </a:r>
            <a:r>
              <a:rPr lang="pl-PL" b="1" dirty="0"/>
              <a:t>przetwarzaniem z naruszeniem ustawy </a:t>
            </a:r>
            <a:r>
              <a:rPr lang="pl-PL" dirty="0"/>
              <a:t>oraz zmianą, utratą, uszkodzeniem lub zniszczeniem.</a:t>
            </a:r>
          </a:p>
          <a:p>
            <a:r>
              <a:rPr lang="pl-PL" dirty="0" smtClean="0"/>
              <a:t>2</a:t>
            </a:r>
            <a:r>
              <a:rPr lang="pl-PL" dirty="0"/>
              <a:t>. Administrator danych prowadzi </a:t>
            </a:r>
            <a:r>
              <a:rPr lang="pl-PL" b="1" dirty="0"/>
              <a:t>dokumentację</a:t>
            </a:r>
            <a:r>
              <a:rPr lang="pl-PL" dirty="0"/>
              <a:t> opisującą sposób przetwarzania danych oraz </a:t>
            </a:r>
            <a:r>
              <a:rPr lang="pl-PL" dirty="0" smtClean="0"/>
              <a:t>środki.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548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Przepisy karne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Art. 49 </a:t>
            </a:r>
            <a:r>
              <a:rPr lang="pl-PL" dirty="0" err="1" smtClean="0"/>
              <a:t>uodo</a:t>
            </a:r>
            <a:r>
              <a:rPr lang="pl-PL" dirty="0" smtClean="0"/>
              <a:t>:</a:t>
            </a:r>
          </a:p>
          <a:p>
            <a:r>
              <a:rPr lang="pl-PL" dirty="0" smtClean="0"/>
              <a:t>1</a:t>
            </a:r>
            <a:r>
              <a:rPr lang="pl-PL" dirty="0"/>
              <a:t>. Kto przetwarza w zbiorze dane osobowe, choć ich przetwarzanie </a:t>
            </a:r>
            <a:r>
              <a:rPr lang="pl-PL" b="1" dirty="0"/>
              <a:t>nie jest dopuszczalne</a:t>
            </a:r>
            <a:r>
              <a:rPr lang="pl-PL" dirty="0"/>
              <a:t> albo do których przetwarzania nie jest uprawniony, podlega </a:t>
            </a:r>
            <a:r>
              <a:rPr lang="pl-PL" b="1" dirty="0"/>
              <a:t>grzywnie, karze ograniczenia wolności albo pozbawienia wolności do lat </a:t>
            </a:r>
            <a:r>
              <a:rPr lang="pl-PL" b="1" dirty="0" smtClean="0"/>
              <a:t>2</a:t>
            </a:r>
            <a:r>
              <a:rPr lang="pl-PL" dirty="0"/>
              <a:t>.</a:t>
            </a:r>
          </a:p>
          <a:p>
            <a:r>
              <a:rPr lang="pl-PL" dirty="0" smtClean="0"/>
              <a:t>2</a:t>
            </a:r>
            <a:r>
              <a:rPr lang="pl-PL" dirty="0"/>
              <a:t>. Jeżeli czyn określony w ust. 1 dotyczy danych ujawniających pochodzenie </a:t>
            </a:r>
            <a:r>
              <a:rPr lang="pl-PL" b="1" dirty="0"/>
              <a:t>rasowe lub etniczne</a:t>
            </a:r>
            <a:r>
              <a:rPr lang="pl-PL" dirty="0"/>
              <a:t>, poglądy polityczne, przekonania religijne lub filozoficzne, przynależność wyznaniową, partyjną lub związkową, </a:t>
            </a:r>
            <a:r>
              <a:rPr lang="pl-PL" b="1" dirty="0"/>
              <a:t>danych o stanie zdrowia</a:t>
            </a:r>
            <a:r>
              <a:rPr lang="pl-PL" dirty="0"/>
              <a:t>, kodzie genetycznym, nałogach lub życiu seksualnym, sprawca podlega </a:t>
            </a:r>
            <a:r>
              <a:rPr lang="pl-PL" b="1" dirty="0"/>
              <a:t>grzywnie, karze ograniczenia wolności albo pozbawienia wolności do lat 3</a:t>
            </a:r>
            <a:r>
              <a:rPr lang="pl-PL" b="1" dirty="0" smtClean="0"/>
              <a:t>.</a:t>
            </a:r>
          </a:p>
          <a:p>
            <a:r>
              <a:rPr lang="pl-PL" b="1" dirty="0" smtClean="0"/>
              <a:t>art. 52 </a:t>
            </a:r>
            <a:r>
              <a:rPr lang="pl-PL" b="1" dirty="0" err="1" smtClean="0"/>
              <a:t>uodo</a:t>
            </a:r>
            <a:r>
              <a:rPr lang="pl-PL" b="1" dirty="0" smtClean="0"/>
              <a:t>:</a:t>
            </a:r>
          </a:p>
          <a:p>
            <a:r>
              <a:rPr lang="pl-PL" dirty="0" smtClean="0"/>
              <a:t>1. Kto administrując danymi osobowymi choćby nieumyślnie narusza obowiązek zabezpieczenia ich przed zabraniem przez osobę nieuprawnioną, uszkodzeniem lub zniszczeniem, podlega grzywnie, karze ograniczenia wolności albo pozbawienia wolności do roku.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154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3739" y="3913263"/>
            <a:ext cx="10058400" cy="2044192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 smtClean="0"/>
              <a:t>Magdalena Gąsior</a:t>
            </a:r>
          </a:p>
          <a:p>
            <a:pPr marL="0" indent="0" algn="ctr">
              <a:buNone/>
            </a:pPr>
            <a:r>
              <a:rPr lang="pl-PL" dirty="0" smtClean="0"/>
              <a:t>Zastępca Administratora Bezpieczeństwa Informacji</a:t>
            </a:r>
          </a:p>
          <a:p>
            <a:pPr marL="0" indent="0" algn="ctr">
              <a:buNone/>
            </a:pPr>
            <a:r>
              <a:rPr lang="pl-PL" dirty="0" smtClean="0"/>
              <a:t>Warmińsko-Mazurski Urząd Wojewódzki w Olsztynie</a:t>
            </a:r>
          </a:p>
          <a:p>
            <a:pPr marL="0" indent="0" algn="ctr">
              <a:buNone/>
            </a:pPr>
            <a:r>
              <a:rPr lang="pl-PL" dirty="0" smtClean="0"/>
              <a:t>mgasior@uw.olsztyn.pl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065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Zasady ochrony danych osobowych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endParaRPr lang="pl-PL" sz="2400" dirty="0"/>
          </a:p>
          <a:p>
            <a:r>
              <a:rPr lang="pl-PL" sz="2400" dirty="0" smtClean="0"/>
              <a:t>Art. 26 ust. 1 ustawy o ochronie danych osobowych:</a:t>
            </a:r>
          </a:p>
          <a:p>
            <a:endParaRPr lang="pl-PL" sz="2400" dirty="0" smtClean="0"/>
          </a:p>
          <a:p>
            <a:pPr marL="800100" lvl="1" indent="-342900"/>
            <a:r>
              <a:rPr lang="pl-PL" sz="2400" b="1" dirty="0" smtClean="0"/>
              <a:t>Legalność </a:t>
            </a:r>
            <a:r>
              <a:rPr lang="pl-PL" sz="2400" dirty="0" smtClean="0"/>
              <a:t>– przetwarzanie danych zgodnie z </a:t>
            </a:r>
            <a:r>
              <a:rPr lang="pl-PL" sz="2400" dirty="0" smtClean="0"/>
              <a:t>prawem (art. 23 ust. 1 lub 27 ust. 1 </a:t>
            </a:r>
            <a:r>
              <a:rPr lang="pl-PL" sz="2400" dirty="0" err="1" smtClean="0"/>
              <a:t>uodo</a:t>
            </a:r>
            <a:r>
              <a:rPr lang="pl-PL" sz="2400" dirty="0" smtClean="0"/>
              <a:t>)</a:t>
            </a:r>
            <a:endParaRPr lang="pl-PL" sz="2400" dirty="0" smtClean="0"/>
          </a:p>
          <a:p>
            <a:pPr marL="800100" lvl="1" indent="-342900"/>
            <a:r>
              <a:rPr lang="pl-PL" sz="2400" b="1" dirty="0" smtClean="0"/>
              <a:t>Adekwatność </a:t>
            </a:r>
            <a:r>
              <a:rPr lang="pl-PL" sz="2400" dirty="0" smtClean="0"/>
              <a:t>w stosunku do celu przetwarzania</a:t>
            </a:r>
          </a:p>
          <a:p>
            <a:pPr lvl="1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7560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ADEKWATNOŚĆ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541102" y="2121116"/>
            <a:ext cx="9009004" cy="312420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l-PL" sz="3600" dirty="0" smtClean="0"/>
              <a:t>1. Jaki jest cel prowadzenia monitoringu?</a:t>
            </a:r>
          </a:p>
          <a:p>
            <a:pPr marL="0" indent="0" algn="just">
              <a:buNone/>
            </a:pPr>
            <a:endParaRPr lang="pl-PL" sz="3600" dirty="0" smtClean="0"/>
          </a:p>
          <a:p>
            <a:pPr marL="0" indent="0" algn="just">
              <a:buNone/>
            </a:pPr>
            <a:endParaRPr lang="pl-PL" sz="3600" dirty="0"/>
          </a:p>
          <a:p>
            <a:pPr marL="0" indent="0" algn="just">
              <a:buNone/>
            </a:pPr>
            <a:endParaRPr lang="pl-PL" sz="3600" dirty="0" smtClean="0"/>
          </a:p>
          <a:p>
            <a:pPr marL="0" indent="0" algn="just">
              <a:buNone/>
            </a:pPr>
            <a:endParaRPr lang="pl-PL" sz="3600" dirty="0"/>
          </a:p>
          <a:p>
            <a:pPr marL="0" indent="0" algn="just">
              <a:buNone/>
            </a:pPr>
            <a:endParaRPr lang="pl-PL" sz="3600" dirty="0" smtClean="0"/>
          </a:p>
          <a:p>
            <a:pPr marL="0" indent="0" algn="ctr">
              <a:buNone/>
            </a:pPr>
            <a:r>
              <a:rPr lang="pl-PL" sz="3600" dirty="0" smtClean="0"/>
              <a:t>2. Gdzie można umieścić kamery?</a:t>
            </a:r>
            <a:r>
              <a:rPr lang="pl-PL" dirty="0"/>
              <a:t>	</a:t>
            </a:r>
            <a:r>
              <a:rPr lang="pl-PL" dirty="0" smtClean="0"/>
              <a:t>	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02642857"/>
              </p:ext>
            </p:extLst>
          </p:nvPr>
        </p:nvGraphicFramePr>
        <p:xfrm>
          <a:off x="3480227" y="1631653"/>
          <a:ext cx="4754562" cy="397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135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Gdzie można umieścić kamery?</a:t>
            </a:r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Miejsca niedopuszczalne</a:t>
            </a: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Łazienki/natryski</a:t>
            </a:r>
            <a:endParaRPr lang="pl-PL" dirty="0"/>
          </a:p>
          <a:p>
            <a:r>
              <a:rPr lang="pl-PL" dirty="0" smtClean="0"/>
              <a:t>Szatnie, przebieralnie</a:t>
            </a:r>
          </a:p>
          <a:p>
            <a:r>
              <a:rPr lang="pl-PL" dirty="0" smtClean="0"/>
              <a:t>Toalety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Dopuszczalne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 smtClean="0"/>
              <a:t>Miejsca, gdzie dochodzi do incydentów albo</a:t>
            </a:r>
          </a:p>
          <a:p>
            <a:r>
              <a:rPr lang="pl-PL" dirty="0" smtClean="0"/>
              <a:t>Istnieje</a:t>
            </a:r>
            <a:r>
              <a:rPr lang="pl-PL" b="1" dirty="0" smtClean="0"/>
              <a:t> realne </a:t>
            </a:r>
            <a:r>
              <a:rPr lang="pl-PL" dirty="0" smtClean="0"/>
              <a:t>zagrożenie dla bezpieczeństwa </a:t>
            </a:r>
          </a:p>
          <a:p>
            <a:r>
              <a:rPr lang="pl-PL" dirty="0" smtClean="0"/>
              <a:t>ALE: </a:t>
            </a:r>
            <a:r>
              <a:rPr lang="pl-PL" b="1" dirty="0" smtClean="0"/>
              <a:t>realnie</a:t>
            </a:r>
            <a:r>
              <a:rPr lang="pl-PL" dirty="0" smtClean="0"/>
              <a:t> niemożliwym jest objęcie takich miejsc innymi formami nadzoru: np. nadzorem nauczyciela, opiekuna lub innego pracownika</a:t>
            </a:r>
          </a:p>
        </p:txBody>
      </p:sp>
    </p:spTree>
    <p:extLst>
      <p:ext uri="{BB962C8B-B14F-4D97-AF65-F5344CB8AC3E}">
        <p14:creationId xmlns:p14="http://schemas.microsoft.com/office/powerpoint/2010/main" val="3046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Legalność – art. 23 ustawy o ochronie danych osobowych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1) </a:t>
            </a:r>
            <a:r>
              <a:rPr lang="pl-PL" b="1" dirty="0" smtClean="0"/>
              <a:t>zgoda osoby, której dane dotyczą</a:t>
            </a:r>
            <a:r>
              <a:rPr lang="pl-PL" dirty="0" smtClean="0"/>
              <a:t>; zgoda musi być dobrowolna;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2) przetwarzanie jest niezbędne </a:t>
            </a:r>
            <a:r>
              <a:rPr lang="pl-PL" dirty="0"/>
              <a:t>dla zrealizowania uprawnienia lub spełnienia obowiązku wynikającego z przepisu prawa</a:t>
            </a:r>
            <a:r>
              <a:rPr lang="pl-PL" dirty="0" smtClean="0"/>
              <a:t>;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3) realizacja umowy, gdy osoba, której dane dotyczą, jest jej stroną lub gdy jest to niezbędne do podjęcia działań przed zawarciem umowy na żądanie osoby, której dane dotyczą;</a:t>
            </a:r>
          </a:p>
          <a:p>
            <a:pPr marL="0" indent="0">
              <a:buNone/>
            </a:pPr>
            <a:r>
              <a:rPr lang="pl-PL" dirty="0" smtClean="0"/>
              <a:t>4) jest niezbędne do wykonania określonych prawem zadań realizowanych dla dobra publicznego;</a:t>
            </a:r>
          </a:p>
          <a:p>
            <a:pPr marL="0" indent="0">
              <a:buNone/>
            </a:pPr>
            <a:r>
              <a:rPr lang="pl-PL" dirty="0" smtClean="0"/>
              <a:t>5)jest </a:t>
            </a:r>
            <a:r>
              <a:rPr lang="pl-PL" dirty="0"/>
              <a:t>to niezbędne dla wypełnienia prawnie usprawiedliwionych celów realizowanych przez administratorów danych </a:t>
            </a:r>
            <a:r>
              <a:rPr lang="pl-PL" dirty="0" smtClean="0"/>
              <a:t>[…], </a:t>
            </a:r>
            <a:r>
              <a:rPr lang="pl-PL" dirty="0"/>
              <a:t>a przetwarzanie nie narusza praw i wolności osoby, której dane dotyczą.</a:t>
            </a:r>
          </a:p>
        </p:txBody>
      </p:sp>
    </p:spTree>
    <p:extLst>
      <p:ext uri="{BB962C8B-B14F-4D97-AF65-F5344CB8AC3E}">
        <p14:creationId xmlns:p14="http://schemas.microsoft.com/office/powerpoint/2010/main" val="321022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Zapewnienie ochrony praw i wolności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Art. 47 i 51 Konstytucji </a:t>
            </a:r>
            <a:r>
              <a:rPr lang="pl-PL" dirty="0"/>
              <a:t>RP </a:t>
            </a:r>
            <a:r>
              <a:rPr lang="pl-PL" dirty="0" smtClean="0"/>
              <a:t>–  gwarancje podstawowe </a:t>
            </a:r>
          </a:p>
          <a:p>
            <a:r>
              <a:rPr lang="pl-PL" dirty="0" smtClean="0"/>
              <a:t>Art. 18 - 20 ustawy z dnia 15 września 2017 r. o pomocy społecznej </a:t>
            </a:r>
          </a:p>
          <a:p>
            <a:r>
              <a:rPr lang="pl-PL" dirty="0" smtClean="0"/>
              <a:t>Rozporządzenie z dnia 9 grudnia 2010 r. Ministra Pracy i Polityki Społecznej w sprawie środowiskowych domów samopomocy</a:t>
            </a:r>
          </a:p>
          <a:p>
            <a:r>
              <a:rPr lang="pl-PL" dirty="0" smtClean="0"/>
              <a:t>Ustawa z dnia 29 sierpnia 1997 r. o ochronie danych osobowych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885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Legalność – art. 23 ustawy o ochronie danych osobowych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1) zgoda osoby, której dane dotyczą; zgoda musi być dobrowolna;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2) przetwarzanie jest niezbędne </a:t>
            </a:r>
            <a:r>
              <a:rPr lang="pl-PL" dirty="0"/>
              <a:t>dla zrealizowania uprawnienia lub spełnienia obowiązku wynikającego z przepisu prawa</a:t>
            </a:r>
            <a:r>
              <a:rPr lang="pl-PL" dirty="0" smtClean="0"/>
              <a:t>;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3) realizacja umowy, gdy osoba, której dane dotyczą, jest jej stroną lub gdy jest to niezbędne do podjęcia działań przed zawarciem umowy na żądanie osoby, której dane dotyczą;</a:t>
            </a:r>
          </a:p>
          <a:p>
            <a:pPr marL="0" indent="0">
              <a:buNone/>
            </a:pPr>
            <a:r>
              <a:rPr lang="pl-PL" dirty="0" smtClean="0"/>
              <a:t>4) jest niezbędne do wykonania określonych prawem zadań realizowanych dla dobra publicznego;</a:t>
            </a:r>
          </a:p>
          <a:p>
            <a:pPr marL="0" indent="0">
              <a:buNone/>
            </a:pPr>
            <a:r>
              <a:rPr lang="pl-PL" b="1" dirty="0" smtClean="0"/>
              <a:t>5)jest </a:t>
            </a:r>
            <a:r>
              <a:rPr lang="pl-PL" b="1" dirty="0"/>
              <a:t>to niezbędne dla wypełnienia prawnie usprawiedliwionych celów realizowanych przez administratorów danych </a:t>
            </a:r>
            <a:r>
              <a:rPr lang="pl-PL" b="1" dirty="0" smtClean="0"/>
              <a:t>[…], </a:t>
            </a:r>
            <a:r>
              <a:rPr lang="pl-PL" b="1" dirty="0"/>
              <a:t>a przetwarzanie nie narusza praw i wolności osoby, której dane dotyczą.</a:t>
            </a:r>
          </a:p>
        </p:txBody>
      </p:sp>
    </p:spTree>
    <p:extLst>
      <p:ext uri="{BB962C8B-B14F-4D97-AF65-F5344CB8AC3E}">
        <p14:creationId xmlns:p14="http://schemas.microsoft.com/office/powerpoint/2010/main" val="176917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/>
              <a:t>Zbiór danych osobowych</a:t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1248" y="2182033"/>
            <a:ext cx="10515600" cy="45638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Art. 7 pkt 1 ustawy o ochronie danych osobowych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l-PL" dirty="0" smtClean="0"/>
              <a:t>jest to zestaw danych osobowych, tj. informacji o charakterze osobowym;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l-PL" dirty="0" smtClean="0"/>
              <a:t>posiada ustaloną strukturę, co oznacza, że dane są uporządkowane i ułożone w odpowiedni sposób;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l-PL" dirty="0" smtClean="0"/>
              <a:t>dane w nim zawarte są dostępne według określonych kryteriów, co oznacza, że istnieje pewien klucz ich wyszukiwania w zbiorze, pozwalający na w miarę szybkie i bezpośrednie odszukanie interesujących danych osobowych, bez konieczności przeglądania całego zbioru lub znacznej jego części; nie ma przy tym znaczenia liczba ani rodzaje kryteriów - może to być zarówno kryterium osobowe lub nieosobowe.</a:t>
            </a:r>
          </a:p>
        </p:txBody>
      </p:sp>
    </p:spTree>
    <p:extLst>
      <p:ext uri="{BB962C8B-B14F-4D97-AF65-F5344CB8AC3E}">
        <p14:creationId xmlns:p14="http://schemas.microsoft.com/office/powerpoint/2010/main" val="35726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/>
              <a:t>Zgłoszenie zbioru danych do rejestracji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58665" y="2540481"/>
            <a:ext cx="9905998" cy="3276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 Art. 40 </a:t>
            </a:r>
            <a:r>
              <a:rPr lang="pl-PL" dirty="0" smtClean="0"/>
              <a:t>ustawy o ochronie danych osobowych:</a:t>
            </a:r>
          </a:p>
          <a:p>
            <a:r>
              <a:rPr lang="pl-PL" dirty="0" smtClean="0"/>
              <a:t>Administrator danych jest obowiązany zgłosić zbiór danych do rejestracji Generalnemu Inspektorowi</a:t>
            </a:r>
          </a:p>
          <a:p>
            <a:r>
              <a:rPr lang="pl-PL" dirty="0" smtClean="0"/>
              <a:t>Obowiązkowi rejestracji zbiorów danych osobowych, z wyjątkiem zbiorów zawierających dane, o których mowa w art. 27 ust. 1, nie podlega administrator danych, który powołał administratora bezpieczeństwa informacji i zgłosił go Generalnemu Inspektorowi do rejestracji.</a:t>
            </a:r>
          </a:p>
          <a:p>
            <a:r>
              <a:rPr lang="pl-PL" dirty="0" smtClean="0"/>
              <a:t>Administrator danych może […] rozpocząć ich przetwarzanie w zbiorze danych </a:t>
            </a:r>
            <a:r>
              <a:rPr lang="pl-PL" b="1" u="sng" dirty="0" smtClean="0"/>
              <a:t>po zgłoszeniu </a:t>
            </a:r>
            <a:r>
              <a:rPr lang="pl-PL" dirty="0" smtClean="0"/>
              <a:t>tego zbioru Generalnemu Inspektorowi, chyba że ustawa zwalnia go z tego obowiązku.</a:t>
            </a:r>
          </a:p>
          <a:p>
            <a:r>
              <a:rPr lang="pl-PL" dirty="0"/>
              <a:t>Administrator danych, o których mowa w art. 27 ust. 1, może rozpocząć ich przetwarzanie w zbiorze danych po </a:t>
            </a:r>
            <a:r>
              <a:rPr lang="pl-PL" b="1" u="sng" dirty="0"/>
              <a:t>zarejestrowaniu</a:t>
            </a:r>
            <a:r>
              <a:rPr lang="pl-PL" dirty="0"/>
              <a:t> zbioru, chyba że ustawa zwalnia go z obowiązku zgłoszenia zbioru do rejestracji.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5495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Drewniana czcionk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rewniana czcionk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 drewna]]</Template>
  <TotalTime>682</TotalTime>
  <Words>1099</Words>
  <Application>Microsoft Office PowerPoint</Application>
  <PresentationFormat>Panoramiczny</PresentationFormat>
  <Paragraphs>98</Paragraphs>
  <Slides>14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Calibri</vt:lpstr>
      <vt:lpstr>Rockwell</vt:lpstr>
      <vt:lpstr>Rockwell Condensed</vt:lpstr>
      <vt:lpstr>Wingdings</vt:lpstr>
      <vt:lpstr>Drewniana czcionka</vt:lpstr>
      <vt:lpstr>Prowadzenie monitoringu wizyjnego</vt:lpstr>
      <vt:lpstr>Zasady ochrony danych osobowych</vt:lpstr>
      <vt:lpstr>ADEKWATNOŚĆ</vt:lpstr>
      <vt:lpstr>Gdzie można umieścić kamery?</vt:lpstr>
      <vt:lpstr>Legalność – art. 23 ustawy o ochronie danych osobowych</vt:lpstr>
      <vt:lpstr>Zapewnienie ochrony praw i wolności </vt:lpstr>
      <vt:lpstr>Legalność – art. 23 ustawy o ochronie danych osobowych</vt:lpstr>
      <vt:lpstr>Zbiór danych osobowych </vt:lpstr>
      <vt:lpstr>Zgłoszenie zbioru danych do rejestracji </vt:lpstr>
      <vt:lpstr>Obowiązek informacyjny</vt:lpstr>
      <vt:lpstr>przykład</vt:lpstr>
      <vt:lpstr>POLITYKA BEZPIECZEŃSTWA INFORMACJI  </vt:lpstr>
      <vt:lpstr>Przepisy karne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wizyjny</dc:title>
  <dc:creator>Magdalena Gąsior</dc:creator>
  <cp:lastModifiedBy>Magdalena Gąsior</cp:lastModifiedBy>
  <cp:revision>38</cp:revision>
  <dcterms:created xsi:type="dcterms:W3CDTF">2017-10-17T08:15:34Z</dcterms:created>
  <dcterms:modified xsi:type="dcterms:W3CDTF">2017-10-31T11:54:30Z</dcterms:modified>
</cp:coreProperties>
</file>