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97" autoAdjust="0"/>
  </p:normalViewPr>
  <p:slideViewPr>
    <p:cSldViewPr snapToGrid="0">
      <p:cViewPr varScale="1">
        <p:scale>
          <a:sx n="73" d="100"/>
          <a:sy n="73" d="100"/>
        </p:scale>
        <p:origin x="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E00D3-0B9D-4426-B42E-4BA006BED867}" type="datetimeFigureOut">
              <a:rPr lang="pl-PL" smtClean="0"/>
              <a:t>13.12.2022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44F0B-6422-4C3F-98BD-D8BB5D6A05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503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44F0B-6422-4C3F-98BD-D8BB5D6A0551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6454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l-PL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755640" y="2146320"/>
            <a:ext cx="8038440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4800" b="1" strike="noStrike" spc="-1" dirty="0">
                <a:solidFill>
                  <a:schemeClr val="bg1"/>
                </a:solidFill>
                <a:latin typeface="Calibri"/>
                <a:ea typeface="DejaVu Sans"/>
              </a:rPr>
              <a:t>Dziedzictwo muzyki polskiej</a:t>
            </a:r>
            <a:endParaRPr lang="pl-PL" sz="48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l-PL" sz="4800" b="1" strike="noStrike" spc="-1" dirty="0">
                <a:solidFill>
                  <a:schemeClr val="bg1"/>
                </a:solidFill>
                <a:latin typeface="Calibri"/>
                <a:ea typeface="DejaVu Sans"/>
              </a:rPr>
              <a:t>w otwartym dostępie</a:t>
            </a:r>
            <a:endParaRPr lang="pl-PL" sz="48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388440" y="1240200"/>
            <a:ext cx="8426160" cy="111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70000" indent="-26892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Wnioskodawca: Ministerstwo Kultury i Dziedzictwa Narodowego</a:t>
            </a:r>
            <a:endParaRPr lang="pl-PL" sz="1800" b="0" strike="noStrike" spc="-1">
              <a:latin typeface="Arial"/>
            </a:endParaRPr>
          </a:p>
          <a:p>
            <a:pPr marL="270000" indent="-26892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Beneficjent: Narodowy Instytut Fryderyka Chopina</a:t>
            </a:r>
            <a:endParaRPr lang="pl-PL" sz="1800" b="0" strike="noStrike" spc="-1">
              <a:latin typeface="Arial"/>
            </a:endParaRPr>
          </a:p>
          <a:p>
            <a:pPr marL="270000" indent="-26892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Partnerzy: brak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42" name="CustomShape 3"/>
          <p:cNvSpPr/>
          <p:nvPr/>
        </p:nvSpPr>
        <p:spPr>
          <a:xfrm>
            <a:off x="66960" y="4432680"/>
            <a:ext cx="1219032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CEL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43" name="CustomShape 4"/>
          <p:cNvSpPr/>
          <p:nvPr/>
        </p:nvSpPr>
        <p:spPr>
          <a:xfrm>
            <a:off x="784440" y="5300280"/>
            <a:ext cx="10827360" cy="81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16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Cel ogólny: kompleksowa digitalizacja obejmująca tworzenie metadanych oraz wykonanie transkrypcji w zapisie symbolicznym reprezentatywnych dzieł muzyki polskiej okresu od XVI do XIX wieku.</a:t>
            </a:r>
            <a:endParaRPr lang="pl-PL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pl-PL" sz="1600" b="0" strike="noStrike" spc="-1"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1983600" y="2253960"/>
            <a:ext cx="850788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OKRES REALIZACJI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45" name="Table 6"/>
          <p:cNvGraphicFramePr/>
          <p:nvPr/>
        </p:nvGraphicFramePr>
        <p:xfrm>
          <a:off x="784440" y="2991600"/>
          <a:ext cx="10946160" cy="939960"/>
        </p:xfrm>
        <a:graphic>
          <a:graphicData uri="http://schemas.openxmlformats.org/drawingml/2006/table">
            <a:tbl>
              <a:tblPr/>
              <a:tblGrid>
                <a:gridCol w="1683360"/>
                <a:gridCol w="4596120"/>
                <a:gridCol w="4666680"/>
              </a:tblGrid>
              <a:tr h="501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Planowany: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2019-01-01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2021-12-31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8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Faktyczny: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2019-01-01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2022-08-31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Obraz 48"/>
          <p:cNvPicPr/>
          <p:nvPr/>
        </p:nvPicPr>
        <p:blipFill>
          <a:blip r:embed="rId3"/>
          <a:stretch/>
        </p:blipFill>
        <p:spPr>
          <a:xfrm>
            <a:off x="967680" y="2746080"/>
            <a:ext cx="9270360" cy="3633840"/>
          </a:xfrm>
          <a:prstGeom prst="rect">
            <a:avLst/>
          </a:prstGeom>
          <a:ln w="0">
            <a:noFill/>
          </a:ln>
        </p:spPr>
      </p:pic>
      <p:sp>
        <p:nvSpPr>
          <p:cNvPr id="47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2"/>
          <p:cNvSpPr/>
          <p:nvPr/>
        </p:nvSpPr>
        <p:spPr>
          <a:xfrm>
            <a:off x="420480" y="1266120"/>
            <a:ext cx="1147284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fontScale="87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3200" b="1" strike="noStrike" spc="-1">
                <a:solidFill>
                  <a:srgbClr val="002060"/>
                </a:solidFill>
                <a:latin typeface="Calibri"/>
                <a:ea typeface="DejaVu Sans"/>
              </a:rPr>
              <a:t>Źródło finansowania: </a:t>
            </a:r>
            <a:r>
              <a:rPr lang="pl-PL" sz="2500" b="1" strike="noStrike" spc="-1">
                <a:solidFill>
                  <a:srgbClr val="002060"/>
                </a:solidFill>
                <a:latin typeface="Calibri"/>
                <a:ea typeface="DejaVu Sans"/>
              </a:rPr>
              <a:t>Program Operacyjny Polska Cyfrowa, 2.3.2 / Budżet państwa  część 24</a:t>
            </a:r>
            <a:endParaRPr lang="pl-PL" sz="2500" b="0" strike="noStrike" spc="-1">
              <a:latin typeface="Arial"/>
            </a:endParaRPr>
          </a:p>
        </p:txBody>
      </p:sp>
      <p:sp>
        <p:nvSpPr>
          <p:cNvPr id="49" name="CustomShape 3"/>
          <p:cNvSpPr/>
          <p:nvPr/>
        </p:nvSpPr>
        <p:spPr>
          <a:xfrm>
            <a:off x="-204120" y="1996200"/>
            <a:ext cx="1219032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KOSZT REALIZACJI PROJEKTU</a:t>
            </a:r>
            <a:endParaRPr lang="pl-PL" sz="4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" name="CustomShape 2"/>
          <p:cNvSpPr/>
          <p:nvPr/>
        </p:nvSpPr>
        <p:spPr>
          <a:xfrm>
            <a:off x="1656000" y="1512000"/>
            <a:ext cx="850788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PRODUKTY PROJEKTU</a:t>
            </a:r>
            <a:endParaRPr lang="pl-PL" sz="4000" b="0" strike="noStrike" spc="-1">
              <a:latin typeface="Arial"/>
            </a:endParaRPr>
          </a:p>
        </p:txBody>
      </p:sp>
      <p:pic>
        <p:nvPicPr>
          <p:cNvPr id="52" name="Obraz 51"/>
          <p:cNvPicPr/>
          <p:nvPr/>
        </p:nvPicPr>
        <p:blipFill>
          <a:blip r:embed="rId4"/>
          <a:stretch/>
        </p:blipFill>
        <p:spPr>
          <a:xfrm>
            <a:off x="338328" y="2260800"/>
            <a:ext cx="11219688" cy="3810816"/>
          </a:xfrm>
          <a:prstGeom prst="rect">
            <a:avLst/>
          </a:prstGeom>
          <a:ln w="0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az 58"/>
          <p:cNvPicPr/>
          <p:nvPr/>
        </p:nvPicPr>
        <p:blipFill>
          <a:blip r:embed="rId3"/>
          <a:stretch/>
        </p:blipFill>
        <p:spPr>
          <a:xfrm rot="1200">
            <a:off x="1626542" y="1900819"/>
            <a:ext cx="8897786" cy="4955682"/>
          </a:xfrm>
          <a:prstGeom prst="rect">
            <a:avLst/>
          </a:prstGeom>
          <a:ln w="0">
            <a:noFill/>
          </a:ln>
        </p:spPr>
      </p:pic>
      <p:sp>
        <p:nvSpPr>
          <p:cNvPr id="53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4" name="CustomShape 2"/>
          <p:cNvSpPr/>
          <p:nvPr/>
        </p:nvSpPr>
        <p:spPr>
          <a:xfrm>
            <a:off x="1528561" y="1150466"/>
            <a:ext cx="863928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PRODUKTY PROJEKTU </a:t>
            </a:r>
            <a:r>
              <a:rPr lang="pl-PL" sz="24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– interoperacyjność</a:t>
            </a:r>
            <a:endParaRPr lang="pl-PL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pl-PL" sz="24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(widok kooperacji aplikacji)</a:t>
            </a:r>
            <a:endParaRPr lang="pl-PL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CustomShape 2"/>
          <p:cNvSpPr/>
          <p:nvPr/>
        </p:nvSpPr>
        <p:spPr>
          <a:xfrm>
            <a:off x="1789560" y="1325880"/>
            <a:ext cx="850788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4000" b="1" strike="noStrike" spc="-1">
                <a:solidFill>
                  <a:srgbClr val="000000"/>
                </a:solidFill>
                <a:latin typeface="Calibri"/>
                <a:ea typeface="DejaVu Sans"/>
              </a:rPr>
              <a:t>WSKAŹNIKI EFEKTYWNOŚCI PROJEKTU</a:t>
            </a:r>
            <a:endParaRPr lang="pl-PL" sz="4000" b="0" strike="noStrike" spc="-1">
              <a:latin typeface="Arial"/>
            </a:endParaRPr>
          </a:p>
        </p:txBody>
      </p:sp>
      <p:pic>
        <p:nvPicPr>
          <p:cNvPr id="58" name="Obraz 61"/>
          <p:cNvPicPr/>
          <p:nvPr/>
        </p:nvPicPr>
        <p:blipFill>
          <a:blip r:embed="rId3"/>
          <a:stretch/>
        </p:blipFill>
        <p:spPr>
          <a:xfrm>
            <a:off x="181440" y="2075760"/>
            <a:ext cx="11549160" cy="4363200"/>
          </a:xfrm>
          <a:prstGeom prst="rect">
            <a:avLst/>
          </a:prstGeom>
          <a:ln w="0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CustomShape 2"/>
          <p:cNvSpPr/>
          <p:nvPr/>
        </p:nvSpPr>
        <p:spPr>
          <a:xfrm>
            <a:off x="1914066" y="1364854"/>
            <a:ext cx="8507880" cy="74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  <a:buNone/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TRWAŁOŚĆ PROJEKTU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61" name="CustomShape 3"/>
          <p:cNvSpPr/>
          <p:nvPr/>
        </p:nvSpPr>
        <p:spPr>
          <a:xfrm>
            <a:off x="741938" y="2308036"/>
            <a:ext cx="9005040" cy="11270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70000" indent="-26892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Okres trwałości: 2022-2027</a:t>
            </a:r>
            <a:endParaRPr lang="pl-PL" sz="1800" b="0" strike="noStrike" spc="-1" dirty="0">
              <a:latin typeface="Arial"/>
            </a:endParaRPr>
          </a:p>
          <a:p>
            <a:pPr marL="270000" indent="-26892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Źródło finansowania utrzymania produktów projektu: środki własne </a:t>
            </a:r>
            <a:r>
              <a:rPr lang="pl-PL" sz="1800" b="0" strike="noStrike" spc="-1" dirty="0" smtClean="0">
                <a:solidFill>
                  <a:srgbClr val="002060"/>
                </a:solidFill>
                <a:latin typeface="Calibri"/>
                <a:ea typeface="DejaVu Sans"/>
              </a:rPr>
              <a:t>Beneficjenta</a:t>
            </a:r>
            <a:endParaRPr lang="pl-PL" sz="1800" b="0" strike="noStrike" spc="-1" dirty="0">
              <a:latin typeface="Arial"/>
            </a:endParaRPr>
          </a:p>
          <a:p>
            <a:pPr marL="270000" indent="-26892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Najważniejsze ryzyka:</a:t>
            </a:r>
            <a:endParaRPr lang="pl-PL" sz="1800" b="0" strike="noStrike" spc="-1" dirty="0">
              <a:latin typeface="Arial"/>
            </a:endParaRPr>
          </a:p>
        </p:txBody>
      </p:sp>
      <p:graphicFrame>
        <p:nvGraphicFramePr>
          <p:cNvPr id="62" name="Table 4"/>
          <p:cNvGraphicFramePr/>
          <p:nvPr>
            <p:extLst>
              <p:ext uri="{D42A27DB-BD31-4B8C-83A1-F6EECF244321}">
                <p14:modId xmlns:p14="http://schemas.microsoft.com/office/powerpoint/2010/main" val="2585857505"/>
              </p:ext>
            </p:extLst>
          </p:nvPr>
        </p:nvGraphicFramePr>
        <p:xfrm>
          <a:off x="508902" y="3812440"/>
          <a:ext cx="10728720" cy="1950720"/>
        </p:xfrm>
        <a:graphic>
          <a:graphicData uri="http://schemas.openxmlformats.org/drawingml/2006/table">
            <a:tbl>
              <a:tblPr/>
              <a:tblGrid>
                <a:gridCol w="3574080"/>
                <a:gridCol w="1541963"/>
                <a:gridCol w="2789382"/>
                <a:gridCol w="2823295"/>
              </a:tblGrid>
              <a:tr h="5655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pl-PL" sz="1600" b="0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ryzyka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Siła oddziaływania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Prawdopodobieństwo wystąpienia ryzyka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pl-PL" sz="1600" b="0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Reakcja na ryzyko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Ryzyko związane z finansowaniem utrzymania trwałości projektu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średnia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znikome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unikanie zagrożenia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działania minimalizujące zagrożenie: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uwzględnienie w planie finansowym beneficjenta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wpisanie do zakresów obowiązków pracowników zadań związanych </a:t>
                      </a:r>
                      <a:r>
                        <a:rPr lang="pl-PL" sz="1200" b="0" i="1" strike="noStrike" spc="-1" dirty="0" smtClean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                            z 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utrzymaniem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801720" y="2807280"/>
            <a:ext cx="8038440" cy="82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Dziękuję za uwagę</a:t>
            </a:r>
            <a:endParaRPr lang="pl-PL" sz="4800" b="0" strike="noStrike" spc="-1">
              <a:latin typeface="Arial"/>
            </a:endParaRPr>
          </a:p>
        </p:txBody>
      </p:sp>
      <p:sp>
        <p:nvSpPr>
          <p:cNvPr id="64" name="CustomShape 2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</TotalTime>
  <Words>154</Words>
  <Application>Microsoft Office PowerPoint</Application>
  <PresentationFormat>Panoramiczny</PresentationFormat>
  <Paragraphs>37</Paragraphs>
  <Slides>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Buraczyński Łukasz</dc:creator>
  <dc:description/>
  <cp:lastModifiedBy>Anna Gałązka</cp:lastModifiedBy>
  <cp:revision>48</cp:revision>
  <dcterms:created xsi:type="dcterms:W3CDTF">2017-01-27T12:50:17Z</dcterms:created>
  <dcterms:modified xsi:type="dcterms:W3CDTF">2022-12-13T11:33:15Z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Panoramiczny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9</vt:i4>
  </property>
</Properties>
</file>