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7559675" cy="106918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697" autoAdjust="0"/>
  </p:normalViewPr>
  <p:slideViewPr>
    <p:cSldViewPr snapToGrid="0">
      <p:cViewPr varScale="1">
        <p:scale>
          <a:sx n="73" d="100"/>
          <a:sy n="73" d="100"/>
        </p:scale>
        <p:origin x="43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E00D3-0B9D-4426-B42E-4BA006BED867}" type="datetimeFigureOut">
              <a:rPr lang="pl-PL" smtClean="0"/>
              <a:t>13.12.2022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573088" y="1336675"/>
            <a:ext cx="6413500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744F0B-6422-4C3F-98BD-D8BB5D6A055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1503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744F0B-6422-4C3F-98BD-D8BB5D6A0551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064543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l-PL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l-PL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l-PL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l-PL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l-PL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l-PL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l-PL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l-PL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l-PL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l-PL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pl-PL" sz="4400" b="0" strike="noStrike" spc="-1">
                <a:latin typeface="Arial"/>
              </a:rPr>
              <a:t>Kliknij, aby edytować format tekstu tytułu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3200" b="0" strike="noStrike" spc="-1">
                <a:latin typeface="Arial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800" b="0" strike="noStrike" spc="-1">
                <a:latin typeface="Arial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400" b="0" strike="noStrike" spc="-1">
                <a:latin typeface="Arial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000" b="0" strike="noStrike" spc="-1">
                <a:latin typeface="Arial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latin typeface="Arial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latin typeface="Arial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latin typeface="Arial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ustomShape 1"/>
          <p:cNvSpPr/>
          <p:nvPr/>
        </p:nvSpPr>
        <p:spPr>
          <a:xfrm>
            <a:off x="755640" y="2146320"/>
            <a:ext cx="8038440" cy="156820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pl-PL" sz="4800" b="1" strike="noStrike" spc="-1" dirty="0">
                <a:solidFill>
                  <a:schemeClr val="bg1"/>
                </a:solidFill>
                <a:latin typeface="Calibri"/>
                <a:ea typeface="DejaVu Sans"/>
              </a:rPr>
              <a:t>Dziedzictwo muzyki polskiej</a:t>
            </a:r>
            <a:endParaRPr lang="pl-PL" sz="4800" b="0" strike="noStrike" spc="-1" dirty="0">
              <a:solidFill>
                <a:schemeClr val="bg1"/>
              </a:solidFill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pl-PL" sz="4800" b="1" strike="noStrike" spc="-1" dirty="0">
                <a:solidFill>
                  <a:schemeClr val="bg1"/>
                </a:solidFill>
                <a:latin typeface="Calibri"/>
                <a:ea typeface="DejaVu Sans"/>
              </a:rPr>
              <a:t>w otwartym dostępie</a:t>
            </a:r>
            <a:endParaRPr lang="pl-PL" sz="4800" b="0" strike="noStrike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39" name="CustomShape 2"/>
          <p:cNvSpPr/>
          <p:nvPr/>
        </p:nvSpPr>
        <p:spPr>
          <a:xfrm flipH="1">
            <a:off x="11794320" y="13034160"/>
            <a:ext cx="621720" cy="334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5597D3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CustomShape 1"/>
          <p:cNvSpPr/>
          <p:nvPr/>
        </p:nvSpPr>
        <p:spPr>
          <a:xfrm flipH="1">
            <a:off x="11794320" y="13034160"/>
            <a:ext cx="621720" cy="334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5597D3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1" name="CustomShape 2"/>
          <p:cNvSpPr/>
          <p:nvPr/>
        </p:nvSpPr>
        <p:spPr>
          <a:xfrm>
            <a:off x="388440" y="1240200"/>
            <a:ext cx="8426160" cy="1115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270000" indent="-268920">
              <a:lnSpc>
                <a:spcPct val="100000"/>
              </a:lnSpc>
              <a:spcBef>
                <a:spcPts val="799"/>
              </a:spcBef>
              <a:buClr>
                <a:srgbClr val="002060"/>
              </a:buClr>
              <a:buFont typeface="Wingdings" charset="2"/>
              <a:buChar char=""/>
            </a:pPr>
            <a:r>
              <a:rPr lang="pl-PL" sz="1800" b="0" strike="noStrike" spc="-1">
                <a:solidFill>
                  <a:srgbClr val="002060"/>
                </a:solidFill>
                <a:latin typeface="Calibri"/>
                <a:ea typeface="DejaVu Sans"/>
              </a:rPr>
              <a:t>Wnioskodawca: Ministerstwo Kultury i Dziedzictwa Narodowego</a:t>
            </a:r>
            <a:endParaRPr lang="pl-PL" sz="1800" b="0" strike="noStrike" spc="-1">
              <a:latin typeface="Arial"/>
            </a:endParaRPr>
          </a:p>
          <a:p>
            <a:pPr marL="270000" indent="-268920">
              <a:lnSpc>
                <a:spcPct val="100000"/>
              </a:lnSpc>
              <a:spcBef>
                <a:spcPts val="799"/>
              </a:spcBef>
              <a:buClr>
                <a:srgbClr val="002060"/>
              </a:buClr>
              <a:buFont typeface="Wingdings" charset="2"/>
              <a:buChar char=""/>
            </a:pPr>
            <a:r>
              <a:rPr lang="pl-PL" sz="1800" b="0" strike="noStrike" spc="-1">
                <a:solidFill>
                  <a:srgbClr val="002060"/>
                </a:solidFill>
                <a:latin typeface="Calibri"/>
                <a:ea typeface="DejaVu Sans"/>
              </a:rPr>
              <a:t>Beneficjent: Narodowy Instytut Fryderyka Chopina</a:t>
            </a:r>
            <a:endParaRPr lang="pl-PL" sz="1800" b="0" strike="noStrike" spc="-1">
              <a:latin typeface="Arial"/>
            </a:endParaRPr>
          </a:p>
          <a:p>
            <a:pPr marL="270000" indent="-268920">
              <a:lnSpc>
                <a:spcPct val="100000"/>
              </a:lnSpc>
              <a:spcBef>
                <a:spcPts val="799"/>
              </a:spcBef>
              <a:buClr>
                <a:srgbClr val="002060"/>
              </a:buClr>
              <a:buFont typeface="Wingdings" charset="2"/>
              <a:buChar char=""/>
            </a:pPr>
            <a:r>
              <a:rPr lang="pl-PL" sz="1800" b="0" strike="noStrike" spc="-1">
                <a:solidFill>
                  <a:srgbClr val="002060"/>
                </a:solidFill>
                <a:latin typeface="Calibri"/>
                <a:ea typeface="DejaVu Sans"/>
              </a:rPr>
              <a:t>Partnerzy: brak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42" name="CustomShape 3"/>
          <p:cNvSpPr/>
          <p:nvPr/>
        </p:nvSpPr>
        <p:spPr>
          <a:xfrm>
            <a:off x="66960" y="4432680"/>
            <a:ext cx="12190320" cy="748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rmAutofit/>
          </a:bodyPr>
          <a:lstStyle/>
          <a:p>
            <a:pPr algn="ctr">
              <a:lnSpc>
                <a:spcPct val="100000"/>
              </a:lnSpc>
              <a:spcBef>
                <a:spcPts val="799"/>
              </a:spcBef>
              <a:spcAft>
                <a:spcPts val="1199"/>
              </a:spcAft>
              <a:buNone/>
              <a:tabLst>
                <a:tab pos="0" algn="l"/>
              </a:tabLst>
            </a:pPr>
            <a:r>
              <a:rPr lang="pl-PL" sz="4000" b="1" strike="noStrike" spc="-1">
                <a:solidFill>
                  <a:srgbClr val="002060"/>
                </a:solidFill>
                <a:latin typeface="Calibri"/>
                <a:ea typeface="DejaVu Sans"/>
              </a:rPr>
              <a:t>CEL PROJEKTU</a:t>
            </a:r>
            <a:endParaRPr lang="pl-PL" sz="4000" b="0" strike="noStrike" spc="-1">
              <a:latin typeface="Arial"/>
            </a:endParaRPr>
          </a:p>
        </p:txBody>
      </p:sp>
      <p:sp>
        <p:nvSpPr>
          <p:cNvPr id="43" name="CustomShape 4"/>
          <p:cNvSpPr/>
          <p:nvPr/>
        </p:nvSpPr>
        <p:spPr>
          <a:xfrm>
            <a:off x="784440" y="5300280"/>
            <a:ext cx="10827360" cy="81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pl-PL" sz="1600" b="0" i="1" strike="noStrike" spc="-1">
                <a:solidFill>
                  <a:srgbClr val="0070C0"/>
                </a:solidFill>
                <a:latin typeface="Calibri"/>
                <a:ea typeface="Times New Roman"/>
              </a:rPr>
              <a:t>Cel ogólny: kompleksowa digitalizacja obejmująca tworzenie metadanych oraz wykonanie transkrypcji w zapisie symbolicznym reprezentatywnych dzieł muzyki polskiej okresu od XVI do XIX wieku.</a:t>
            </a:r>
            <a:endParaRPr lang="pl-PL" sz="16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pl-PL" sz="1600" b="0" strike="noStrike" spc="-1">
              <a:latin typeface="Arial"/>
            </a:endParaRPr>
          </a:p>
        </p:txBody>
      </p:sp>
      <p:sp>
        <p:nvSpPr>
          <p:cNvPr id="44" name="CustomShape 5"/>
          <p:cNvSpPr/>
          <p:nvPr/>
        </p:nvSpPr>
        <p:spPr>
          <a:xfrm>
            <a:off x="1983600" y="2253960"/>
            <a:ext cx="8507880" cy="748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rmAutofit/>
          </a:bodyPr>
          <a:lstStyle/>
          <a:p>
            <a:pPr algn="ctr">
              <a:lnSpc>
                <a:spcPct val="100000"/>
              </a:lnSpc>
              <a:spcBef>
                <a:spcPts val="799"/>
              </a:spcBef>
              <a:spcAft>
                <a:spcPts val="1199"/>
              </a:spcAft>
              <a:buNone/>
              <a:tabLst>
                <a:tab pos="0" algn="l"/>
              </a:tabLst>
            </a:pPr>
            <a:r>
              <a:rPr lang="pl-PL" sz="4000" b="1" strike="noStrike" spc="-1">
                <a:solidFill>
                  <a:srgbClr val="002060"/>
                </a:solidFill>
                <a:latin typeface="Calibri"/>
                <a:ea typeface="DejaVu Sans"/>
              </a:rPr>
              <a:t>OKRES REALIZACJI PROJEKTU</a:t>
            </a:r>
            <a:endParaRPr lang="pl-PL" sz="4000" b="0" strike="noStrike" spc="-1">
              <a:latin typeface="Arial"/>
            </a:endParaRPr>
          </a:p>
        </p:txBody>
      </p:sp>
      <p:graphicFrame>
        <p:nvGraphicFramePr>
          <p:cNvPr id="45" name="Table 6"/>
          <p:cNvGraphicFramePr/>
          <p:nvPr/>
        </p:nvGraphicFramePr>
        <p:xfrm>
          <a:off x="784440" y="2991600"/>
          <a:ext cx="10946160" cy="939960"/>
        </p:xfrm>
        <a:graphic>
          <a:graphicData uri="http://schemas.openxmlformats.org/drawingml/2006/table">
            <a:tbl>
              <a:tblPr/>
              <a:tblGrid>
                <a:gridCol w="1683360"/>
                <a:gridCol w="4596120"/>
                <a:gridCol w="4666680"/>
              </a:tblGrid>
              <a:tr h="501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pl-PL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Planowany: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pl-PL" sz="1200" b="0" i="1" strike="noStrike" spc="-1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2019-01-01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pl-PL" sz="1200" b="0" i="1" strike="noStrike" spc="-1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2021-12-31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38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pl-PL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Faktyczny: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pl-PL" sz="1200" b="0" i="1" strike="noStrike" spc="-1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2019-01-01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pl-PL" sz="1200" b="0" i="1" strike="noStrike" spc="-1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2022-08-31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Obraz 48"/>
          <p:cNvPicPr/>
          <p:nvPr/>
        </p:nvPicPr>
        <p:blipFill>
          <a:blip r:embed="rId3"/>
          <a:stretch/>
        </p:blipFill>
        <p:spPr>
          <a:xfrm>
            <a:off x="967680" y="2746080"/>
            <a:ext cx="9270360" cy="3633840"/>
          </a:xfrm>
          <a:prstGeom prst="rect">
            <a:avLst/>
          </a:prstGeom>
          <a:ln w="0">
            <a:noFill/>
          </a:ln>
        </p:spPr>
      </p:pic>
      <p:sp>
        <p:nvSpPr>
          <p:cNvPr id="47" name="CustomShape 1"/>
          <p:cNvSpPr/>
          <p:nvPr/>
        </p:nvSpPr>
        <p:spPr>
          <a:xfrm flipH="1">
            <a:off x="11794320" y="13034160"/>
            <a:ext cx="621720" cy="334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5597D3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8" name="CustomShape 2"/>
          <p:cNvSpPr/>
          <p:nvPr/>
        </p:nvSpPr>
        <p:spPr>
          <a:xfrm>
            <a:off x="420480" y="1266120"/>
            <a:ext cx="11472840" cy="748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rmAutofit fontScale="87000"/>
          </a:bodyPr>
          <a:lstStyle/>
          <a:p>
            <a:pPr>
              <a:lnSpc>
                <a:spcPct val="100000"/>
              </a:lnSpc>
              <a:spcBef>
                <a:spcPts val="641"/>
              </a:spcBef>
              <a:spcAft>
                <a:spcPts val="1199"/>
              </a:spcAft>
              <a:buNone/>
              <a:tabLst>
                <a:tab pos="0" algn="l"/>
              </a:tabLst>
            </a:pPr>
            <a:r>
              <a:rPr lang="pl-PL" sz="3200" b="1" strike="noStrike" spc="-1">
                <a:solidFill>
                  <a:srgbClr val="002060"/>
                </a:solidFill>
                <a:latin typeface="Calibri"/>
                <a:ea typeface="DejaVu Sans"/>
              </a:rPr>
              <a:t>Źródło finansowania: </a:t>
            </a:r>
            <a:r>
              <a:rPr lang="pl-PL" sz="2500" b="1" strike="noStrike" spc="-1">
                <a:solidFill>
                  <a:srgbClr val="002060"/>
                </a:solidFill>
                <a:latin typeface="Calibri"/>
                <a:ea typeface="DejaVu Sans"/>
              </a:rPr>
              <a:t>Program Operacyjny Polska Cyfrowa, 2.3.2 / Budżet państwa  część 24</a:t>
            </a:r>
            <a:endParaRPr lang="pl-PL" sz="2500" b="0" strike="noStrike" spc="-1">
              <a:latin typeface="Arial"/>
            </a:endParaRPr>
          </a:p>
        </p:txBody>
      </p:sp>
      <p:sp>
        <p:nvSpPr>
          <p:cNvPr id="49" name="CustomShape 3"/>
          <p:cNvSpPr/>
          <p:nvPr/>
        </p:nvSpPr>
        <p:spPr>
          <a:xfrm>
            <a:off x="-204120" y="1996200"/>
            <a:ext cx="12190320" cy="748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rmAutofit/>
          </a:bodyPr>
          <a:lstStyle/>
          <a:p>
            <a:pPr algn="ctr">
              <a:lnSpc>
                <a:spcPct val="100000"/>
              </a:lnSpc>
              <a:spcBef>
                <a:spcPts val="799"/>
              </a:spcBef>
              <a:spcAft>
                <a:spcPts val="1199"/>
              </a:spcAft>
              <a:buNone/>
              <a:tabLst>
                <a:tab pos="0" algn="l"/>
              </a:tabLst>
            </a:pPr>
            <a:r>
              <a:rPr lang="pl-PL" sz="4000" b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KOSZT REALIZACJI PROJEKTU</a:t>
            </a:r>
            <a:endParaRPr lang="pl-PL" sz="40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CustomShape 1"/>
          <p:cNvSpPr/>
          <p:nvPr/>
        </p:nvSpPr>
        <p:spPr>
          <a:xfrm flipH="1">
            <a:off x="11794320" y="13034160"/>
            <a:ext cx="621720" cy="334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5597D3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1" name="CustomShape 2"/>
          <p:cNvSpPr/>
          <p:nvPr/>
        </p:nvSpPr>
        <p:spPr>
          <a:xfrm>
            <a:off x="1656000" y="1512000"/>
            <a:ext cx="8507880" cy="748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  <a:spcAft>
                <a:spcPts val="1199"/>
              </a:spcAft>
              <a:buNone/>
              <a:tabLst>
                <a:tab pos="0" algn="l"/>
              </a:tabLst>
            </a:pPr>
            <a:r>
              <a:rPr lang="pl-PL" sz="4000" b="1" strike="noStrike" spc="-1">
                <a:solidFill>
                  <a:srgbClr val="002060"/>
                </a:solidFill>
                <a:latin typeface="Calibri"/>
                <a:ea typeface="DejaVu Sans"/>
              </a:rPr>
              <a:t>PRODUKTY PROJEKTU</a:t>
            </a:r>
            <a:endParaRPr lang="pl-PL" sz="4000" b="0" strike="noStrike" spc="-1">
              <a:latin typeface="Arial"/>
            </a:endParaRPr>
          </a:p>
        </p:txBody>
      </p:sp>
      <p:pic>
        <p:nvPicPr>
          <p:cNvPr id="52" name="Obraz 51"/>
          <p:cNvPicPr/>
          <p:nvPr/>
        </p:nvPicPr>
        <p:blipFill>
          <a:blip r:embed="rId4"/>
          <a:stretch/>
        </p:blipFill>
        <p:spPr>
          <a:xfrm>
            <a:off x="338328" y="2260800"/>
            <a:ext cx="11219688" cy="3810816"/>
          </a:xfrm>
          <a:prstGeom prst="rect">
            <a:avLst/>
          </a:prstGeom>
          <a:ln w="0">
            <a:solidFill>
              <a:schemeClr val="tx1"/>
            </a:solidFill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Obraz 58"/>
          <p:cNvPicPr/>
          <p:nvPr/>
        </p:nvPicPr>
        <p:blipFill>
          <a:blip r:embed="rId3"/>
          <a:stretch/>
        </p:blipFill>
        <p:spPr>
          <a:xfrm rot="1200">
            <a:off x="1626542" y="1900819"/>
            <a:ext cx="8897786" cy="4955682"/>
          </a:xfrm>
          <a:prstGeom prst="rect">
            <a:avLst/>
          </a:prstGeom>
          <a:ln w="0">
            <a:noFill/>
          </a:ln>
        </p:spPr>
      </p:pic>
      <p:sp>
        <p:nvSpPr>
          <p:cNvPr id="53" name="CustomShape 1"/>
          <p:cNvSpPr/>
          <p:nvPr/>
        </p:nvSpPr>
        <p:spPr>
          <a:xfrm flipH="1">
            <a:off x="11794320" y="13034160"/>
            <a:ext cx="621720" cy="334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5597D3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4" name="CustomShape 2"/>
          <p:cNvSpPr/>
          <p:nvPr/>
        </p:nvSpPr>
        <p:spPr>
          <a:xfrm>
            <a:off x="1528561" y="1150466"/>
            <a:ext cx="8639280" cy="748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pl-PL" sz="4000" b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PRODUKTY PROJEKTU </a:t>
            </a:r>
            <a:r>
              <a:rPr lang="pl-PL" sz="2400" b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– interoperacyjność</a:t>
            </a:r>
            <a:endParaRPr lang="pl-PL" sz="2400" b="0" strike="noStrike" spc="-1" dirty="0">
              <a:latin typeface="Arial"/>
            </a:endParaRPr>
          </a:p>
          <a:p>
            <a:pPr algn="ctr">
              <a:lnSpc>
                <a:spcPct val="90000"/>
              </a:lnSpc>
              <a:buNone/>
              <a:tabLst>
                <a:tab pos="0" algn="l"/>
              </a:tabLst>
            </a:pPr>
            <a:r>
              <a:rPr lang="pl-PL" sz="2400" b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(widok kooperacji aplikacji)</a:t>
            </a:r>
            <a:endParaRPr lang="pl-PL" sz="24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CustomShape 1"/>
          <p:cNvSpPr/>
          <p:nvPr/>
        </p:nvSpPr>
        <p:spPr>
          <a:xfrm flipH="1">
            <a:off x="11794320" y="13034160"/>
            <a:ext cx="621720" cy="334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5597D3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7" name="CustomShape 2"/>
          <p:cNvSpPr/>
          <p:nvPr/>
        </p:nvSpPr>
        <p:spPr>
          <a:xfrm>
            <a:off x="1789560" y="1325880"/>
            <a:ext cx="8507880" cy="748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  <a:spcAft>
                <a:spcPts val="1199"/>
              </a:spcAft>
              <a:buNone/>
              <a:tabLst>
                <a:tab pos="0" algn="l"/>
              </a:tabLst>
            </a:pPr>
            <a:r>
              <a:rPr lang="pl-PL" sz="4000" b="1" strike="noStrike" spc="-1">
                <a:solidFill>
                  <a:srgbClr val="000000"/>
                </a:solidFill>
                <a:latin typeface="Calibri"/>
                <a:ea typeface="DejaVu Sans"/>
              </a:rPr>
              <a:t>WSKAŹNIKI EFEKTYWNOŚCI PROJEKTU</a:t>
            </a:r>
            <a:endParaRPr lang="pl-PL" sz="4000" b="0" strike="noStrike" spc="-1">
              <a:latin typeface="Arial"/>
            </a:endParaRPr>
          </a:p>
        </p:txBody>
      </p:sp>
      <p:pic>
        <p:nvPicPr>
          <p:cNvPr id="58" name="Obraz 61"/>
          <p:cNvPicPr/>
          <p:nvPr/>
        </p:nvPicPr>
        <p:blipFill>
          <a:blip r:embed="rId3"/>
          <a:stretch/>
        </p:blipFill>
        <p:spPr>
          <a:xfrm>
            <a:off x="181440" y="2075760"/>
            <a:ext cx="11549160" cy="4363200"/>
          </a:xfrm>
          <a:prstGeom prst="rect">
            <a:avLst/>
          </a:prstGeom>
          <a:ln w="0">
            <a:solidFill>
              <a:schemeClr val="tx1"/>
            </a:solidFill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CustomShape 1"/>
          <p:cNvSpPr/>
          <p:nvPr/>
        </p:nvSpPr>
        <p:spPr>
          <a:xfrm flipH="1">
            <a:off x="11794320" y="13034160"/>
            <a:ext cx="621720" cy="334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5597D3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0" name="CustomShape 2"/>
          <p:cNvSpPr/>
          <p:nvPr/>
        </p:nvSpPr>
        <p:spPr>
          <a:xfrm>
            <a:off x="1914066" y="1364854"/>
            <a:ext cx="8507880" cy="748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rmAutofit/>
          </a:bodyPr>
          <a:lstStyle/>
          <a:p>
            <a:pPr algn="ctr">
              <a:lnSpc>
                <a:spcPct val="100000"/>
              </a:lnSpc>
              <a:spcBef>
                <a:spcPts val="799"/>
              </a:spcBef>
              <a:spcAft>
                <a:spcPts val="1199"/>
              </a:spcAft>
              <a:buNone/>
              <a:tabLst>
                <a:tab pos="0" algn="l"/>
              </a:tabLst>
            </a:pPr>
            <a:r>
              <a:rPr lang="pl-PL" sz="4000" b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TRWAŁOŚĆ PROJEKTU</a:t>
            </a:r>
            <a:endParaRPr lang="pl-PL" sz="4000" b="0" strike="noStrike" spc="-1" dirty="0">
              <a:latin typeface="Arial"/>
            </a:endParaRPr>
          </a:p>
        </p:txBody>
      </p:sp>
      <p:sp>
        <p:nvSpPr>
          <p:cNvPr id="61" name="CustomShape 3"/>
          <p:cNvSpPr/>
          <p:nvPr/>
        </p:nvSpPr>
        <p:spPr>
          <a:xfrm>
            <a:off x="741938" y="2308036"/>
            <a:ext cx="9005040" cy="11270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270000" indent="-268920">
              <a:lnSpc>
                <a:spcPct val="100000"/>
              </a:lnSpc>
              <a:spcBef>
                <a:spcPts val="799"/>
              </a:spcBef>
              <a:buClr>
                <a:srgbClr val="002060"/>
              </a:buClr>
              <a:buFont typeface="Wingdings" charset="2"/>
              <a:buChar char=""/>
            </a:pPr>
            <a:r>
              <a:rPr lang="pl-PL" sz="1800" b="0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Okres trwałości: 2022-2027</a:t>
            </a:r>
            <a:endParaRPr lang="pl-PL" sz="1800" b="0" strike="noStrike" spc="-1" dirty="0">
              <a:latin typeface="Arial"/>
            </a:endParaRPr>
          </a:p>
          <a:p>
            <a:pPr marL="270000" indent="-268920">
              <a:lnSpc>
                <a:spcPct val="100000"/>
              </a:lnSpc>
              <a:spcBef>
                <a:spcPts val="799"/>
              </a:spcBef>
              <a:buClr>
                <a:srgbClr val="002060"/>
              </a:buClr>
              <a:buFont typeface="Wingdings" charset="2"/>
              <a:buChar char=""/>
            </a:pPr>
            <a:r>
              <a:rPr lang="pl-PL" sz="1800" b="0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Źródło finansowania utrzymania produktów projektu: środki własne </a:t>
            </a:r>
            <a:r>
              <a:rPr lang="pl-PL" sz="1800" b="0" strike="noStrike" spc="-1" dirty="0" smtClean="0">
                <a:solidFill>
                  <a:srgbClr val="002060"/>
                </a:solidFill>
                <a:latin typeface="Calibri"/>
                <a:ea typeface="DejaVu Sans"/>
              </a:rPr>
              <a:t>Beneficjenta</a:t>
            </a:r>
            <a:endParaRPr lang="pl-PL" sz="1800" b="0" strike="noStrike" spc="-1" dirty="0">
              <a:latin typeface="Arial"/>
            </a:endParaRPr>
          </a:p>
          <a:p>
            <a:pPr marL="270000" indent="-268920">
              <a:lnSpc>
                <a:spcPct val="100000"/>
              </a:lnSpc>
              <a:spcBef>
                <a:spcPts val="799"/>
              </a:spcBef>
              <a:buClr>
                <a:srgbClr val="002060"/>
              </a:buClr>
              <a:buFont typeface="Wingdings" charset="2"/>
              <a:buChar char=""/>
            </a:pPr>
            <a:r>
              <a:rPr lang="pl-PL" sz="1800" b="0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Najważniejsze ryzyka:</a:t>
            </a:r>
            <a:endParaRPr lang="pl-PL" sz="1800" b="0" strike="noStrike" spc="-1" dirty="0">
              <a:latin typeface="Arial"/>
            </a:endParaRPr>
          </a:p>
        </p:txBody>
      </p:sp>
      <p:graphicFrame>
        <p:nvGraphicFramePr>
          <p:cNvPr id="62" name="Table 4"/>
          <p:cNvGraphicFramePr/>
          <p:nvPr>
            <p:extLst>
              <p:ext uri="{D42A27DB-BD31-4B8C-83A1-F6EECF244321}">
                <p14:modId xmlns:p14="http://schemas.microsoft.com/office/powerpoint/2010/main" val="2585857505"/>
              </p:ext>
            </p:extLst>
          </p:nvPr>
        </p:nvGraphicFramePr>
        <p:xfrm>
          <a:off x="508902" y="3812440"/>
          <a:ext cx="10728720" cy="1950720"/>
        </p:xfrm>
        <a:graphic>
          <a:graphicData uri="http://schemas.openxmlformats.org/drawingml/2006/table">
            <a:tbl>
              <a:tblPr/>
              <a:tblGrid>
                <a:gridCol w="3574080"/>
                <a:gridCol w="1541963"/>
                <a:gridCol w="2789382"/>
                <a:gridCol w="2823295"/>
              </a:tblGrid>
              <a:tr h="56559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pl-PL" sz="1600" b="0" strike="noStrike" spc="-1" dirty="0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Nazwa ryzyka</a:t>
                      </a:r>
                      <a:endParaRPr lang="pl-PL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44546A"/>
                      </a:solidFill>
                    </a:lnL>
                    <a:lnR w="12240">
                      <a:solidFill>
                        <a:srgbClr val="44546A"/>
                      </a:solidFill>
                    </a:lnR>
                    <a:lnT w="12240">
                      <a:solidFill>
                        <a:srgbClr val="44546A"/>
                      </a:solidFill>
                    </a:lnT>
                    <a:lnB w="12240">
                      <a:solidFill>
                        <a:srgbClr val="44546A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pl-PL" sz="1600" b="0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Siła oddziaływania </a:t>
                      </a:r>
                      <a:endParaRPr lang="pl-PL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44546A"/>
                      </a:solidFill>
                    </a:lnL>
                    <a:lnR w="12240">
                      <a:solidFill>
                        <a:srgbClr val="44546A"/>
                      </a:solidFill>
                    </a:lnR>
                    <a:lnT w="12240">
                      <a:solidFill>
                        <a:srgbClr val="44546A"/>
                      </a:solidFill>
                    </a:lnT>
                    <a:lnB w="12240">
                      <a:solidFill>
                        <a:srgbClr val="44546A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pl-PL" sz="1600" b="0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Prawdopodobieństwo wystąpienia ryzyka</a:t>
                      </a:r>
                      <a:endParaRPr lang="pl-PL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44546A"/>
                      </a:solidFill>
                    </a:lnL>
                    <a:lnR w="12240">
                      <a:solidFill>
                        <a:srgbClr val="44546A"/>
                      </a:solidFill>
                    </a:lnR>
                    <a:lnT w="12240">
                      <a:solidFill>
                        <a:srgbClr val="44546A"/>
                      </a:solidFill>
                    </a:lnT>
                    <a:lnB w="12240">
                      <a:solidFill>
                        <a:srgbClr val="44546A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pl-PL" sz="1600" b="0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Reakcja na ryzyko</a:t>
                      </a:r>
                      <a:endParaRPr lang="pl-PL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44546A"/>
                      </a:solidFill>
                    </a:lnL>
                    <a:lnR w="12240">
                      <a:solidFill>
                        <a:srgbClr val="44546A"/>
                      </a:solidFill>
                    </a:lnR>
                    <a:lnT w="12240">
                      <a:solidFill>
                        <a:srgbClr val="44546A"/>
                      </a:solidFill>
                    </a:lnT>
                    <a:lnB w="12240">
                      <a:solidFill>
                        <a:srgbClr val="44546A"/>
                      </a:solidFill>
                    </a:lnB>
                    <a:solidFill>
                      <a:srgbClr val="0071E2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pl-PL" sz="1200" b="0" i="1" strike="noStrike" spc="-1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Ryzyko związane z finansowaniem utrzymania trwałości projektu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44546A"/>
                      </a:solidFill>
                    </a:lnL>
                    <a:lnR w="12240">
                      <a:solidFill>
                        <a:srgbClr val="44546A"/>
                      </a:solidFill>
                    </a:lnR>
                    <a:lnT w="12240">
                      <a:solidFill>
                        <a:srgbClr val="44546A"/>
                      </a:solidFill>
                    </a:lnT>
                    <a:lnB w="12240">
                      <a:solidFill>
                        <a:srgbClr val="44546A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pl-PL" sz="1200" b="0" i="1" strike="noStrike" spc="-1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średnia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44546A"/>
                      </a:solidFill>
                    </a:lnL>
                    <a:lnR w="12240">
                      <a:solidFill>
                        <a:srgbClr val="44546A"/>
                      </a:solidFill>
                    </a:lnR>
                    <a:lnT w="12240">
                      <a:solidFill>
                        <a:srgbClr val="44546A"/>
                      </a:solidFill>
                    </a:lnT>
                    <a:lnB w="12240">
                      <a:solidFill>
                        <a:srgbClr val="44546A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pl-PL" sz="1200" b="0" i="1" strike="noStrike" spc="-1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znikome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44546A"/>
                      </a:solidFill>
                    </a:lnL>
                    <a:lnR w="12240">
                      <a:solidFill>
                        <a:srgbClr val="44546A"/>
                      </a:solidFill>
                    </a:lnR>
                    <a:lnT w="12240">
                      <a:solidFill>
                        <a:srgbClr val="44546A"/>
                      </a:solidFill>
                    </a:lnT>
                    <a:lnB w="12240">
                      <a:solidFill>
                        <a:srgbClr val="44546A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pl-PL" sz="1200" b="0" i="1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unikanie zagrożenia</a:t>
                      </a:r>
                      <a:endParaRPr lang="pl-PL" sz="12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pl-PL" sz="1200" b="0" i="1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działania minimalizujące zagrożenie:</a:t>
                      </a:r>
                      <a:endParaRPr lang="pl-PL" sz="12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pl-PL" sz="1200" b="0" i="1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- uwzględnienie w planie finansowym beneficjenta</a:t>
                      </a:r>
                      <a:endParaRPr lang="pl-PL" sz="12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pl-PL" sz="1200" b="0" i="1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- wpisanie do zakresów obowiązków pracowników zadań związanych </a:t>
                      </a:r>
                      <a:r>
                        <a:rPr lang="pl-PL" sz="1200" b="0" i="1" strike="noStrike" spc="-1" dirty="0" smtClean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                            z </a:t>
                      </a:r>
                      <a:r>
                        <a:rPr lang="pl-PL" sz="1200" b="0" i="1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utrzymaniem</a:t>
                      </a:r>
                      <a:endParaRPr lang="pl-PL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44546A"/>
                      </a:solidFill>
                    </a:lnL>
                    <a:lnR w="12240">
                      <a:solidFill>
                        <a:srgbClr val="44546A"/>
                      </a:solidFill>
                    </a:lnR>
                    <a:lnT w="12240">
                      <a:solidFill>
                        <a:srgbClr val="44546A"/>
                      </a:solidFill>
                    </a:lnT>
                    <a:lnB w="12240">
                      <a:solidFill>
                        <a:srgbClr val="44546A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CustomShape 1"/>
          <p:cNvSpPr/>
          <p:nvPr/>
        </p:nvSpPr>
        <p:spPr>
          <a:xfrm>
            <a:off x="801720" y="2807280"/>
            <a:ext cx="8038440" cy="820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pl-PL" sz="4800" b="1" strike="noStrike" spc="-1">
                <a:solidFill>
                  <a:srgbClr val="FFFFFF"/>
                </a:solidFill>
                <a:latin typeface="Calibri"/>
                <a:ea typeface="DejaVu Sans"/>
              </a:rPr>
              <a:t>Dziękuję za uwagę</a:t>
            </a:r>
            <a:endParaRPr lang="pl-PL" sz="4800" b="0" strike="noStrike" spc="-1">
              <a:latin typeface="Arial"/>
            </a:endParaRPr>
          </a:p>
        </p:txBody>
      </p:sp>
      <p:sp>
        <p:nvSpPr>
          <p:cNvPr id="64" name="CustomShape 2"/>
          <p:cNvSpPr/>
          <p:nvPr/>
        </p:nvSpPr>
        <p:spPr>
          <a:xfrm flipH="1">
            <a:off x="11794320" y="13034160"/>
            <a:ext cx="621720" cy="334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5597D3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583</TotalTime>
  <Words>154</Words>
  <Application>Microsoft Office PowerPoint</Application>
  <PresentationFormat>Panoramiczny</PresentationFormat>
  <Paragraphs>37</Paragraphs>
  <Slides>8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5" baseType="lpstr">
      <vt:lpstr>Arial</vt:lpstr>
      <vt:lpstr>Calibri</vt:lpstr>
      <vt:lpstr>DejaVu Sans</vt:lpstr>
      <vt:lpstr>Symbol</vt:lpstr>
      <vt:lpstr>Times New Roman</vt:lpstr>
      <vt:lpstr>Wingdings</vt:lpstr>
      <vt:lpstr>Office Theme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subject/>
  <dc:creator>Buraczyński Łukasz</dc:creator>
  <dc:description/>
  <cp:lastModifiedBy>Anna Gałązka</cp:lastModifiedBy>
  <cp:revision>48</cp:revision>
  <dcterms:created xsi:type="dcterms:W3CDTF">2017-01-27T12:50:17Z</dcterms:created>
  <dcterms:modified xsi:type="dcterms:W3CDTF">2022-12-13T11:33:15Z</dcterms:modified>
  <dc:language>pl-PL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Panoramiczny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9</vt:i4>
  </property>
</Properties>
</file>