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31" r:id="rId6"/>
    <p:sldId id="274" r:id="rId7"/>
    <p:sldId id="277" r:id="rId8"/>
    <p:sldId id="284" r:id="rId9"/>
    <p:sldId id="345" r:id="rId10"/>
    <p:sldId id="276" r:id="rId11"/>
    <p:sldId id="308" r:id="rId12"/>
    <p:sldId id="309" r:id="rId13"/>
    <p:sldId id="310" r:id="rId14"/>
    <p:sldId id="344" r:id="rId15"/>
    <p:sldId id="334" r:id="rId16"/>
    <p:sldId id="333" r:id="rId17"/>
    <p:sldId id="338" r:id="rId18"/>
    <p:sldId id="339" r:id="rId19"/>
    <p:sldId id="337" r:id="rId20"/>
    <p:sldId id="329" r:id="rId21"/>
    <p:sldId id="340" r:id="rId22"/>
    <p:sldId id="341" r:id="rId23"/>
    <p:sldId id="342" r:id="rId24"/>
    <p:sldId id="343" r:id="rId25"/>
    <p:sldId id="258" r:id="rId26"/>
  </p:sldIdLst>
  <p:sldSz cx="9144000" cy="5143500" type="screen16x9"/>
  <p:notesSz cx="6858000" cy="9144000"/>
  <p:defaultTextStyle>
    <a:defPPr>
      <a:defRPr lang="en-US"/>
    </a:defPPr>
    <a:lvl1pPr marL="0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85897" autoAdjust="0"/>
  </p:normalViewPr>
  <p:slideViewPr>
    <p:cSldViewPr showGuides="1">
      <p:cViewPr varScale="1">
        <p:scale>
          <a:sx n="72" d="100"/>
          <a:sy n="72" d="100"/>
        </p:scale>
        <p:origin x="1260" y="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-676"/>
    </p:cViewPr>
  </p:notesTextViewPr>
  <p:notesViewPr>
    <p:cSldViewPr>
      <p:cViewPr varScale="1">
        <p:scale>
          <a:sx n="50" d="100"/>
          <a:sy n="50" d="100"/>
        </p:scale>
        <p:origin x="270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131F2C1-44D2-4ED7-BA3C-B03516C60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CC6A2F8-6413-4BD6-9670-42A3AD914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981C-0199-4C1C-BF55-B9D1845E24A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BF2785-6379-4E0D-AD4C-F5805D984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6C95A6-4C19-47FE-AA18-9E2DB5F9C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2100-07E7-4199-BF42-570F551A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2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DO NASZEJ MAPY I DO HARMONOGRAMU PONIŻEJ.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36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26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Dawno, dawno temu, w odległej galaktyce, istniało sobie uniwersum KRC!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787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tymże Uniwersum istniało wiele Lokalnych KRC, które pozostawały pod opieką Kosmicznych Kotków, czyli </a:t>
            </a:r>
            <a:r>
              <a:rPr lang="pl-PL" dirty="0" err="1"/>
              <a:t>Edukatorek</a:t>
            </a:r>
            <a:r>
              <a:rPr lang="pl-PL" dirty="0"/>
              <a:t> i Edukatorów KRC. To właśnie one podtrzymywali trwanie tych jaśniejących, świetlistych ciał niebieskich, które swoim jasnym światłem ogrzewały wszystkie orbitujące wokół nich planety. Czasem, gdy było to potrzebne, Kosmonauci i Kosmonautki z załogi bazy KRC Wsparcie dostarczały Kosmicznym Kotkom niezbędnej pomocny merytorycznej!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86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Kiedy i to nie wystarczało, Kosmonauci i Kosmonautki KRC Wsparcie udawali się bezpośrednio po pomoc do Gwiezdnego Krążownika IP, aby zasięgnąć tam fachowej pomocy. Wszystkie te działania obserwowała i weryfikowała załoga Istot Wyższych, odpowiedzialnych za trwanie całego Uniwersum. Te dobrotliwe i wszechmądre istoty, które powołały do życia całe Uniwersum KRC i podtrzymywały jego trwanie, zwane były IZ. Dzięki takiemu rozłożeniu kosmicznych sił i współpracy w symbiozie Uniwersum KRC mogło się rozwijać i trwać nieprzerwanie aż do dziś….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35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11.png"/><Relationship Id="rId1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2.12.2025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>
            <a:extLst>
              <a:ext uri="{FF2B5EF4-FFF2-40B4-BE49-F238E27FC236}">
                <a16:creationId xmlns:a16="http://schemas.microsoft.com/office/drawing/2014/main" id="{C0CA1683-BBD7-49B1-A28E-B898DDE62117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064" y="1349596"/>
            <a:ext cx="7389873" cy="29369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8941"/>
            <a:ext cx="6773550" cy="740100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2.12.2025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6" y="824802"/>
            <a:ext cx="342900" cy="3429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4" y="349553"/>
            <a:ext cx="342900" cy="3429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6" y="824802"/>
            <a:ext cx="342900" cy="3429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552"/>
            <a:ext cx="342900" cy="3429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79" y="831921"/>
            <a:ext cx="342900" cy="3429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347988"/>
            <a:ext cx="342900" cy="3429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93" y="342342"/>
            <a:ext cx="342900" cy="3429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84" y="339502"/>
            <a:ext cx="342900" cy="3429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8" y="829987"/>
            <a:ext cx="342900" cy="3429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13" y="829009"/>
            <a:ext cx="342900" cy="3429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829009"/>
            <a:ext cx="342900" cy="3429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2B8C7807-531F-4621-B53E-F62BE86700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3" y="4334772"/>
            <a:ext cx="1402632" cy="82119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B49339D9-C6B3-4A84-9FE3-CB89355BAB4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2"/>
            <a:ext cx="2278263" cy="821194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E48CF08-3797-41AA-99F6-9E7EFBC357D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3" y="4334316"/>
            <a:ext cx="1937739" cy="8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2.12.2025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2" y="4334772"/>
            <a:ext cx="1402632" cy="821194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1" y="4334773"/>
            <a:ext cx="2278263" cy="821194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12" y="4334315"/>
            <a:ext cx="1937739" cy="82235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2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3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 userDrawn="1">
          <p15:clr>
            <a:srgbClr val="F26B43"/>
          </p15:clr>
        </p15:guide>
        <p15:guide id="2" pos="358" userDrawn="1">
          <p15:clr>
            <a:srgbClr val="F26B43"/>
          </p15:clr>
        </p15:guide>
        <p15:guide id="3" pos="552" userDrawn="1">
          <p15:clr>
            <a:srgbClr val="F26B43"/>
          </p15:clr>
        </p15:guide>
        <p15:guide id="4" pos="747" userDrawn="1">
          <p15:clr>
            <a:srgbClr val="F26B43"/>
          </p15:clr>
        </p15:guide>
        <p15:guide id="5" pos="941" userDrawn="1">
          <p15:clr>
            <a:srgbClr val="F26B43"/>
          </p15:clr>
        </p15:guide>
        <p15:guide id="6" pos="1135" userDrawn="1">
          <p15:clr>
            <a:srgbClr val="F26B43"/>
          </p15:clr>
        </p15:guide>
        <p15:guide id="7" pos="1328" userDrawn="1">
          <p15:clr>
            <a:srgbClr val="F26B43"/>
          </p15:clr>
        </p15:guide>
        <p15:guide id="8" pos="1522" userDrawn="1">
          <p15:clr>
            <a:srgbClr val="F26B43"/>
          </p15:clr>
        </p15:guide>
        <p15:guide id="9" pos="1716" userDrawn="1">
          <p15:clr>
            <a:srgbClr val="F26B43"/>
          </p15:clr>
        </p15:guide>
        <p15:guide id="10" pos="1911" userDrawn="1">
          <p15:clr>
            <a:srgbClr val="F26B43"/>
          </p15:clr>
        </p15:guide>
        <p15:guide id="11" pos="2104" userDrawn="1">
          <p15:clr>
            <a:srgbClr val="F26B43"/>
          </p15:clr>
        </p15:guide>
        <p15:guide id="12" pos="2298" userDrawn="1">
          <p15:clr>
            <a:srgbClr val="F26B43"/>
          </p15:clr>
        </p15:guide>
        <p15:guide id="13" pos="2492" userDrawn="1">
          <p15:clr>
            <a:srgbClr val="F26B43"/>
          </p15:clr>
        </p15:guide>
        <p15:guide id="14" pos="2686" userDrawn="1">
          <p15:clr>
            <a:srgbClr val="F26B43"/>
          </p15:clr>
        </p15:guide>
        <p15:guide id="15" pos="2880" userDrawn="1">
          <p15:clr>
            <a:srgbClr val="F26B43"/>
          </p15:clr>
        </p15:guide>
        <p15:guide id="16" pos="3074" userDrawn="1">
          <p15:clr>
            <a:srgbClr val="F26B43"/>
          </p15:clr>
        </p15:guide>
        <p15:guide id="17" pos="3268" userDrawn="1">
          <p15:clr>
            <a:srgbClr val="F26B43"/>
          </p15:clr>
        </p15:guide>
        <p15:guide id="18" pos="3462" userDrawn="1">
          <p15:clr>
            <a:srgbClr val="F26B43"/>
          </p15:clr>
        </p15:guide>
        <p15:guide id="19" pos="3656" userDrawn="1">
          <p15:clr>
            <a:srgbClr val="F26B43"/>
          </p15:clr>
        </p15:guide>
        <p15:guide id="20" pos="3849" userDrawn="1">
          <p15:clr>
            <a:srgbClr val="F26B43"/>
          </p15:clr>
        </p15:guide>
        <p15:guide id="21" pos="4044" userDrawn="1">
          <p15:clr>
            <a:srgbClr val="F26B43"/>
          </p15:clr>
        </p15:guide>
        <p15:guide id="22" pos="4238" userDrawn="1">
          <p15:clr>
            <a:srgbClr val="F26B43"/>
          </p15:clr>
        </p15:guide>
        <p15:guide id="23" pos="4432" userDrawn="1">
          <p15:clr>
            <a:srgbClr val="F26B43"/>
          </p15:clr>
        </p15:guide>
        <p15:guide id="24" pos="4625" userDrawn="1">
          <p15:clr>
            <a:srgbClr val="F26B43"/>
          </p15:clr>
        </p15:guide>
        <p15:guide id="25" pos="4819" userDrawn="1">
          <p15:clr>
            <a:srgbClr val="F26B43"/>
          </p15:clr>
        </p15:guide>
        <p15:guide id="26" pos="5013" userDrawn="1">
          <p15:clr>
            <a:srgbClr val="F26B43"/>
          </p15:clr>
        </p15:guide>
        <p15:guide id="27" pos="5208" userDrawn="1">
          <p15:clr>
            <a:srgbClr val="F26B43"/>
          </p15:clr>
        </p15:guide>
        <p15:guide id="28" pos="5402" userDrawn="1">
          <p15:clr>
            <a:srgbClr val="F26B43"/>
          </p15:clr>
        </p15:guide>
        <p15:guide id="29" pos="5595" userDrawn="1">
          <p15:clr>
            <a:srgbClr val="F26B43"/>
          </p15:clr>
        </p15:guide>
        <p15:guide id="30" orient="horz" pos="77" userDrawn="1">
          <p15:clr>
            <a:srgbClr val="F26B43"/>
          </p15:clr>
        </p15:guide>
        <p15:guide id="31" orient="horz" pos="231" userDrawn="1">
          <p15:clr>
            <a:srgbClr val="F26B43"/>
          </p15:clr>
        </p15:guide>
        <p15:guide id="32" orient="horz" pos="386" userDrawn="1">
          <p15:clr>
            <a:srgbClr val="F26B43"/>
          </p15:clr>
        </p15:guide>
        <p15:guide id="33" orient="horz" pos="540" userDrawn="1">
          <p15:clr>
            <a:srgbClr val="F26B43"/>
          </p15:clr>
        </p15:guide>
        <p15:guide id="34" orient="horz" pos="694" userDrawn="1">
          <p15:clr>
            <a:srgbClr val="F26B43"/>
          </p15:clr>
        </p15:guide>
        <p15:guide id="35" orient="horz" pos="848" userDrawn="1">
          <p15:clr>
            <a:srgbClr val="F26B43"/>
          </p15:clr>
        </p15:guide>
        <p15:guide id="36" orient="horz" pos="1003" userDrawn="1">
          <p15:clr>
            <a:srgbClr val="F26B43"/>
          </p15:clr>
        </p15:guide>
        <p15:guide id="37" orient="horz" pos="1157" userDrawn="1">
          <p15:clr>
            <a:srgbClr val="F26B43"/>
          </p15:clr>
        </p15:guide>
        <p15:guide id="38" orient="horz" pos="1311" userDrawn="1">
          <p15:clr>
            <a:srgbClr val="F26B43"/>
          </p15:clr>
        </p15:guide>
        <p15:guide id="39" orient="horz" pos="1466" userDrawn="1">
          <p15:clr>
            <a:srgbClr val="F26B43"/>
          </p15:clr>
        </p15:guide>
        <p15:guide id="40" orient="horz" pos="1620" userDrawn="1">
          <p15:clr>
            <a:srgbClr val="F26B43"/>
          </p15:clr>
        </p15:guide>
        <p15:guide id="41" orient="horz" pos="1774" userDrawn="1">
          <p15:clr>
            <a:srgbClr val="F26B43"/>
          </p15:clr>
        </p15:guide>
        <p15:guide id="42" orient="horz" pos="1929" userDrawn="1">
          <p15:clr>
            <a:srgbClr val="F26B43"/>
          </p15:clr>
        </p15:guide>
        <p15:guide id="43" orient="horz" pos="2083" userDrawn="1">
          <p15:clr>
            <a:srgbClr val="F26B43"/>
          </p15:clr>
        </p15:guide>
        <p15:guide id="44" orient="horz" pos="2237" userDrawn="1">
          <p15:clr>
            <a:srgbClr val="F26B43"/>
          </p15:clr>
        </p15:guide>
        <p15:guide id="45" orient="horz" pos="2392" userDrawn="1">
          <p15:clr>
            <a:srgbClr val="F26B43"/>
          </p15:clr>
        </p15:guide>
        <p15:guide id="46" orient="horz" pos="2546" userDrawn="1">
          <p15:clr>
            <a:srgbClr val="F26B43"/>
          </p15:clr>
        </p15:guide>
        <p15:guide id="47" orient="horz" pos="2700" userDrawn="1">
          <p15:clr>
            <a:srgbClr val="F26B43"/>
          </p15:clr>
        </p15:guide>
        <p15:guide id="48" orient="horz" pos="2854" userDrawn="1">
          <p15:clr>
            <a:srgbClr val="F26B43"/>
          </p15:clr>
        </p15:guide>
        <p15:guide id="49" orient="horz" pos="3009" userDrawn="1">
          <p15:clr>
            <a:srgbClr val="F26B43"/>
          </p15:clr>
        </p15:guide>
        <p15:guide id="50" orient="horz" pos="31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v.pl/web/cppc/projekt-kluby-rozwoju-cyfrowego-projekt-wspierajacy-krc-wsparci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F33F18E-394A-4875-831B-31657E1ED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2355726"/>
            <a:ext cx="6773550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200" dirty="0">
                <a:solidFill>
                  <a:schemeClr val="accent1"/>
                </a:solidFill>
              </a:rPr>
              <a:t>KRC Wsparcie</a:t>
            </a:r>
            <a:br>
              <a:rPr lang="pl-PL" sz="2200" dirty="0">
                <a:solidFill>
                  <a:schemeClr val="accent1"/>
                </a:solidFill>
              </a:rPr>
            </a:br>
            <a:r>
              <a:rPr lang="pl-PL" sz="1700" dirty="0">
                <a:solidFill>
                  <a:schemeClr val="tx1"/>
                </a:solidFill>
              </a:rPr>
              <a:t>Na czym stoimy, dokąd zmierzamy 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5" name="Obraz 4" descr="Ilustracja przedstawia cztery logotypy projektowe. Gwiazdki białą, żółtą i czerwoną na niebieskim tle, podpisane Fundusze Europejskie dla Rozwoju Społecznego, flagę Polski podpisaną Rzeczpospolita Polska, flagę Unijną podpisaną Dofinansowane przez Unię Europejską oraz logo KRC podpisane Kluby Rozwoju Cyfrowego.">
            <a:extLst>
              <a:ext uri="{FF2B5EF4-FFF2-40B4-BE49-F238E27FC236}">
                <a16:creationId xmlns:a16="http://schemas.microsoft.com/office/drawing/2014/main" id="{A393FBBA-EA67-F557-3592-F1499A94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71950"/>
            <a:ext cx="7488832" cy="6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08D1-4988-617C-F55F-0DFA1D9A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2915-A84C-166D-5C90-B9DA3D74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42" y="516665"/>
            <a:ext cx="7992888" cy="1102226"/>
          </a:xfrm>
        </p:spPr>
        <p:txBody>
          <a:bodyPr anchor="t">
            <a:normAutofit fontScale="90000"/>
          </a:bodyPr>
          <a:lstStyle/>
          <a:p>
            <a:r>
              <a:rPr lang="pl-PL" sz="2200" dirty="0"/>
              <a:t>Wsparcie dla Koordynatorów </a:t>
            </a:r>
            <a:br>
              <a:rPr lang="pl-PL" dirty="0"/>
            </a:br>
            <a:r>
              <a:rPr lang="pl-PL" sz="1600" dirty="0"/>
              <a:t>(szczególnie ważne, jeśli Edukator/ka jest równocześnie koordynatorem/koordynatorką)</a:t>
            </a:r>
            <a:br>
              <a:rPr lang="pl-PL" sz="1600" dirty="0"/>
            </a:br>
            <a:endParaRPr sz="1600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07CA75-3F3C-0669-5F2F-9F31BF1AC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10</a:t>
            </a:fld>
            <a:endParaRPr lang="pl-PL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240634"/>
              </p:ext>
            </p:extLst>
          </p:nvPr>
        </p:nvGraphicFramePr>
        <p:xfrm>
          <a:off x="467544" y="1347614"/>
          <a:ext cx="8219256" cy="342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445"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</a:t>
                      </a: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Kto wspiera koordynatora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Rodzaj wsparcia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899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Organizacyjny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Gmina / Jednostka organizacyjna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Zatrudnienie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formalności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Budżet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lokalny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KRC</a:t>
                      </a: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Zasoby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przestrzeń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do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pracy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445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Systemowy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CPPC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Ramy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wytyczne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</a:t>
                      </a:r>
                      <a:r>
                        <a:rPr lang="pl-PL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działań</a:t>
                      </a:r>
                      <a:r>
                        <a:rPr lang="pl-PL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merytorycznych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899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Nadzorczy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Instytucja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Pośrednicząca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Obowiązki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sprawozdawcze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Wymagania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formalne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projektu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Nadzór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nad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wskaźnikami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899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Relacyjny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Edukatorzy, inni koordynatorzy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Informacje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zwrotne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 realizacji</a:t>
                      </a:r>
                    </a:p>
                    <a:p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Dobre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praktyki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Wsparcie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wdrażaniu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działań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01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1789-30C8-BEB7-16EB-B632EC168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lustracja jest podpisana: Mapa relacji pomiędzy osobami i instytucjami w projekcie&#10;KRC Wsparcie. Znajdują się na niej prostokątne kafelki z nazwani jednostek, ich opisami, a także strzałki pomiędzy konkretnymi kaflami. Treści kafelków, to: Instytucja pośrednicząca IP: Monitorowanie obowiązków sprawozdawczych Beneficjenta. Weryfikacja wymagań formalnych projektu. Nadzór nad wskaźnikami. Gminy, Jednostki Samorządu Terytorialnego JST: Zatrudnienie Edukatorek/Edukatorów i Opiekunek/Opiekunów. Budżet lokalny KRC. Zasoby i przestrzeń do pracy. Koordynatorzy i Koordynatorki: Wyznaczeni przez Gminy JST. Osoby administrujące projektem JST. Stały kontakt z instytucją nawias Gmina/JST. Pełnią funkcję zarządczą. Współpraca z: Trenerkami/Trenerami, Opiekunkami/Opiekunami, Edukatorkami/Edukatorami, Udział w spotkaniach/wydarzeniach. Edukatorki i Edukatorzy: Rekrutują uczestników. Prowadzą zajęcia edukacyjne i popularyzujące. Współpracują z JST. Stały kontakt z uczestnikami i odbiorcami i dbanie o ich potrzeby. Udział w spotkaniach/wydarzeniach. Uczestnictwo w szkoleniach i treningach. Uczestniczki i Uczestnicy lokalnych KRC: Biorą udział w wydarzeniach.  Są odbiorcami paneli indywidualnych. Opiekunki i Opiekunowie: Osoba pierwszego kontaktu, koordynująca pracę KRC. Na bieżąco zgłasza potrzeby i nawiązuje kontakt z Koordynatorami JST, Gminy/JST, Edukatorkami/Edukatorami i Trenerkami/Trenerami. Trenerki i Trenerzy: Prowadzą szkolenia i warsztaty oraz trenują inne osoby prowadzące zajęcia. Stały kontakt z Koordynatorami JST, JST, Edukatorami i Edukatorkami. CPPC Centrum Projektów Polska Cyfrowa: Opracowywanie wytycznych, form i umów na szkolenia. Merytoryczny i formalny nadzór nad szkoleniami i trenerami. Umożliwienie i uruchamianie platformy edukacyjnej oraz jej stała aktualizacja. Umożliwienie kontaktu z partnerami. Realizacja modelu KRC. Partnerzy EBB, MIO, PŁ, SMWI, PC: Organizacja pierwszego kontaktu dla instruktorów KRC (w zakresie wsparcia merytorycznego). Strzałki ułożone są zaś następująco: Gminy JST. Strzałki prowadzą do: Instytucja pośrednicząca IP, Koordynatorzy i Koordynatorki. Strzałki przychodzące z: Uczestniczki i Uczestnicy lokalnych KRC. Instytucja pośrednicząca IP. Strzałki prowadzą do: Opiekunki i Opiekunowie. CPPC. Strzałki przychodzące z: Gminy JST. CPPC Centrum Projektów Polska Cyfrowa. Strzałki prowadzą do: Partnerzy. Strzałki przychodzące z: Instytucja pośrednicząca. Partnerzy. Strzałki prowadzą do: Opiekunki i Opiekunowie. Strzałki przychodzące z: CPPC. Koordynatorzy i Koordynatorki. Strzałki prowadzą do: Opiekunki i Opiekunowie. Edukatorzy i Edukatorki. Strzałki przychodzące z: Gminy JST, Uczestniczki i Uczestnicy lokalnych KRC. Opiekunki i Opiekunowie. Strzałki prowadzą do: Trenerki i Trenerzy. Strzałki przychodzące z: Instytucja pośrednicząca IP. Koordynatorzy i Koordynatorki, Partnerzy. Edukatorki i Edukatorzy. Strzałki prowadzą do: Uczestniczki i Uczestnicy lokalnych KRC. Strzałki przychodzące z: Koordynatorzy i Koordynatorki, Trenerki i Trenerzy. Trenerki i Trenerzy. Strzałki prowadzą do: Edukatorzy i Edukatorki. Strzałki przychodzące z: Opiekunki i Opiekunowie. Uczestniczki i Uczestnicy lokalnych KRC.  Strzałki prowadzą do: Gminy JST, Koordynatorzy i Koordynatorki. Strzałki przychodzące z: Edukatorzy i Edukatorki. U dołu strony znajduje się belka z logotypami: Funduszy europejskich dla Rozwoju Społecznego, Rzeczpospolitej Polskiej, Dofinansowania przez Unię Europejską oraz logotyp Klubu Rozwoju Cyfrowego. Obok na ilustracji znajduje się logotyp Fundusze Europejskie dla Rozwoju Społecznego.">
            <a:extLst>
              <a:ext uri="{FF2B5EF4-FFF2-40B4-BE49-F238E27FC236}">
                <a16:creationId xmlns:a16="http://schemas.microsoft.com/office/drawing/2014/main" id="{955A41CE-195E-7F94-B34E-E6D740025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0"/>
            <a:ext cx="7272808" cy="5145512"/>
          </a:xfrm>
          <a:noFill/>
        </p:spPr>
      </p:pic>
    </p:spTree>
    <p:extLst>
      <p:ext uri="{BB962C8B-B14F-4D97-AF65-F5344CB8AC3E}">
        <p14:creationId xmlns:p14="http://schemas.microsoft.com/office/powerpoint/2010/main" val="400848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348F-4088-B6C6-D868-E15160E8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50CF6-3824-56B9-951D-05986212C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784" y="3723878"/>
            <a:ext cx="5542066" cy="898396"/>
          </a:xfrm>
        </p:spPr>
        <p:txBody>
          <a:bodyPr/>
          <a:lstStyle/>
          <a:p>
            <a:r>
              <a:rPr lang="pl-PL" dirty="0" err="1"/>
              <a:t>Edukatorki</a:t>
            </a:r>
            <a:r>
              <a:rPr lang="pl-PL" dirty="0"/>
              <a:t> i Edukatorzy a ich relacje z …</a:t>
            </a:r>
            <a:endParaRPr lang="pl-PL" sz="15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417B84-E59F-B0DF-142D-390C6AAFC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36348"/>
          <a:stretch/>
        </p:blipFill>
        <p:spPr>
          <a:xfrm>
            <a:off x="7596336" y="267494"/>
            <a:ext cx="1078341" cy="294424"/>
          </a:xfrm>
          <a:prstGeom prst="rect">
            <a:avLst/>
          </a:prstGeom>
        </p:spPr>
      </p:pic>
      <p:pic>
        <p:nvPicPr>
          <p:cNvPr id="6" name="Symbol zastępczy obrazu 5" descr="Ilustracja przedstawia grupę osób siedzących przed laptopami przy drewnianym stole, słuchających mężczyzny w marynarce, stojącego przy białej tablicy.">
            <a:extLst>
              <a:ext uri="{FF2B5EF4-FFF2-40B4-BE49-F238E27FC236}">
                <a16:creationId xmlns:a16="http://schemas.microsoft.com/office/drawing/2014/main" id="{84816BF9-2675-A89C-1932-97FC4832E0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" b="3078"/>
          <a:stretch>
            <a:fillRect/>
          </a:stretch>
        </p:blipFill>
        <p:spPr/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A3017AEE-3D78-B074-5225-D48E8A62AAC1}"/>
              </a:ext>
            </a:extLst>
          </p:cNvPr>
          <p:cNvSpPr txBox="1"/>
          <p:nvPr/>
        </p:nvSpPr>
        <p:spPr>
          <a:xfrm>
            <a:off x="569207" y="3385248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96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92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688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585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481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377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273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3169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/>
              <a:t>Źródło: </a:t>
            </a:r>
            <a:r>
              <a:rPr lang="pl-PL" sz="1000" dirty="0" err="1"/>
              <a:t>Pexels</a:t>
            </a:r>
            <a:r>
              <a:rPr lang="pl-PL" sz="1000" dirty="0"/>
              <a:t> (CC0)</a:t>
            </a:r>
          </a:p>
        </p:txBody>
      </p:sp>
    </p:spTree>
    <p:extLst>
      <p:ext uri="{BB962C8B-B14F-4D97-AF65-F5344CB8AC3E}">
        <p14:creationId xmlns:p14="http://schemas.microsoft.com/office/powerpoint/2010/main" val="28949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829802-0560-007D-878F-89F377D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37" y="625978"/>
            <a:ext cx="7389546" cy="577620"/>
          </a:xfrm>
        </p:spPr>
        <p:txBody>
          <a:bodyPr/>
          <a:lstStyle/>
          <a:p>
            <a:r>
              <a:rPr lang="pl-PL" dirty="0"/>
              <a:t>… Koordynatorami i Koordynatorkami w Gminach,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97376B-914A-1014-DA0E-03D153121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226" y="1203598"/>
            <a:ext cx="7389547" cy="3184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/>
              <a:t>Edukator może uzyskać:</a:t>
            </a:r>
            <a:endParaRPr lang="pl-PL" sz="1400" dirty="0"/>
          </a:p>
          <a:p>
            <a:r>
              <a:rPr lang="pl-PL" sz="1400" dirty="0"/>
              <a:t>informacje o zadaniach, harmonogramie i budżecie projektu,</a:t>
            </a:r>
          </a:p>
          <a:p>
            <a:r>
              <a:rPr lang="pl-PL" sz="1400" dirty="0"/>
              <a:t>pomoc w kontaktach z gminą lub instytucjami lokalnymi,</a:t>
            </a:r>
          </a:p>
          <a:p>
            <a:r>
              <a:rPr lang="pl-PL" sz="1400" dirty="0"/>
              <a:t>pomoc przy problemach organizacyjnych,</a:t>
            </a:r>
          </a:p>
          <a:p>
            <a:r>
              <a:rPr lang="pl-PL" sz="1400" dirty="0"/>
              <a:t>wyjaśnienie wskaźników i raportowania,</a:t>
            </a:r>
          </a:p>
          <a:p>
            <a:r>
              <a:rPr lang="pl-PL" sz="1400" dirty="0"/>
              <a:t>środki na materiały, wydarzenia, działania w KRC (we współpracy z gminą),</a:t>
            </a:r>
          </a:p>
          <a:p>
            <a:r>
              <a:rPr lang="pl-PL" sz="1400" dirty="0"/>
              <a:t>informację zwrotną nt. jakości działań.</a:t>
            </a:r>
          </a:p>
          <a:p>
            <a:pPr marL="0" indent="0">
              <a:buNone/>
            </a:pPr>
            <a:r>
              <a:rPr lang="pl-PL" sz="1400" b="1" dirty="0"/>
              <a:t>Edukator musi dostarczyć:</a:t>
            </a:r>
            <a:endParaRPr lang="pl-PL" sz="1400" dirty="0"/>
          </a:p>
          <a:p>
            <a:r>
              <a:rPr lang="pl-PL" sz="1400" dirty="0"/>
              <a:t>listy obecności, dokumentację zajęć, zdjęcia,</a:t>
            </a:r>
          </a:p>
          <a:p>
            <a:r>
              <a:rPr lang="pl-PL" sz="1400" dirty="0"/>
              <a:t>raporty miesięczne / kartę działań,</a:t>
            </a:r>
          </a:p>
          <a:p>
            <a:r>
              <a:rPr lang="pl-PL" sz="1400" dirty="0"/>
              <a:t>informacje o potrzebach technicznych i lokalowych do realizacji oferty edukacyjnej,</a:t>
            </a:r>
          </a:p>
          <a:p>
            <a:r>
              <a:rPr lang="pl-PL" sz="1400" dirty="0"/>
              <a:t>współpracę przy działaniach promocyjnych.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910B29-8AB3-937F-21F9-496E04631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945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41AD04-3BC7-7A46-FB12-9B474034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 Partnerami (PŁ, PC, </a:t>
            </a:r>
            <a:r>
              <a:rPr lang="pl-PL" dirty="0" err="1"/>
              <a:t>SMwI</a:t>
            </a:r>
            <a:r>
              <a:rPr lang="pl-PL" dirty="0"/>
              <a:t>, EBB, MIO, KRC </a:t>
            </a:r>
            <a:r>
              <a:rPr lang="pl-PL"/>
              <a:t>Wsparcie),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2EB82F-1C78-EF87-21D6-89D2A658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31" y="1347053"/>
            <a:ext cx="7389547" cy="3184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/>
              <a:t>Edukator może uzyskać:</a:t>
            </a:r>
            <a:endParaRPr lang="pl-PL" sz="1400" dirty="0"/>
          </a:p>
          <a:p>
            <a:r>
              <a:rPr lang="pl-PL" sz="1400" dirty="0"/>
              <a:t>szkolenia z Trenerami/Trenerkami,</a:t>
            </a:r>
          </a:p>
          <a:p>
            <a:r>
              <a:rPr lang="pl-PL" sz="1400" dirty="0"/>
              <a:t>dostęp do materiałów edukacyjnych i metod pracy oraz szkoleń, </a:t>
            </a:r>
            <a:r>
              <a:rPr lang="pl-PL" sz="1400" dirty="0" err="1"/>
              <a:t>webinarów</a:t>
            </a:r>
            <a:r>
              <a:rPr lang="pl-PL" sz="1400" dirty="0"/>
              <a:t>, spotkań,</a:t>
            </a:r>
          </a:p>
          <a:p>
            <a:r>
              <a:rPr lang="pl-PL" sz="1400" dirty="0"/>
              <a:t>możliwość konsultacji i mentoringu,</a:t>
            </a:r>
            <a:r>
              <a:rPr lang="pl-PL" sz="1400" b="1" dirty="0"/>
              <a:t> </a:t>
            </a:r>
          </a:p>
          <a:p>
            <a:r>
              <a:rPr lang="pl-PL" sz="1400" dirty="0"/>
              <a:t>dokumenty ramowe (Ramy KRC),</a:t>
            </a:r>
          </a:p>
          <a:p>
            <a:r>
              <a:rPr lang="pl-PL" sz="1400" dirty="0"/>
              <a:t>dostęp do repozytoriów, platform i materiałów edukacyjnych,</a:t>
            </a:r>
          </a:p>
          <a:p>
            <a:r>
              <a:rPr lang="pl-PL" sz="1400" dirty="0"/>
              <a:t>wyjaśnienia ogólnych zasad merytorycznej realizacji projektu.</a:t>
            </a:r>
          </a:p>
          <a:p>
            <a:r>
              <a:rPr lang="pl-PL" sz="1400" b="1" dirty="0"/>
              <a:t>Edukator musi dostarczyć:</a:t>
            </a:r>
            <a:endParaRPr lang="pl-PL" sz="1400" dirty="0"/>
          </a:p>
          <a:p>
            <a:r>
              <a:rPr lang="pl-PL" sz="1400" dirty="0"/>
              <a:t>obecność i aktywność podczas szkoleń,</a:t>
            </a:r>
          </a:p>
          <a:p>
            <a:r>
              <a:rPr lang="pl-PL" sz="1400" dirty="0"/>
              <a:t>refleksję, ewaluację (czasem feedback w formie ankiet),</a:t>
            </a:r>
          </a:p>
          <a:p>
            <a:r>
              <a:rPr lang="pl-PL" sz="1400" dirty="0"/>
              <a:t>wdrażanie poznanych metod w swojej pracy.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CCCD1F-7ED3-855E-63DE-6E4742C4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411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79D5C4-FCE4-1E4D-8A6B-04954FE2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… Uczestnikami i Uczestniczkami.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B031A7-56E8-3409-E26D-028418EA6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64" y="1203598"/>
            <a:ext cx="7389547" cy="3184210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Edukator może uzyskać:</a:t>
            </a:r>
            <a:endParaRPr lang="pl-PL" dirty="0"/>
          </a:p>
          <a:p>
            <a:r>
              <a:rPr lang="pl-PL" dirty="0"/>
              <a:t>informacje o potrzebach i preferencjach grupy,</a:t>
            </a:r>
          </a:p>
          <a:p>
            <a:r>
              <a:rPr lang="pl-PL" dirty="0"/>
              <a:t>zaangażowanie w działania, opinie, pomysły.</a:t>
            </a:r>
          </a:p>
          <a:p>
            <a:pPr marL="0" indent="0">
              <a:buNone/>
            </a:pPr>
            <a:r>
              <a:rPr lang="pl-PL" b="1" dirty="0"/>
              <a:t>Edukator musi dostarczyć:</a:t>
            </a:r>
            <a:endParaRPr lang="pl-PL" dirty="0"/>
          </a:p>
          <a:p>
            <a:r>
              <a:rPr lang="pl-PL" dirty="0"/>
              <a:t>zajęcia edukacyjne (cyfrowe, tematyczne),</a:t>
            </a:r>
          </a:p>
          <a:p>
            <a:r>
              <a:rPr lang="pl-PL" dirty="0"/>
              <a:t>materiały dydaktyczne,</a:t>
            </a:r>
          </a:p>
          <a:p>
            <a:r>
              <a:rPr lang="pl-PL" dirty="0"/>
              <a:t>atmosferę bezpieczeństwa i zaufania,</a:t>
            </a:r>
          </a:p>
          <a:p>
            <a:r>
              <a:rPr lang="pl-PL" dirty="0"/>
              <a:t>informację o ofercie KRC, rekrutację.</a:t>
            </a:r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2000" b="1" dirty="0"/>
              <a:t>…i co jeszcze?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7BD8B3-64F4-3C85-3DC2-6383BE5E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803998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92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7BB1-6FD6-EC87-41D7-9590A9F3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B84687-1B2C-B4F1-5A4A-EB3A7B912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784" y="3723878"/>
            <a:ext cx="5542066" cy="898396"/>
          </a:xfrm>
        </p:spPr>
        <p:txBody>
          <a:bodyPr/>
          <a:lstStyle/>
          <a:p>
            <a:r>
              <a:rPr lang="pl-PL" dirty="0"/>
              <a:t>A teraz… </a:t>
            </a:r>
            <a:r>
              <a:rPr lang="pl-PL"/>
              <a:t>KOMIKS!</a:t>
            </a:r>
            <a:endParaRPr lang="pl-PL" sz="15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5A6E70-D3AD-65AD-E0F4-FD8498742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36348"/>
          <a:stretch/>
        </p:blipFill>
        <p:spPr>
          <a:xfrm>
            <a:off x="7596336" y="267494"/>
            <a:ext cx="1078341" cy="294424"/>
          </a:xfrm>
          <a:prstGeom prst="rect">
            <a:avLst/>
          </a:prstGeom>
        </p:spPr>
      </p:pic>
      <p:pic>
        <p:nvPicPr>
          <p:cNvPr id="28" name="Symbol zastępczy obrazu 27" descr="Ilustracja przedstawia stos komiksów leżących na półce.">
            <a:extLst>
              <a:ext uri="{FF2B5EF4-FFF2-40B4-BE49-F238E27FC236}">
                <a16:creationId xmlns:a16="http://schemas.microsoft.com/office/drawing/2014/main" id="{AC0D020F-3423-1F88-2DCB-090415F708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7" b="13407"/>
          <a:stretch>
            <a:fillRect/>
          </a:stretch>
        </p:blipFill>
        <p:spPr/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EF6D6A08-2E50-AD14-BD77-B2DC29AFEB66}"/>
              </a:ext>
            </a:extLst>
          </p:cNvPr>
          <p:cNvSpPr txBox="1"/>
          <p:nvPr/>
        </p:nvSpPr>
        <p:spPr>
          <a:xfrm>
            <a:off x="569207" y="3385248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96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92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688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585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481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377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273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3169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/>
              <a:t>Źródło: </a:t>
            </a:r>
            <a:r>
              <a:rPr lang="pl-PL" sz="1000" dirty="0" err="1"/>
              <a:t>Pexels</a:t>
            </a:r>
            <a:r>
              <a:rPr lang="pl-PL" sz="1000" dirty="0"/>
              <a:t> (CC0)</a:t>
            </a:r>
          </a:p>
        </p:txBody>
      </p:sp>
    </p:spTree>
    <p:extLst>
      <p:ext uri="{BB962C8B-B14F-4D97-AF65-F5344CB8AC3E}">
        <p14:creationId xmlns:p14="http://schemas.microsoft.com/office/powerpoint/2010/main" val="233374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lustracja jest podpisana: Mapa relacji pomiędzy osobami i instytucjami w projekcie&#10;KRC Wsparcie. Znajdują się na niej prostokątne kafelki z nazwani jednostek, ich opisami, a także strzałki pomiędzy konkretnymi kaflami. Treści kafelków, to: Instytucja pośrednicząca IP: Monitorowanie obowiązków sprawozdawczych Beneficjenta. Weryfikacja wymagań formalnych projektu. Nadzór nad wskaźnikami. Gminy, Jednostki Samorządu Terytorialnego JST: Zatrudnienie Edukatorek/Edukatorów i Opiekunek/Opiekunów. Budżet lokalny KRC. Zasoby i przestrzeń do pracy. Koordynatorzy i Koordynatorki: Wyznaczeni przez Gminy JST. Osoby administrujące projektem JST. Stały kontakt z instytucją nawias Gmina/JST. Pełnią funkcję zarządczą. Współpraca z: Trenerkami/Trenerami, Opiekunkami/Opiekunami, Edukatorkami/Edukatorami, Udział w spotkaniach/wydarzeniach. Edukatorki i Edukatorzy: Rekrutują uczestników. Prowadzą zajęcia edukacyjne i popularyzujące. Współpracują z JST. Stały kontakt z uczestnikami i odbiorcami i dbanie o ich potrzeby. Udział w spotkaniach/wydarzeniach. Uczestnictwo w szkoleniach i treningach. Uczestniczki i Uczestnicy lokalnych KRC: Biorą udział w wydarzeniach.  Są odbiorcami paneli indywidualnych. Opiekunki i Opiekunowie: Osoba pierwszego kontaktu, koordynująca pracę KRC. Na bieżąco zgłasza potrzeby i nawiązuje kontakt z Koordynatorami JST, Gminy/JST, Edukatorkami/Edukatorami i Trenerkami/Trenerami. Trenerki i Trenerzy: Prowadzą szkolenia i warsztaty oraz trenują inne osoby prowadzące zajęcia. Stały kontakt z Koordynatorami JST, JST, Edukatorami i Edukatorkami. CPPC Centrum Projektów Polska Cyfrowa: Opracowywanie wytycznych, form i umów na szkolenia. Merytoryczny i formalny nadzór nad szkoleniami i trenerami. Umożliwienie i uruchamianie platformy edukacyjnej oraz jej stała aktualizacja. Umożliwienie kontaktu z partnerami. Realizacja modelu KRC. Partnerzy EBB, MIO, PŁ, SMWI, PC: Organizacja pierwszego kontaktu dla instruktorów KRC (w zakresie wsparcia merytorycznego). Strzałki ułożone są zaś następująco: Gminy JST. Strzałki prowadzą do: Instytucja pośrednicząca IP, Koordynatorzy i Koordynatorki. Strzałki przychodzące z: Uczestniczki i Uczestnicy lokalnych KRC. Instytucja pośrednicząca IP. Strzałki prowadzą do: Opiekunki i Opiekunowie. CPPC. Strzałki przychodzące z: Gminy JST. CPPC Centrum Projektów Polska Cyfrowa. Strzałki prowadzą do: Partnerzy. Strzałki przychodzące z: Instytucja pośrednicząca. Partnerzy. Strzałki prowadzą do: Opiekunki i Opiekunowie. Strzałki przychodzące z: CPPC. Koordynatorzy i Koordynatorki. Strzałki prowadzą do: Opiekunki i Opiekunowie. Edukatorzy i Edukatorki. Strzałki przychodzące z: Gminy JST, Uczestniczki i Uczestnicy lokalnych KRC. Opiekunki i Opiekunowie. Strzałki prowadzą do: Trenerki i Trenerzy. Strzałki przychodzące z: Instytucja pośrednicząca IP. Koordynatorzy i Koordynatorki, Partnerzy. Edukatorki i Edukatorzy. Strzałki prowadzą do: Uczestniczki i Uczestnicy lokalnych KRC. Strzałki przychodzące z: Koordynatorzy i Koordynatorki, Trenerki i Trenerzy. Trenerki i Trenerzy. Strzałki prowadzą do: Edukatorzy i Edukatorki. Strzałki przychodzące z: Opiekunki i Opiekunowie. Uczestniczki i Uczestnicy lokalnych KRC.  Strzałki prowadzą do: Gminy JST, Koordynatorzy i Koordynatorki. Strzałki przychodzące z: Edukatorzy i Edukatorki. U dołu strony znajduje się belka z logotypami: Funduszy europejskich dla Rozwoju Społecznego, Rzeczpospolitej Polskiej, Dofinansowania przez Unię Europejską oraz logotyp Klubu Rozwoju Cyfrowego. Obok na ilustracji znajduje się logotyp Fundusze Europejskie dla Rozwoju Społecznego.">
            <a:extLst>
              <a:ext uri="{FF2B5EF4-FFF2-40B4-BE49-F238E27FC236}">
                <a16:creationId xmlns:a16="http://schemas.microsoft.com/office/drawing/2014/main" id="{450525D7-9049-4DEC-35E3-DF9CB420F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0"/>
            <a:ext cx="7272808" cy="5145512"/>
          </a:xfrm>
          <a:noFill/>
        </p:spPr>
      </p:pic>
    </p:spTree>
    <p:extLst>
      <p:ext uri="{BB962C8B-B14F-4D97-AF65-F5344CB8AC3E}">
        <p14:creationId xmlns:p14="http://schemas.microsoft.com/office/powerpoint/2010/main" val="28257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Na ilustrację z poprzedniego slajdu nałożono schematyczne grafiki. Na kafelkach nazwanych gminy, Koordynatorzy i Koordynatorki oraz Edukatorzy i Edukatorki nałożono wizerunek uśmiechniętego kota ze szklanym hełmem na głowie. Na kafelki zatytułowane Instytucja Pośrednicząca IP oraz Opiekunki i Opiekunowie nałożono wizerunek statku kosmicznego. Na kafelki symbolizujące partnerów projektowych, Trenerki i trenerów nałożono wizerunek kosmonauty w skafandrze.">
            <a:extLst>
              <a:ext uri="{FF2B5EF4-FFF2-40B4-BE49-F238E27FC236}">
                <a16:creationId xmlns:a16="http://schemas.microsoft.com/office/drawing/2014/main" id="{D15D0F58-A212-C30E-B86D-B65A7252F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61" y="173038"/>
            <a:ext cx="6829078" cy="4797425"/>
          </a:xfrm>
          <a:noFill/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BB2430-B17F-C03E-A022-DF2412C7E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15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lustracja przedstawia białą planetę na niebieskim tle, podpisaną uniwersum KRC. Obok znajduje się pomarańczowa strzałka sugerująca przewrócenie strony.">
            <a:extLst>
              <a:ext uri="{FF2B5EF4-FFF2-40B4-BE49-F238E27FC236}">
                <a16:creationId xmlns:a16="http://schemas.microsoft.com/office/drawing/2014/main" id="{B9EA748A-A353-9D39-DFEF-29FA23FB0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3" y="173038"/>
            <a:ext cx="8528755" cy="4797425"/>
          </a:xfrm>
          <a:noFill/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58139F-44FA-42F6-8A31-D9E5C62A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19</a:t>
            </a:fld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AAE436A-E2A7-9A4E-F222-FE4F04356343}"/>
              </a:ext>
            </a:extLst>
          </p:cNvPr>
          <p:cNvSpPr txBox="1"/>
          <p:nvPr/>
        </p:nvSpPr>
        <p:spPr>
          <a:xfrm>
            <a:off x="7342353" y="339502"/>
            <a:ext cx="1334103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plansz komiksu w Notatkach do slajdów</a:t>
            </a:r>
          </a:p>
        </p:txBody>
      </p:sp>
    </p:spTree>
    <p:extLst>
      <p:ext uri="{BB962C8B-B14F-4D97-AF65-F5344CB8AC3E}">
        <p14:creationId xmlns:p14="http://schemas.microsoft.com/office/powerpoint/2010/main" val="292170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D116D5-29B7-1B7E-FDCF-206C8589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27" y="382317"/>
            <a:ext cx="7389546" cy="734818"/>
          </a:xfrm>
        </p:spPr>
        <p:txBody>
          <a:bodyPr/>
          <a:lstStyle/>
          <a:p>
            <a:r>
              <a:rPr lang="pl-PL" dirty="0"/>
              <a:t>Trzy projekty w ramach KRC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9AA997-7E45-3049-B8AA-F4BCB6C16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863" y="915566"/>
            <a:ext cx="2337248" cy="16561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2900" b="1" dirty="0">
                <a:solidFill>
                  <a:schemeClr val="accent1"/>
                </a:solidFill>
              </a:rPr>
              <a:t>KRC Wsparcie 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chemeClr val="accent1"/>
                </a:solidFill>
              </a:rPr>
              <a:t>(CPPC jako beneficjent. Opieka merytoryczna i weryfikacja wdrażanych rozwiązań. Monitorowanie, walidacja, ewaluacja.)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DE4EB8-9205-D8AD-B10E-29BE9A196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315045A-8B39-FD4B-9B49-400B805D9A71}"/>
              </a:ext>
            </a:extLst>
          </p:cNvPr>
          <p:cNvSpPr txBox="1"/>
          <p:nvPr/>
        </p:nvSpPr>
        <p:spPr>
          <a:xfrm>
            <a:off x="807628" y="3078925"/>
            <a:ext cx="267060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KRC Pilotaż</a:t>
            </a:r>
          </a:p>
          <a:p>
            <a:pPr algn="ctr"/>
            <a:endParaRPr lang="pl-PL" sz="15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5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(40 gmin, ponad setka </a:t>
            </a:r>
          </a:p>
          <a:p>
            <a:pPr algn="ctr"/>
            <a:r>
              <a:rPr lang="pl-PL" sz="1500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Edukatorek</a:t>
            </a:r>
            <a:r>
              <a:rPr lang="pl-PL" sz="15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Edukatorów)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224F342-D152-0C16-B52D-7F997B9CA564}"/>
              </a:ext>
            </a:extLst>
          </p:cNvPr>
          <p:cNvSpPr txBox="1"/>
          <p:nvPr/>
        </p:nvSpPr>
        <p:spPr>
          <a:xfrm>
            <a:off x="5652120" y="3078925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KRC Skalowanie</a:t>
            </a:r>
          </a:p>
          <a:p>
            <a:pPr algn="ctr"/>
            <a:endParaRPr lang="pl-PL" sz="1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(wdrożenie projektu na skalę ogólnopolską, ponad dwa tysiące Gmin i JST )</a:t>
            </a:r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F0A29F48-5D86-B3EB-82B7-0C1A5DF0A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380567">
            <a:off x="2288136" y="1732968"/>
            <a:ext cx="382626" cy="14454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29C8E14B-1DCF-5957-BE79-FFEF0247A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699030">
            <a:off x="6183792" y="1732968"/>
            <a:ext cx="382626" cy="14454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7056775A-E62E-D4F4-DD1C-EF6F27861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139760" y="2525724"/>
            <a:ext cx="382626" cy="14454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14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lustracja przedstawia kosmonautę podpisanego KRC wsparcie, który leci w stronę pomarańczowej planety, na której widzimy kota ze szklanym hełmem na głowie. Planet podpisana jest Lokalne KRC.">
            <a:extLst>
              <a:ext uri="{FF2B5EF4-FFF2-40B4-BE49-F238E27FC236}">
                <a16:creationId xmlns:a16="http://schemas.microsoft.com/office/drawing/2014/main" id="{224C9EE5-5C10-64CF-A2A3-87B50EBA0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2" y="173037"/>
            <a:ext cx="8528755" cy="4797425"/>
          </a:xfrm>
          <a:noFill/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065E74-EA18-47B5-02A8-290E1A6A4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10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Ilustracja przedstawia dużą, granatową planetę. Na jej tle widzimy kosmonautę podpisanego KRC Wsparcie i kota ze szklanym hełmem na głowie, podpisanego Lokalne KRC, edukatork i edukatorzy. Nad planetą unosi się latający talerz podpisany dużymi literami IP, instytucja pośrednicząca CPPC. W stronę planety wymierzony jest wielki teleskop, w okularze którego widać wielkie oko. Na teleskopie widać chorągiewkę z literami IZ. Teleskop jest podpisany Instytucja Zarządzająca.">
            <a:extLst>
              <a:ext uri="{FF2B5EF4-FFF2-40B4-BE49-F238E27FC236}">
                <a16:creationId xmlns:a16="http://schemas.microsoft.com/office/drawing/2014/main" id="{01AC745D-A622-2D58-88CB-84EB858BD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3" y="173038"/>
            <a:ext cx="8528755" cy="4797425"/>
          </a:xfrm>
          <a:noFill/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40D1B3-A49A-4E95-909D-5F9523F56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10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Ilustracja przedstawia starszego, uśmiechniętego mężczyznę, który pokazuje ekran telefonu, na którym widnieje niebieski napis na błękitnym tle: Kompetencje cyfrowe dla każdego">
            <a:extLst>
              <a:ext uri="{FF2B5EF4-FFF2-40B4-BE49-F238E27FC236}">
                <a16:creationId xmlns:a16="http://schemas.microsoft.com/office/drawing/2014/main" id="{CE76E446-8543-97C3-B78A-EC18A273C1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>
            <a:fillRect/>
          </a:stretch>
        </p:blipFill>
        <p:spPr/>
      </p:pic>
      <p:pic>
        <p:nvPicPr>
          <p:cNvPr id="13" name="Obraz 12" descr="Ilustracja przedstawia cztery logotypy projektowe. Gwiazdki białą, żółtą i czerwoną na niebieskim tle, podpisane Fundusze Europejskie dla Rozwoju Społecznego, flagę Polski podpisaną Rzeczpospolita Polska, flagę Unijną podpisaną Dofinansowane przez Unię Europejską oraz logo KRC podpisane Kluby Rozwoju Cyfrowego.">
            <a:extLst>
              <a:ext uri="{FF2B5EF4-FFF2-40B4-BE49-F238E27FC236}">
                <a16:creationId xmlns:a16="http://schemas.microsoft.com/office/drawing/2014/main" id="{DD2C215C-9244-3B14-9CCC-C6626620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555616"/>
            <a:ext cx="6120680" cy="5718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CE0DF3A-578F-32A1-7446-4AF2EF5F1677}"/>
              </a:ext>
            </a:extLst>
          </p:cNvPr>
          <p:cNvSpPr txBox="1"/>
          <p:nvPr/>
        </p:nvSpPr>
        <p:spPr>
          <a:xfrm>
            <a:off x="2483768" y="379588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3399"/>
                </a:solidFill>
              </a:rPr>
              <a:t>Zespół projektu KRC Wsparcie</a:t>
            </a:r>
            <a:endParaRPr lang="pl-PL" dirty="0"/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90090992-E849-62AB-C2E5-AEC9BCB69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776" y="3306227"/>
            <a:ext cx="3528392" cy="48965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200" dirty="0"/>
              <a:t>Dziękujemy</a:t>
            </a:r>
            <a:r>
              <a:rPr lang="pl-PL" sz="2700" dirty="0"/>
              <a:t> za uwagę</a:t>
            </a:r>
            <a:br>
              <a:rPr lang="pl-PL" sz="2700" dirty="0">
                <a:solidFill>
                  <a:srgbClr val="003399"/>
                </a:solidFill>
              </a:rPr>
            </a:br>
            <a:br>
              <a:rPr lang="pl-PL" sz="1600" dirty="0">
                <a:solidFill>
                  <a:srgbClr val="003399"/>
                </a:solidFill>
              </a:rPr>
            </a:br>
            <a:endParaRPr lang="pl-PL" sz="1300" dirty="0">
              <a:solidFill>
                <a:srgbClr val="003399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6275925-4A58-7907-A2BA-1950F1BAF3B0}"/>
              </a:ext>
            </a:extLst>
          </p:cNvPr>
          <p:cNvSpPr txBox="1"/>
          <p:nvPr/>
        </p:nvSpPr>
        <p:spPr>
          <a:xfrm>
            <a:off x="2483768" y="4129868"/>
            <a:ext cx="5184576" cy="30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Informacje o projekcie znajdziesz w </a:t>
            </a:r>
            <a:r>
              <a:rPr lang="pl-PL" dirty="0">
                <a:hlinkClick r:id="rId4"/>
              </a:rPr>
              <a:t>linku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9331B5B-8E2B-75C4-1C7C-D38D9762FFAF}"/>
              </a:ext>
            </a:extLst>
          </p:cNvPr>
          <p:cNvSpPr txBox="1"/>
          <p:nvPr/>
        </p:nvSpPr>
        <p:spPr>
          <a:xfrm>
            <a:off x="461195" y="3306227"/>
            <a:ext cx="2058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Źródło: Materiały własne CPPC BPW</a:t>
            </a:r>
          </a:p>
        </p:txBody>
      </p:sp>
    </p:spTree>
    <p:extLst>
      <p:ext uri="{BB962C8B-B14F-4D97-AF65-F5344CB8AC3E}">
        <p14:creationId xmlns:p14="http://schemas.microsoft.com/office/powerpoint/2010/main" val="348668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AC205E6-AA1E-8390-6081-165386CF11A9}"/>
              </a:ext>
            </a:extLst>
          </p:cNvPr>
          <p:cNvSpPr txBox="1"/>
          <p:nvPr/>
        </p:nvSpPr>
        <p:spPr>
          <a:xfrm>
            <a:off x="899592" y="987574"/>
            <a:ext cx="715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KLUBY ROZWOJU CYFROWEGO – projekt wspierający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491673"/>
            <a:ext cx="7389546" cy="34716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b="0" i="0" dirty="0">
                <a:solidFill>
                  <a:srgbClr val="003399"/>
                </a:solidFill>
                <a:effectLst/>
              </a:rPr>
              <a:t>Celem projektu jest </a:t>
            </a:r>
            <a:r>
              <a:rPr lang="pl-PL" sz="1800" b="1" i="0" dirty="0">
                <a:solidFill>
                  <a:srgbClr val="003399"/>
                </a:solidFill>
                <a:effectLst/>
              </a:rPr>
              <a:t>wsparcie merytoryczne </a:t>
            </a:r>
            <a:r>
              <a:rPr lang="pl-PL" sz="1800" b="0" i="0" dirty="0">
                <a:solidFill>
                  <a:srgbClr val="003399"/>
                </a:solidFill>
                <a:effectLst/>
              </a:rPr>
              <a:t>lokalnych ośrodków służących rozwojowi kompetencji cyfrowych – Klubów Rozwoju Cyfrowego (KRC), wdrażanych na terenie Polski.  </a:t>
            </a:r>
            <a:br>
              <a:rPr lang="pl-PL" sz="1800" b="1" i="0" dirty="0">
                <a:solidFill>
                  <a:srgbClr val="003399"/>
                </a:solidFill>
                <a:effectLst/>
              </a:rPr>
            </a:br>
            <a:br>
              <a:rPr lang="pl-PL" sz="1800" b="1" i="0" dirty="0">
                <a:solidFill>
                  <a:srgbClr val="003399"/>
                </a:solidFill>
                <a:effectLst/>
              </a:rPr>
            </a:br>
            <a:r>
              <a:rPr lang="pl-PL" sz="1800" b="0" i="0" dirty="0">
                <a:solidFill>
                  <a:srgbClr val="003399"/>
                </a:solidFill>
                <a:effectLst/>
              </a:rPr>
              <a:t>Projekt stanowi pierwszy element realizacji </a:t>
            </a:r>
            <a:r>
              <a:rPr lang="pl-PL" sz="1800" b="1" i="0" dirty="0">
                <a:solidFill>
                  <a:srgbClr val="003399"/>
                </a:solidFill>
                <a:effectLst/>
              </a:rPr>
              <a:t>działania 01.09 Rozwój kompetencji cyfrowych </a:t>
            </a:r>
            <a:r>
              <a:rPr lang="pl-PL" sz="1800" b="0" i="0" dirty="0">
                <a:solidFill>
                  <a:srgbClr val="003399"/>
                </a:solidFill>
                <a:effectLst/>
              </a:rPr>
              <a:t>i będzie realizowany przez okres realizacji projektów wybranych w konkursach KRC Pilotaż i KRC </a:t>
            </a:r>
            <a:r>
              <a:rPr lang="pl-PL" sz="1800" b="0" i="0" dirty="0">
                <a:effectLst/>
              </a:rPr>
              <a:t>Skalowanie. 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2E8488-1352-2319-6B2B-9E1E5169C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36348"/>
          <a:stretch/>
        </p:blipFill>
        <p:spPr>
          <a:xfrm>
            <a:off x="6444208" y="180146"/>
            <a:ext cx="1728192" cy="4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92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854715A7-E721-A146-4CD0-ADBAB1CE6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3728" y="0"/>
            <a:ext cx="7020272" cy="307580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26A28A-0ADF-6E94-F7E3-A29A09399489}"/>
              </a:ext>
            </a:extLst>
          </p:cNvPr>
          <p:cNvSpPr txBox="1"/>
          <p:nvPr/>
        </p:nvSpPr>
        <p:spPr>
          <a:xfrm>
            <a:off x="91584" y="123478"/>
            <a:ext cx="1924132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Realizatorzy</a:t>
            </a:r>
          </a:p>
          <a:p>
            <a:pPr algn="r">
              <a:lnSpc>
                <a:spcPct val="150000"/>
              </a:lnSpc>
            </a:pPr>
            <a:r>
              <a:rPr lang="pl-PL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KRC Wsparcie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071C8E6-AEF5-5F69-4B6A-284EC6ECB637}"/>
              </a:ext>
            </a:extLst>
          </p:cNvPr>
          <p:cNvSpPr txBox="1"/>
          <p:nvPr/>
        </p:nvSpPr>
        <p:spPr>
          <a:xfrm>
            <a:off x="2433175" y="156599"/>
            <a:ext cx="6712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Wiodący - </a:t>
            </a: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Centrum Projektów Polska Cyfrowa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CPPC - również w roli beneficjenta</a:t>
            </a:r>
          </a:p>
          <a:p>
            <a:pPr marL="0" indent="0">
              <a:buNone/>
            </a:pPr>
            <a:endParaRPr lang="pl-PL" sz="14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Partnerzy Projektu: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Fundacja Pro </a:t>
            </a:r>
            <a:r>
              <a:rPr lang="pl-PL" sz="140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</a:t>
            </a:r>
            <a:endParaRPr lang="pl-PL" sz="14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Fundacja Międzynarodowy Instytut Outsourcingu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Edukacja Bez Barier – Fundacja na Rzecz Rozwoju Edukacji w Polsce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Stowarzyszenie „Miasta w Internecie”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Politechnika Łódzka </a:t>
            </a:r>
          </a:p>
          <a:p>
            <a:endParaRPr lang="pl-PL" sz="14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BF65D39-DF2F-D908-A77F-C53513FE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560" y="4299942"/>
            <a:ext cx="1459736" cy="7200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Ilustracja przedstawia cztery logotypy projektowe. Gwiazdki białą, żółtą i czerwoną na niebieskim tle, podpisane Fundusze Europejskie dla Rozwoju Społecznego, flagę Polski podpisaną Rzeczpospolita Polska, flagę Unijną podpisaną Dofinansowane przez Unię Europejską oraz logo KRC podpisane Kluby Rozwoju Cyfrowego.">
            <a:extLst>
              <a:ext uri="{FF2B5EF4-FFF2-40B4-BE49-F238E27FC236}">
                <a16:creationId xmlns:a16="http://schemas.microsoft.com/office/drawing/2014/main" id="{091EF7E4-75CE-7376-E590-EEB06FCD4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69389"/>
            <a:ext cx="6928688" cy="6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A2E8488-1352-2319-6B2B-9E1E5169C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36348"/>
          <a:stretch/>
        </p:blipFill>
        <p:spPr>
          <a:xfrm>
            <a:off x="6444208" y="180146"/>
            <a:ext cx="1728192" cy="47185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DE392DC-1EB6-8F88-CC14-CA1815587DA0}"/>
              </a:ext>
            </a:extLst>
          </p:cNvPr>
          <p:cNvSpPr txBox="1"/>
          <p:nvPr/>
        </p:nvSpPr>
        <p:spPr>
          <a:xfrm>
            <a:off x="-324544" y="188413"/>
            <a:ext cx="5616624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Zadania merytoryczne KRC Wsparcie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C66FE55-BBC8-9654-F550-479C243DB19F}"/>
              </a:ext>
            </a:extLst>
          </p:cNvPr>
          <p:cNvSpPr txBox="1"/>
          <p:nvPr/>
        </p:nvSpPr>
        <p:spPr>
          <a:xfrm>
            <a:off x="944341" y="720430"/>
            <a:ext cx="7219945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accent1"/>
                </a:solidFill>
              </a:rPr>
              <a:t>Opracowanie i weryfikacja działania </a:t>
            </a:r>
            <a:r>
              <a:rPr lang="pl-PL" sz="1800" b="1" dirty="0">
                <a:solidFill>
                  <a:schemeClr val="accent1"/>
                </a:solidFill>
              </a:rPr>
              <a:t>Ram funkcjonowania KRC w Polsce</a:t>
            </a:r>
            <a:r>
              <a:rPr lang="pl-PL" sz="1800" dirty="0">
                <a:solidFill>
                  <a:schemeClr val="accent1"/>
                </a:solidFill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accent1"/>
                </a:solidFill>
              </a:rPr>
              <a:t>Opracowanie </a:t>
            </a:r>
            <a:r>
              <a:rPr lang="pl-PL" sz="1800" b="1" dirty="0">
                <a:solidFill>
                  <a:schemeClr val="accent1"/>
                </a:solidFill>
              </a:rPr>
              <a:t>materiałów i scenariuszy szkoleń </a:t>
            </a:r>
            <a:r>
              <a:rPr lang="pl-PL" sz="1800" dirty="0">
                <a:solidFill>
                  <a:schemeClr val="accent1"/>
                </a:solidFill>
              </a:rPr>
              <a:t>i</a:t>
            </a:r>
            <a:r>
              <a:rPr lang="pl-PL" sz="1800" b="1" dirty="0">
                <a:solidFill>
                  <a:schemeClr val="accent1"/>
                </a:solidFill>
              </a:rPr>
              <a:t> </a:t>
            </a:r>
            <a:r>
              <a:rPr lang="pl-PL" sz="1800" dirty="0">
                <a:solidFill>
                  <a:schemeClr val="accent1"/>
                </a:solidFill>
              </a:rPr>
              <a:t>ich aktualizacja w kolejnych etapach projektu.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accent1"/>
                </a:solidFill>
              </a:rPr>
              <a:t>Przygotowanie, uruchomienie i utrzymanie </a:t>
            </a:r>
            <a:r>
              <a:rPr lang="pl-PL" sz="1800" b="1" dirty="0">
                <a:solidFill>
                  <a:schemeClr val="accent1"/>
                </a:solidFill>
              </a:rPr>
              <a:t>platformy edukacyjnej i komunikacyjnej</a:t>
            </a:r>
            <a:r>
              <a:rPr lang="pl-PL" sz="1800" dirty="0">
                <a:solidFill>
                  <a:schemeClr val="accent1"/>
                </a:solidFill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accent1"/>
                </a:solidFill>
              </a:rPr>
              <a:t>Wsparcie </a:t>
            </a:r>
            <a:r>
              <a:rPr lang="pl-PL" sz="1800" b="1" dirty="0">
                <a:solidFill>
                  <a:schemeClr val="accent1"/>
                </a:solidFill>
              </a:rPr>
              <a:t>merytoryczne</a:t>
            </a:r>
            <a:r>
              <a:rPr lang="pl-PL" sz="1800" dirty="0">
                <a:solidFill>
                  <a:schemeClr val="accent1"/>
                </a:solidFill>
              </a:rPr>
              <a:t> dla Edukatorów i </a:t>
            </a:r>
            <a:r>
              <a:rPr lang="pl-PL" sz="1800" dirty="0" err="1">
                <a:solidFill>
                  <a:schemeClr val="accent1"/>
                </a:solidFill>
              </a:rPr>
              <a:t>Edukatorek</a:t>
            </a:r>
            <a:r>
              <a:rPr lang="pl-PL" sz="1800" dirty="0">
                <a:solidFill>
                  <a:schemeClr val="accent1"/>
                </a:solidFill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accent1"/>
                </a:solidFill>
              </a:rPr>
              <a:t>Organizowanie</a:t>
            </a:r>
            <a:r>
              <a:rPr lang="pl-PL" sz="1800" b="1" dirty="0">
                <a:solidFill>
                  <a:schemeClr val="accent1"/>
                </a:solidFill>
              </a:rPr>
              <a:t> ogólnopolskich spotkań sieciujących </a:t>
            </a:r>
            <a:endParaRPr lang="pl-PL" sz="1800" dirty="0">
              <a:solidFill>
                <a:schemeClr val="accent1"/>
              </a:solidFill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b="1" dirty="0">
                <a:solidFill>
                  <a:schemeClr val="accent1"/>
                </a:solidFill>
              </a:rPr>
              <a:t>Ewaluacja modelu KRC</a:t>
            </a:r>
            <a:r>
              <a:rPr lang="pl-PL" sz="1800" dirty="0">
                <a:solidFill>
                  <a:schemeClr val="accent1"/>
                </a:solidFill>
              </a:rPr>
              <a:t>,</a:t>
            </a:r>
            <a:r>
              <a:rPr lang="pl-PL" sz="1800" b="1" dirty="0">
                <a:solidFill>
                  <a:schemeClr val="accent1"/>
                </a:solidFill>
              </a:rPr>
              <a:t> </a:t>
            </a:r>
            <a:r>
              <a:rPr lang="pl-PL" sz="1800" dirty="0">
                <a:solidFill>
                  <a:schemeClr val="accent1"/>
                </a:solidFill>
              </a:rPr>
              <a:t>także w celu stworzenia Podręcznika dobrych praktyk dla projektu KRC Skalowanie.</a:t>
            </a:r>
          </a:p>
        </p:txBody>
      </p:sp>
    </p:spTree>
    <p:extLst>
      <p:ext uri="{BB962C8B-B14F-4D97-AF65-F5344CB8AC3E}">
        <p14:creationId xmlns:p14="http://schemas.microsoft.com/office/powerpoint/2010/main" val="249016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4DDF2-79CB-DD5D-0821-5FDA2D49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39502"/>
            <a:ext cx="7389546" cy="521163"/>
          </a:xfrm>
        </p:spPr>
        <p:txBody>
          <a:bodyPr anchor="t">
            <a:normAutofit/>
          </a:bodyPr>
          <a:lstStyle/>
          <a:p>
            <a:r>
              <a:rPr lang="pl-PL" dirty="0"/>
              <a:t>W praktyce wygląda to tak:</a:t>
            </a:r>
          </a:p>
        </p:txBody>
      </p:sp>
      <p:pic>
        <p:nvPicPr>
          <p:cNvPr id="6" name="Symbol zastępczy zawartości 5" descr="Obraz zawierający tekst, zrzut ekranu, Czcionka">
            <a:extLst>
              <a:ext uri="{FF2B5EF4-FFF2-40B4-BE49-F238E27FC236}">
                <a16:creationId xmlns:a16="http://schemas.microsoft.com/office/drawing/2014/main" id="{B9F3B067-902F-C49B-ED44-EFE01324A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83" y="860665"/>
            <a:ext cx="6525508" cy="3670598"/>
          </a:xfrm>
          <a:noFill/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5ED461-F304-F7FC-1D3F-A5030A282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2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pl-PL" sz="200"/>
          </a:p>
        </p:txBody>
      </p:sp>
    </p:spTree>
    <p:extLst>
      <p:ext uri="{BB962C8B-B14F-4D97-AF65-F5344CB8AC3E}">
        <p14:creationId xmlns:p14="http://schemas.microsoft.com/office/powerpoint/2010/main" val="155155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430B7D-8364-4D7A-AE47-9AA414D9F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784" y="3723878"/>
            <a:ext cx="5542066" cy="898396"/>
          </a:xfrm>
        </p:spPr>
        <p:txBody>
          <a:bodyPr/>
          <a:lstStyle/>
          <a:p>
            <a:r>
              <a:rPr lang="pl-PL" dirty="0"/>
              <a:t>Mapa relacji dla </a:t>
            </a:r>
            <a:r>
              <a:rPr lang="pl-PL" dirty="0" err="1"/>
              <a:t>Edukatorek</a:t>
            </a:r>
            <a:r>
              <a:rPr lang="pl-PL" dirty="0"/>
              <a:t> i Edukatorów</a:t>
            </a:r>
            <a:endParaRPr lang="pl-PL" sz="15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5C4C78-2459-0DB9-AEF0-D07443BB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36348"/>
          <a:stretch/>
        </p:blipFill>
        <p:spPr>
          <a:xfrm>
            <a:off x="7596336" y="267494"/>
            <a:ext cx="1078341" cy="294424"/>
          </a:xfrm>
          <a:prstGeom prst="rect">
            <a:avLst/>
          </a:prstGeom>
        </p:spPr>
      </p:pic>
      <p:pic>
        <p:nvPicPr>
          <p:cNvPr id="7" name="Symbol zastępczy obrazu 6" descr="Ilustracja przedstawia grupkę młodych ludzi, siedzących na fotelach i podłodze, z laptopem, tabletem i telefonami, rozmawiającymi ze sobą.">
            <a:extLst>
              <a:ext uri="{FF2B5EF4-FFF2-40B4-BE49-F238E27FC236}">
                <a16:creationId xmlns:a16="http://schemas.microsoft.com/office/drawing/2014/main" id="{8F289D82-94DE-B8E6-4A14-F13FFA7AE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>
            <a:fillRect/>
          </a:stretch>
        </p:blipFill>
        <p:spPr/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EF5140AD-E37F-E036-4BDF-BC1440646720}"/>
              </a:ext>
            </a:extLst>
          </p:cNvPr>
          <p:cNvSpPr txBox="1"/>
          <p:nvPr/>
        </p:nvSpPr>
        <p:spPr>
          <a:xfrm>
            <a:off x="569207" y="3385248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96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92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688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585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481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377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273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3169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/>
              <a:t>Źródło: </a:t>
            </a:r>
            <a:r>
              <a:rPr lang="pl-PL" sz="1000" dirty="0" err="1"/>
              <a:t>Pexels</a:t>
            </a:r>
            <a:r>
              <a:rPr lang="pl-PL" sz="1000" dirty="0"/>
              <a:t> (CC0)</a:t>
            </a:r>
          </a:p>
        </p:txBody>
      </p:sp>
    </p:spTree>
    <p:extLst>
      <p:ext uri="{BB962C8B-B14F-4D97-AF65-F5344CB8AC3E}">
        <p14:creationId xmlns:p14="http://schemas.microsoft.com/office/powerpoint/2010/main" val="66980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</p:spPr>
        <p:txBody>
          <a:bodyPr anchor="t">
            <a:normAutofit/>
          </a:bodyPr>
          <a:lstStyle/>
          <a:p>
            <a:r>
              <a:rPr lang="pl-PL" dirty="0"/>
              <a:t>Kto jest kim w projektach KRC?</a:t>
            </a:r>
            <a:br>
              <a:rPr lang="pl-PL" dirty="0"/>
            </a:br>
            <a:endParaRPr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38AE8E58-24FB-98DB-891D-524FA979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8</a:t>
            </a:fld>
            <a:endParaRPr lang="pl-PL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07F8F3A2-1640-0F28-27C5-4F9877EF6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75802"/>
              </p:ext>
            </p:extLst>
          </p:nvPr>
        </p:nvGraphicFramePr>
        <p:xfrm>
          <a:off x="467544" y="1347054"/>
          <a:ext cx="8352929" cy="339246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911709">
                  <a:extLst>
                    <a:ext uri="{9D8B030D-6E8A-4147-A177-3AD203B41FA5}">
                      <a16:colId xmlns:a16="http://schemas.microsoft.com/office/drawing/2014/main" val="2580570354"/>
                    </a:ext>
                  </a:extLst>
                </a:gridCol>
                <a:gridCol w="2433083">
                  <a:extLst>
                    <a:ext uri="{9D8B030D-6E8A-4147-A177-3AD203B41FA5}">
                      <a16:colId xmlns:a16="http://schemas.microsoft.com/office/drawing/2014/main" val="528537883"/>
                    </a:ext>
                  </a:extLst>
                </a:gridCol>
                <a:gridCol w="4008137">
                  <a:extLst>
                    <a:ext uri="{9D8B030D-6E8A-4147-A177-3AD203B41FA5}">
                      <a16:colId xmlns:a16="http://schemas.microsoft.com/office/drawing/2014/main" val="2596424077"/>
                    </a:ext>
                  </a:extLst>
                </a:gridCol>
              </a:tblGrid>
              <a:tr h="2909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cap="none" spc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</a:t>
                      </a:r>
                      <a:endParaRPr lang="pl-PL" sz="1400" cap="none" spc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cap="none" spc="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Interesariusz</a:t>
                      </a:r>
                      <a:endParaRPr lang="pl-PL" sz="1400" cap="none" spc="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cap="none" spc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Rola / Zakres</a:t>
                      </a:r>
                      <a:endParaRPr lang="pl-PL" sz="1400" cap="none" spc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632221"/>
                  </a:ext>
                </a:extLst>
              </a:tr>
              <a:tr h="434397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 centralny</a:t>
                      </a:r>
                    </a:p>
                  </a:txBody>
                  <a:tcPr marL="79913" marR="45047" marT="61471" marB="6147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🏛️ </a:t>
                      </a: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Instytucja Pośrednicząca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Wymagania, wskaźniki, finansowanie, nadzór formalny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352804997"/>
                  </a:ext>
                </a:extLst>
              </a:tr>
              <a:tr h="577830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pl-PL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9913" marR="45047" marT="61471" marB="614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🧭 </a:t>
                      </a: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CPPC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Ramy KRC, materiały edukacyjne, szkolenia, spotkania sieciujące,  monitoring, konsultacje dla partnerów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3731682549"/>
                  </a:ext>
                </a:extLst>
              </a:tr>
              <a:tr h="434397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 organizacyjny</a:t>
                      </a:r>
                    </a:p>
                  </a:txBody>
                  <a:tcPr marL="79913" marR="45047" marT="61471" marB="6147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🏢 </a:t>
                      </a: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Gmina / instytucje lokalne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Zatrudnienie edukatorów, przestrzeń, sprzęt, budżet, rekrutacja uczestników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1068235497"/>
                  </a:ext>
                </a:extLst>
              </a:tr>
              <a:tr h="577830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pl-PL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9913" marR="45047" marT="61471" marB="614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📅 </a:t>
                      </a: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Koordynator lokalny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Planowanie, </a:t>
                      </a: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bieżąca komunikacja z edukatorami, zbieranie danych, rozliczenia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359223380"/>
                  </a:ext>
                </a:extLst>
              </a:tr>
              <a:tr h="434397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 wykonawczy</a:t>
                      </a:r>
                    </a:p>
                  </a:txBody>
                  <a:tcPr marL="79913" marR="45047" marT="61471" marB="6147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👨🏻‍💻 Edukator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Prowadzenie zajęć, dokumentacja, kontakt z uczestnikami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1056433609"/>
                  </a:ext>
                </a:extLst>
              </a:tr>
              <a:tr h="43439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pl-PL" sz="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9913" marR="45047" marT="61471" marB="614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👥 </a:t>
                      </a:r>
                      <a:r>
                        <a:rPr lang="pl-PL" sz="1200" b="1" cap="none" spc="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Uczestnicy</a:t>
                      </a:r>
                      <a:endParaRPr lang="pl-PL" sz="1200" cap="none" spc="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9913" marR="45047" marT="61471" marB="61471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200" cap="none" spc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Mieszkańcy, odbiorcy wsparcia, ich potrzeby kształtują ofertę KRC</a:t>
                      </a:r>
                    </a:p>
                  </a:txBody>
                  <a:tcPr marL="79913" marR="45047" marT="61471" marB="61471" anchor="ctr"/>
                </a:tc>
                <a:extLst>
                  <a:ext uri="{0D108BD9-81ED-4DB2-BD59-A6C34878D82A}">
                    <a16:rowId xmlns:a16="http://schemas.microsoft.com/office/drawing/2014/main" val="20665552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5B48-1115-73CB-7737-275DB586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B657-B2FF-2778-31CA-82E03296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</p:spPr>
        <p:txBody>
          <a:bodyPr anchor="t">
            <a:normAutofit/>
          </a:bodyPr>
          <a:lstStyle/>
          <a:p>
            <a:r>
              <a:rPr lang="pl-PL" dirty="0"/>
              <a:t>Poziomy wsparcia </a:t>
            </a:r>
            <a:r>
              <a:rPr lang="pl-PL" dirty="0" err="1"/>
              <a:t>Edukatorek</a:t>
            </a:r>
            <a:r>
              <a:rPr lang="pl-PL" dirty="0"/>
              <a:t> i Edukatorów</a:t>
            </a:r>
            <a:endParaRPr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3C8AFDEE-F3FD-EDC6-50E3-2C368647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9</a:t>
            </a:fld>
            <a:endParaRPr lang="pl-PL"/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976716"/>
              </p:ext>
            </p:extLst>
          </p:nvPr>
        </p:nvGraphicFramePr>
        <p:xfrm>
          <a:off x="457200" y="1371600"/>
          <a:ext cx="82296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Poziom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Kto wspiera edukatora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Rodzaj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wsparcia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Wykonawczy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Koordynator lokalny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Planowanie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zajęć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Komunikacja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statusy</a:t>
                      </a: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Pomoc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dokumentacji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Organizacyjny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Gmina / Organizacja partnerska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Umow</a:t>
                      </a:r>
                      <a:r>
                        <a:rPr lang="pl-PL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wynagrodzenie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Przestrzeń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zasoby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Środki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działania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Systemowy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CPPC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Materiały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szkolenia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Wzory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dokumentów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Monitoring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konsultacje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Nadzorczy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Instytucja Pośrednicząca (IP)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Wymagania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projektowe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Wskaźniki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kontrola</a:t>
                      </a:r>
                      <a:endParaRPr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pośrednio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przez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CPPC/</a:t>
                      </a:r>
                      <a:r>
                        <a:rPr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gminę</a:t>
                      </a:r>
                      <a:r>
                        <a:rPr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2698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54d351-e259-4df6-a42a-a938e6c112c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2A497C42A1D86479C32D1447FAD6AEF" ma:contentTypeVersion="14" ma:contentTypeDescription="Utwórz nowy dokument." ma:contentTypeScope="" ma:versionID="28b6bedcd4fb56959a2c1618e3caee7c">
  <xsd:schema xmlns:xsd="http://www.w3.org/2001/XMLSchema" xmlns:xs="http://www.w3.org/2001/XMLSchema" xmlns:p="http://schemas.microsoft.com/office/2006/metadata/properties" xmlns:ns3="d754d351-e259-4df6-a42a-a938e6c112ce" xmlns:ns4="0e2ec06a-09af-45d3-93c4-c5d1e7ce43ea" targetNamespace="http://schemas.microsoft.com/office/2006/metadata/properties" ma:root="true" ma:fieldsID="78c6bf76301fe2c550e32c9e19f9e449" ns3:_="" ns4:_="">
    <xsd:import namespace="d754d351-e259-4df6-a42a-a938e6c112ce"/>
    <xsd:import namespace="0e2ec06a-09af-45d3-93c4-c5d1e7ce43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4d351-e259-4df6-a42a-a938e6c11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ec06a-09af-45d3-93c4-c5d1e7ce43e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BF8A0-EFE3-4CF2-91F7-5367559A98AC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d754d351-e259-4df6-a42a-a938e6c112ce"/>
    <ds:schemaRef ds:uri="http://schemas.openxmlformats.org/package/2006/metadata/core-properties"/>
    <ds:schemaRef ds:uri="http://purl.org/dc/terms/"/>
    <ds:schemaRef ds:uri="0e2ec06a-09af-45d3-93c4-c5d1e7ce43ea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CF63D3E-9B74-4643-8D6A-0D9A5C6E1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0F1E7A-D42C-4E1F-87D0-16F30B89B9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4d351-e259-4df6-a42a-a938e6c112ce"/>
    <ds:schemaRef ds:uri="0e2ec06a-09af-45d3-93c4-c5d1e7ce43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5770</TotalTime>
  <Words>980</Words>
  <Application>Microsoft Office PowerPoint</Application>
  <PresentationFormat>Pokaz na ekranie (16:9)</PresentationFormat>
  <Paragraphs>165</Paragraphs>
  <Slides>22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Open Sans</vt:lpstr>
      <vt:lpstr>Wingdings</vt:lpstr>
      <vt:lpstr>Motyw pakietu Office</vt:lpstr>
      <vt:lpstr>KRC Wsparcie Na czym stoimy, dokąd zmierzamy   </vt:lpstr>
      <vt:lpstr>Trzy projekty w ramach KRC</vt:lpstr>
      <vt:lpstr>Celem projektu jest wsparcie merytoryczne lokalnych ośrodków służących rozwojowi kompetencji cyfrowych – Klubów Rozwoju Cyfrowego (KRC), wdrażanych na terenie Polski.    Projekt stanowi pierwszy element realizacji działania 01.09 Rozwój kompetencji cyfrowych i będzie realizowany przez okres realizacji projektów wybranych w konkursach KRC Pilotaż i KRC Skalowanie. </vt:lpstr>
      <vt:lpstr>Prezentacja programu PowerPoint</vt:lpstr>
      <vt:lpstr>Prezentacja programu PowerPoint</vt:lpstr>
      <vt:lpstr>W praktyce wygląda to tak:</vt:lpstr>
      <vt:lpstr>Mapa relacji dla Edukatorek i Edukatorów</vt:lpstr>
      <vt:lpstr>Kto jest kim w projektach KRC? </vt:lpstr>
      <vt:lpstr>Poziomy wsparcia Edukatorek i Edukatorów</vt:lpstr>
      <vt:lpstr>Wsparcie dla Koordynatorów  (szczególnie ważne, jeśli Edukator/ka jest równocześnie koordynatorem/koordynatorką) </vt:lpstr>
      <vt:lpstr>Prezentacja programu PowerPoint</vt:lpstr>
      <vt:lpstr>Edukatorki i Edukatorzy a ich relacje z …</vt:lpstr>
      <vt:lpstr>… Koordynatorami i Koordynatorkami w Gminach,</vt:lpstr>
      <vt:lpstr>… Partnerami (PŁ, PC, SMwI, EBB, MIO, KRC Wsparcie), </vt:lpstr>
      <vt:lpstr>… Uczestnikami i Uczestniczkami.</vt:lpstr>
      <vt:lpstr>A teraz… KOMIKS!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Marcin Pełka</cp:lastModifiedBy>
  <cp:revision>130</cp:revision>
  <dcterms:created xsi:type="dcterms:W3CDTF">2022-06-22T09:40:44Z</dcterms:created>
  <dcterms:modified xsi:type="dcterms:W3CDTF">2025-12-02T08:04:27Z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0x010100B2A497C42A1D86479C32D1447FAD6AEF</vt:lpwstr>
  </property>
</Properties>
</file>