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3" r:id="rId2"/>
    <p:sldMasterId id="2147483712" r:id="rId3"/>
    <p:sldMasterId id="2147483730" r:id="rId4"/>
  </p:sldMasterIdLst>
  <p:notesMasterIdLst>
    <p:notesMasterId r:id="rId26"/>
  </p:notesMasterIdLst>
  <p:handoutMasterIdLst>
    <p:handoutMasterId r:id="rId27"/>
  </p:handoutMasterIdLst>
  <p:sldIdLst>
    <p:sldId id="256" r:id="rId5"/>
    <p:sldId id="293" r:id="rId6"/>
    <p:sldId id="260" r:id="rId7"/>
    <p:sldId id="274" r:id="rId8"/>
    <p:sldId id="275" r:id="rId9"/>
    <p:sldId id="276" r:id="rId10"/>
    <p:sldId id="271" r:id="rId11"/>
    <p:sldId id="278" r:id="rId12"/>
    <p:sldId id="279" r:id="rId13"/>
    <p:sldId id="296" r:id="rId14"/>
    <p:sldId id="281" r:id="rId15"/>
    <p:sldId id="282" r:id="rId16"/>
    <p:sldId id="283" r:id="rId17"/>
    <p:sldId id="295" r:id="rId18"/>
    <p:sldId id="285" r:id="rId19"/>
    <p:sldId id="286" r:id="rId20"/>
    <p:sldId id="287" r:id="rId21"/>
    <p:sldId id="288" r:id="rId22"/>
    <p:sldId id="289" r:id="rId23"/>
    <p:sldId id="290" r:id="rId24"/>
    <p:sldId id="258" r:id="rId25"/>
  </p:sldIdLst>
  <p:sldSz cx="15171738" cy="8534400"/>
  <p:notesSz cx="6858000" cy="9144000"/>
  <p:defaultTextStyle>
    <a:defPPr>
      <a:defRPr lang="pl-PL"/>
    </a:defPPr>
    <a:lvl1pPr marL="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1pPr>
    <a:lvl2pPr marL="568940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2pPr>
    <a:lvl3pPr marL="113787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3pPr>
    <a:lvl4pPr marL="170681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4pPr>
    <a:lvl5pPr marL="2275759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5pPr>
    <a:lvl6pPr marL="284469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6pPr>
    <a:lvl7pPr marL="341363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7pPr>
    <a:lvl8pPr marL="3982578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8pPr>
    <a:lvl9pPr marL="4551517" algn="l" defTabSz="1137879" rtl="0" eaLnBrk="1" latinLnBrk="0" hangingPunct="1">
      <a:defRPr sz="224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ight PL" id="{35AC312A-C5C0-4CD6-92E1-F9209CDE407C}">
          <p14:sldIdLst>
            <p14:sldId id="256"/>
            <p14:sldId id="293"/>
            <p14:sldId id="260"/>
            <p14:sldId id="274"/>
            <p14:sldId id="275"/>
            <p14:sldId id="276"/>
            <p14:sldId id="271"/>
            <p14:sldId id="278"/>
            <p14:sldId id="279"/>
            <p14:sldId id="296"/>
            <p14:sldId id="281"/>
            <p14:sldId id="282"/>
            <p14:sldId id="283"/>
            <p14:sldId id="295"/>
            <p14:sldId id="285"/>
            <p14:sldId id="286"/>
            <p14:sldId id="287"/>
            <p14:sldId id="288"/>
            <p14:sldId id="289"/>
            <p14:sldId id="290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C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58" autoAdjust="0"/>
    <p:restoredTop sz="94660"/>
  </p:normalViewPr>
  <p:slideViewPr>
    <p:cSldViewPr snapToGrid="0">
      <p:cViewPr varScale="1">
        <p:scale>
          <a:sx n="69" d="100"/>
          <a:sy n="69" d="100"/>
        </p:scale>
        <p:origin x="91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5" d="100"/>
          <a:sy n="125" d="100"/>
        </p:scale>
        <p:origin x="484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5247C1-2AA3-402E-95F5-D8D20D299644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pl-PL"/>
        </a:p>
      </dgm:t>
    </dgm:pt>
    <dgm:pt modelId="{5B5E7B42-37A1-4137-9957-6EBDED02F562}">
      <dgm:prSet phldrT="[Tekst]" custT="1"/>
      <dgm:spPr/>
      <dgm:t>
        <a:bodyPr/>
        <a:lstStyle/>
        <a:p>
          <a:r>
            <a:rPr lang="pl-PL" sz="2150" dirty="0">
              <a:solidFill>
                <a:schemeClr val="bg1"/>
              </a:solidFill>
            </a:rPr>
            <a:t>Zmiana limitu – stosowanie </a:t>
          </a:r>
          <a:r>
            <a:rPr lang="pl-PL" sz="2150" b="1" dirty="0">
              <a:solidFill>
                <a:schemeClr val="bg1"/>
              </a:solidFill>
            </a:rPr>
            <a:t>uproszczonych metod rozliczania wydatków </a:t>
          </a:r>
          <a:r>
            <a:rPr lang="pl-PL" sz="2150" dirty="0">
              <a:solidFill>
                <a:schemeClr val="bg1"/>
              </a:solidFill>
            </a:rPr>
            <a:t>jest obligatoryjne dla projektów o wartości </a:t>
          </a:r>
          <a:r>
            <a:rPr lang="pl-PL" sz="2150" b="1" dirty="0">
              <a:solidFill>
                <a:schemeClr val="bg1"/>
              </a:solidFill>
            </a:rPr>
            <a:t>poniżej </a:t>
          </a:r>
          <a:br>
            <a:rPr lang="pl-PL" sz="2150" b="1" dirty="0">
              <a:solidFill>
                <a:schemeClr val="bg1"/>
              </a:solidFill>
            </a:rPr>
          </a:br>
          <a:r>
            <a:rPr lang="pl-PL" sz="2150" b="1" dirty="0">
              <a:solidFill>
                <a:schemeClr val="bg1"/>
              </a:solidFill>
            </a:rPr>
            <a:t>200 tys. EUR</a:t>
          </a:r>
          <a:r>
            <a:rPr lang="pl-PL" sz="2150" dirty="0">
              <a:solidFill>
                <a:schemeClr val="bg1"/>
              </a:solidFill>
            </a:rPr>
            <a:t>. Do przeliczenia stosuje się aktualny na dzień ogłoszenia naboru kurs EUR </a:t>
          </a:r>
        </a:p>
      </dgm:t>
    </dgm:pt>
    <dgm:pt modelId="{A96AC285-55FB-4B47-863C-79D912BF87C6}" type="parTrans" cxnId="{6CF25A78-53FF-416D-A4DC-AC704EAE0F46}">
      <dgm:prSet/>
      <dgm:spPr/>
      <dgm:t>
        <a:bodyPr/>
        <a:lstStyle/>
        <a:p>
          <a:endParaRPr lang="pl-PL"/>
        </a:p>
      </dgm:t>
    </dgm:pt>
    <dgm:pt modelId="{BF1F7CCE-40C7-40A8-B84E-D184407A30B6}" type="sibTrans" cxnId="{6CF25A78-53FF-416D-A4DC-AC704EAE0F46}">
      <dgm:prSet/>
      <dgm:spPr/>
      <dgm:t>
        <a:bodyPr/>
        <a:lstStyle/>
        <a:p>
          <a:endParaRPr lang="pl-PL"/>
        </a:p>
      </dgm:t>
    </dgm:pt>
    <dgm:pt modelId="{75652129-5C3C-4E9D-8A31-E544B2FD8378}">
      <dgm:prSet phldrT="[Tekst]"/>
      <dgm:spPr/>
      <dgm:t>
        <a:bodyPr/>
        <a:lstStyle/>
        <a:p>
          <a:pPr>
            <a:buFontTx/>
            <a:buNone/>
          </a:pPr>
          <a:r>
            <a:rPr lang="pl-PL" dirty="0"/>
            <a:t> </a:t>
          </a:r>
        </a:p>
      </dgm:t>
    </dgm:pt>
    <dgm:pt modelId="{AA18924D-4B24-4B23-900D-C5033460C3A0}" type="parTrans" cxnId="{851F7E7F-139E-4D2C-AED9-1FB0247D275F}">
      <dgm:prSet/>
      <dgm:spPr/>
      <dgm:t>
        <a:bodyPr/>
        <a:lstStyle/>
        <a:p>
          <a:endParaRPr lang="pl-PL"/>
        </a:p>
      </dgm:t>
    </dgm:pt>
    <dgm:pt modelId="{377B4668-75D5-4B14-9E82-E4C3BC051B67}" type="sibTrans" cxnId="{851F7E7F-139E-4D2C-AED9-1FB0247D275F}">
      <dgm:prSet/>
      <dgm:spPr/>
      <dgm:t>
        <a:bodyPr/>
        <a:lstStyle/>
        <a:p>
          <a:endParaRPr lang="pl-PL"/>
        </a:p>
      </dgm:t>
    </dgm:pt>
    <dgm:pt modelId="{14F23B32-8929-431F-82BF-FC7E212EA12C}">
      <dgm:prSet phldrT="[Tekst]" custT="1"/>
      <dgm:spPr/>
      <dgm:t>
        <a:bodyPr/>
        <a:lstStyle/>
        <a:p>
          <a:r>
            <a:rPr lang="pl-PL" sz="2150" dirty="0">
              <a:solidFill>
                <a:schemeClr val="bg1"/>
              </a:solidFill>
            </a:rPr>
            <a:t>W naborze FERS.01.05-IP.01-001/23 dopuszcza się rozliczanie projektów jedynie </a:t>
          </a:r>
          <a:r>
            <a:rPr lang="pl-PL" sz="2150" b="1" dirty="0">
              <a:solidFill>
                <a:schemeClr val="bg1"/>
              </a:solidFill>
            </a:rPr>
            <a:t>na podstawie rzeczywiście poniesionych wydatków</a:t>
          </a:r>
          <a:r>
            <a:rPr lang="pl-PL" sz="2150" dirty="0">
              <a:solidFill>
                <a:schemeClr val="bg1"/>
              </a:solidFill>
            </a:rPr>
            <a:t> (z wyłączeniem kosztów pośrednich rozliczanych stawką ryczałtową</a:t>
          </a:r>
        </a:p>
      </dgm:t>
    </dgm:pt>
    <dgm:pt modelId="{901D2CDD-F88C-4149-A77E-3AAB6C3AD9D0}" type="parTrans" cxnId="{DDB5F870-7CB3-44C7-9E65-5AB857C8F547}">
      <dgm:prSet/>
      <dgm:spPr/>
      <dgm:t>
        <a:bodyPr/>
        <a:lstStyle/>
        <a:p>
          <a:endParaRPr lang="pl-PL"/>
        </a:p>
      </dgm:t>
    </dgm:pt>
    <dgm:pt modelId="{E8C0A28D-58F9-444F-823C-F1B815C4E9B9}" type="sibTrans" cxnId="{DDB5F870-7CB3-44C7-9E65-5AB857C8F547}">
      <dgm:prSet/>
      <dgm:spPr/>
      <dgm:t>
        <a:bodyPr/>
        <a:lstStyle/>
        <a:p>
          <a:endParaRPr lang="pl-PL"/>
        </a:p>
      </dgm:t>
    </dgm:pt>
    <dgm:pt modelId="{4F1B4DFF-73FC-4B5C-A7A4-0952273D87D4}">
      <dgm:prSet phldrT="[Tekst]"/>
      <dgm:spPr/>
      <dgm:t>
        <a:bodyPr/>
        <a:lstStyle/>
        <a:p>
          <a:pPr>
            <a:buFontTx/>
            <a:buNone/>
          </a:pPr>
          <a:r>
            <a:rPr lang="pl-PL" dirty="0"/>
            <a:t> </a:t>
          </a:r>
        </a:p>
      </dgm:t>
    </dgm:pt>
    <dgm:pt modelId="{F9629D5A-F2F3-4E8B-B82B-36F66BA8A15A}" type="parTrans" cxnId="{94511A90-F0EA-4A7D-A85B-358F0AA536BF}">
      <dgm:prSet/>
      <dgm:spPr/>
      <dgm:t>
        <a:bodyPr/>
        <a:lstStyle/>
        <a:p>
          <a:endParaRPr lang="pl-PL"/>
        </a:p>
      </dgm:t>
    </dgm:pt>
    <dgm:pt modelId="{BAF9134A-B305-4FEE-876F-08389B3E6BC2}" type="sibTrans" cxnId="{94511A90-F0EA-4A7D-A85B-358F0AA536BF}">
      <dgm:prSet/>
      <dgm:spPr/>
      <dgm:t>
        <a:bodyPr/>
        <a:lstStyle/>
        <a:p>
          <a:endParaRPr lang="pl-PL"/>
        </a:p>
      </dgm:t>
    </dgm:pt>
    <dgm:pt modelId="{3B0696F6-4B5D-472C-993D-ADDA54103A5E}" type="pres">
      <dgm:prSet presAssocID="{A75247C1-2AA3-402E-95F5-D8D20D299644}" presName="linear" presStyleCnt="0">
        <dgm:presLayoutVars>
          <dgm:animLvl val="lvl"/>
          <dgm:resizeHandles val="exact"/>
        </dgm:presLayoutVars>
      </dgm:prSet>
      <dgm:spPr/>
    </dgm:pt>
    <dgm:pt modelId="{C24D46E8-A526-4568-BAB7-DB1C7880C342}" type="pres">
      <dgm:prSet presAssocID="{5B5E7B42-37A1-4137-9957-6EBDED02F562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AE1E85C4-4306-4689-A852-94AA5F87953F}" type="pres">
      <dgm:prSet presAssocID="{5B5E7B42-37A1-4137-9957-6EBDED02F562}" presName="childText" presStyleLbl="revTx" presStyleIdx="0" presStyleCnt="2">
        <dgm:presLayoutVars>
          <dgm:bulletEnabled val="1"/>
        </dgm:presLayoutVars>
      </dgm:prSet>
      <dgm:spPr/>
    </dgm:pt>
    <dgm:pt modelId="{DC00ED79-3B46-4CB4-9513-0ADB920A94AA}" type="pres">
      <dgm:prSet presAssocID="{14F23B32-8929-431F-82BF-FC7E212EA12C}" presName="parentText" presStyleLbl="node1" presStyleIdx="1" presStyleCnt="2" custLinFactNeighborX="-122" custLinFactNeighborY="-70490">
        <dgm:presLayoutVars>
          <dgm:chMax val="0"/>
          <dgm:bulletEnabled val="1"/>
        </dgm:presLayoutVars>
      </dgm:prSet>
      <dgm:spPr/>
    </dgm:pt>
    <dgm:pt modelId="{73CC4AC0-F901-4426-963C-4BC45AAFD9D4}" type="pres">
      <dgm:prSet presAssocID="{14F23B32-8929-431F-82BF-FC7E212EA12C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A77911E-AEDE-4ADC-9753-E062A9D98BEC}" type="presOf" srcId="{A75247C1-2AA3-402E-95F5-D8D20D299644}" destId="{3B0696F6-4B5D-472C-993D-ADDA54103A5E}" srcOrd="0" destOrd="0" presId="urn:microsoft.com/office/officeart/2005/8/layout/vList2"/>
    <dgm:cxn modelId="{C458BE48-8480-443C-A75B-52ADE44F588E}" type="presOf" srcId="{14F23B32-8929-431F-82BF-FC7E212EA12C}" destId="{DC00ED79-3B46-4CB4-9513-0ADB920A94AA}" srcOrd="0" destOrd="0" presId="urn:microsoft.com/office/officeart/2005/8/layout/vList2"/>
    <dgm:cxn modelId="{DDB5F870-7CB3-44C7-9E65-5AB857C8F547}" srcId="{A75247C1-2AA3-402E-95F5-D8D20D299644}" destId="{14F23B32-8929-431F-82BF-FC7E212EA12C}" srcOrd="1" destOrd="0" parTransId="{901D2CDD-F88C-4149-A77E-3AAB6C3AD9D0}" sibTransId="{E8C0A28D-58F9-444F-823C-F1B815C4E9B9}"/>
    <dgm:cxn modelId="{6CF25A78-53FF-416D-A4DC-AC704EAE0F46}" srcId="{A75247C1-2AA3-402E-95F5-D8D20D299644}" destId="{5B5E7B42-37A1-4137-9957-6EBDED02F562}" srcOrd="0" destOrd="0" parTransId="{A96AC285-55FB-4B47-863C-79D912BF87C6}" sibTransId="{BF1F7CCE-40C7-40A8-B84E-D184407A30B6}"/>
    <dgm:cxn modelId="{851F7E7F-139E-4D2C-AED9-1FB0247D275F}" srcId="{5B5E7B42-37A1-4137-9957-6EBDED02F562}" destId="{75652129-5C3C-4E9D-8A31-E544B2FD8378}" srcOrd="0" destOrd="0" parTransId="{AA18924D-4B24-4B23-900D-C5033460C3A0}" sibTransId="{377B4668-75D5-4B14-9E82-E4C3BC051B67}"/>
    <dgm:cxn modelId="{D427F37F-0A0A-4EBD-99B1-CE74DF20D97E}" type="presOf" srcId="{4F1B4DFF-73FC-4B5C-A7A4-0952273D87D4}" destId="{73CC4AC0-F901-4426-963C-4BC45AAFD9D4}" srcOrd="0" destOrd="0" presId="urn:microsoft.com/office/officeart/2005/8/layout/vList2"/>
    <dgm:cxn modelId="{38062782-848B-44FC-9A17-A087327E4B04}" type="presOf" srcId="{5B5E7B42-37A1-4137-9957-6EBDED02F562}" destId="{C24D46E8-A526-4568-BAB7-DB1C7880C342}" srcOrd="0" destOrd="0" presId="urn:microsoft.com/office/officeart/2005/8/layout/vList2"/>
    <dgm:cxn modelId="{94511A90-F0EA-4A7D-A85B-358F0AA536BF}" srcId="{14F23B32-8929-431F-82BF-FC7E212EA12C}" destId="{4F1B4DFF-73FC-4B5C-A7A4-0952273D87D4}" srcOrd="0" destOrd="0" parTransId="{F9629D5A-F2F3-4E8B-B82B-36F66BA8A15A}" sibTransId="{BAF9134A-B305-4FEE-876F-08389B3E6BC2}"/>
    <dgm:cxn modelId="{DD36D8EC-3312-45A9-9A2C-3AD0FA0A27FD}" type="presOf" srcId="{75652129-5C3C-4E9D-8A31-E544B2FD8378}" destId="{AE1E85C4-4306-4689-A852-94AA5F87953F}" srcOrd="0" destOrd="0" presId="urn:microsoft.com/office/officeart/2005/8/layout/vList2"/>
    <dgm:cxn modelId="{1314C95C-9F3C-4AA2-A27E-979F99B8A166}" type="presParOf" srcId="{3B0696F6-4B5D-472C-993D-ADDA54103A5E}" destId="{C24D46E8-A526-4568-BAB7-DB1C7880C342}" srcOrd="0" destOrd="0" presId="urn:microsoft.com/office/officeart/2005/8/layout/vList2"/>
    <dgm:cxn modelId="{7E844F65-5C99-48ED-BB7E-087426ABA940}" type="presParOf" srcId="{3B0696F6-4B5D-472C-993D-ADDA54103A5E}" destId="{AE1E85C4-4306-4689-A852-94AA5F87953F}" srcOrd="1" destOrd="0" presId="urn:microsoft.com/office/officeart/2005/8/layout/vList2"/>
    <dgm:cxn modelId="{3D69DDD5-95CD-42F0-A89B-A333C43AE408}" type="presParOf" srcId="{3B0696F6-4B5D-472C-993D-ADDA54103A5E}" destId="{DC00ED79-3B46-4CB4-9513-0ADB920A94AA}" srcOrd="2" destOrd="0" presId="urn:microsoft.com/office/officeart/2005/8/layout/vList2"/>
    <dgm:cxn modelId="{6B0D140C-8510-4533-BA0B-AA94FD36C219}" type="presParOf" srcId="{3B0696F6-4B5D-472C-993D-ADDA54103A5E}" destId="{73CC4AC0-F901-4426-963C-4BC45AAFD9D4}" srcOrd="3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D46E8-A526-4568-BAB7-DB1C7880C342}">
      <dsp:nvSpPr>
        <dsp:cNvPr id="0" name=""/>
        <dsp:cNvSpPr/>
      </dsp:nvSpPr>
      <dsp:spPr>
        <a:xfrm>
          <a:off x="0" y="20412"/>
          <a:ext cx="8842693" cy="16222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556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50" kern="1200" dirty="0">
              <a:solidFill>
                <a:schemeClr val="bg1"/>
              </a:solidFill>
            </a:rPr>
            <a:t>Zmiana limitu – stosowanie </a:t>
          </a:r>
          <a:r>
            <a:rPr lang="pl-PL" sz="2150" b="1" kern="1200" dirty="0">
              <a:solidFill>
                <a:schemeClr val="bg1"/>
              </a:solidFill>
            </a:rPr>
            <a:t>uproszczonych metod rozliczania wydatków </a:t>
          </a:r>
          <a:r>
            <a:rPr lang="pl-PL" sz="2150" kern="1200" dirty="0">
              <a:solidFill>
                <a:schemeClr val="bg1"/>
              </a:solidFill>
            </a:rPr>
            <a:t>jest obligatoryjne dla projektów o wartości </a:t>
          </a:r>
          <a:r>
            <a:rPr lang="pl-PL" sz="2150" b="1" kern="1200" dirty="0">
              <a:solidFill>
                <a:schemeClr val="bg1"/>
              </a:solidFill>
            </a:rPr>
            <a:t>poniżej </a:t>
          </a:r>
          <a:br>
            <a:rPr lang="pl-PL" sz="2150" b="1" kern="1200" dirty="0">
              <a:solidFill>
                <a:schemeClr val="bg1"/>
              </a:solidFill>
            </a:rPr>
          </a:br>
          <a:r>
            <a:rPr lang="pl-PL" sz="2150" b="1" kern="1200" dirty="0">
              <a:solidFill>
                <a:schemeClr val="bg1"/>
              </a:solidFill>
            </a:rPr>
            <a:t>200 tys. EUR</a:t>
          </a:r>
          <a:r>
            <a:rPr lang="pl-PL" sz="2150" kern="1200" dirty="0">
              <a:solidFill>
                <a:schemeClr val="bg1"/>
              </a:solidFill>
            </a:rPr>
            <a:t>. Do przeliczenia stosuje się aktualny na dzień ogłoszenia naboru kurs EUR </a:t>
          </a:r>
        </a:p>
      </dsp:txBody>
      <dsp:txXfrm>
        <a:off x="79190" y="99602"/>
        <a:ext cx="8684313" cy="1463825"/>
      </dsp:txXfrm>
    </dsp:sp>
    <dsp:sp modelId="{AE1E85C4-4306-4689-A852-94AA5F87953F}">
      <dsp:nvSpPr>
        <dsp:cNvPr id="0" name=""/>
        <dsp:cNvSpPr/>
      </dsp:nvSpPr>
      <dsp:spPr>
        <a:xfrm>
          <a:off x="0" y="1642617"/>
          <a:ext cx="8842693" cy="77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756" tIns="59690" rIns="334264" bIns="5969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pl-PL" sz="3700" kern="1200" dirty="0"/>
            <a:t> </a:t>
          </a:r>
        </a:p>
      </dsp:txBody>
      <dsp:txXfrm>
        <a:off x="0" y="1642617"/>
        <a:ext cx="8842693" cy="778320"/>
      </dsp:txXfrm>
    </dsp:sp>
    <dsp:sp modelId="{DC00ED79-3B46-4CB4-9513-0ADB920A94AA}">
      <dsp:nvSpPr>
        <dsp:cNvPr id="0" name=""/>
        <dsp:cNvSpPr/>
      </dsp:nvSpPr>
      <dsp:spPr>
        <a:xfrm>
          <a:off x="0" y="1872299"/>
          <a:ext cx="8842693" cy="1622205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556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150" kern="1200" dirty="0">
              <a:solidFill>
                <a:schemeClr val="bg1"/>
              </a:solidFill>
            </a:rPr>
            <a:t>W naborze FERS.01.05-IP.01-001/23 dopuszcza się rozliczanie projektów jedynie </a:t>
          </a:r>
          <a:r>
            <a:rPr lang="pl-PL" sz="2150" b="1" kern="1200" dirty="0">
              <a:solidFill>
                <a:schemeClr val="bg1"/>
              </a:solidFill>
            </a:rPr>
            <a:t>na podstawie rzeczywiście poniesionych wydatków</a:t>
          </a:r>
          <a:r>
            <a:rPr lang="pl-PL" sz="2150" kern="1200" dirty="0">
              <a:solidFill>
                <a:schemeClr val="bg1"/>
              </a:solidFill>
            </a:rPr>
            <a:t> (z wyłączeniem kosztów pośrednich rozliczanych stawką ryczałtową</a:t>
          </a:r>
        </a:p>
      </dsp:txBody>
      <dsp:txXfrm>
        <a:off x="79190" y="1951489"/>
        <a:ext cx="8684313" cy="1463825"/>
      </dsp:txXfrm>
    </dsp:sp>
    <dsp:sp modelId="{73CC4AC0-F901-4426-963C-4BC45AAFD9D4}">
      <dsp:nvSpPr>
        <dsp:cNvPr id="0" name=""/>
        <dsp:cNvSpPr/>
      </dsp:nvSpPr>
      <dsp:spPr>
        <a:xfrm>
          <a:off x="0" y="4043142"/>
          <a:ext cx="8842693" cy="7783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0756" tIns="59690" rIns="334264" bIns="5969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pl-PL" sz="3700" kern="1200" dirty="0"/>
            <a:t> </a:t>
          </a:r>
        </a:p>
      </dsp:txBody>
      <dsp:txXfrm>
        <a:off x="0" y="4043142"/>
        <a:ext cx="8842693" cy="778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647A487C-729C-AD1F-42A7-A9039D20D89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105C992-B99F-7710-E30E-E4A9DB78705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8FD83-611A-4AB3-B531-97F09E3A0FEB}" type="datetimeFigureOut">
              <a:rPr lang="pl-PL" smtClean="0"/>
              <a:t>2023-05-17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872B7041-AC51-FED2-C26C-73A0A17AD2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397589D-59A2-1633-4A2A-353527EB13D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34AD7B-533A-4FB2-95A1-B3DAD104CAC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932416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01837C-7502-43AC-A442-710A005398EB}" type="datetimeFigureOut">
              <a:rPr lang="pl-PL" smtClean="0"/>
              <a:t>2023-05-17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6947F-1BE6-43EE-A375-32ED6D5521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7804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5465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2268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977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4220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238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4336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4586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74385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911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754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EB073291-980B-58CB-45B0-D3E0ECB6DE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96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BC2D2B7E-3D44-39C8-5209-3D4EA3D8C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415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562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72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55040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91244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40685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597632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3372527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698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0170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507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5377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334624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55966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37475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2866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678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7818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0FACB08-B51C-ED34-A1FD-D5C47F43529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66819A35-7271-DD3D-EB73-C81C9DA48F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3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4096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6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37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9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56703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247161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735545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7957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9769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3481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/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84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837438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94254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090460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8542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65438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/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90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076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 bez t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8020A0-5058-4D33-BA55-0CCFC2DA7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057527B6-7074-37B4-1F39-AFC1548DEE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28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5">
            <a:extLst>
              <a:ext uri="{FF2B5EF4-FFF2-40B4-BE49-F238E27FC236}">
                <a16:creationId xmlns:a16="http://schemas.microsoft.com/office/drawing/2014/main" id="{D7EC695C-96B0-9395-892F-D10FE5AC32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4" name="Symbol zastępczy obrazu 5">
            <a:extLst>
              <a:ext uri="{FF2B5EF4-FFF2-40B4-BE49-F238E27FC236}">
                <a16:creationId xmlns:a16="http://schemas.microsoft.com/office/drawing/2014/main" id="{F68DF10F-5C76-856A-9850-28FE213C473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53388" y="4267200"/>
            <a:ext cx="7118349" cy="42672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982C6B-9D0D-8F23-B5E8-329A3C2B53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68452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z key visual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2D8487-17F6-3AB6-5F1D-E0E95702DC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3" y="1746250"/>
            <a:ext cx="6031608" cy="3781425"/>
          </a:xfrm>
        </p:spPr>
        <p:txBody>
          <a:bodyPr anchor="ctr"/>
          <a:lstStyle/>
          <a:p>
            <a:r>
              <a:rPr lang="pl-PL" dirty="0"/>
              <a:t>Kliknij, aby edytować styl</a:t>
            </a:r>
          </a:p>
        </p:txBody>
      </p:sp>
      <p:pic>
        <p:nvPicPr>
          <p:cNvPr id="4" name="Obraz 13">
            <a:extLst>
              <a:ext uri="{FF2B5EF4-FFF2-40B4-BE49-F238E27FC236}">
                <a16:creationId xmlns:a16="http://schemas.microsoft.com/office/drawing/2014/main" id="{3EB60948-2AA1-44B0-3DFD-FE87E1C95EE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t="1155" b="1155"/>
          <a:stretch>
            <a:fillRect/>
          </a:stretch>
        </p:blipFill>
        <p:spPr>
          <a:xfrm>
            <a:off x="8053388" y="0"/>
            <a:ext cx="7118350" cy="4267200"/>
          </a:xfrm>
          <a:prstGeom prst="rect">
            <a:avLst/>
          </a:prstGeom>
        </p:spPr>
      </p:pic>
      <p:pic>
        <p:nvPicPr>
          <p:cNvPr id="5" name="Obraz 13">
            <a:extLst>
              <a:ext uri="{FF2B5EF4-FFF2-40B4-BE49-F238E27FC236}">
                <a16:creationId xmlns:a16="http://schemas.microsoft.com/office/drawing/2014/main" id="{34BBF2BB-1383-FF1A-DDA4-D2B77B0AC54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 t="1155" b="1155"/>
          <a:stretch>
            <a:fillRect/>
          </a:stretch>
        </p:blipFill>
        <p:spPr>
          <a:xfrm>
            <a:off x="8053388" y="4267200"/>
            <a:ext cx="71183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38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EB22C10-86B2-4423-B527-AC9C5ECEA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E3C9A6B-8D02-4599-9437-754201F5FC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571D892-BC93-44C9-891B-305080B2F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4471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87753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19667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8647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677BBEC-4D57-493B-A4CC-3EFAE7DAB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53390" y="2359025"/>
            <a:ext cx="6654798" cy="56530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44439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2890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37BFF8-4121-4D84-AB51-9F81C641D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6654800" cy="803441"/>
          </a:xfrm>
        </p:spPr>
        <p:txBody>
          <a:bodyPr/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0027F45-3D85-47DD-B958-7FFD9B6D0A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59025"/>
            <a:ext cx="6661150" cy="24829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E69ED45-6104-4BA0-9413-3D78395FF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9FAB6E80-C82A-4E3B-B9A3-F0EA7A5FC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528975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42A72FC3-8269-480F-A873-E6976BF4D10D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63550" y="5527675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4636653C-C7F0-4EC9-8D15-A308D35372B0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endParaRPr lang="pl-PL" dirty="0"/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8A435859-6EEE-450B-81AC-25FFA476D75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5">
            <a:extLst>
              <a:ext uri="{FF2B5EF4-FFF2-40B4-BE49-F238E27FC236}">
                <a16:creationId xmlns:a16="http://schemas.microsoft.com/office/drawing/2014/main" id="{DE11099D-492E-2E6F-C6DB-0EA6A8964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053388" y="0"/>
            <a:ext cx="7118349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7899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E07A0EF-30A3-4154-9E10-9BF6829A69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7470A43-3C8E-4B49-9225-8D5E4A52432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549400"/>
            <a:ext cx="15171738" cy="652805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2071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0B0A628-575D-424D-B941-8A0CF2A914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5171738" cy="853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en-US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Kliknij w ikonę by dodać obraz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07664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2" name="Рисунок 9">
            <a:extLst>
              <a:ext uri="{FF2B5EF4-FFF2-40B4-BE49-F238E27FC236}">
                <a16:creationId xmlns:a16="http://schemas.microsoft.com/office/drawing/2014/main" id="{D9AD7DF3-42A0-46A6-8404-77E7AB465D0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2888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A7E5DDDA-0E97-4AE9-BC80-FEB349C16FE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2142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0E2C8FEC-C129-4397-B658-ED56A1ABCC7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113964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5" name="Symbol zastępczy tekstu 7">
            <a:extLst>
              <a:ext uri="{FF2B5EF4-FFF2-40B4-BE49-F238E27FC236}">
                <a16:creationId xmlns:a16="http://schemas.microsoft.com/office/drawing/2014/main" id="{115F3FF2-FA66-48CC-9E41-40EB26B5850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2888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B481A1F-053A-4D6F-89D4-EE4F924818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1424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7" name="Symbol zastępczy tekstu 7">
            <a:extLst>
              <a:ext uri="{FF2B5EF4-FFF2-40B4-BE49-F238E27FC236}">
                <a16:creationId xmlns:a16="http://schemas.microsoft.com/office/drawing/2014/main" id="{F21CDA6B-4CB0-4BA4-A994-5BFB5FA2C9F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113960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87D2F31B-50A4-DF55-6A31-33730FBFB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126447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A3D08D-A4A4-48F2-A116-3235D8B29C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id="{43DEB6F7-4275-4E7E-8670-980602F8202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3F4CA85-F1B2-45A2-946B-3C0AAF41154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39798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8" name="Рисунок 9">
            <a:extLst>
              <a:ext uri="{FF2B5EF4-FFF2-40B4-BE49-F238E27FC236}">
                <a16:creationId xmlns:a16="http://schemas.microsoft.com/office/drawing/2014/main" id="{92255B3A-CCC9-4C1B-AFA3-6F74896EF6B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1392095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9" name="Symbol zastępczy tekstu 7">
            <a:extLst>
              <a:ext uri="{FF2B5EF4-FFF2-40B4-BE49-F238E27FC236}">
                <a16:creationId xmlns:a16="http://schemas.microsoft.com/office/drawing/2014/main" id="{288E9B09-CB66-401D-89DC-DF8FEE1FFB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49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61C80CEC-5679-451C-832E-B68A3A355BC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39798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1" name="Symbol zastępczy tekstu 7">
            <a:extLst>
              <a:ext uri="{FF2B5EF4-FFF2-40B4-BE49-F238E27FC236}">
                <a16:creationId xmlns:a16="http://schemas.microsoft.com/office/drawing/2014/main" id="{68CF32CA-4EE2-4702-BCB5-7B2E3D825B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392095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22" name="Рисунок 9">
            <a:extLst>
              <a:ext uri="{FF2B5EF4-FFF2-40B4-BE49-F238E27FC236}">
                <a16:creationId xmlns:a16="http://schemas.microsoft.com/office/drawing/2014/main" id="{1B8ADB97-4036-415F-A023-ECFF14F0A69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15947" y="2517775"/>
            <a:ext cx="2528887" cy="2522537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23" name="Symbol zastępczy tekstu 7">
            <a:extLst>
              <a:ext uri="{FF2B5EF4-FFF2-40B4-BE49-F238E27FC236}">
                <a16:creationId xmlns:a16="http://schemas.microsoft.com/office/drawing/2014/main" id="{1C4D68BB-32ED-423F-ACA5-C8016B1E070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15947" y="5454212"/>
            <a:ext cx="2528887" cy="211340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02547E4E-B5E9-81AC-B4F8-6542B6FF8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40787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B5F9325-8504-4C53-A824-A6F4221A5E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Рисунок 9">
            <a:extLst>
              <a:ext uri="{FF2B5EF4-FFF2-40B4-BE49-F238E27FC236}">
                <a16:creationId xmlns:a16="http://schemas.microsoft.com/office/drawing/2014/main" id="{A977D172-AAF4-4D00-9999-AD02A11688C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63649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5" name="Рисунок 9">
            <a:extLst>
              <a:ext uri="{FF2B5EF4-FFF2-40B4-BE49-F238E27FC236}">
                <a16:creationId xmlns:a16="http://schemas.microsoft.com/office/drawing/2014/main" id="{0E301F79-B781-4BD7-8A93-950F2F75499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6" name="Рисунок 9">
            <a:extLst>
              <a:ext uri="{FF2B5EF4-FFF2-40B4-BE49-F238E27FC236}">
                <a16:creationId xmlns:a16="http://schemas.microsoft.com/office/drawing/2014/main" id="{62AD2822-8B6F-465F-A74F-63A799E2C2E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120982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C88F3B6-2DA4-4F29-9DC5-2AA40D2038C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63650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6C7B3B3-A32C-4CF1-A305-D5BA419812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77983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761CCE6E-F759-43D9-AC54-70BFF154F4C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120982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1" name="Рисунок 9">
            <a:extLst>
              <a:ext uri="{FF2B5EF4-FFF2-40B4-BE49-F238E27FC236}">
                <a16:creationId xmlns:a16="http://schemas.microsoft.com/office/drawing/2014/main" id="{D83966FF-1CDD-4844-A314-9B9829E21C6B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406648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tekstu 7">
            <a:extLst>
              <a:ext uri="{FF2B5EF4-FFF2-40B4-BE49-F238E27FC236}">
                <a16:creationId xmlns:a16="http://schemas.microsoft.com/office/drawing/2014/main" id="{AD705277-BBA4-49DF-BF5C-BF652F6E051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06649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13" name="Рисунок 9">
            <a:extLst>
              <a:ext uri="{FF2B5EF4-FFF2-40B4-BE49-F238E27FC236}">
                <a16:creationId xmlns:a16="http://schemas.microsoft.com/office/drawing/2014/main" id="{E72D5881-F7E2-4B60-822F-C5486163EC11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692315" y="2517775"/>
            <a:ext cx="1800000" cy="18000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lang="ru-RU" dirty="0">
                <a:solidFill>
                  <a:schemeClr val="tx1"/>
                </a:solidFill>
              </a:defRPr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4" name="Symbol zastępczy tekstu 7">
            <a:extLst>
              <a:ext uri="{FF2B5EF4-FFF2-40B4-BE49-F238E27FC236}">
                <a16:creationId xmlns:a16="http://schemas.microsoft.com/office/drawing/2014/main" id="{11B1FABB-12A0-49DA-87B6-E3E3287C630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92316" y="4731674"/>
            <a:ext cx="1800000" cy="211340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7" name="Tytuł 1">
            <a:extLst>
              <a:ext uri="{FF2B5EF4-FFF2-40B4-BE49-F238E27FC236}">
                <a16:creationId xmlns:a16="http://schemas.microsoft.com/office/drawing/2014/main" id="{28E8E2EC-2999-0326-5F27-E11C85FBC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813088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1859F1-C907-4468-9E49-03ED3974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682597-9D65-4020-93DF-0B9EF932CAF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9013A0B-EF44-4F86-9884-F2A5EDC19A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tekstu 7">
            <a:extLst>
              <a:ext uri="{FF2B5EF4-FFF2-40B4-BE49-F238E27FC236}">
                <a16:creationId xmlns:a16="http://schemas.microsoft.com/office/drawing/2014/main" id="{1DB29745-1DAA-4DEC-A821-9DE2F2273DC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31370" y="2727325"/>
            <a:ext cx="2945744" cy="3795714"/>
          </a:xfrm>
          <a:prstGeom prst="rect">
            <a:avLst/>
          </a:prstGeom>
          <a:solidFill>
            <a:schemeClr val="accent3"/>
          </a:solidFill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6C66B92B-772C-4C47-A4F1-52A9C7B3110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183667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tekstu 7">
            <a:extLst>
              <a:ext uri="{FF2B5EF4-FFF2-40B4-BE49-F238E27FC236}">
                <a16:creationId xmlns:a16="http://schemas.microsoft.com/office/drawing/2014/main" id="{BA7DE45F-94E4-46C5-9F75-FB3DCB5A33F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807519" y="2727325"/>
            <a:ext cx="2945744" cy="3795714"/>
          </a:xfrm>
          <a:prstGeom prst="rect">
            <a:avLst/>
          </a:prstGeom>
          <a:solidFill>
            <a:schemeClr val="tx2"/>
          </a:solidFill>
          <a:ln>
            <a:solidFill>
              <a:schemeClr val="bg1"/>
            </a:solidFill>
          </a:ln>
        </p:spPr>
        <p:txBody>
          <a:bodyPr lIns="180000" tIns="1800000" rIns="180000" bIns="18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306C7A2A-275A-42DB-A6DA-DB9F7F515C4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931998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/>
          </a:p>
        </p:txBody>
      </p:sp>
      <p:sp>
        <p:nvSpPr>
          <p:cNvPr id="10" name="Symbol zastępczy obrazu 8">
            <a:extLst>
              <a:ext uri="{FF2B5EF4-FFF2-40B4-BE49-F238E27FC236}">
                <a16:creationId xmlns:a16="http://schemas.microsoft.com/office/drawing/2014/main" id="{87D7C5E0-8DA9-4157-B049-5F5BF67A122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305754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3" name="Symbol zastępczy obrazu 8">
            <a:extLst>
              <a:ext uri="{FF2B5EF4-FFF2-40B4-BE49-F238E27FC236}">
                <a16:creationId xmlns:a16="http://schemas.microsoft.com/office/drawing/2014/main" id="{37FB0B87-3E82-44D7-ABB2-09BFD534AF6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681903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4" name="Symbol zastępczy obrazu 8">
            <a:extLst>
              <a:ext uri="{FF2B5EF4-FFF2-40B4-BE49-F238E27FC236}">
                <a16:creationId xmlns:a16="http://schemas.microsoft.com/office/drawing/2014/main" id="{EF289C24-F083-42AC-A84D-644C4388C0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42765" y="3098572"/>
            <a:ext cx="1196975" cy="11098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5" name="Symbol zastępczy tekstu 16">
            <a:extLst>
              <a:ext uri="{FF2B5EF4-FFF2-40B4-BE49-F238E27FC236}">
                <a16:creationId xmlns:a16="http://schemas.microsoft.com/office/drawing/2014/main" id="{52B7A731-C9E0-4CCD-8CC1-E11AFAC2579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6888" y="6894286"/>
            <a:ext cx="14217650" cy="66221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100">
                <a:solidFill>
                  <a:schemeClr val="tx2"/>
                </a:solidFill>
              </a:defRPr>
            </a:lvl1pPr>
            <a:lvl2pPr marL="261938" indent="0">
              <a:buNone/>
              <a:defRPr sz="1100">
                <a:solidFill>
                  <a:schemeClr val="bg2">
                    <a:lumMod val="75000"/>
                  </a:schemeClr>
                </a:solidFill>
              </a:defRPr>
            </a:lvl2pPr>
            <a:lvl3pPr>
              <a:defRPr sz="1100">
                <a:solidFill>
                  <a:schemeClr val="bg2">
                    <a:lumMod val="75000"/>
                  </a:schemeClr>
                </a:solidFill>
              </a:defRPr>
            </a:lvl3pPr>
            <a:lvl4pPr>
              <a:defRPr sz="1100">
                <a:solidFill>
                  <a:schemeClr val="bg2">
                    <a:lumMod val="75000"/>
                  </a:schemeClr>
                </a:solidFill>
              </a:defRPr>
            </a:lvl4pPr>
            <a:lvl5pPr>
              <a:defRPr sz="1100">
                <a:solidFill>
                  <a:schemeClr val="bg2">
                    <a:lumMod val="75000"/>
                  </a:schemeClr>
                </a:solidFill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8628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185DA-0F29-480B-A83E-60402F12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E98D308-C317-4A4C-895E-868ABC384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655720DE-7858-48E4-ACED-AE29E070D5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B14F04B9-AEB8-4C42-9C8A-5341804EB05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263649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tekstu 7">
            <a:extLst>
              <a:ext uri="{FF2B5EF4-FFF2-40B4-BE49-F238E27FC236}">
                <a16:creationId xmlns:a16="http://schemas.microsoft.com/office/drawing/2014/main" id="{0F894A39-FC4A-4E03-9124-2622C181458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055221" y="5248275"/>
            <a:ext cx="4207342" cy="2109788"/>
          </a:xfrm>
          <a:prstGeom prst="rect">
            <a:avLst/>
          </a:prstGeom>
          <a:solidFill>
            <a:schemeClr val="accent5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7" name="Symbol zastępczy obrazu 8">
            <a:extLst>
              <a:ext uri="{FF2B5EF4-FFF2-40B4-BE49-F238E27FC236}">
                <a16:creationId xmlns:a16="http://schemas.microsoft.com/office/drawing/2014/main" id="{95876273-7942-4B36-A7F5-588F89572E11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263649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D63EEEE7-360A-41E5-A910-EA94AC374BB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690954" y="2727325"/>
            <a:ext cx="4207342" cy="2109788"/>
          </a:xfrm>
          <a:prstGeom prst="rect">
            <a:avLst/>
          </a:prstGeom>
          <a:solidFill>
            <a:schemeClr val="accent3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8D96B53-586F-483E-B419-FC1A1E540D6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89938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0" name="Symbol zastępczy tekstu 7">
            <a:extLst>
              <a:ext uri="{FF2B5EF4-FFF2-40B4-BE49-F238E27FC236}">
                <a16:creationId xmlns:a16="http://schemas.microsoft.com/office/drawing/2014/main" id="{F2089535-B61B-4BD2-AF9B-75B7F8A0279A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690954" y="524827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1" name="Symbol zastępczy obrazu 8">
            <a:extLst>
              <a:ext uri="{FF2B5EF4-FFF2-40B4-BE49-F238E27FC236}">
                <a16:creationId xmlns:a16="http://schemas.microsoft.com/office/drawing/2014/main" id="{594D2B2E-F2D4-4691-B6FC-99DCB8F5BF9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589938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6" name="Symbol zastępczy tekstu 7">
            <a:extLst>
              <a:ext uri="{FF2B5EF4-FFF2-40B4-BE49-F238E27FC236}">
                <a16:creationId xmlns:a16="http://schemas.microsoft.com/office/drawing/2014/main" id="{8CE462B4-A915-4ADB-9CDA-C6F39D5967F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0332804" y="2727325"/>
            <a:ext cx="4207342" cy="21097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90A4BD5F-83DE-4BE3-9711-F69A2125D682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541232" y="314010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18" name="Symbol zastępczy tekstu 7">
            <a:extLst>
              <a:ext uri="{FF2B5EF4-FFF2-40B4-BE49-F238E27FC236}">
                <a16:creationId xmlns:a16="http://schemas.microsoft.com/office/drawing/2014/main" id="{4316B9E4-E6F8-4953-8DCB-86BCD5AC596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0332804" y="5248275"/>
            <a:ext cx="4207342" cy="2109788"/>
          </a:xfrm>
          <a:prstGeom prst="rect">
            <a:avLst/>
          </a:prstGeom>
          <a:solidFill>
            <a:schemeClr val="accent6"/>
          </a:solidFill>
        </p:spPr>
        <p:txBody>
          <a:bodyPr lIns="1692000" tIns="180000" rIns="180000" bIns="180000" anchor="ctr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1938" indent="0">
              <a:buNone/>
              <a:defRPr/>
            </a:lvl2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4533EBF1-0001-4BD3-BFFE-90179235A42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10541232" y="5661050"/>
            <a:ext cx="1263651" cy="1263600"/>
          </a:xfrm>
          <a:prstGeom prst="rect">
            <a:avLst/>
          </a:prstGeom>
          <a:solidFill>
            <a:schemeClr val="bg2">
              <a:lumMod val="95000"/>
            </a:scheme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886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+ 2x t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2286221-03EF-41AB-A82B-D367B52925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6654800" cy="63593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E9B1868D-76A7-4B0F-BF48-8A5D24DF5D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053389" y="2359026"/>
            <a:ext cx="6654799" cy="63593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FBABE5C-8CD2-49B1-9BB2-A8D1BD19C1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053389" y="3377310"/>
            <a:ext cx="6654798" cy="46348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871BC5-1AD0-4D2C-821C-5AE9FC49D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Symbol zastępczy tekstu 21">
            <a:extLst>
              <a:ext uri="{FF2B5EF4-FFF2-40B4-BE49-F238E27FC236}">
                <a16:creationId xmlns:a16="http://schemas.microsoft.com/office/drawing/2014/main" id="{D2732CD3-80D5-4C00-8455-E668798F3DB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3551" y="5245361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obrazu 5">
            <a:extLst>
              <a:ext uri="{FF2B5EF4-FFF2-40B4-BE49-F238E27FC236}">
                <a16:creationId xmlns:a16="http://schemas.microsoft.com/office/drawing/2014/main" id="{9373C917-61C2-42DE-898B-45A4C1140F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550" y="5244061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2" name="Symbol zastępczy obrazu 5">
            <a:extLst>
              <a:ext uri="{FF2B5EF4-FFF2-40B4-BE49-F238E27FC236}">
                <a16:creationId xmlns:a16="http://schemas.microsoft.com/office/drawing/2014/main" id="{2B1FA46F-B9C0-4C06-8298-DA12AA4C52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63550" y="7113413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13" name="Symbol zastępczy tekstu 21">
            <a:extLst>
              <a:ext uri="{FF2B5EF4-FFF2-40B4-BE49-F238E27FC236}">
                <a16:creationId xmlns:a16="http://schemas.microsoft.com/office/drawing/2014/main" id="{712CA4DB-1A8F-4C18-8ED3-416246680A5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733551" y="7113413"/>
            <a:ext cx="5384799" cy="898700"/>
          </a:xfrm>
          <a:prstGeom prst="rect">
            <a:avLst/>
          </a:prstGeom>
        </p:spPr>
        <p:txBody>
          <a:bodyPr anchor="ctr"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4" name="Symbol zastępczy tekstu 21">
            <a:extLst>
              <a:ext uri="{FF2B5EF4-FFF2-40B4-BE49-F238E27FC236}">
                <a16:creationId xmlns:a16="http://schemas.microsoft.com/office/drawing/2014/main" id="{C75A049A-6878-401F-A3FD-347875B7BD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733551" y="3378610"/>
            <a:ext cx="5384799" cy="898700"/>
          </a:xfrm>
          <a:prstGeom prst="rect">
            <a:avLst/>
          </a:prstGeo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5" name="Symbol zastępczy obrazu 5">
            <a:extLst>
              <a:ext uri="{FF2B5EF4-FFF2-40B4-BE49-F238E27FC236}">
                <a16:creationId xmlns:a16="http://schemas.microsoft.com/office/drawing/2014/main" id="{51F6E051-6366-486F-847B-28C2C6285FD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63550" y="3377310"/>
            <a:ext cx="900000" cy="90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vert="horz" wrap="square" lIns="0" tIns="0" rIns="0" bIns="0" rtlCol="0" anchor="ctr">
            <a:noAutofit/>
          </a:bodyPr>
          <a:lstStyle>
            <a:lvl1pPr marL="0" indent="0" algn="ctr">
              <a:buNone/>
              <a:defRPr lang="pl-PL"/>
            </a:lvl1pPr>
          </a:lstStyle>
          <a:p>
            <a:r>
              <a:rPr lang="pl-PL" dirty="0"/>
              <a:t>Obraz</a:t>
            </a: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id="{5F5F367A-B76F-BBC8-589F-AA6628C4AC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08392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D72A5E1-42D5-4E19-8C4C-B91DDFDD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747741"/>
            <a:ext cx="10129846" cy="2517967"/>
          </a:xfrm>
        </p:spPr>
        <p:txBody>
          <a:bodyPr anchor="ctr"/>
          <a:lstStyle>
            <a:lvl1pPr>
              <a:defRPr sz="8000"/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56893F5-CC0E-4727-9390-F38A17F868D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cxnSp>
        <p:nvCxnSpPr>
          <p:cNvPr id="4" name="Прямая соединительная линия 8">
            <a:extLst>
              <a:ext uri="{FF2B5EF4-FFF2-40B4-BE49-F238E27FC236}">
                <a16:creationId xmlns:a16="http://schemas.microsoft.com/office/drawing/2014/main" id="{312C0D05-849A-4BA2-8978-92A51339DF78}"/>
              </a:ext>
            </a:extLst>
          </p:cNvPr>
          <p:cNvCxnSpPr>
            <a:cxnSpLocks/>
          </p:cNvCxnSpPr>
          <p:nvPr userDrawn="1"/>
        </p:nvCxnSpPr>
        <p:spPr>
          <a:xfrm>
            <a:off x="2520946" y="4496476"/>
            <a:ext cx="1276354" cy="0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F3B79C96-726E-4321-8EEE-06DB7E923CE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061856" y="4265708"/>
            <a:ext cx="7588935" cy="253194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409823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BC83B5-D725-4489-9732-02A44CDD9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29A9524-BD38-4AA9-994C-782AEE11488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10" name="Symbol zastępczy zawartości 9">
            <a:extLst>
              <a:ext uri="{FF2B5EF4-FFF2-40B4-BE49-F238E27FC236}">
                <a16:creationId xmlns:a16="http://schemas.microsoft.com/office/drawing/2014/main" id="{966D1AC0-7AE2-4958-8322-FF51DBA49F12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63551" y="2368550"/>
            <a:ext cx="14238554" cy="1393566"/>
          </a:xfrm>
          <a:prstGeom prst="rect">
            <a:avLst/>
          </a:prstGeom>
        </p:spPr>
        <p:txBody>
          <a:bodyPr/>
          <a:lstStyle>
            <a:lvl2pPr marL="88900" indent="0">
              <a:buNone/>
              <a:defRPr/>
            </a:lvl2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zawartości 11">
            <a:extLst>
              <a:ext uri="{FF2B5EF4-FFF2-40B4-BE49-F238E27FC236}">
                <a16:creationId xmlns:a16="http://schemas.microsoft.com/office/drawing/2014/main" id="{70EE0921-C623-4A8A-ACEB-1479DD0D1EB1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463550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11">
            <a:extLst>
              <a:ext uri="{FF2B5EF4-FFF2-40B4-BE49-F238E27FC236}">
                <a16:creationId xmlns:a16="http://schemas.microsoft.com/office/drawing/2014/main" id="{E2B91758-D3D7-4033-9168-402478A2D35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14963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4" name="Symbol zastępczy zawartości 11">
            <a:extLst>
              <a:ext uri="{FF2B5EF4-FFF2-40B4-BE49-F238E27FC236}">
                <a16:creationId xmlns:a16="http://schemas.microsoft.com/office/drawing/2014/main" id="{F64590DD-0321-4D4B-8AA5-427640437A8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053388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15" name="Symbol zastępczy zawartości 11">
            <a:extLst>
              <a:ext uri="{FF2B5EF4-FFF2-40B4-BE49-F238E27FC236}">
                <a16:creationId xmlns:a16="http://schemas.microsoft.com/office/drawing/2014/main" id="{22FFCFA5-6777-4CD5-88B4-99BDC6F41854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11751906" y="4267200"/>
            <a:ext cx="2962632" cy="33051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63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sv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7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8.sv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21" Type="http://schemas.openxmlformats.org/officeDocument/2006/relationships/image" Target="../media/image9.png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Relationship Id="rId22" Type="http://schemas.openxmlformats.org/officeDocument/2006/relationships/image" Target="../media/image10.sv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slideLayout" Target="../slideLayouts/slideLayout64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54.xml"/><Relationship Id="rId21" Type="http://schemas.openxmlformats.org/officeDocument/2006/relationships/image" Target="../media/image11.png"/><Relationship Id="rId7" Type="http://schemas.openxmlformats.org/officeDocument/2006/relationships/slideLayout" Target="../slideLayouts/slideLayout58.xml"/><Relationship Id="rId12" Type="http://schemas.openxmlformats.org/officeDocument/2006/relationships/slideLayout" Target="../slideLayouts/slideLayout63.xml"/><Relationship Id="rId1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67.xml"/><Relationship Id="rId20" Type="http://schemas.openxmlformats.org/officeDocument/2006/relationships/image" Target="../media/image2.svg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6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Relationship Id="rId14" Type="http://schemas.openxmlformats.org/officeDocument/2006/relationships/slideLayout" Target="../slideLayouts/slideLayout65.xml"/><Relationship Id="rId22" Type="http://schemas.openxmlformats.org/officeDocument/2006/relationships/image" Target="../media/image1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  <p:sp>
        <p:nvSpPr>
          <p:cNvPr id="3" name="MSIPCMContentMarking" descr="{&quot;HashCode&quot;:851437236,&quot;Placement&quot;:&quot;Footer&quot;,&quot;Top&quot;:654.0343,&quot;Left&quot;:524.7444,&quot;SlideWidth&quot;:1194,&quot;SlideHeight&quot;:672}">
            <a:extLst>
              <a:ext uri="{FF2B5EF4-FFF2-40B4-BE49-F238E27FC236}">
                <a16:creationId xmlns:a16="http://schemas.microsoft.com/office/drawing/2014/main" id="{35A0A959-0FB5-45E6-823F-1507BC1AF95A}"/>
              </a:ext>
            </a:extLst>
          </p:cNvPr>
          <p:cNvSpPr txBox="1"/>
          <p:nvPr userDrawn="1"/>
        </p:nvSpPr>
        <p:spPr>
          <a:xfrm>
            <a:off x="6664254" y="8306236"/>
            <a:ext cx="184323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800">
                <a:solidFill>
                  <a:srgbClr val="000000"/>
                </a:solidFill>
                <a:latin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73956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710" r:id="rId2"/>
    <p:sldLayoutId id="2147483691" r:id="rId3"/>
    <p:sldLayoutId id="2147483692" r:id="rId4"/>
    <p:sldLayoutId id="2147483650" r:id="rId5"/>
    <p:sldLayoutId id="2147483652" r:id="rId6"/>
    <p:sldLayoutId id="2147483653" r:id="rId7"/>
    <p:sldLayoutId id="2147483658" r:id="rId8"/>
    <p:sldLayoutId id="2147483660" r:id="rId9"/>
    <p:sldLayoutId id="2147483690" r:id="rId10"/>
    <p:sldLayoutId id="2147483665" r:id="rId11"/>
    <p:sldLayoutId id="2147483666" r:id="rId12"/>
    <p:sldLayoutId id="2147483675" r:id="rId13"/>
    <p:sldLayoutId id="2147483677" r:id="rId14"/>
    <p:sldLayoutId id="2147483679" r:id="rId15"/>
    <p:sldLayoutId id="2147483688" r:id="rId16"/>
    <p:sldLayoutId id="214748368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Grafika 4">
            <a:extLst>
              <a:ext uri="{FF2B5EF4-FFF2-40B4-BE49-F238E27FC236}">
                <a16:creationId xmlns:a16="http://schemas.microsoft.com/office/drawing/2014/main" id="{5AD323BE-3360-2AE4-3350-79846A621BA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2288"/>
            <a:ext cx="2113226" cy="537912"/>
          </a:xfrm>
          <a:prstGeom prst="rect">
            <a:avLst/>
          </a:prstGeom>
        </p:spPr>
      </p:pic>
      <p:sp>
        <p:nvSpPr>
          <p:cNvPr id="3" name="MSIPCMContentMarking" descr="{&quot;HashCode&quot;:851437236,&quot;Placement&quot;:&quot;Footer&quot;,&quot;Top&quot;:654.0343,&quot;Left&quot;:524.7444,&quot;SlideWidth&quot;:1194,&quot;SlideHeight&quot;:672}">
            <a:extLst>
              <a:ext uri="{FF2B5EF4-FFF2-40B4-BE49-F238E27FC236}">
                <a16:creationId xmlns:a16="http://schemas.microsoft.com/office/drawing/2014/main" id="{CC1B7D13-6F8A-4306-BE7A-9482897DBB28}"/>
              </a:ext>
            </a:extLst>
          </p:cNvPr>
          <p:cNvSpPr txBox="1"/>
          <p:nvPr userDrawn="1"/>
        </p:nvSpPr>
        <p:spPr>
          <a:xfrm>
            <a:off x="6664254" y="8306236"/>
            <a:ext cx="184323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800">
                <a:solidFill>
                  <a:srgbClr val="000000"/>
                </a:solidFill>
                <a:latin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1853497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5B1558C9-2F79-D349-2AD9-176953540F5D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  <p:sp>
        <p:nvSpPr>
          <p:cNvPr id="3" name="MSIPCMContentMarking" descr="{&quot;HashCode&quot;:851437236,&quot;Placement&quot;:&quot;Footer&quot;,&quot;Top&quot;:654.0343,&quot;Left&quot;:524.7444,&quot;SlideWidth&quot;:1194,&quot;SlideHeight&quot;:672}">
            <a:extLst>
              <a:ext uri="{FF2B5EF4-FFF2-40B4-BE49-F238E27FC236}">
                <a16:creationId xmlns:a16="http://schemas.microsoft.com/office/drawing/2014/main" id="{B1D27665-4047-4DAB-A39C-9DADC5B2AAF9}"/>
              </a:ext>
            </a:extLst>
          </p:cNvPr>
          <p:cNvSpPr txBox="1"/>
          <p:nvPr userDrawn="1"/>
        </p:nvSpPr>
        <p:spPr>
          <a:xfrm>
            <a:off x="6664254" y="8306236"/>
            <a:ext cx="184323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800">
                <a:solidFill>
                  <a:srgbClr val="000000"/>
                </a:solidFill>
                <a:latin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321455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accent4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4"/>
        </a:buClr>
        <a:buFont typeface="IBM Plex Sans" panose="020B0503050203000203" pitchFamily="34" charset="0"/>
        <a:buChar char="–"/>
        <a:defRPr sz="21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accent4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rafika 117">
            <a:extLst>
              <a:ext uri="{FF2B5EF4-FFF2-40B4-BE49-F238E27FC236}">
                <a16:creationId xmlns:a16="http://schemas.microsoft.com/office/drawing/2014/main" id="{5D093570-4031-83E3-6E22-BFDD45D3975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5654" r="16051" b="73206"/>
          <a:stretch>
            <a:fillRect/>
          </a:stretch>
        </p:blipFill>
        <p:spPr>
          <a:xfrm>
            <a:off x="-1322" y="6622054"/>
            <a:ext cx="15169815" cy="1912346"/>
          </a:xfrm>
          <a:custGeom>
            <a:avLst/>
            <a:gdLst>
              <a:gd name="connsiteX0" fmla="*/ 0 w 15169815"/>
              <a:gd name="connsiteY0" fmla="*/ 0 h 1912346"/>
              <a:gd name="connsiteX1" fmla="*/ 15169815 w 15169815"/>
              <a:gd name="connsiteY1" fmla="*/ 0 h 1912346"/>
              <a:gd name="connsiteX2" fmla="*/ 15169815 w 15169815"/>
              <a:gd name="connsiteY2" fmla="*/ 1912346 h 1912346"/>
              <a:gd name="connsiteX3" fmla="*/ 0 w 15169815"/>
              <a:gd name="connsiteY3" fmla="*/ 1912346 h 191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9815" h="1912346">
                <a:moveTo>
                  <a:pt x="0" y="0"/>
                </a:moveTo>
                <a:lnTo>
                  <a:pt x="15169815" y="0"/>
                </a:lnTo>
                <a:lnTo>
                  <a:pt x="15169815" y="1912346"/>
                </a:lnTo>
                <a:lnTo>
                  <a:pt x="0" y="1912346"/>
                </a:lnTo>
                <a:close/>
              </a:path>
            </a:pathLst>
          </a:custGeom>
        </p:spPr>
      </p:pic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C4BFBE41-8C34-4F17-B3E3-E4A88809C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1069088"/>
            <a:ext cx="14250988" cy="80344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9490525-C73D-4ED1-8B85-1D8E53421A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714537" y="8077459"/>
            <a:ext cx="457199" cy="457410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fld id="{52829928-69CF-4CD4-AA50-C7139EE0EE92}" type="slidenum">
              <a:rPr lang="pl-PL" smtClean="0"/>
              <a:pPr/>
              <a:t>‹#›</a:t>
            </a:fld>
            <a:endParaRPr lang="pl-PL" dirty="0"/>
          </a:p>
        </p:txBody>
      </p:sp>
      <p:grpSp>
        <p:nvGrpSpPr>
          <p:cNvPr id="137" name="SIATKA ROBOCZA" hidden="1">
            <a:extLst>
              <a:ext uri="{FF2B5EF4-FFF2-40B4-BE49-F238E27FC236}">
                <a16:creationId xmlns:a16="http://schemas.microsoft.com/office/drawing/2014/main" id="{11ABA56A-8394-433D-80B9-4E8AF3425F62}"/>
              </a:ext>
            </a:extLst>
          </p:cNvPr>
          <p:cNvGrpSpPr/>
          <p:nvPr userDrawn="1"/>
        </p:nvGrpSpPr>
        <p:grpSpPr>
          <a:xfrm>
            <a:off x="0" y="0"/>
            <a:ext cx="15171738" cy="10089838"/>
            <a:chOff x="0" y="0"/>
            <a:chExt cx="15171738" cy="10089838"/>
          </a:xfrm>
        </p:grpSpPr>
        <p:sp>
          <p:nvSpPr>
            <p:cNvPr id="58" name="Prostokąt 57">
              <a:extLst>
                <a:ext uri="{FF2B5EF4-FFF2-40B4-BE49-F238E27FC236}">
                  <a16:creationId xmlns:a16="http://schemas.microsoft.com/office/drawing/2014/main" id="{2CCA8CE0-7BF9-48E0-BEB5-F49BAF70C4F0}"/>
                </a:ext>
              </a:extLst>
            </p:cNvPr>
            <p:cNvSpPr/>
            <p:nvPr userDrawn="1"/>
          </p:nvSpPr>
          <p:spPr>
            <a:xfrm>
              <a:off x="207699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9" name="Prostokąt 58">
              <a:extLst>
                <a:ext uri="{FF2B5EF4-FFF2-40B4-BE49-F238E27FC236}">
                  <a16:creationId xmlns:a16="http://schemas.microsoft.com/office/drawing/2014/main" id="{F5253B10-BC10-4AF8-AF80-ADC627747B2B}"/>
                </a:ext>
              </a:extLst>
            </p:cNvPr>
            <p:cNvSpPr/>
            <p:nvPr userDrawn="1"/>
          </p:nvSpPr>
          <p:spPr>
            <a:xfrm>
              <a:off x="2736322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Prostokąt 59">
              <a:extLst>
                <a:ext uri="{FF2B5EF4-FFF2-40B4-BE49-F238E27FC236}">
                  <a16:creationId xmlns:a16="http://schemas.microsoft.com/office/drawing/2014/main" id="{117BD7F2-6521-4D60-87C4-C3347A1491FE}"/>
                </a:ext>
              </a:extLst>
            </p:cNvPr>
            <p:cNvSpPr/>
            <p:nvPr userDrawn="1"/>
          </p:nvSpPr>
          <p:spPr>
            <a:xfrm>
              <a:off x="5264944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Prostokąt 60">
              <a:extLst>
                <a:ext uri="{FF2B5EF4-FFF2-40B4-BE49-F238E27FC236}">
                  <a16:creationId xmlns:a16="http://schemas.microsoft.com/office/drawing/2014/main" id="{E3DE8209-4FD9-4C12-8FFF-1E11B44045DB}"/>
                </a:ext>
              </a:extLst>
            </p:cNvPr>
            <p:cNvSpPr/>
            <p:nvPr userDrawn="1"/>
          </p:nvSpPr>
          <p:spPr>
            <a:xfrm>
              <a:off x="7793567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Prostokąt 61">
              <a:extLst>
                <a:ext uri="{FF2B5EF4-FFF2-40B4-BE49-F238E27FC236}">
                  <a16:creationId xmlns:a16="http://schemas.microsoft.com/office/drawing/2014/main" id="{5D51463E-3A24-497B-BCE5-5905E7032879}"/>
                </a:ext>
              </a:extLst>
            </p:cNvPr>
            <p:cNvSpPr/>
            <p:nvPr userDrawn="1"/>
          </p:nvSpPr>
          <p:spPr>
            <a:xfrm>
              <a:off x="10322190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Prostokąt 62">
              <a:extLst>
                <a:ext uri="{FF2B5EF4-FFF2-40B4-BE49-F238E27FC236}">
                  <a16:creationId xmlns:a16="http://schemas.microsoft.com/office/drawing/2014/main" id="{A5D9128A-DD9A-4FD9-959F-474A98C87A1B}"/>
                </a:ext>
              </a:extLst>
            </p:cNvPr>
            <p:cNvSpPr/>
            <p:nvPr userDrawn="1"/>
          </p:nvSpPr>
          <p:spPr>
            <a:xfrm>
              <a:off x="12850813" y="198285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Prostokąt 63">
              <a:extLst>
                <a:ext uri="{FF2B5EF4-FFF2-40B4-BE49-F238E27FC236}">
                  <a16:creationId xmlns:a16="http://schemas.microsoft.com/office/drawing/2014/main" id="{0580EA2D-9DB2-4409-B06F-5E4790C806C0}"/>
                </a:ext>
              </a:extLst>
            </p:cNvPr>
            <p:cNvSpPr/>
            <p:nvPr userDrawn="1"/>
          </p:nvSpPr>
          <p:spPr>
            <a:xfrm>
              <a:off x="207699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Prostokąt 64">
              <a:extLst>
                <a:ext uri="{FF2B5EF4-FFF2-40B4-BE49-F238E27FC236}">
                  <a16:creationId xmlns:a16="http://schemas.microsoft.com/office/drawing/2014/main" id="{720F1BF5-ED62-4928-A6DA-EFF82B015DB0}"/>
                </a:ext>
              </a:extLst>
            </p:cNvPr>
            <p:cNvSpPr/>
            <p:nvPr userDrawn="1"/>
          </p:nvSpPr>
          <p:spPr>
            <a:xfrm>
              <a:off x="2736322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Prostokąt 65">
              <a:extLst>
                <a:ext uri="{FF2B5EF4-FFF2-40B4-BE49-F238E27FC236}">
                  <a16:creationId xmlns:a16="http://schemas.microsoft.com/office/drawing/2014/main" id="{7001DBA1-6FB5-4280-A72A-ED9DF5F5C469}"/>
                </a:ext>
              </a:extLst>
            </p:cNvPr>
            <p:cNvSpPr/>
            <p:nvPr userDrawn="1"/>
          </p:nvSpPr>
          <p:spPr>
            <a:xfrm>
              <a:off x="5264944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Prostokąt 66">
              <a:extLst>
                <a:ext uri="{FF2B5EF4-FFF2-40B4-BE49-F238E27FC236}">
                  <a16:creationId xmlns:a16="http://schemas.microsoft.com/office/drawing/2014/main" id="{EE4807D1-5974-4676-8BE1-6CF207B8313D}"/>
                </a:ext>
              </a:extLst>
            </p:cNvPr>
            <p:cNvSpPr/>
            <p:nvPr userDrawn="1"/>
          </p:nvSpPr>
          <p:spPr>
            <a:xfrm>
              <a:off x="7793567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8" name="Prostokąt 67">
              <a:extLst>
                <a:ext uri="{FF2B5EF4-FFF2-40B4-BE49-F238E27FC236}">
                  <a16:creationId xmlns:a16="http://schemas.microsoft.com/office/drawing/2014/main" id="{08407F7C-10CD-438A-AEF6-65AC2816B1BA}"/>
                </a:ext>
              </a:extLst>
            </p:cNvPr>
            <p:cNvSpPr/>
            <p:nvPr userDrawn="1"/>
          </p:nvSpPr>
          <p:spPr>
            <a:xfrm>
              <a:off x="10322190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9" name="Prostokąt 68">
              <a:extLst>
                <a:ext uri="{FF2B5EF4-FFF2-40B4-BE49-F238E27FC236}">
                  <a16:creationId xmlns:a16="http://schemas.microsoft.com/office/drawing/2014/main" id="{D3E56796-CBDB-4313-9E8C-C4C204D533BC}"/>
                </a:ext>
              </a:extLst>
            </p:cNvPr>
            <p:cNvSpPr/>
            <p:nvPr userDrawn="1"/>
          </p:nvSpPr>
          <p:spPr>
            <a:xfrm>
              <a:off x="12850813" y="2729397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0" name="Prostokąt 69">
              <a:extLst>
                <a:ext uri="{FF2B5EF4-FFF2-40B4-BE49-F238E27FC236}">
                  <a16:creationId xmlns:a16="http://schemas.microsoft.com/office/drawing/2014/main" id="{602B9D2F-8D5D-4CFF-B5C9-BE4CF305CBA8}"/>
                </a:ext>
              </a:extLst>
            </p:cNvPr>
            <p:cNvSpPr/>
            <p:nvPr userDrawn="1"/>
          </p:nvSpPr>
          <p:spPr>
            <a:xfrm>
              <a:off x="207699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1" name="Prostokąt 70">
              <a:extLst>
                <a:ext uri="{FF2B5EF4-FFF2-40B4-BE49-F238E27FC236}">
                  <a16:creationId xmlns:a16="http://schemas.microsoft.com/office/drawing/2014/main" id="{1A1AC451-009E-49CF-94F8-DACDE743492D}"/>
                </a:ext>
              </a:extLst>
            </p:cNvPr>
            <p:cNvSpPr/>
            <p:nvPr userDrawn="1"/>
          </p:nvSpPr>
          <p:spPr>
            <a:xfrm>
              <a:off x="2736322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Prostokąt 71">
              <a:extLst>
                <a:ext uri="{FF2B5EF4-FFF2-40B4-BE49-F238E27FC236}">
                  <a16:creationId xmlns:a16="http://schemas.microsoft.com/office/drawing/2014/main" id="{E9955661-7923-4DDD-B533-55A55749B166}"/>
                </a:ext>
              </a:extLst>
            </p:cNvPr>
            <p:cNvSpPr/>
            <p:nvPr userDrawn="1"/>
          </p:nvSpPr>
          <p:spPr>
            <a:xfrm>
              <a:off x="5264944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Prostokąt 72">
              <a:extLst>
                <a:ext uri="{FF2B5EF4-FFF2-40B4-BE49-F238E27FC236}">
                  <a16:creationId xmlns:a16="http://schemas.microsoft.com/office/drawing/2014/main" id="{9CABCA59-04DA-4C0B-9B76-12FD4E21B173}"/>
                </a:ext>
              </a:extLst>
            </p:cNvPr>
            <p:cNvSpPr/>
            <p:nvPr userDrawn="1"/>
          </p:nvSpPr>
          <p:spPr>
            <a:xfrm>
              <a:off x="7793567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Prostokąt 73">
              <a:extLst>
                <a:ext uri="{FF2B5EF4-FFF2-40B4-BE49-F238E27FC236}">
                  <a16:creationId xmlns:a16="http://schemas.microsoft.com/office/drawing/2014/main" id="{D1C5F67F-BEA7-470A-A722-99B4103A8DB4}"/>
                </a:ext>
              </a:extLst>
            </p:cNvPr>
            <p:cNvSpPr/>
            <p:nvPr userDrawn="1"/>
          </p:nvSpPr>
          <p:spPr>
            <a:xfrm>
              <a:off x="10322190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Prostokąt 74">
              <a:extLst>
                <a:ext uri="{FF2B5EF4-FFF2-40B4-BE49-F238E27FC236}">
                  <a16:creationId xmlns:a16="http://schemas.microsoft.com/office/drawing/2014/main" id="{56BAC231-728B-4115-A8E1-5F7773232283}"/>
                </a:ext>
              </a:extLst>
            </p:cNvPr>
            <p:cNvSpPr/>
            <p:nvPr userDrawn="1"/>
          </p:nvSpPr>
          <p:spPr>
            <a:xfrm>
              <a:off x="12850813" y="5253249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Prostokąt 79">
              <a:extLst>
                <a:ext uri="{FF2B5EF4-FFF2-40B4-BE49-F238E27FC236}">
                  <a16:creationId xmlns:a16="http://schemas.microsoft.com/office/drawing/2014/main" id="{CF57516E-E79E-4B99-A017-958C165C0F90}"/>
                </a:ext>
              </a:extLst>
            </p:cNvPr>
            <p:cNvSpPr/>
            <p:nvPr userDrawn="1"/>
          </p:nvSpPr>
          <p:spPr>
            <a:xfrm>
              <a:off x="0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Prostokąt 80">
              <a:extLst>
                <a:ext uri="{FF2B5EF4-FFF2-40B4-BE49-F238E27FC236}">
                  <a16:creationId xmlns:a16="http://schemas.microsoft.com/office/drawing/2014/main" id="{788917AD-9A13-4F17-BEB5-5088C6B781FF}"/>
                </a:ext>
              </a:extLst>
            </p:cNvPr>
            <p:cNvSpPr/>
            <p:nvPr userDrawn="1"/>
          </p:nvSpPr>
          <p:spPr>
            <a:xfrm>
              <a:off x="2528623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Prostokąt 81">
              <a:extLst>
                <a:ext uri="{FF2B5EF4-FFF2-40B4-BE49-F238E27FC236}">
                  <a16:creationId xmlns:a16="http://schemas.microsoft.com/office/drawing/2014/main" id="{30FF82F2-B842-4300-90F7-612D90FCF896}"/>
                </a:ext>
              </a:extLst>
            </p:cNvPr>
            <p:cNvSpPr/>
            <p:nvPr userDrawn="1"/>
          </p:nvSpPr>
          <p:spPr>
            <a:xfrm>
              <a:off x="5057246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Prostokąt 82">
              <a:extLst>
                <a:ext uri="{FF2B5EF4-FFF2-40B4-BE49-F238E27FC236}">
                  <a16:creationId xmlns:a16="http://schemas.microsoft.com/office/drawing/2014/main" id="{D81E1851-E2D7-4F83-8ED6-06E41E2E1C6F}"/>
                </a:ext>
              </a:extLst>
            </p:cNvPr>
            <p:cNvSpPr/>
            <p:nvPr userDrawn="1"/>
          </p:nvSpPr>
          <p:spPr>
            <a:xfrm>
              <a:off x="7585869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Prostokąt 83">
              <a:extLst>
                <a:ext uri="{FF2B5EF4-FFF2-40B4-BE49-F238E27FC236}">
                  <a16:creationId xmlns:a16="http://schemas.microsoft.com/office/drawing/2014/main" id="{874AA683-AC1F-4B87-8591-B79B86187E7B}"/>
                </a:ext>
              </a:extLst>
            </p:cNvPr>
            <p:cNvSpPr/>
            <p:nvPr userDrawn="1"/>
          </p:nvSpPr>
          <p:spPr>
            <a:xfrm>
              <a:off x="10114492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Prostokąt 84">
              <a:extLst>
                <a:ext uri="{FF2B5EF4-FFF2-40B4-BE49-F238E27FC236}">
                  <a16:creationId xmlns:a16="http://schemas.microsoft.com/office/drawing/2014/main" id="{502110BA-246D-4CC1-9D25-EE7345CEE933}"/>
                </a:ext>
              </a:extLst>
            </p:cNvPr>
            <p:cNvSpPr/>
            <p:nvPr userDrawn="1"/>
          </p:nvSpPr>
          <p:spPr>
            <a:xfrm>
              <a:off x="12643115" y="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Prostokąt 85">
              <a:extLst>
                <a:ext uri="{FF2B5EF4-FFF2-40B4-BE49-F238E27FC236}">
                  <a16:creationId xmlns:a16="http://schemas.microsoft.com/office/drawing/2014/main" id="{A375DA4A-DCAC-4513-8857-D96A1FA12D1E}"/>
                </a:ext>
              </a:extLst>
            </p:cNvPr>
            <p:cNvSpPr/>
            <p:nvPr userDrawn="1"/>
          </p:nvSpPr>
          <p:spPr>
            <a:xfrm>
              <a:off x="0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7" name="Prostokąt 86">
              <a:extLst>
                <a:ext uri="{FF2B5EF4-FFF2-40B4-BE49-F238E27FC236}">
                  <a16:creationId xmlns:a16="http://schemas.microsoft.com/office/drawing/2014/main" id="{2EF3E5F4-5AB7-446D-B19B-C29F9CCF804D}"/>
                </a:ext>
              </a:extLst>
            </p:cNvPr>
            <p:cNvSpPr/>
            <p:nvPr userDrawn="1"/>
          </p:nvSpPr>
          <p:spPr>
            <a:xfrm>
              <a:off x="2528623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8" name="Prostokąt 87">
              <a:extLst>
                <a:ext uri="{FF2B5EF4-FFF2-40B4-BE49-F238E27FC236}">
                  <a16:creationId xmlns:a16="http://schemas.microsoft.com/office/drawing/2014/main" id="{B4F555D0-12D4-4972-B25F-22F694D79132}"/>
                </a:ext>
              </a:extLst>
            </p:cNvPr>
            <p:cNvSpPr/>
            <p:nvPr userDrawn="1"/>
          </p:nvSpPr>
          <p:spPr>
            <a:xfrm>
              <a:off x="5057246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Prostokąt 88">
              <a:extLst>
                <a:ext uri="{FF2B5EF4-FFF2-40B4-BE49-F238E27FC236}">
                  <a16:creationId xmlns:a16="http://schemas.microsoft.com/office/drawing/2014/main" id="{D9E9CC98-BD41-4D1E-885F-81DF57709998}"/>
                </a:ext>
              </a:extLst>
            </p:cNvPr>
            <p:cNvSpPr/>
            <p:nvPr userDrawn="1"/>
          </p:nvSpPr>
          <p:spPr>
            <a:xfrm>
              <a:off x="7585869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Prostokąt 89">
              <a:extLst>
                <a:ext uri="{FF2B5EF4-FFF2-40B4-BE49-F238E27FC236}">
                  <a16:creationId xmlns:a16="http://schemas.microsoft.com/office/drawing/2014/main" id="{767039C8-7B7A-4DA7-A1BF-42C7FE7393FD}"/>
                </a:ext>
              </a:extLst>
            </p:cNvPr>
            <p:cNvSpPr/>
            <p:nvPr userDrawn="1"/>
          </p:nvSpPr>
          <p:spPr>
            <a:xfrm>
              <a:off x="10114492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Prostokąt 90">
              <a:extLst>
                <a:ext uri="{FF2B5EF4-FFF2-40B4-BE49-F238E27FC236}">
                  <a16:creationId xmlns:a16="http://schemas.microsoft.com/office/drawing/2014/main" id="{A486819B-29DD-46CF-BE16-C34E37FB497B}"/>
                </a:ext>
              </a:extLst>
            </p:cNvPr>
            <p:cNvSpPr/>
            <p:nvPr userDrawn="1"/>
          </p:nvSpPr>
          <p:spPr>
            <a:xfrm>
              <a:off x="12643115" y="2522225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Prostokąt 91">
              <a:extLst>
                <a:ext uri="{FF2B5EF4-FFF2-40B4-BE49-F238E27FC236}">
                  <a16:creationId xmlns:a16="http://schemas.microsoft.com/office/drawing/2014/main" id="{9E7D9411-6C82-46C7-B141-AF6D1E6FF265}"/>
                </a:ext>
              </a:extLst>
            </p:cNvPr>
            <p:cNvSpPr/>
            <p:nvPr userDrawn="1"/>
          </p:nvSpPr>
          <p:spPr>
            <a:xfrm>
              <a:off x="0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Prostokąt 92">
              <a:extLst>
                <a:ext uri="{FF2B5EF4-FFF2-40B4-BE49-F238E27FC236}">
                  <a16:creationId xmlns:a16="http://schemas.microsoft.com/office/drawing/2014/main" id="{A0A80F50-709D-41DF-ACEE-6DC0D9CE32A0}"/>
                </a:ext>
              </a:extLst>
            </p:cNvPr>
            <p:cNvSpPr/>
            <p:nvPr userDrawn="1"/>
          </p:nvSpPr>
          <p:spPr>
            <a:xfrm>
              <a:off x="2528623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Prostokąt 93">
              <a:extLst>
                <a:ext uri="{FF2B5EF4-FFF2-40B4-BE49-F238E27FC236}">
                  <a16:creationId xmlns:a16="http://schemas.microsoft.com/office/drawing/2014/main" id="{8B60287E-90D3-4C1C-9EAF-E10B7EF7B3C4}"/>
                </a:ext>
              </a:extLst>
            </p:cNvPr>
            <p:cNvSpPr/>
            <p:nvPr userDrawn="1"/>
          </p:nvSpPr>
          <p:spPr>
            <a:xfrm>
              <a:off x="5057246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Prostokąt 94">
              <a:extLst>
                <a:ext uri="{FF2B5EF4-FFF2-40B4-BE49-F238E27FC236}">
                  <a16:creationId xmlns:a16="http://schemas.microsoft.com/office/drawing/2014/main" id="{A23E7092-3514-4131-B0F4-D83FB0B6ECCD}"/>
                </a:ext>
              </a:extLst>
            </p:cNvPr>
            <p:cNvSpPr/>
            <p:nvPr userDrawn="1"/>
          </p:nvSpPr>
          <p:spPr>
            <a:xfrm>
              <a:off x="7585869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Prostokąt 95">
              <a:extLst>
                <a:ext uri="{FF2B5EF4-FFF2-40B4-BE49-F238E27FC236}">
                  <a16:creationId xmlns:a16="http://schemas.microsoft.com/office/drawing/2014/main" id="{7A3D935C-727E-44F9-A122-9200D6947F85}"/>
                </a:ext>
              </a:extLst>
            </p:cNvPr>
            <p:cNvSpPr/>
            <p:nvPr userDrawn="1"/>
          </p:nvSpPr>
          <p:spPr>
            <a:xfrm>
              <a:off x="10114492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Prostokąt 96">
              <a:extLst>
                <a:ext uri="{FF2B5EF4-FFF2-40B4-BE49-F238E27FC236}">
                  <a16:creationId xmlns:a16="http://schemas.microsoft.com/office/drawing/2014/main" id="{5ECD5EC1-172E-4A5E-8E1C-686204A227A0}"/>
                </a:ext>
              </a:extLst>
            </p:cNvPr>
            <p:cNvSpPr/>
            <p:nvPr userDrawn="1"/>
          </p:nvSpPr>
          <p:spPr>
            <a:xfrm>
              <a:off x="12643115" y="5044450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4" name="Prostokąt 103">
              <a:extLst>
                <a:ext uri="{FF2B5EF4-FFF2-40B4-BE49-F238E27FC236}">
                  <a16:creationId xmlns:a16="http://schemas.microsoft.com/office/drawing/2014/main" id="{76F9CF1B-DC17-4CFD-8EFB-B60E5ACC0AD3}"/>
                </a:ext>
              </a:extLst>
            </p:cNvPr>
            <p:cNvSpPr/>
            <p:nvPr userDrawn="1"/>
          </p:nvSpPr>
          <p:spPr>
            <a:xfrm>
              <a:off x="207699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5" name="Prostokąt 104">
              <a:extLst>
                <a:ext uri="{FF2B5EF4-FFF2-40B4-BE49-F238E27FC236}">
                  <a16:creationId xmlns:a16="http://schemas.microsoft.com/office/drawing/2014/main" id="{640FFBDB-9DBA-4C59-9150-C8F336483E7E}"/>
                </a:ext>
              </a:extLst>
            </p:cNvPr>
            <p:cNvSpPr/>
            <p:nvPr userDrawn="1"/>
          </p:nvSpPr>
          <p:spPr>
            <a:xfrm>
              <a:off x="2736322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6" name="Prostokąt 105">
              <a:extLst>
                <a:ext uri="{FF2B5EF4-FFF2-40B4-BE49-F238E27FC236}">
                  <a16:creationId xmlns:a16="http://schemas.microsoft.com/office/drawing/2014/main" id="{810CEE1F-C1B2-4C24-95C1-1C946EC01E18}"/>
                </a:ext>
              </a:extLst>
            </p:cNvPr>
            <p:cNvSpPr/>
            <p:nvPr userDrawn="1"/>
          </p:nvSpPr>
          <p:spPr>
            <a:xfrm>
              <a:off x="5264944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7" name="Prostokąt 106">
              <a:extLst>
                <a:ext uri="{FF2B5EF4-FFF2-40B4-BE49-F238E27FC236}">
                  <a16:creationId xmlns:a16="http://schemas.microsoft.com/office/drawing/2014/main" id="{B28D97B1-EC5E-4B4B-B671-17A3B90E2781}"/>
                </a:ext>
              </a:extLst>
            </p:cNvPr>
            <p:cNvSpPr/>
            <p:nvPr userDrawn="1"/>
          </p:nvSpPr>
          <p:spPr>
            <a:xfrm>
              <a:off x="7793567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8" name="Prostokąt 107">
              <a:extLst>
                <a:ext uri="{FF2B5EF4-FFF2-40B4-BE49-F238E27FC236}">
                  <a16:creationId xmlns:a16="http://schemas.microsoft.com/office/drawing/2014/main" id="{A9B885F6-31F9-4BB2-BA79-CFEA01BB1A56}"/>
                </a:ext>
              </a:extLst>
            </p:cNvPr>
            <p:cNvSpPr/>
            <p:nvPr userDrawn="1"/>
          </p:nvSpPr>
          <p:spPr>
            <a:xfrm>
              <a:off x="10322190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9" name="Prostokąt 108">
              <a:extLst>
                <a:ext uri="{FF2B5EF4-FFF2-40B4-BE49-F238E27FC236}">
                  <a16:creationId xmlns:a16="http://schemas.microsoft.com/office/drawing/2014/main" id="{38E29097-2C0C-4697-AAAF-B289F3A7C3C7}"/>
                </a:ext>
              </a:extLst>
            </p:cNvPr>
            <p:cNvSpPr/>
            <p:nvPr userDrawn="1"/>
          </p:nvSpPr>
          <p:spPr>
            <a:xfrm>
              <a:off x="12850813" y="7776412"/>
              <a:ext cx="2113226" cy="2107880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71A7745D-2B57-4436-80E6-837FC4DECF9E}"/>
                </a:ext>
              </a:extLst>
            </p:cNvPr>
            <p:cNvSpPr/>
            <p:nvPr userDrawn="1"/>
          </p:nvSpPr>
          <p:spPr>
            <a:xfrm>
              <a:off x="0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6387388A-24F6-458D-B8CE-4EAD2583BB36}"/>
                </a:ext>
              </a:extLst>
            </p:cNvPr>
            <p:cNvSpPr/>
            <p:nvPr userDrawn="1"/>
          </p:nvSpPr>
          <p:spPr>
            <a:xfrm>
              <a:off x="2528623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2" name="Prostokąt 111">
              <a:extLst>
                <a:ext uri="{FF2B5EF4-FFF2-40B4-BE49-F238E27FC236}">
                  <a16:creationId xmlns:a16="http://schemas.microsoft.com/office/drawing/2014/main" id="{A0F29962-1EC7-4F62-B32E-EAE07F969A0C}"/>
                </a:ext>
              </a:extLst>
            </p:cNvPr>
            <p:cNvSpPr/>
            <p:nvPr userDrawn="1"/>
          </p:nvSpPr>
          <p:spPr>
            <a:xfrm>
              <a:off x="5057246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3" name="Prostokąt 112">
              <a:extLst>
                <a:ext uri="{FF2B5EF4-FFF2-40B4-BE49-F238E27FC236}">
                  <a16:creationId xmlns:a16="http://schemas.microsoft.com/office/drawing/2014/main" id="{8B6D2B7A-8168-4539-A379-92757CF5F40B}"/>
                </a:ext>
              </a:extLst>
            </p:cNvPr>
            <p:cNvSpPr/>
            <p:nvPr userDrawn="1"/>
          </p:nvSpPr>
          <p:spPr>
            <a:xfrm>
              <a:off x="7585869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4" name="Prostokąt 113">
              <a:extLst>
                <a:ext uri="{FF2B5EF4-FFF2-40B4-BE49-F238E27FC236}">
                  <a16:creationId xmlns:a16="http://schemas.microsoft.com/office/drawing/2014/main" id="{4EBC43A5-4B9F-46AA-8B0E-10B2ACC88E31}"/>
                </a:ext>
              </a:extLst>
            </p:cNvPr>
            <p:cNvSpPr/>
            <p:nvPr userDrawn="1"/>
          </p:nvSpPr>
          <p:spPr>
            <a:xfrm>
              <a:off x="10114492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5A9D9D2F-798F-485C-89E0-E96A3315103A}"/>
                </a:ext>
              </a:extLst>
            </p:cNvPr>
            <p:cNvSpPr/>
            <p:nvPr userDrawn="1"/>
          </p:nvSpPr>
          <p:spPr>
            <a:xfrm>
              <a:off x="12643115" y="7567613"/>
              <a:ext cx="2528623" cy="2522225"/>
            </a:xfrm>
            <a:prstGeom prst="rect">
              <a:avLst/>
            </a:prstGeom>
            <a:noFill/>
            <a:ln w="9525">
              <a:solidFill>
                <a:schemeClr val="accent3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AFA88A-4317-737B-5D8C-7ACA882F0C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3550" y="2359025"/>
            <a:ext cx="14250987" cy="56530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3" name="Grafika 2">
            <a:extLst>
              <a:ext uri="{FF2B5EF4-FFF2-40B4-BE49-F238E27FC236}">
                <a16:creationId xmlns:a16="http://schemas.microsoft.com/office/drawing/2014/main" id="{F87F3CD8-E039-35C5-BD32-C29FE0C10A83}"/>
              </a:ext>
            </a:extLst>
          </p:cNvPr>
          <p:cNvPicPr>
            <a:picLocks noChangeAspect="1"/>
          </p:cNvPicPr>
          <p:nvPr userDrawn="1"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57200" y="520034"/>
            <a:ext cx="2119576" cy="667987"/>
          </a:xfrm>
          <a:prstGeom prst="rect">
            <a:avLst/>
          </a:prstGeom>
        </p:spPr>
      </p:pic>
      <p:sp>
        <p:nvSpPr>
          <p:cNvPr id="5" name="MSIPCMContentMarking" descr="{&quot;HashCode&quot;:851437236,&quot;Placement&quot;:&quot;Footer&quot;,&quot;Top&quot;:654.0343,&quot;Left&quot;:524.7444,&quot;SlideWidth&quot;:1194,&quot;SlideHeight&quot;:672}">
            <a:extLst>
              <a:ext uri="{FF2B5EF4-FFF2-40B4-BE49-F238E27FC236}">
                <a16:creationId xmlns:a16="http://schemas.microsoft.com/office/drawing/2014/main" id="{6E264243-C983-49F7-A948-543BD27CDF9B}"/>
              </a:ext>
            </a:extLst>
          </p:cNvPr>
          <p:cNvSpPr txBox="1"/>
          <p:nvPr userDrawn="1"/>
        </p:nvSpPr>
        <p:spPr>
          <a:xfrm>
            <a:off x="6664254" y="8306236"/>
            <a:ext cx="1843230" cy="228163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pl-PL" sz="800">
                <a:solidFill>
                  <a:srgbClr val="000000"/>
                </a:solidFill>
                <a:latin typeface="Calibri" panose="020F050202020403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2792039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40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100000"/>
        </a:lnSpc>
        <a:spcBef>
          <a:spcPts val="1000"/>
        </a:spcBef>
        <a:spcAft>
          <a:spcPts val="600"/>
        </a:spcAft>
        <a:buClr>
          <a:schemeClr val="accent1"/>
        </a:buClr>
        <a:buFont typeface="Arial" panose="020B0604020202020204" pitchFamily="34" charset="0"/>
        <a:buChar char="•"/>
        <a:defRPr sz="2150" kern="1200">
          <a:solidFill>
            <a:schemeClr val="bg1"/>
          </a:solidFill>
          <a:latin typeface="+mn-lt"/>
          <a:ea typeface="+mn-ea"/>
          <a:cs typeface="+mn-cs"/>
        </a:defRPr>
      </a:lvl1pPr>
      <a:lvl2pPr marL="719138" indent="-4572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accent1"/>
        </a:buClr>
        <a:buFont typeface="+mj-lt"/>
        <a:buAutoNum type="arabi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2pPr>
      <a:lvl3pPr marL="1077913" indent="-358775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+mj-lt"/>
        <a:buAutoNum type="alphaLcPeriod"/>
        <a:defRPr sz="2150" b="0" kern="1200">
          <a:solidFill>
            <a:schemeClr val="bg1"/>
          </a:solidFill>
          <a:latin typeface="+mn-lt"/>
          <a:ea typeface="+mn-ea"/>
          <a:cs typeface="+mn-cs"/>
        </a:defRPr>
      </a:lvl3pPr>
      <a:lvl4pPr marL="1435100" indent="-355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Clr>
          <a:schemeClr val="bg1"/>
        </a:buClr>
        <a:buFont typeface="IBM Plex Sans" panose="020B0503050203000203" pitchFamily="34" charset="0"/>
        <a:buChar char="–"/>
        <a:defRPr sz="2150" kern="1200">
          <a:solidFill>
            <a:schemeClr val="bg1"/>
          </a:solidFill>
          <a:latin typeface="+mn-lt"/>
          <a:ea typeface="+mn-ea"/>
          <a:cs typeface="+mn-cs"/>
        </a:defRPr>
      </a:lvl4pPr>
      <a:lvl5pPr marL="0" indent="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None/>
        <a:defRPr lang="pl-PL" sz="2150" kern="1200" dirty="0" smtClean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778" userDrawn="1">
          <p15:clr>
            <a:srgbClr val="547EBF"/>
          </p15:clr>
        </p15:guide>
        <p15:guide id="2" orient="horz" pos="2688" userDrawn="1">
          <p15:clr>
            <a:srgbClr val="547EBF"/>
          </p15:clr>
        </p15:guide>
        <p15:guide id="3" pos="288" userDrawn="1">
          <p15:clr>
            <a:srgbClr val="A4A3A4"/>
          </p15:clr>
        </p15:guide>
        <p15:guide id="4" pos="9269" userDrawn="1">
          <p15:clr>
            <a:srgbClr val="A4A3A4"/>
          </p15:clr>
        </p15:guide>
        <p15:guide id="5" orient="horz" pos="329" userDrawn="1">
          <p15:clr>
            <a:srgbClr val="A4A3A4"/>
          </p15:clr>
        </p15:guide>
        <p15:guide id="6" orient="horz" pos="5047" userDrawn="1">
          <p15:clr>
            <a:srgbClr val="A4A3A4"/>
          </p15:clr>
        </p15:guide>
        <p15:guide id="7" pos="2511" userDrawn="1">
          <p15:clr>
            <a:srgbClr val="A4A3A4"/>
          </p15:clr>
        </p15:guide>
        <p15:guide id="8" pos="7046" userDrawn="1">
          <p15:clr>
            <a:srgbClr val="A4A3A4"/>
          </p15:clr>
        </p15:guide>
        <p15:guide id="9" orient="horz" pos="1100" userDrawn="1">
          <p15:clr>
            <a:srgbClr val="A4A3A4"/>
          </p15:clr>
        </p15:guide>
        <p15:guide id="10" orient="horz" pos="1894" userDrawn="1">
          <p15:clr>
            <a:srgbClr val="A4A3A4"/>
          </p15:clr>
        </p15:guide>
        <p15:guide id="11" orient="horz" pos="3482" userDrawn="1">
          <p15:clr>
            <a:srgbClr val="A4A3A4"/>
          </p15:clr>
        </p15:guide>
        <p15:guide id="12" orient="horz" pos="4276" userDrawn="1">
          <p15:clr>
            <a:srgbClr val="A4A3A4"/>
          </p15:clr>
        </p15:guide>
        <p15:guide id="13" orient="horz" pos="1486" userDrawn="1">
          <p15:clr>
            <a:srgbClr val="5ACBF0"/>
          </p15:clr>
        </p15:guide>
        <p15:guide id="14" pos="4484" userDrawn="1">
          <p15:clr>
            <a:srgbClr val="A4A3A4"/>
          </p15:clr>
        </p15:guide>
        <p15:guide id="15" pos="5073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9E7528E-EF19-2E8F-15A6-067AADAD7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0946" y="1443209"/>
            <a:ext cx="10129846" cy="2628189"/>
          </a:xfrm>
        </p:spPr>
        <p:txBody>
          <a:bodyPr/>
          <a:lstStyle/>
          <a:p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br>
              <a:rPr lang="pl-PL" sz="2400" b="1" dirty="0"/>
            </a:br>
            <a:r>
              <a:rPr lang="pl-PL" sz="4000" b="1" dirty="0"/>
              <a:t>Zasady finansowania projektów w FERS – </a:t>
            </a:r>
            <a:br>
              <a:rPr lang="pl-PL" sz="4000" b="1" dirty="0"/>
            </a:br>
            <a:r>
              <a:rPr lang="pl-PL" sz="4000" b="1" dirty="0"/>
              <a:t>co się zmieniło a z jakich dobrych praktyk </a:t>
            </a:r>
            <a:br>
              <a:rPr lang="pl-PL" sz="4000" b="1" dirty="0"/>
            </a:br>
            <a:r>
              <a:rPr lang="pl-PL" sz="4000" b="1" dirty="0"/>
              <a:t>PO WER warto skorzystać?</a:t>
            </a: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Jakub Ardyn </a:t>
            </a:r>
            <a:br>
              <a:rPr lang="pl-PL" sz="2400" dirty="0"/>
            </a:br>
            <a:r>
              <a:rPr lang="pl-PL" sz="2400" dirty="0"/>
              <a:t>Dyrektor Działu Współpracy z Beneficjentem EFS </a:t>
            </a:r>
            <a:br>
              <a:rPr lang="pl-PL" dirty="0"/>
            </a:br>
            <a:br>
              <a:rPr lang="pl-PL" dirty="0"/>
            </a:br>
            <a:endParaRPr lang="pl-PL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0030B78D-1BFC-7E63-E7B6-3E2DA26A59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</a:t>
            </a:fld>
            <a:endParaRPr lang="pl-PL" dirty="0"/>
          </a:p>
        </p:txBody>
      </p:sp>
      <p:pic>
        <p:nvPicPr>
          <p:cNvPr id="10" name="Symbol zastępczy obrazu 9" descr="Obraz zawierający wykres&#10;&#10;Opis wygenerowany automatycznie">
            <a:extLst>
              <a:ext uri="{FF2B5EF4-FFF2-40B4-BE49-F238E27FC236}">
                <a16:creationId xmlns:a16="http://schemas.microsoft.com/office/drawing/2014/main" id="{AB0BEA5C-E1DD-4A41-BD2B-13A3A159318A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493" y="4463003"/>
            <a:ext cx="8041298" cy="3392767"/>
          </a:xfrm>
        </p:spPr>
      </p:pic>
    </p:spTree>
    <p:extLst>
      <p:ext uri="{BB962C8B-B14F-4D97-AF65-F5344CB8AC3E}">
        <p14:creationId xmlns:p14="http://schemas.microsoft.com/office/powerpoint/2010/main" val="98763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Personel projektu: dodatki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2361605"/>
            <a:ext cx="13999337" cy="5226778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Dodatek jest przyznawany w związku z realizacją zadań projektu, które nie mieszczą się w dotychczasowych obowiązkach na danym stanowisku pracy. </a:t>
            </a:r>
          </a:p>
          <a:p>
            <a:pPr marL="0" indent="0">
              <a:buNone/>
            </a:pPr>
            <a:r>
              <a:rPr lang="pl-PL" dirty="0">
                <a:solidFill>
                  <a:schemeClr val="tx1"/>
                </a:solidFill>
              </a:rPr>
              <a:t>W dokumencie Zasady finansowania Programu Fundusze Europejskie dla Rozwoju Społecznego co do zasady wskazano: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000" dirty="0">
                <a:solidFill>
                  <a:schemeClr val="tx1"/>
                </a:solidFill>
              </a:rPr>
              <a:t>maksymalny poziom kwalifikowalności </a:t>
            </a:r>
            <a:r>
              <a:rPr lang="pl-PL" sz="2000" b="1" dirty="0">
                <a:solidFill>
                  <a:schemeClr val="tx1"/>
                </a:solidFill>
              </a:rPr>
              <a:t>dodatku do wynagrodzenia personelu projektu </a:t>
            </a:r>
            <a:r>
              <a:rPr lang="pl-PL" sz="2000" dirty="0">
                <a:solidFill>
                  <a:schemeClr val="tx1"/>
                </a:solidFill>
              </a:rPr>
              <a:t>nie jest określony w Wytycznych, ale z uwagi na charakter „dodatku do wynagrodzenia” – nie powinien przekraczać </a:t>
            </a:r>
            <a:r>
              <a:rPr lang="pl-PL" sz="2000" b="1" dirty="0">
                <a:solidFill>
                  <a:schemeClr val="tx1"/>
                </a:solidFill>
              </a:rPr>
              <a:t>40% wynagrodzenia podstawowego</a:t>
            </a:r>
            <a:r>
              <a:rPr lang="pl-PL" sz="2000" dirty="0">
                <a:solidFill>
                  <a:schemeClr val="tx1"/>
                </a:solidFill>
              </a:rPr>
              <a:t>, które należy rozumieć zgodnie regulaminem wynagradzania w danej instytucji.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2000" dirty="0">
                <a:solidFill>
                  <a:schemeClr val="tx1"/>
                </a:solidFill>
              </a:rPr>
              <a:t>w sytuacji wykonywania zadań w kilku projektach w tym samym czasie personelowi projektu może być przyznany wyłącznie </a:t>
            </a:r>
            <a:r>
              <a:rPr lang="pl-PL" sz="2000" b="1" dirty="0">
                <a:solidFill>
                  <a:schemeClr val="tx1"/>
                </a:solidFill>
              </a:rPr>
              <a:t>jeden dodatek</a:t>
            </a:r>
            <a:r>
              <a:rPr lang="pl-PL" sz="2000" dirty="0">
                <a:solidFill>
                  <a:schemeClr val="tx1"/>
                </a:solidFill>
              </a:rPr>
              <a:t>. </a:t>
            </a:r>
          </a:p>
          <a:p>
            <a:pPr marL="0" lvl="1" indent="0">
              <a:buNone/>
            </a:pPr>
            <a:r>
              <a:rPr lang="pl-PL" sz="2000" b="1" dirty="0">
                <a:solidFill>
                  <a:schemeClr val="tx1"/>
                </a:solidFill>
              </a:rPr>
              <a:t>Wyjątek</a:t>
            </a:r>
            <a:r>
              <a:rPr lang="pl-PL" sz="2000" dirty="0">
                <a:solidFill>
                  <a:schemeClr val="tx1"/>
                </a:solidFill>
              </a:rPr>
              <a:t>:</a:t>
            </a:r>
          </a:p>
          <a:p>
            <a:pPr marL="0" lvl="1" indent="0">
              <a:buNone/>
            </a:pPr>
            <a:r>
              <a:rPr lang="pl-PL" sz="2000" b="1" dirty="0">
                <a:solidFill>
                  <a:schemeClr val="tx1"/>
                </a:solidFill>
              </a:rPr>
              <a:t>Przekroczenie limitu 40% uzasadnione będzie wtedy, gdy będzie wynikało to z aktów prawa powszechnie obowiązującego, o ile stanowią one o maksymalnej wysokości dodatku dla danej grupy zawodowej (tak jest np. w przypadku przepisów o szkolnictwie wyższym)</a:t>
            </a:r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66422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Zmiany: kwalifikowalność uczestników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Kwalifikowalność uczestników jest potwierdzana </a:t>
            </a:r>
            <a:r>
              <a:rPr lang="pl-PL" b="1" dirty="0">
                <a:solidFill>
                  <a:schemeClr val="tx1"/>
                </a:solidFill>
              </a:rPr>
              <a:t>dokumentem urzędowym</a:t>
            </a:r>
            <a:endParaRPr lang="pl-PL" dirty="0">
              <a:solidFill>
                <a:schemeClr val="tx1"/>
              </a:solidFill>
            </a:endParaRPr>
          </a:p>
          <a:p>
            <a:r>
              <a:rPr lang="pl-PL" dirty="0">
                <a:solidFill>
                  <a:schemeClr val="tx1"/>
                </a:solidFill>
              </a:rPr>
              <a:t>Instytucja Pośrednicząca określa </a:t>
            </a:r>
            <a:r>
              <a:rPr lang="pl-PL" b="1" dirty="0">
                <a:solidFill>
                  <a:schemeClr val="tx1"/>
                </a:solidFill>
              </a:rPr>
              <a:t>rodzaj dokumentu </a:t>
            </a:r>
            <a:r>
              <a:rPr lang="pl-PL" dirty="0">
                <a:solidFill>
                  <a:schemeClr val="tx1"/>
                </a:solidFill>
              </a:rPr>
              <a:t>w dokumentacji naboru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 naborze FERS.01.05-IP.01-001/23 wskazano: np. lista studentów kierunku objętego wsparciem wydana przez dziekanat, zaświadczenie z dziekanatu, zaświadczenie z działu personalnego o zatrudnieniu</a:t>
            </a:r>
          </a:p>
          <a:p>
            <a:r>
              <a:rPr lang="pl-PL" dirty="0">
                <a:solidFill>
                  <a:schemeClr val="tx1"/>
                </a:solidFill>
              </a:rPr>
              <a:t>Potwierdzenie kwalifikowalności uczestników nie musi odbywać się na etapie rekrutacji (ale najpóźniej </a:t>
            </a:r>
            <a:r>
              <a:rPr lang="pl-PL" b="1" dirty="0">
                <a:solidFill>
                  <a:schemeClr val="tx1"/>
                </a:solidFill>
              </a:rPr>
              <a:t>przed udzieleniem wsparcia</a:t>
            </a:r>
            <a:r>
              <a:rPr lang="pl-PL" dirty="0">
                <a:solidFill>
                  <a:schemeClr val="tx1"/>
                </a:solidFill>
              </a:rPr>
              <a:t>)</a:t>
            </a:r>
          </a:p>
          <a:p>
            <a:r>
              <a:rPr lang="pl-PL" dirty="0">
                <a:solidFill>
                  <a:schemeClr val="tx1"/>
                </a:solidFill>
              </a:rPr>
              <a:t>Centralny system teleinformatyczny (</a:t>
            </a:r>
            <a:r>
              <a:rPr lang="pl-PL" b="1" dirty="0">
                <a:solidFill>
                  <a:schemeClr val="tx1"/>
                </a:solidFill>
              </a:rPr>
              <a:t>CST2021</a:t>
            </a:r>
            <a:r>
              <a:rPr lang="pl-PL" dirty="0">
                <a:solidFill>
                  <a:schemeClr val="tx1"/>
                </a:solidFill>
              </a:rPr>
              <a:t>) automatycznie weryfikuje czy uczestnik bierze udział w podobnym projekcie EFS+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11</a:t>
            </a:fld>
            <a:endParaRPr lang="pl-PL"/>
          </a:p>
        </p:txBody>
      </p:sp>
      <p:pic>
        <p:nvPicPr>
          <p:cNvPr id="8" name="Grafika 7" descr="Użytkownicy z wypełnieniem pełnym">
            <a:extLst>
              <a:ext uri="{FF2B5EF4-FFF2-40B4-BE49-F238E27FC236}">
                <a16:creationId xmlns:a16="http://schemas.microsoft.com/office/drawing/2014/main" id="{0321113A-56B3-4975-B244-65B8515521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300618" y="1053458"/>
            <a:ext cx="1638142" cy="163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422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/>
            </a:br>
            <a:r>
              <a:rPr lang="pl-PL" sz="3200" b="1"/>
              <a:t>Zmiany: uproszczone metody rozliczania wydatków</a:t>
            </a:r>
            <a:endParaRPr lang="pl-PL" sz="3200" b="1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12</a:t>
            </a:fld>
            <a:endParaRPr lang="pl-PL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DA0AA286-ED02-4428-929C-ADCE809108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0729012"/>
              </p:ext>
            </p:extLst>
          </p:nvPr>
        </p:nvGraphicFramePr>
        <p:xfrm>
          <a:off x="2772877" y="2554056"/>
          <a:ext cx="8842693" cy="4841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63074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Zmiany: katalog kosztów pośrednich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Katalog</a:t>
            </a:r>
            <a:r>
              <a:rPr lang="pl-PL" dirty="0">
                <a:solidFill>
                  <a:schemeClr val="tx1"/>
                </a:solidFill>
              </a:rPr>
              <a:t> </a:t>
            </a:r>
            <a:r>
              <a:rPr lang="pl-PL" b="1" dirty="0">
                <a:solidFill>
                  <a:schemeClr val="tx1"/>
                </a:solidFill>
              </a:rPr>
              <a:t>zamknięty</a:t>
            </a:r>
            <a:r>
              <a:rPr lang="pl-PL" dirty="0">
                <a:solidFill>
                  <a:schemeClr val="tx1"/>
                </a:solidFill>
              </a:rPr>
              <a:t> (określony w pkt 1.6. Zasad</a:t>
            </a:r>
            <a:r>
              <a:rPr lang="pl-PL">
                <a:solidFill>
                  <a:schemeClr val="tx1"/>
                </a:solidFill>
              </a:rPr>
              <a:t>, litera </a:t>
            </a:r>
            <a:r>
              <a:rPr lang="pl-PL" dirty="0">
                <a:solidFill>
                  <a:schemeClr val="tx1"/>
                </a:solidFill>
              </a:rPr>
              <a:t>a)-</a:t>
            </a:r>
            <a:r>
              <a:rPr lang="pl-PL">
                <a:solidFill>
                  <a:schemeClr val="tx1"/>
                </a:solidFill>
              </a:rPr>
              <a:t>m) – oznacza to, </a:t>
            </a:r>
            <a:r>
              <a:rPr lang="pl-PL" dirty="0">
                <a:solidFill>
                  <a:schemeClr val="tx1"/>
                </a:solidFill>
              </a:rPr>
              <a:t>że żadne </a:t>
            </a:r>
            <a:r>
              <a:rPr lang="pl-PL">
                <a:solidFill>
                  <a:schemeClr val="tx1"/>
                </a:solidFill>
              </a:rPr>
              <a:t>inne koszty </a:t>
            </a:r>
            <a:r>
              <a:rPr lang="pl-PL" dirty="0">
                <a:solidFill>
                  <a:schemeClr val="tx1"/>
                </a:solidFill>
              </a:rPr>
              <a:t>poza wskazanymi </a:t>
            </a:r>
            <a:r>
              <a:rPr lang="pl-PL">
                <a:solidFill>
                  <a:schemeClr val="tx1"/>
                </a:solidFill>
              </a:rPr>
              <a:t>w Zasadach </a:t>
            </a:r>
            <a:r>
              <a:rPr lang="pl-PL" dirty="0">
                <a:solidFill>
                  <a:schemeClr val="tx1"/>
                </a:solidFill>
              </a:rPr>
              <a:t>nie mogą zostać zakwalifikowane do kosztów pośrednich</a:t>
            </a:r>
          </a:p>
          <a:p>
            <a:r>
              <a:rPr lang="pl-PL" dirty="0">
                <a:solidFill>
                  <a:schemeClr val="tx1"/>
                </a:solidFill>
              </a:rPr>
              <a:t>Koszty pośrednie to m.in. koszty dotyczące koordynatora - informacja o koordynatorze projektu będzie podawana w terminie wskazanym w umowie o dofinansowanie projektu. Wskazanie konkretnej osoby pełniącej funkcję koordynatora projektu jest niezbędnym elementem zapewniającym prawidłową realizację projektu. </a:t>
            </a:r>
            <a:r>
              <a:rPr lang="pl-PL" b="1" dirty="0">
                <a:solidFill>
                  <a:schemeClr val="tx1"/>
                </a:solidFill>
              </a:rPr>
              <a:t>Brak wywiązania się z tego obowiązku przez beneficjenta będzie mogło skutkować nałożeniem korekty finansowej za nierealizowanie warunków umowy</a:t>
            </a:r>
          </a:p>
          <a:p>
            <a:r>
              <a:rPr lang="pl-PL" b="1" dirty="0">
                <a:solidFill>
                  <a:schemeClr val="tx1"/>
                </a:solidFill>
              </a:rPr>
              <a:t>Możliwość nałożenia korekty na koszty pośrednie – załączniku nr 5 do Umowy o dofinansowanie - </a:t>
            </a:r>
            <a:r>
              <a:rPr lang="pl-PL" dirty="0">
                <a:solidFill>
                  <a:schemeClr val="tx1"/>
                </a:solidFill>
              </a:rPr>
              <a:t>w przypadku braku prawidłowej realizacji projektu m.in. notoryczne opóźnienia w realizacji zadań, powtarzalne błędy w rozliczaniu i sprawozdaniu, niewłaściwe wywiązywanie się z innych obowiązków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13</a:t>
            </a:fld>
            <a:endParaRPr lang="pl-PL"/>
          </a:p>
        </p:txBody>
      </p:sp>
      <p:pic>
        <p:nvPicPr>
          <p:cNvPr id="10" name="Grafika 9" descr="Podkładka — częściowo zaznaczone z wypełnieniem pełnym">
            <a:extLst>
              <a:ext uri="{FF2B5EF4-FFF2-40B4-BE49-F238E27FC236}">
                <a16:creationId xmlns:a16="http://schemas.microsoft.com/office/drawing/2014/main" id="{09E90200-A049-4F46-97DB-81256F2502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16332" y="648778"/>
            <a:ext cx="1466999" cy="146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824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5C41653-BCDC-4A73-A3D0-EE5CE230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2" y="1746250"/>
            <a:ext cx="7657208" cy="3781425"/>
          </a:xfrm>
        </p:spPr>
        <p:txBody>
          <a:bodyPr/>
          <a:lstStyle/>
          <a:p>
            <a:r>
              <a:rPr lang="pl-PL" sz="4400" b="1" dirty="0"/>
              <a:t>Z jakich dobrych praktyk </a:t>
            </a:r>
            <a:br>
              <a:rPr lang="pl-PL" sz="4400" b="1" dirty="0"/>
            </a:br>
            <a:r>
              <a:rPr lang="pl-PL" sz="4400" b="1" dirty="0"/>
              <a:t>PO WER warto skorzystać?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ADF883D-644E-43F4-9849-9380B9135A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14</a:t>
            </a:fld>
            <a:endParaRPr lang="pl-PL" dirty="0"/>
          </a:p>
        </p:txBody>
      </p:sp>
      <p:pic>
        <p:nvPicPr>
          <p:cNvPr id="3" name="Grafika 2" descr="Żarówka i koło zębate kontur">
            <a:extLst>
              <a:ext uri="{FF2B5EF4-FFF2-40B4-BE49-F238E27FC236}">
                <a16:creationId xmlns:a16="http://schemas.microsoft.com/office/drawing/2014/main" id="{136BFC80-BBC5-4DB6-88F5-8CB2228B4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64063" y="2370469"/>
            <a:ext cx="2532986" cy="2532986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B6EC0B9-1E52-4147-9F65-58AA8788C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97" y="7213105"/>
            <a:ext cx="9429752" cy="864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68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opis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uwzględnić </a:t>
            </a:r>
            <a:r>
              <a:rPr lang="pl-PL" b="1" dirty="0">
                <a:solidFill>
                  <a:schemeClr val="tx1"/>
                </a:solidFill>
              </a:rPr>
              <a:t>perspektywę realizacji i rozliczenia projektu</a:t>
            </a:r>
            <a:r>
              <a:rPr lang="pl-PL" dirty="0">
                <a:solidFill>
                  <a:schemeClr val="tx1"/>
                </a:solidFill>
              </a:rPr>
              <a:t> – projekt będzie realizowany przez kilka lat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dokonać </a:t>
            </a:r>
            <a:r>
              <a:rPr lang="pl-PL" b="1" dirty="0">
                <a:solidFill>
                  <a:schemeClr val="tx1"/>
                </a:solidFill>
              </a:rPr>
              <a:t>diagnozy potrzeb </a:t>
            </a:r>
            <a:r>
              <a:rPr lang="pl-PL" dirty="0">
                <a:solidFill>
                  <a:schemeClr val="tx1"/>
                </a:solidFill>
              </a:rPr>
              <a:t>i zaplanować projekt tak, aby nie było konieczności częstej aktualizacji wniosku o dofinansowanie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precyzyjnie opisać </a:t>
            </a:r>
            <a:r>
              <a:rPr lang="pl-PL" b="1" dirty="0">
                <a:solidFill>
                  <a:schemeClr val="tx1"/>
                </a:solidFill>
              </a:rPr>
              <a:t>cel projektu </a:t>
            </a:r>
            <a:r>
              <a:rPr lang="pl-PL" dirty="0">
                <a:solidFill>
                  <a:schemeClr val="tx1"/>
                </a:solidFill>
              </a:rPr>
              <a:t>– warunkiem kwalifikowalności wydatków jest niezbędność do realizacji celu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realny </a:t>
            </a:r>
            <a:r>
              <a:rPr lang="pl-PL" b="1" dirty="0">
                <a:solidFill>
                  <a:schemeClr val="tx1"/>
                </a:solidFill>
              </a:rPr>
              <a:t>okres realizacji projektu</a:t>
            </a:r>
            <a:endParaRPr lang="pl-PL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zadbać o </a:t>
            </a:r>
            <a:r>
              <a:rPr lang="pl-PL" b="1" dirty="0">
                <a:solidFill>
                  <a:schemeClr val="tx1"/>
                </a:solidFill>
              </a:rPr>
              <a:t>spójność opisów </a:t>
            </a:r>
            <a:r>
              <a:rPr lang="pl-PL" dirty="0">
                <a:solidFill>
                  <a:schemeClr val="tx1"/>
                </a:solidFill>
              </a:rPr>
              <a:t>w poszczególnych częściach wniosku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zawrzeć we wniosku </a:t>
            </a:r>
            <a:r>
              <a:rPr lang="pl-PL" b="1" dirty="0">
                <a:solidFill>
                  <a:schemeClr val="tx1"/>
                </a:solidFill>
              </a:rPr>
              <a:t>zapisy</a:t>
            </a:r>
            <a:r>
              <a:rPr lang="pl-PL" dirty="0">
                <a:solidFill>
                  <a:schemeClr val="tx1"/>
                </a:solidFill>
              </a:rPr>
              <a:t>, które jasno potwierdzą spełnienie </a:t>
            </a:r>
            <a:r>
              <a:rPr lang="pl-PL" b="1" dirty="0">
                <a:solidFill>
                  <a:schemeClr val="tx1"/>
                </a:solidFill>
              </a:rPr>
              <a:t>kryteriów dostępu</a:t>
            </a:r>
            <a:r>
              <a:rPr lang="pl-PL" dirty="0">
                <a:solidFill>
                  <a:schemeClr val="tx1"/>
                </a:solidFill>
              </a:rPr>
              <a:t>, stosować skrót z numerem kryterium np. KD1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pisać </a:t>
            </a:r>
            <a:r>
              <a:rPr lang="pl-PL" b="1" dirty="0">
                <a:solidFill>
                  <a:schemeClr val="tx1"/>
                </a:solidFill>
              </a:rPr>
              <a:t>prostym językiem</a:t>
            </a:r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15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3FCB8C8-24CE-4D84-97BD-3A356153D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79130" y="702212"/>
            <a:ext cx="1184595" cy="118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9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grupy docelowe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opisując grupę docelową, </a:t>
            </a:r>
            <a:r>
              <a:rPr lang="pl-PL" b="1" dirty="0">
                <a:solidFill>
                  <a:schemeClr val="tx1"/>
                </a:solidFill>
              </a:rPr>
              <a:t>nie stosować zawężających warunków </a:t>
            </a:r>
            <a:r>
              <a:rPr lang="pl-PL" dirty="0">
                <a:solidFill>
                  <a:schemeClr val="tx1"/>
                </a:solidFill>
              </a:rPr>
              <a:t>(cech uczestników),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które są nieistotne z punktu widzenia regulaminu wyboru projektów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lub mogą okazać się trudne po spełniania (np. osoby w wieku 18-30 lat)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formy wsparcia </a:t>
            </a:r>
            <a:r>
              <a:rPr lang="pl-PL" b="1" dirty="0">
                <a:solidFill>
                  <a:schemeClr val="tx1"/>
                </a:solidFill>
              </a:rPr>
              <a:t>adekwatne </a:t>
            </a:r>
            <a:r>
              <a:rPr lang="pl-PL" dirty="0">
                <a:solidFill>
                  <a:schemeClr val="tx1"/>
                </a:solidFill>
              </a:rPr>
              <a:t>do oczekiwań i profilu grupy docelowej,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wynikające z przeprowadzonej diagnozy potrzeb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16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0F0CC67-D9D7-4893-9742-1E481EE862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700" y="690782"/>
            <a:ext cx="1184595" cy="118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746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wskaźniki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</a:t>
            </a:r>
            <a:r>
              <a:rPr lang="pl-PL" b="1" dirty="0">
                <a:solidFill>
                  <a:schemeClr val="tx1"/>
                </a:solidFill>
              </a:rPr>
              <a:t>realne wartości docelowe </a:t>
            </a:r>
            <a:r>
              <a:rPr lang="pl-PL" dirty="0">
                <a:solidFill>
                  <a:schemeClr val="tx1"/>
                </a:solidFill>
              </a:rPr>
              <a:t>wskaźników, dokładnie zbadać potrzeby i ryzyka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</a:t>
            </a:r>
            <a:r>
              <a:rPr lang="pl-PL" b="1" dirty="0">
                <a:solidFill>
                  <a:schemeClr val="tx1"/>
                </a:solidFill>
              </a:rPr>
              <a:t>sposób realizacji i pomiaru wskaźników </a:t>
            </a:r>
            <a:r>
              <a:rPr lang="pl-PL" dirty="0">
                <a:solidFill>
                  <a:schemeClr val="tx1"/>
                </a:solidFill>
              </a:rPr>
              <a:t>zgodnie z definicją wskaźnika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prawidłowo zaplanować wartości docelowe </a:t>
            </a:r>
            <a:r>
              <a:rPr lang="pl-PL" b="1" dirty="0">
                <a:solidFill>
                  <a:schemeClr val="tx1"/>
                </a:solidFill>
              </a:rPr>
              <a:t>osobowych wskaźników produktu/rezultatu </a:t>
            </a:r>
            <a:r>
              <a:rPr lang="pl-PL" dirty="0">
                <a:solidFill>
                  <a:schemeClr val="tx1"/>
                </a:solidFill>
              </a:rPr>
              <a:t>– jedną osobę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(tzw. PESEL) w danym wskaźniku można ująć tylko raz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planując wartości docelowe </a:t>
            </a:r>
            <a:r>
              <a:rPr lang="pl-PL" b="1" dirty="0">
                <a:solidFill>
                  <a:schemeClr val="tx1"/>
                </a:solidFill>
              </a:rPr>
              <a:t>wskaźników rezultatu </a:t>
            </a:r>
            <a:r>
              <a:rPr lang="pl-PL" dirty="0">
                <a:solidFill>
                  <a:schemeClr val="tx1"/>
                </a:solidFill>
              </a:rPr>
              <a:t>uwzględnić ryzyko, że nie wszyscy uczestnicy ukończą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z sukcesem udział w projekcie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dodać </a:t>
            </a:r>
            <a:r>
              <a:rPr lang="pl-PL" b="1" dirty="0">
                <a:solidFill>
                  <a:schemeClr val="tx1"/>
                </a:solidFill>
              </a:rPr>
              <a:t>wskaźniki specyficzne </a:t>
            </a:r>
            <a:r>
              <a:rPr lang="pl-PL" dirty="0">
                <a:solidFill>
                  <a:schemeClr val="tx1"/>
                </a:solidFill>
              </a:rPr>
              <a:t>tylko jeśli są niezbędne (dodanie wskaźnika specyficznego jest uzasadnione, kiedy dotyczy on obszaru projektu, który nie jest wyrażony w istniejących wskaźnikach)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17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5236910-FE8A-4C08-BE07-374D98E6AB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700" y="690782"/>
            <a:ext cx="1184595" cy="118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107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potencjał do realizacji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zadbać o </a:t>
            </a:r>
            <a:r>
              <a:rPr lang="pl-PL" b="1" dirty="0">
                <a:solidFill>
                  <a:schemeClr val="tx1"/>
                </a:solidFill>
              </a:rPr>
              <a:t>ciągłość procesu </a:t>
            </a:r>
            <a:r>
              <a:rPr lang="pl-PL" dirty="0">
                <a:solidFill>
                  <a:schemeClr val="tx1"/>
                </a:solidFill>
              </a:rPr>
              <a:t>przygotowania oraz realizacji i rozliczania projektu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zadbać o ciągłość zaangażowania kluczowych osób – np. </a:t>
            </a:r>
            <a:r>
              <a:rPr lang="pl-PL" b="1" dirty="0">
                <a:solidFill>
                  <a:schemeClr val="tx1"/>
                </a:solidFill>
              </a:rPr>
              <a:t>koordynatora projektu </a:t>
            </a:r>
            <a:r>
              <a:rPr lang="pl-PL" dirty="0">
                <a:solidFill>
                  <a:schemeClr val="tx1"/>
                </a:solidFill>
              </a:rPr>
              <a:t>kompleksowo zarządzającego projektem i odpowiedzialnego za kontakty z Instytucją Pośredniczącą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precyzyjnie opisać w jaki sposób wniesie w projekcie </a:t>
            </a:r>
            <a:r>
              <a:rPr lang="pl-PL" b="1" dirty="0">
                <a:solidFill>
                  <a:schemeClr val="tx1"/>
                </a:solidFill>
              </a:rPr>
              <a:t>wkład własny</a:t>
            </a:r>
            <a:endParaRPr lang="pl-PL" dirty="0">
              <a:solidFill>
                <a:schemeClr val="tx1"/>
              </a:solidFill>
            </a:endParaRP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18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A84CD5B-2AF2-4543-B8AD-16765996A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700" y="690782"/>
            <a:ext cx="1184595" cy="118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5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Dobre praktyki: budżet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550" y="2359025"/>
            <a:ext cx="14250987" cy="4751780"/>
          </a:xfrm>
          <a:solidFill>
            <a:schemeClr val="bg2"/>
          </a:solidFill>
        </p:spPr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zaplanować budżet w taki sposób, aby uwzględniał </a:t>
            </a:r>
            <a:r>
              <a:rPr lang="pl-PL" b="1" dirty="0">
                <a:solidFill>
                  <a:schemeClr val="tx1"/>
                </a:solidFill>
              </a:rPr>
              <a:t>zmieniające się otoczenie </a:t>
            </a:r>
            <a:r>
              <a:rPr lang="pl-PL" dirty="0">
                <a:solidFill>
                  <a:schemeClr val="tx1"/>
                </a:solidFill>
              </a:rPr>
              <a:t>projektu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tworzyć </a:t>
            </a:r>
            <a:r>
              <a:rPr lang="pl-PL" b="1" dirty="0">
                <a:solidFill>
                  <a:schemeClr val="tx1"/>
                </a:solidFill>
              </a:rPr>
              <a:t>ogólne kategorie kosztów</a:t>
            </a:r>
            <a:r>
              <a:rPr lang="pl-PL" dirty="0">
                <a:solidFill>
                  <a:schemeClr val="tx1"/>
                </a:solidFill>
              </a:rPr>
              <a:t>, tak aby były maksymalnie pojemne i obejmowały różne wydatki, zaś szczegóły dotyczące danej kategorii podać w </a:t>
            </a:r>
            <a:r>
              <a:rPr lang="pl-PL" b="1" dirty="0">
                <a:solidFill>
                  <a:schemeClr val="tx1"/>
                </a:solidFill>
              </a:rPr>
              <a:t>uzasadnieniu</a:t>
            </a:r>
            <a:endParaRPr lang="pl-PL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zachować zgodność wydatków z </a:t>
            </a:r>
            <a:r>
              <a:rPr lang="pl-PL" b="1" dirty="0">
                <a:solidFill>
                  <a:schemeClr val="tx1"/>
                </a:solidFill>
              </a:rPr>
              <a:t>Zestawieniem standardu i cen rynkowych</a:t>
            </a:r>
            <a:r>
              <a:rPr lang="pl-PL" dirty="0">
                <a:solidFill>
                  <a:schemeClr val="tx1"/>
                </a:solidFill>
              </a:rPr>
              <a:t>, stanowiącym załącznik do RWP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 uzasadnieniu wskazać, w jaki sposób </a:t>
            </a:r>
            <a:r>
              <a:rPr lang="pl-PL" b="1" dirty="0">
                <a:solidFill>
                  <a:schemeClr val="tx1"/>
                </a:solidFill>
              </a:rPr>
              <a:t>oszacowano wartość </a:t>
            </a:r>
            <a:r>
              <a:rPr lang="pl-PL" dirty="0">
                <a:solidFill>
                  <a:schemeClr val="tx1"/>
                </a:solidFill>
              </a:rPr>
              <a:t>wydatku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zweryfikować poprawność przypisania wydatków do poszczególnych </a:t>
            </a:r>
            <a:r>
              <a:rPr lang="pl-PL" b="1" dirty="0">
                <a:solidFill>
                  <a:schemeClr val="tx1"/>
                </a:solidFill>
              </a:rPr>
              <a:t>limitów</a:t>
            </a:r>
            <a:r>
              <a:rPr lang="pl-PL" dirty="0">
                <a:solidFill>
                  <a:schemeClr val="tx1"/>
                </a:solidFill>
              </a:rPr>
              <a:t>,</a:t>
            </a:r>
            <a:r>
              <a:rPr lang="pl-PL" b="1" dirty="0">
                <a:solidFill>
                  <a:schemeClr val="tx1"/>
                </a:solidFill>
              </a:rPr>
              <a:t> </a:t>
            </a:r>
            <a:r>
              <a:rPr lang="pl-PL" dirty="0">
                <a:solidFill>
                  <a:schemeClr val="tx1"/>
                </a:solidFill>
              </a:rPr>
              <a:t>np. cross-</a:t>
            </a:r>
            <a:r>
              <a:rPr lang="pl-PL" dirty="0" err="1">
                <a:solidFill>
                  <a:schemeClr val="tx1"/>
                </a:solidFill>
              </a:rPr>
              <a:t>financingu</a:t>
            </a:r>
            <a:endParaRPr lang="pl-PL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zweryfikować poprawność wyliczenia </a:t>
            </a:r>
            <a:r>
              <a:rPr lang="pl-PL" b="1" dirty="0">
                <a:solidFill>
                  <a:schemeClr val="tx1"/>
                </a:solidFill>
              </a:rPr>
              <a:t>wkładu własnego </a:t>
            </a:r>
            <a:r>
              <a:rPr lang="pl-PL" dirty="0">
                <a:solidFill>
                  <a:schemeClr val="tx1"/>
                </a:solidFill>
              </a:rPr>
              <a:t>w projekcie – zgodnie z % wskazanym w RWP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pamiętać, że wskazanie we wniosku potencjalnego wykonawcy nie zwalnia z konieczności zastosowania odpowiedniej </a:t>
            </a:r>
            <a:r>
              <a:rPr lang="pl-PL" b="1" dirty="0">
                <a:solidFill>
                  <a:schemeClr val="tx1"/>
                </a:solidFill>
              </a:rPr>
              <a:t>procedury jego wyboru </a:t>
            </a:r>
            <a:endParaRPr lang="pl-PL" dirty="0">
              <a:solidFill>
                <a:schemeClr val="tx1"/>
              </a:solidFill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19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92A3698-2D9C-4FCE-991E-7DFF0C63C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700" y="690782"/>
            <a:ext cx="1184595" cy="118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63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5C41653-BCDC-4A73-A3D0-EE5CE2301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42" y="1746250"/>
            <a:ext cx="6895431" cy="3781425"/>
          </a:xfrm>
        </p:spPr>
        <p:txBody>
          <a:bodyPr/>
          <a:lstStyle/>
          <a:p>
            <a:r>
              <a:rPr lang="pl-PL" sz="4800" b="1" dirty="0"/>
              <a:t>Zmiany dotyczące kwalifikowalności wydatków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ADF883D-644E-43F4-9849-9380B9135A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2</a:t>
            </a:fld>
            <a:endParaRPr lang="pl-PL" dirty="0"/>
          </a:p>
        </p:txBody>
      </p:sp>
      <p:pic>
        <p:nvPicPr>
          <p:cNvPr id="15" name="Grafika 14" descr="Wyszukiwanie folderów kontur">
            <a:extLst>
              <a:ext uri="{FF2B5EF4-FFF2-40B4-BE49-F238E27FC236}">
                <a16:creationId xmlns:a16="http://schemas.microsoft.com/office/drawing/2014/main" id="{CF2C6414-4F57-4DDA-B4B6-3FEC3CE0B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982173" y="2295137"/>
            <a:ext cx="3026550" cy="302655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996249B1-9C10-4DA2-B066-841EE299B1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97" y="7213105"/>
            <a:ext cx="8014113" cy="73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5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br>
              <a:rPr lang="pl-PL" sz="3200" b="1" dirty="0"/>
            </a:br>
            <a:r>
              <a:rPr lang="pl-PL" sz="3200" b="1" dirty="0"/>
              <a:t>Dobre praktyki: trwałość projektu / rezultatów projektu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Zalecane jest aby: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 przypadku zaplanowania wydatków związanych z cross-</a:t>
            </a:r>
            <a:r>
              <a:rPr lang="pl-PL" dirty="0" err="1">
                <a:solidFill>
                  <a:schemeClr val="tx1"/>
                </a:solidFill>
              </a:rPr>
              <a:t>financingiem</a:t>
            </a:r>
            <a:r>
              <a:rPr lang="pl-PL" dirty="0">
                <a:solidFill>
                  <a:schemeClr val="tx1"/>
                </a:solidFill>
              </a:rPr>
              <a:t>, pamiętać, że termin zachowania </a:t>
            </a:r>
            <a:r>
              <a:rPr lang="pl-PL" b="1" dirty="0">
                <a:solidFill>
                  <a:schemeClr val="tx1"/>
                </a:solidFill>
              </a:rPr>
              <a:t>trwałości projektu </a:t>
            </a:r>
            <a:r>
              <a:rPr lang="pl-PL" dirty="0">
                <a:solidFill>
                  <a:schemeClr val="tx1"/>
                </a:solidFill>
              </a:rPr>
              <a:t>wynosi 5 lat, zgodnie z zapisami Wytycznych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przemyśleć konieczność wskazania zapisów dotyczących </a:t>
            </a:r>
            <a:r>
              <a:rPr lang="pl-PL" b="1" dirty="0">
                <a:solidFill>
                  <a:schemeClr val="tx1"/>
                </a:solidFill>
              </a:rPr>
              <a:t>trwałości rezultatów projektu</a:t>
            </a:r>
            <a:r>
              <a:rPr lang="pl-PL" dirty="0">
                <a:solidFill>
                  <a:schemeClr val="tx1"/>
                </a:solidFill>
              </a:rPr>
              <a:t>,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jeśli nie wynika to z RPW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 przypadku </a:t>
            </a:r>
            <a:r>
              <a:rPr lang="pl-PL" b="1" dirty="0">
                <a:solidFill>
                  <a:schemeClr val="tx1"/>
                </a:solidFill>
              </a:rPr>
              <a:t>trwałości rezultatów projektu </a:t>
            </a:r>
            <a:r>
              <a:rPr lang="pl-PL" dirty="0">
                <a:solidFill>
                  <a:schemeClr val="tx1"/>
                </a:solidFill>
              </a:rPr>
              <a:t>wskazać konkretny okres/termin zachowania trwałości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(np. 2 lata od zakończenia realizacji projektu, do 2027-09-30) wraz ze wskazaniem sposobu monitorowania trwałości rezultatów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60A6821-F8FD-4845-953D-01E0F81F8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7700" y="690782"/>
            <a:ext cx="1184595" cy="1181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61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DF449CCC-2F64-4A39-988B-09E5F2E1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4800" dirty="0"/>
              <a:t>Dziękuję za uwagę</a:t>
            </a:r>
          </a:p>
        </p:txBody>
      </p:sp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03025238-1E21-E02D-4928-E21E354A5C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21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A1A21536-3E3F-43F2-8600-E9FC86E79A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7297" y="7213105"/>
            <a:ext cx="8014113" cy="73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1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 w dokumentach dotyczących kwalifikowalności wydatków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300" b="1" dirty="0">
                <a:solidFill>
                  <a:schemeClr val="tx1"/>
                </a:solidFill>
              </a:rPr>
              <a:t>Wytyczne dotyczące kwalifikowalności wydatków na lata 2021-2027 z dnia 18 listopada 2022 r.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Wytyczne określają ujednolicone warunki i procedury dotyczące kwalifikowalności wydatków dla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EFS+, EFRR, FS i FST</a:t>
            </a:r>
          </a:p>
          <a:p>
            <a:pPr marL="0" indent="0" defTabSz="268288">
              <a:buNone/>
            </a:pPr>
            <a:r>
              <a:rPr lang="pl-PL" dirty="0">
                <a:solidFill>
                  <a:schemeClr val="tx1"/>
                </a:solidFill>
              </a:rPr>
              <a:t>	oraz </a:t>
            </a:r>
          </a:p>
          <a:p>
            <a:r>
              <a:rPr lang="pl-PL" sz="2300" b="1" dirty="0">
                <a:solidFill>
                  <a:schemeClr val="tx1"/>
                </a:solidFill>
              </a:rPr>
              <a:t>Zasady finansowania Programu Fundusze Europejskie dla Rozwoju Społecznego z 16 stycznia 2023 r.</a:t>
            </a:r>
            <a:r>
              <a:rPr lang="pl-PL" sz="2300" dirty="0">
                <a:solidFill>
                  <a:schemeClr val="tx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dirty="0">
                <a:solidFill>
                  <a:schemeClr val="tx1"/>
                </a:solidFill>
              </a:rPr>
              <a:t>Zasady obowiązują instytucje systemu wdrażania programu FERS: Instytucję Zarządzającą i Instytucje Pośredniczące odpowiedzialne za wybór do dofinansowania projektów. Zasady są spójne z Wytycznymi.</a:t>
            </a:r>
          </a:p>
          <a:p>
            <a:r>
              <a:rPr lang="pl-PL" dirty="0">
                <a:solidFill>
                  <a:schemeClr val="tx1"/>
                </a:solidFill>
              </a:rPr>
              <a:t>Istotne warunki kwalifikowalności wydatków w FERS wynikają z Wytycznych oraz umowy o dofinansowanie projektu, której wzór stanowi załącznik do Zasad i Regulaminu wyboru projektów (RWP)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1417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/>
              <a:t>Zmiany: okres kwalifikowalności</a:t>
            </a:r>
            <a:endParaRPr lang="pl-PL" sz="3200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Ramy czasowe </a:t>
            </a:r>
            <a:r>
              <a:rPr lang="pl-PL" b="1" dirty="0">
                <a:solidFill>
                  <a:schemeClr val="tx1"/>
                </a:solidFill>
              </a:rPr>
              <a:t>okresu kwalifikowalności FERS</a:t>
            </a:r>
            <a:r>
              <a:rPr lang="pl-PL" dirty="0">
                <a:solidFill>
                  <a:schemeClr val="tx1"/>
                </a:solidFill>
              </a:rPr>
              <a:t>: </a:t>
            </a:r>
            <a:r>
              <a:rPr lang="pl-PL" b="1" dirty="0">
                <a:solidFill>
                  <a:schemeClr val="tx1"/>
                </a:solidFill>
              </a:rPr>
              <a:t>od 01.01.2021 r. do 31.12.2029 r.</a:t>
            </a:r>
          </a:p>
          <a:p>
            <a:endParaRPr lang="pl-PL" b="1" dirty="0">
              <a:solidFill>
                <a:schemeClr val="tx1"/>
              </a:solidFill>
            </a:endParaRPr>
          </a:p>
          <a:p>
            <a:endParaRPr lang="pl-PL" b="1" dirty="0">
              <a:solidFill>
                <a:schemeClr val="tx1"/>
              </a:solidFill>
            </a:endParaRPr>
          </a:p>
          <a:p>
            <a:r>
              <a:rPr lang="pl-PL" b="1" dirty="0">
                <a:solidFill>
                  <a:schemeClr val="tx1"/>
                </a:solidFill>
              </a:rPr>
              <a:t>Okres kwalifikowalności wydatków w ramach projektu </a:t>
            </a:r>
            <a:r>
              <a:rPr lang="pl-PL" dirty="0">
                <a:solidFill>
                  <a:schemeClr val="tx1"/>
                </a:solidFill>
              </a:rPr>
              <a:t>określony jest w umowie o dofinansowanie projektu, przy czym okres ten nie może wykraczać poza ww. daty graniczne</a:t>
            </a:r>
          </a:p>
          <a:p>
            <a:r>
              <a:rPr lang="pl-PL" dirty="0">
                <a:solidFill>
                  <a:schemeClr val="tx1"/>
                </a:solidFill>
              </a:rPr>
              <a:t>W przypadku projektów EFS+  możliwe jest </a:t>
            </a:r>
            <a:r>
              <a:rPr lang="pl-PL" b="1" dirty="0">
                <a:solidFill>
                  <a:schemeClr val="tx1"/>
                </a:solidFill>
              </a:rPr>
              <a:t>ponoszenie wydatków po okresie</a:t>
            </a:r>
            <a:r>
              <a:rPr lang="pl-PL" dirty="0">
                <a:solidFill>
                  <a:schemeClr val="tx1"/>
                </a:solidFill>
              </a:rPr>
              <a:t> wskazanym w umowie o dofinansowanie projektu pod warunkiem, że wydatki te zostały poniesione w związku z realizacją projektu oraz zostaną uwzględnione we wniosku o płatność końcową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4</a:t>
            </a:fld>
            <a:endParaRPr lang="pl-PL"/>
          </a:p>
        </p:txBody>
      </p:sp>
      <p:pic>
        <p:nvPicPr>
          <p:cNvPr id="7" name="Grafika 6" descr="Kalendarz dzienny z wypełnieniem pełnym">
            <a:extLst>
              <a:ext uri="{FF2B5EF4-FFF2-40B4-BE49-F238E27FC236}">
                <a16:creationId xmlns:a16="http://schemas.microsoft.com/office/drawing/2014/main" id="{36FE326E-52A0-404F-80B1-7701F740D1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948208" y="2438637"/>
            <a:ext cx="1377698" cy="1377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89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Zmiany: cross-</a:t>
            </a:r>
            <a:r>
              <a:rPr lang="pl-PL" sz="3200" b="1" dirty="0" err="1"/>
              <a:t>financing</a:t>
            </a:r>
            <a:endParaRPr lang="pl-PL" sz="3200" b="1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b="1" dirty="0">
                <a:solidFill>
                  <a:schemeClr val="tx1"/>
                </a:solidFill>
              </a:rPr>
              <a:t>Cross-</a:t>
            </a:r>
            <a:r>
              <a:rPr lang="pl-PL" b="1" dirty="0" err="1">
                <a:solidFill>
                  <a:schemeClr val="tx1"/>
                </a:solidFill>
              </a:rPr>
              <a:t>financing</a:t>
            </a:r>
            <a:r>
              <a:rPr lang="pl-PL" dirty="0">
                <a:solidFill>
                  <a:schemeClr val="tx1"/>
                </a:solidFill>
              </a:rPr>
              <a:t> w projektach EFS+ dotyczy wyłącznie:</a:t>
            </a:r>
          </a:p>
          <a:p>
            <a:pPr marL="628650" indent="-457200">
              <a:buFont typeface="+mj-lt"/>
              <a:buAutoNum type="alphaLcParenR"/>
            </a:pPr>
            <a:r>
              <a:rPr lang="pl-PL" b="1" dirty="0">
                <a:solidFill>
                  <a:schemeClr val="tx1"/>
                </a:solidFill>
              </a:rPr>
              <a:t>zakupu gruntu i nieruchomości</a:t>
            </a:r>
          </a:p>
          <a:p>
            <a:pPr marL="628650" indent="-457200">
              <a:buFont typeface="+mj-lt"/>
              <a:buAutoNum type="alphaLcParenR"/>
            </a:pPr>
            <a:r>
              <a:rPr lang="pl-PL" b="1" dirty="0">
                <a:solidFill>
                  <a:schemeClr val="tx1"/>
                </a:solidFill>
              </a:rPr>
              <a:t>zakupu infrastruktury </a:t>
            </a:r>
            <a:r>
              <a:rPr lang="pl-PL" dirty="0">
                <a:solidFill>
                  <a:schemeClr val="tx1"/>
                </a:solidFill>
              </a:rPr>
              <a:t>(zgodnie z definicją w Wytycznych)</a:t>
            </a:r>
          </a:p>
          <a:p>
            <a:pPr marL="628650" indent="-457200">
              <a:buFont typeface="+mj-lt"/>
              <a:buAutoNum type="alphaLcParenR"/>
            </a:pPr>
            <a:r>
              <a:rPr lang="pl-PL" b="1" dirty="0">
                <a:solidFill>
                  <a:schemeClr val="tx1"/>
                </a:solidFill>
              </a:rPr>
              <a:t>zakupu mebli, sprzętu i pojazdów</a:t>
            </a:r>
            <a:r>
              <a:rPr lang="pl-PL" dirty="0">
                <a:solidFill>
                  <a:schemeClr val="tx1"/>
                </a:solidFill>
              </a:rPr>
              <a:t>. </a:t>
            </a:r>
          </a:p>
          <a:p>
            <a:pPr marL="604838" lvl="1" indent="0">
              <a:buNone/>
            </a:pPr>
            <a:r>
              <a:rPr lang="pl-PL" dirty="0">
                <a:solidFill>
                  <a:schemeClr val="tx1"/>
                </a:solidFill>
              </a:rPr>
              <a:t>Uwaga: zakup nie jest wliczany do limitu cross-</a:t>
            </a:r>
            <a:r>
              <a:rPr lang="pl-PL" dirty="0" err="1">
                <a:solidFill>
                  <a:schemeClr val="tx1"/>
                </a:solidFill>
              </a:rPr>
              <a:t>financingu</a:t>
            </a:r>
            <a:r>
              <a:rPr lang="pl-PL" dirty="0">
                <a:solidFill>
                  <a:schemeClr val="tx1"/>
                </a:solidFill>
              </a:rPr>
              <a:t> (jest kwalifikowalny z EFS+), gdy zostanie spełniony jeden z trzech warunków (rozłącznie):</a:t>
            </a:r>
          </a:p>
          <a:p>
            <a:pPr lvl="2">
              <a:buFont typeface="+mj-lt"/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amortyzacja w trakcie trwania projektu</a:t>
            </a:r>
          </a:p>
          <a:p>
            <a:pPr lvl="2">
              <a:buFont typeface="+mj-lt"/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najbardziej opłacalna opcja</a:t>
            </a:r>
          </a:p>
          <a:p>
            <a:pPr lvl="2">
              <a:buFont typeface="+mj-lt"/>
              <a:buAutoNum type="arabicPeriod"/>
            </a:pPr>
            <a:r>
              <a:rPr lang="pl-PL" dirty="0">
                <a:solidFill>
                  <a:schemeClr val="tx1"/>
                </a:solidFill>
              </a:rPr>
              <a:t>konieczny do osiągnięcia celu projektu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5</a:t>
            </a:fld>
            <a:endParaRPr lang="pl-PL"/>
          </a:p>
        </p:txBody>
      </p:sp>
      <p:pic>
        <p:nvPicPr>
          <p:cNvPr id="6" name="Grafika 5" descr="Architektura z wypełnieniem pełnym">
            <a:extLst>
              <a:ext uri="{FF2B5EF4-FFF2-40B4-BE49-F238E27FC236}">
                <a16:creationId xmlns:a16="http://schemas.microsoft.com/office/drawing/2014/main" id="{6E98DF32-47DB-40F4-B458-F9DE6B7E24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780679" y="2359025"/>
            <a:ext cx="1488206" cy="1488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1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Zmiany: podatek od towarów i usług (VAT)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Główną różnicę stanowi możliwość kwalifikowania tego podatku w projektach o wartości poniżej 5 mln EUR,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bez względu na to czy podatek ten może zostać odzyskany przez beneficjenta.</a:t>
            </a:r>
          </a:p>
          <a:p>
            <a:r>
              <a:rPr lang="pl-PL" b="1" dirty="0">
                <a:solidFill>
                  <a:schemeClr val="tx1"/>
                </a:solidFill>
              </a:rPr>
              <a:t>W projekcie, którego łączny koszt jest mniejszy niż 5 mln EUR: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podatek VAT zawsze kwalifikowalny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brak obowiązku złożenia oświadczenia o braku możliwości odliczania podatku VAT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wartość projektu 5 mln EUR ustalana wg miesięcznego kursu obrachunkowego stosowanego przez KE, obowiązującego w dniu podpisania umowy o dofinansowanie</a:t>
            </a:r>
          </a:p>
          <a:p>
            <a:r>
              <a:rPr lang="pl-PL" b="1" dirty="0">
                <a:solidFill>
                  <a:schemeClr val="tx1"/>
                </a:solidFill>
              </a:rPr>
              <a:t>W projekcie, którego łączny koszt wynosi co najmniej 5 mln EUR: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niekwalifikowalny, chyba że beneficjent, partner nie może odzyskać VAT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pl-PL" sz="1800" dirty="0">
                <a:solidFill>
                  <a:schemeClr val="tx1"/>
                </a:solidFill>
              </a:rPr>
              <a:t>obowiązek złożenia oświadczenia o braku możliwości odliczania podatku VAT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82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FEE07CC-5D28-6109-9430-B2D632AEE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sz="3200" b="1" dirty="0"/>
              <a:t>Zmiany: zasady dotyczące zamówień w projektach</a:t>
            </a:r>
            <a:endParaRPr lang="pl-PL" sz="3200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B8606A0-08AA-FFC3-009A-F84D3F9707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CBC64DE-AB07-DF8B-331C-561554B756D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55221" y="2727324"/>
            <a:ext cx="3925944" cy="4885331"/>
          </a:xfrm>
        </p:spPr>
        <p:txBody>
          <a:bodyPr/>
          <a:lstStyle/>
          <a:p>
            <a:r>
              <a:rPr lang="pl-PL" dirty="0"/>
              <a:t>Rezygnacja z procedury rozeznania rynku. </a:t>
            </a:r>
          </a:p>
          <a:p>
            <a:r>
              <a:rPr lang="pl-PL" dirty="0"/>
              <a:t>W przypadku zakupu towaru, usług lub dostaw, których wartość </a:t>
            </a:r>
            <a:r>
              <a:rPr lang="pl-PL" b="1" dirty="0"/>
              <a:t>nie przekracza kwoty 50 tys. zł netto</a:t>
            </a:r>
            <a:r>
              <a:rPr lang="pl-PL" dirty="0"/>
              <a:t>, beneficjent stosuje swoje </a:t>
            </a:r>
            <a:r>
              <a:rPr lang="pl-PL" b="1" dirty="0"/>
              <a:t>wewnętrzne procedury</a:t>
            </a:r>
          </a:p>
          <a:p>
            <a:endParaRPr lang="pl-PL" dirty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33386016-E2F7-2A1A-004C-0610D537328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909108" y="2722465"/>
            <a:ext cx="3784032" cy="4879690"/>
          </a:xfrm>
        </p:spPr>
        <p:txBody>
          <a:bodyPr/>
          <a:lstStyle/>
          <a:p>
            <a:r>
              <a:rPr lang="pl-PL" dirty="0"/>
              <a:t>Stosowanie trybów przewidzianych </a:t>
            </a:r>
            <a:r>
              <a:rPr lang="pl-PL" b="1" dirty="0"/>
              <a:t>ustawą PZP</a:t>
            </a:r>
            <a:r>
              <a:rPr lang="pl-PL" dirty="0"/>
              <a:t> do zamówień o </a:t>
            </a:r>
            <a:r>
              <a:rPr lang="pl-PL" b="1" dirty="0"/>
              <a:t>min. wartości 130 tys. zł netto</a:t>
            </a:r>
          </a:p>
          <a:p>
            <a:endParaRPr lang="pl-PL" dirty="0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F50CCE97-BDD0-97D0-DE95-7964B0234EA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381981" y="2722465"/>
            <a:ext cx="4024208" cy="4879690"/>
          </a:xfrm>
        </p:spPr>
        <p:txBody>
          <a:bodyPr/>
          <a:lstStyle/>
          <a:p>
            <a:r>
              <a:rPr lang="pl-PL" dirty="0"/>
              <a:t>Stosowanie </a:t>
            </a:r>
            <a:r>
              <a:rPr lang="pl-PL" b="1" dirty="0"/>
              <a:t>zasady konkurencyjności </a:t>
            </a:r>
            <a:r>
              <a:rPr lang="pl-PL" dirty="0"/>
              <a:t>w stosunku do zamówień </a:t>
            </a:r>
            <a:br>
              <a:rPr lang="pl-PL" dirty="0"/>
            </a:br>
            <a:r>
              <a:rPr lang="pl-PL" dirty="0"/>
              <a:t>o </a:t>
            </a:r>
            <a:r>
              <a:rPr lang="pl-PL" b="1" dirty="0"/>
              <a:t>min. wartości 50 tys. zł netto</a:t>
            </a:r>
          </a:p>
          <a:p>
            <a:endParaRPr lang="pl-PL" dirty="0"/>
          </a:p>
        </p:txBody>
      </p:sp>
      <p:pic>
        <p:nvPicPr>
          <p:cNvPr id="16" name="Grafika 15" descr="Podkładka — wszystko zaznaczone kontur">
            <a:extLst>
              <a:ext uri="{FF2B5EF4-FFF2-40B4-BE49-F238E27FC236}">
                <a16:creationId xmlns:a16="http://schemas.microsoft.com/office/drawing/2014/main" id="{D2772468-E91E-4338-9268-722F407E05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95922" y="2722465"/>
            <a:ext cx="1372459" cy="1372459"/>
          </a:xfrm>
          <a:prstGeom prst="rect">
            <a:avLst/>
          </a:prstGeom>
        </p:spPr>
      </p:pic>
      <p:pic>
        <p:nvPicPr>
          <p:cNvPr id="17" name="Grafika 16" descr="Podkładka — wszystko zaznaczone kontur">
            <a:extLst>
              <a:ext uri="{FF2B5EF4-FFF2-40B4-BE49-F238E27FC236}">
                <a16:creationId xmlns:a16="http://schemas.microsoft.com/office/drawing/2014/main" id="{F8FA10BA-B1CF-4698-9B7C-EDF671F5A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59315" y="2752117"/>
            <a:ext cx="1372459" cy="1372459"/>
          </a:xfrm>
          <a:prstGeom prst="rect">
            <a:avLst/>
          </a:prstGeom>
        </p:spPr>
      </p:pic>
      <p:pic>
        <p:nvPicPr>
          <p:cNvPr id="18" name="Grafika 17" descr="Podkładka — wszystko zaznaczone kontur">
            <a:extLst>
              <a:ext uri="{FF2B5EF4-FFF2-40B4-BE49-F238E27FC236}">
                <a16:creationId xmlns:a16="http://schemas.microsoft.com/office/drawing/2014/main" id="{9258936D-6E23-4764-BD3A-BFE6D18BD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119789" y="2752117"/>
            <a:ext cx="1372459" cy="1372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6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/>
              <a:t>Zmiany: zasada konkurencyjności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Komunikacja w postępowaniu o udzielenie zamówienia, w tym ogłoszenie zapytania ofertowego, składanie ofert, wymiana informacji między zamawiającym a wykonawcą oraz przekazywanie dokumentów i oświadczeń odbywa się pisemnie </a:t>
            </a:r>
            <a:r>
              <a:rPr lang="pl-PL" b="1" dirty="0">
                <a:solidFill>
                  <a:schemeClr val="tx1"/>
                </a:solidFill>
              </a:rPr>
              <a:t>za pomocą aplikacji Baza konkurencyjności BK2021</a:t>
            </a:r>
          </a:p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8</a:t>
            </a:fld>
            <a:endParaRPr lang="pl-PL"/>
          </a:p>
        </p:txBody>
      </p:sp>
      <p:pic>
        <p:nvPicPr>
          <p:cNvPr id="21" name="Obraz 20" descr="Obraz zawierający tekst&#10;&#10;Opis wygenerowany automatycznie">
            <a:extLst>
              <a:ext uri="{FF2B5EF4-FFF2-40B4-BE49-F238E27FC236}">
                <a16:creationId xmlns:a16="http://schemas.microsoft.com/office/drawing/2014/main" id="{8FC4A8DC-F006-4611-98C5-22B9DDC28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6048" y="3600763"/>
            <a:ext cx="11255762" cy="4411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8926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D2C3C1A-53DD-D93A-ABDC-FC30CAFE0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sz="3200" b="1" dirty="0"/>
            </a:br>
            <a:r>
              <a:rPr lang="pl-PL" sz="3200" b="1" dirty="0"/>
              <a:t>Personel projektu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2F3E79-46DC-0AFD-6EA4-DCD049E2A0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/>
                </a:solidFill>
              </a:rPr>
              <a:t>Koszt wynagrodzenia personelu projektu EFS+ nie może przekroczyć kwoty wynagrodzenia pracowników beneficjenta na </a:t>
            </a:r>
            <a:r>
              <a:rPr lang="pl-PL" b="1" dirty="0">
                <a:solidFill>
                  <a:schemeClr val="tx1"/>
                </a:solidFill>
              </a:rPr>
              <a:t>analogicznych stanowiskach </a:t>
            </a:r>
            <a:r>
              <a:rPr lang="pl-PL" dirty="0">
                <a:solidFill>
                  <a:schemeClr val="tx1"/>
                </a:solidFill>
              </a:rPr>
              <a:t>lub na stanowiskach wymagających </a:t>
            </a:r>
            <a:r>
              <a:rPr lang="pl-PL" b="1" dirty="0">
                <a:solidFill>
                  <a:schemeClr val="tx1"/>
                </a:solidFill>
              </a:rPr>
              <a:t>analogicznych kwalifikacji </a:t>
            </a:r>
            <a:r>
              <a:rPr lang="pl-PL" dirty="0">
                <a:solidFill>
                  <a:schemeClr val="tx1"/>
                </a:solidFill>
              </a:rPr>
              <a:t>lub kwoty </a:t>
            </a:r>
            <a:r>
              <a:rPr lang="pl-PL" b="1" dirty="0">
                <a:solidFill>
                  <a:schemeClr val="tx1"/>
                </a:solidFill>
              </a:rPr>
              <a:t>wynikającej z przepisów</a:t>
            </a:r>
            <a:r>
              <a:rPr lang="pl-PL" dirty="0">
                <a:solidFill>
                  <a:schemeClr val="tx1"/>
                </a:solidFill>
              </a:rPr>
              <a:t> prawa pracy lub statystyki publicznej</a:t>
            </a:r>
          </a:p>
          <a:p>
            <a:r>
              <a:rPr lang="pl-PL" dirty="0">
                <a:solidFill>
                  <a:schemeClr val="tx1"/>
                </a:solidFill>
              </a:rPr>
              <a:t>Zatrudnienie lub oddelegowanie personelu w projekcie udokumentowane jest </a:t>
            </a:r>
            <a:r>
              <a:rPr lang="pl-PL" b="1" dirty="0">
                <a:solidFill>
                  <a:schemeClr val="tx1"/>
                </a:solidFill>
              </a:rPr>
              <a:t>umową o pracę/porozumieniem wraz z zakresem czynności</a:t>
            </a:r>
            <a:r>
              <a:rPr lang="pl-PL" dirty="0">
                <a:solidFill>
                  <a:schemeClr val="tx1"/>
                </a:solidFill>
              </a:rPr>
              <a:t>, jakie dana osoba będzie wykonywać w projekcie</a:t>
            </a:r>
          </a:p>
          <a:p>
            <a:r>
              <a:rPr lang="pl-PL" b="1" dirty="0">
                <a:solidFill>
                  <a:schemeClr val="tx1"/>
                </a:solidFill>
              </a:rPr>
              <a:t>Dodano zapis</a:t>
            </a:r>
            <a:r>
              <a:rPr lang="pl-PL" dirty="0">
                <a:solidFill>
                  <a:schemeClr val="tx1"/>
                </a:solidFill>
              </a:rPr>
              <a:t>, że we Wniosku o dofinansowanie, poza formą zaangażowania i szacunkowym wymiarem czasu pracy personelu projektu, należy zawrzeć uzasadnienie proponowanej kwoty wynagrodzenia personelu projektu odnoszące się do zwyczajowej praktyki beneficjenta w zakresie wynagrodzeń na danym stanowisku (czyli wewnętrzne regulaminy)</a:t>
            </a:r>
          </a:p>
          <a:p>
            <a:r>
              <a:rPr lang="pl-PL" b="1" dirty="0">
                <a:solidFill>
                  <a:schemeClr val="tx1"/>
                </a:solidFill>
              </a:rPr>
              <a:t>Limit 276 h </a:t>
            </a:r>
            <a:r>
              <a:rPr lang="pl-PL" dirty="0">
                <a:solidFill>
                  <a:schemeClr val="tx1"/>
                </a:solidFill>
              </a:rPr>
              <a:t>miesięcznego zaangażowania pozostał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1EF4CB3-0FD3-02AD-96AE-5D91A8B67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29928-69CF-4CD4-AA50-C7139EE0EE9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8272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CBR light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375A2F19-6C11-452B-940A-AD63B8E3A97C}"/>
    </a:ext>
  </a:extLst>
</a:theme>
</file>

<file path=ppt/theme/theme2.xml><?xml version="1.0" encoding="utf-8"?>
<a:theme xmlns:a="http://schemas.openxmlformats.org/drawingml/2006/main" name="NCBR dark PL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C7B80051-803F-4F1D-8FEE-E357EF59BF05}"/>
    </a:ext>
  </a:extLst>
</a:theme>
</file>

<file path=ppt/theme/theme3.xml><?xml version="1.0" encoding="utf-8"?>
<a:theme xmlns:a="http://schemas.openxmlformats.org/drawingml/2006/main" name="NCBR light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03586B63-0F73-4645-BF8C-DDC53BAE7DCF}"/>
    </a:ext>
  </a:extLst>
</a:theme>
</file>

<file path=ppt/theme/theme4.xml><?xml version="1.0" encoding="utf-8"?>
<a:theme xmlns:a="http://schemas.openxmlformats.org/drawingml/2006/main" name="NCBR dark ENG">
  <a:themeElements>
    <a:clrScheme name="NCBR2022">
      <a:dk1>
        <a:srgbClr val="000000"/>
      </a:dk1>
      <a:lt1>
        <a:srgbClr val="FFFFFF"/>
      </a:lt1>
      <a:dk2>
        <a:srgbClr val="2A3172"/>
      </a:dk2>
      <a:lt2>
        <a:srgbClr val="FFFFFF"/>
      </a:lt2>
      <a:accent1>
        <a:srgbClr val="44BDEE"/>
      </a:accent1>
      <a:accent2>
        <a:srgbClr val="004D9C"/>
      </a:accent2>
      <a:accent3>
        <a:srgbClr val="00ABAC"/>
      </a:accent3>
      <a:accent4>
        <a:srgbClr val="575756"/>
      </a:accent4>
      <a:accent5>
        <a:srgbClr val="980242"/>
      </a:accent5>
      <a:accent6>
        <a:srgbClr val="E06605"/>
      </a:accent6>
      <a:hlink>
        <a:srgbClr val="2A3172"/>
      </a:hlink>
      <a:folHlink>
        <a:srgbClr val="44BDEE"/>
      </a:folHlink>
    </a:clrScheme>
    <a:fontScheme name="NCBR2022">
      <a:majorFont>
        <a:latin typeface="IBM Plex Sans"/>
        <a:ea typeface=""/>
        <a:cs typeface=""/>
      </a:majorFont>
      <a:minorFont>
        <a:latin typeface="IBM Plex Sans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CBR_2022.potx" id="{A585955A-8F11-404C-B71C-8AAAA8C1F108}" vid="{6F87D617-E344-4DD0-8F4E-0E7C114F2B2C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szablon_prezentacji_light_PL</Template>
  <TotalTime>1918</TotalTime>
  <Words>1635</Words>
  <Application>Microsoft Office PowerPoint</Application>
  <PresentationFormat>Niestandardowy</PresentationFormat>
  <Paragraphs>129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4</vt:i4>
      </vt:variant>
      <vt:variant>
        <vt:lpstr>Tytuły slajdów</vt:lpstr>
      </vt:variant>
      <vt:variant>
        <vt:i4>21</vt:i4>
      </vt:variant>
    </vt:vector>
  </HeadingPairs>
  <TitlesOfParts>
    <vt:vector size="29" baseType="lpstr">
      <vt:lpstr>Arial</vt:lpstr>
      <vt:lpstr>Calibri</vt:lpstr>
      <vt:lpstr>IBM Plex Sans</vt:lpstr>
      <vt:lpstr>Wingdings</vt:lpstr>
      <vt:lpstr>NCBR light PL</vt:lpstr>
      <vt:lpstr>NCBR dark PL</vt:lpstr>
      <vt:lpstr>NCBR light ENG</vt:lpstr>
      <vt:lpstr>NCBR dark ENG</vt:lpstr>
      <vt:lpstr>       Zasady finansowania projektów w FERS –  co się zmieniło a z jakich dobrych praktyk  PO WER warto skorzystać?  Jakub Ardyn  Dyrektor Działu Współpracy z Beneficjentem EFS   </vt:lpstr>
      <vt:lpstr>Zmiany dotyczące kwalifikowalności wydatków</vt:lpstr>
      <vt:lpstr>Zmiany w dokumentach dotyczących kwalifikowalności wydatków</vt:lpstr>
      <vt:lpstr>Zmiany: okres kwalifikowalności</vt:lpstr>
      <vt:lpstr>Zmiany: cross-financing</vt:lpstr>
      <vt:lpstr>Zmiany: podatek od towarów i usług (VAT)</vt:lpstr>
      <vt:lpstr>Zmiany: zasady dotyczące zamówień w projektach</vt:lpstr>
      <vt:lpstr>Zmiany: zasada konkurencyjności</vt:lpstr>
      <vt:lpstr> Personel projektu</vt:lpstr>
      <vt:lpstr> Personel projektu: dodatki</vt:lpstr>
      <vt:lpstr> Zmiany: kwalifikowalność uczestników</vt:lpstr>
      <vt:lpstr> Zmiany: uproszczone metody rozliczania wydatków</vt:lpstr>
      <vt:lpstr>  Zmiany: katalog kosztów pośrednich</vt:lpstr>
      <vt:lpstr>Z jakich dobrych praktyk  PO WER warto skorzystać?</vt:lpstr>
      <vt:lpstr>  Dobre praktyki: opis projektu</vt:lpstr>
      <vt:lpstr>  Dobre praktyki: grupy docelowe</vt:lpstr>
      <vt:lpstr>  Dobre praktyki: wskaźniki projektu</vt:lpstr>
      <vt:lpstr>  Dobre praktyki: potencjał do realizacji projektu</vt:lpstr>
      <vt:lpstr> Dobre praktyki: budżet projektu</vt:lpstr>
      <vt:lpstr>  Dobre praktyki: trwałość projektu / rezultatów projektu 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Sebastian Tywonek</dc:creator>
  <cp:lastModifiedBy>Anna Marciniak</cp:lastModifiedBy>
  <cp:revision>47</cp:revision>
  <dcterms:created xsi:type="dcterms:W3CDTF">2022-09-21T09:05:34Z</dcterms:created>
  <dcterms:modified xsi:type="dcterms:W3CDTF">2023-05-17T16:14:55Z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72bd6a-5f70-4f6e-be10-f745206756ad_Enabled">
    <vt:lpwstr>true</vt:lpwstr>
  </property>
  <property fmtid="{D5CDD505-2E9C-101B-9397-08002B2CF9AE}" pid="3" name="MSIP_Label_8b72bd6a-5f70-4f6e-be10-f745206756ad_SetDate">
    <vt:lpwstr>2023-05-17T16:14:35Z</vt:lpwstr>
  </property>
  <property fmtid="{D5CDD505-2E9C-101B-9397-08002B2CF9AE}" pid="4" name="MSIP_Label_8b72bd6a-5f70-4f6e-be10-f745206756ad_Method">
    <vt:lpwstr>Standard</vt:lpwstr>
  </property>
  <property fmtid="{D5CDD505-2E9C-101B-9397-08002B2CF9AE}" pid="5" name="MSIP_Label_8b72bd6a-5f70-4f6e-be10-f745206756ad_Name">
    <vt:lpwstr>K2 - informacja wewnętrzna</vt:lpwstr>
  </property>
  <property fmtid="{D5CDD505-2E9C-101B-9397-08002B2CF9AE}" pid="6" name="MSIP_Label_8b72bd6a-5f70-4f6e-be10-f745206756ad_SiteId">
    <vt:lpwstr>114511be-be5b-44a7-b2ab-a51e832dea9d</vt:lpwstr>
  </property>
  <property fmtid="{D5CDD505-2E9C-101B-9397-08002B2CF9AE}" pid="7" name="MSIP_Label_8b72bd6a-5f70-4f6e-be10-f745206756ad_ActionId">
    <vt:lpwstr>1893a668-9d2b-49ba-9340-85b8360cfca6</vt:lpwstr>
  </property>
  <property fmtid="{D5CDD505-2E9C-101B-9397-08002B2CF9AE}" pid="8" name="MSIP_Label_8b72bd6a-5f70-4f6e-be10-f745206756ad_ContentBits">
    <vt:lpwstr>2</vt:lpwstr>
  </property>
</Properties>
</file>