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8" r:id="rId3"/>
    <p:sldId id="273" r:id="rId4"/>
    <p:sldId id="279" r:id="rId5"/>
    <p:sldId id="257" r:id="rId6"/>
    <p:sldId id="258" r:id="rId7"/>
    <p:sldId id="259" r:id="rId8"/>
    <p:sldId id="260" r:id="rId9"/>
    <p:sldId id="277" r:id="rId10"/>
    <p:sldId id="262" r:id="rId11"/>
    <p:sldId id="263" r:id="rId12"/>
    <p:sldId id="270" r:id="rId13"/>
    <p:sldId id="276" r:id="rId14"/>
    <p:sldId id="275" r:id="rId15"/>
  </p:sldIdLst>
  <p:sldSz cx="9144000" cy="5143500" type="screen16x9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.Trela (KG PSP)" userId="e21fc043-0075-439b-bca0-766633ab7629" providerId="ADAL" clId="{849C393C-561D-4D5C-B1D3-A4F576840BE2}"/>
    <pc:docChg chg="undo custSel addSld modSld">
      <pc:chgData name="M.Trela (KG PSP)" userId="e21fc043-0075-439b-bca0-766633ab7629" providerId="ADAL" clId="{849C393C-561D-4D5C-B1D3-A4F576840BE2}" dt="2026-10-02T14:20:54.427" v="738" actId="1076"/>
      <pc:docMkLst>
        <pc:docMk/>
      </pc:docMkLst>
      <pc:sldChg chg="addSp delSp modSp mod">
        <pc:chgData name="M.Trela (KG PSP)" userId="e21fc043-0075-439b-bca0-766633ab7629" providerId="ADAL" clId="{849C393C-561D-4D5C-B1D3-A4F576840BE2}" dt="2026-10-02T13:39:11.859" v="666" actId="1076"/>
        <pc:sldMkLst>
          <pc:docMk/>
          <pc:sldMk cId="0" sldId="256"/>
        </pc:sldMkLst>
        <pc:spChg chg="add del">
          <ac:chgData name="M.Trela (KG PSP)" userId="e21fc043-0075-439b-bca0-766633ab7629" providerId="ADAL" clId="{849C393C-561D-4D5C-B1D3-A4F576840BE2}" dt="2026-10-02T13:38:42.430" v="660" actId="478"/>
          <ac:spMkLst>
            <pc:docMk/>
            <pc:sldMk cId="0" sldId="256"/>
            <ac:spMk id="9" creationId="{E69EA9B7-BB22-3207-A442-7E2557036B8A}"/>
          </ac:spMkLst>
        </pc:spChg>
        <pc:spChg chg="add del">
          <ac:chgData name="M.Trela (KG PSP)" userId="e21fc043-0075-439b-bca0-766633ab7629" providerId="ADAL" clId="{849C393C-561D-4D5C-B1D3-A4F576840BE2}" dt="2026-10-02T13:39:02.825" v="663" actId="22"/>
          <ac:spMkLst>
            <pc:docMk/>
            <pc:sldMk cId="0" sldId="256"/>
            <ac:spMk id="12" creationId="{1F93A2AB-B1D4-824F-4F04-37FEAF6BF64E}"/>
          </ac:spMkLst>
        </pc:spChg>
        <pc:picChg chg="del">
          <ac:chgData name="M.Trela (KG PSP)" userId="e21fc043-0075-439b-bca0-766633ab7629" providerId="ADAL" clId="{849C393C-561D-4D5C-B1D3-A4F576840BE2}" dt="2026-10-02T13:38:12.766" v="657" actId="478"/>
          <ac:picMkLst>
            <pc:docMk/>
            <pc:sldMk cId="0" sldId="256"/>
            <ac:picMk id="14" creationId="{37C5E452-1A8C-66D8-E769-FCA804BF7122}"/>
          </ac:picMkLst>
        </pc:picChg>
        <pc:picChg chg="add mod">
          <ac:chgData name="M.Trela (KG PSP)" userId="e21fc043-0075-439b-bca0-766633ab7629" providerId="ADAL" clId="{849C393C-561D-4D5C-B1D3-A4F576840BE2}" dt="2026-10-02T13:39:11.859" v="666" actId="1076"/>
          <ac:picMkLst>
            <pc:docMk/>
            <pc:sldMk cId="0" sldId="256"/>
            <ac:picMk id="15" creationId="{1F637190-3887-2AC2-29C7-861D6D0E7147}"/>
          </ac:picMkLst>
        </pc:picChg>
      </pc:sldChg>
      <pc:sldChg chg="addSp delSp modSp mod">
        <pc:chgData name="M.Trela (KG PSP)" userId="e21fc043-0075-439b-bca0-766633ab7629" providerId="ADAL" clId="{849C393C-561D-4D5C-B1D3-A4F576840BE2}" dt="2026-10-02T14:09:16.238" v="729" actId="1076"/>
        <pc:sldMkLst>
          <pc:docMk/>
          <pc:sldMk cId="0" sldId="258"/>
        </pc:sldMkLst>
        <pc:spChg chg="mod">
          <ac:chgData name="M.Trela (KG PSP)" userId="e21fc043-0075-439b-bca0-766633ab7629" providerId="ADAL" clId="{849C393C-561D-4D5C-B1D3-A4F576840BE2}" dt="2026-10-02T14:09:05.231" v="726" actId="1076"/>
          <ac:spMkLst>
            <pc:docMk/>
            <pc:sldMk cId="0" sldId="258"/>
            <ac:spMk id="8" creationId="{00000000-0000-0000-0000-000000000000}"/>
          </ac:spMkLst>
        </pc:spChg>
        <pc:spChg chg="del mod">
          <ac:chgData name="M.Trela (KG PSP)" userId="e21fc043-0075-439b-bca0-766633ab7629" providerId="ADAL" clId="{849C393C-561D-4D5C-B1D3-A4F576840BE2}" dt="2026-10-02T12:58:00.829" v="462" actId="478"/>
          <ac:spMkLst>
            <pc:docMk/>
            <pc:sldMk cId="0" sldId="258"/>
            <ac:spMk id="10" creationId="{00000000-0000-0000-0000-000000000000}"/>
          </ac:spMkLst>
        </pc:spChg>
        <pc:spChg chg="del">
          <ac:chgData name="M.Trela (KG PSP)" userId="e21fc043-0075-439b-bca0-766633ab7629" providerId="ADAL" clId="{849C393C-561D-4D5C-B1D3-A4F576840BE2}" dt="2026-10-02T12:58:03.147" v="463" actId="478"/>
          <ac:spMkLst>
            <pc:docMk/>
            <pc:sldMk cId="0" sldId="258"/>
            <ac:spMk id="11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2:57:57.618" v="460" actId="107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4:09:12.157" v="728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4:09:08.415" v="727" actId="1076"/>
          <ac:spMkLst>
            <pc:docMk/>
            <pc:sldMk cId="0" sldId="258"/>
            <ac:spMk id="17" creationId="{C7A9FC2B-6D43-AB22-AE9F-2C388D6B184E}"/>
          </ac:spMkLst>
        </pc:spChg>
        <pc:spChg chg="mod">
          <ac:chgData name="M.Trela (KG PSP)" userId="e21fc043-0075-439b-bca0-766633ab7629" providerId="ADAL" clId="{849C393C-561D-4D5C-B1D3-A4F576840BE2}" dt="2026-10-02T14:09:16.238" v="729" actId="1076"/>
          <ac:spMkLst>
            <pc:docMk/>
            <pc:sldMk cId="0" sldId="258"/>
            <ac:spMk id="19" creationId="{1146872F-4EC6-64FA-7583-A908FCD86D3D}"/>
          </ac:spMkLst>
        </pc:spChg>
        <pc:picChg chg="add mod">
          <ac:chgData name="M.Trela (KG PSP)" userId="e21fc043-0075-439b-bca0-766633ab7629" providerId="ADAL" clId="{849C393C-561D-4D5C-B1D3-A4F576840BE2}" dt="2026-10-02T13:54:23.504" v="677" actId="1076"/>
          <ac:picMkLst>
            <pc:docMk/>
            <pc:sldMk cId="0" sldId="258"/>
            <ac:picMk id="11" creationId="{C178740F-D232-C714-4613-E3DEF32DEE3F}"/>
          </ac:picMkLst>
        </pc:picChg>
        <pc:picChg chg="del">
          <ac:chgData name="M.Trela (KG PSP)" userId="e21fc043-0075-439b-bca0-766633ab7629" providerId="ADAL" clId="{849C393C-561D-4D5C-B1D3-A4F576840BE2}" dt="2026-10-02T13:54:11.304" v="672" actId="478"/>
          <ac:picMkLst>
            <pc:docMk/>
            <pc:sldMk cId="0" sldId="258"/>
            <ac:picMk id="22" creationId="{C097BEA3-EDB1-FB0E-C587-556A65E0E357}"/>
          </ac:picMkLst>
        </pc:picChg>
      </pc:sldChg>
      <pc:sldChg chg="delSp modSp mod">
        <pc:chgData name="M.Trela (KG PSP)" userId="e21fc043-0075-439b-bca0-766633ab7629" providerId="ADAL" clId="{849C393C-561D-4D5C-B1D3-A4F576840BE2}" dt="2026-10-02T13:56:15.864" v="715" actId="1076"/>
        <pc:sldMkLst>
          <pc:docMk/>
          <pc:sldMk cId="0" sldId="260"/>
        </pc:sldMkLst>
        <pc:spChg chg="mod">
          <ac:chgData name="M.Trela (KG PSP)" userId="e21fc043-0075-439b-bca0-766633ab7629" providerId="ADAL" clId="{849C393C-561D-4D5C-B1D3-A4F576840BE2}" dt="2026-10-02T13:55:42.065" v="709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55:42.065" v="709" actId="1076"/>
          <ac:spMkLst>
            <pc:docMk/>
            <pc:sldMk cId="0" sldId="260"/>
            <ac:spMk id="9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55:42.065" v="709" actId="1076"/>
          <ac:spMkLst>
            <pc:docMk/>
            <pc:sldMk cId="0" sldId="260"/>
            <ac:spMk id="10" creationId="{00000000-0000-0000-0000-000000000000}"/>
          </ac:spMkLst>
        </pc:spChg>
        <pc:spChg chg="del">
          <ac:chgData name="M.Trela (KG PSP)" userId="e21fc043-0075-439b-bca0-766633ab7629" providerId="ADAL" clId="{849C393C-561D-4D5C-B1D3-A4F576840BE2}" dt="2026-10-02T12:59:30.250" v="542" actId="478"/>
          <ac:spMkLst>
            <pc:docMk/>
            <pc:sldMk cId="0" sldId="260"/>
            <ac:spMk id="11" creationId="{00000000-0000-0000-0000-000000000000}"/>
          </ac:spMkLst>
        </pc:spChg>
        <pc:spChg chg="del mod">
          <ac:chgData name="M.Trela (KG PSP)" userId="e21fc043-0075-439b-bca0-766633ab7629" providerId="ADAL" clId="{849C393C-561D-4D5C-B1D3-A4F576840BE2}" dt="2026-10-02T12:59:32.430" v="544" actId="478"/>
          <ac:spMkLst>
            <pc:docMk/>
            <pc:sldMk cId="0" sldId="260"/>
            <ac:spMk id="12" creationId="{00000000-0000-0000-0000-000000000000}"/>
          </ac:spMkLst>
        </pc:spChg>
        <pc:spChg chg="del">
          <ac:chgData name="M.Trela (KG PSP)" userId="e21fc043-0075-439b-bca0-766633ab7629" providerId="ADAL" clId="{849C393C-561D-4D5C-B1D3-A4F576840BE2}" dt="2026-10-02T12:59:34.214" v="545" actId="478"/>
          <ac:spMkLst>
            <pc:docMk/>
            <pc:sldMk cId="0" sldId="260"/>
            <ac:spMk id="13" creationId="{00000000-0000-0000-0000-000000000000}"/>
          </ac:spMkLst>
        </pc:spChg>
        <pc:picChg chg="mod">
          <ac:chgData name="M.Trela (KG PSP)" userId="e21fc043-0075-439b-bca0-766633ab7629" providerId="ADAL" clId="{849C393C-561D-4D5C-B1D3-A4F576840BE2}" dt="2026-10-02T13:56:15.864" v="715" actId="1076"/>
          <ac:picMkLst>
            <pc:docMk/>
            <pc:sldMk cId="0" sldId="260"/>
            <ac:picMk id="24" creationId="{FEBBC1FD-E6F2-51C3-0AFA-6D168E44A7EC}"/>
          </ac:picMkLst>
        </pc:picChg>
        <pc:picChg chg="mod">
          <ac:chgData name="M.Trela (KG PSP)" userId="e21fc043-0075-439b-bca0-766633ab7629" providerId="ADAL" clId="{849C393C-561D-4D5C-B1D3-A4F576840BE2}" dt="2026-10-02T13:56:15.864" v="715" actId="1076"/>
          <ac:picMkLst>
            <pc:docMk/>
            <pc:sldMk cId="0" sldId="260"/>
            <ac:picMk id="25" creationId="{A76B8E68-4DB1-1A79-6F70-FEBCDA06B485}"/>
          </ac:picMkLst>
        </pc:picChg>
      </pc:sldChg>
      <pc:sldChg chg="modSp mod">
        <pc:chgData name="M.Trela (KG PSP)" userId="e21fc043-0075-439b-bca0-766633ab7629" providerId="ADAL" clId="{849C393C-561D-4D5C-B1D3-A4F576840BE2}" dt="2026-10-02T13:12:33.682" v="572" actId="20577"/>
        <pc:sldMkLst>
          <pc:docMk/>
          <pc:sldMk cId="0" sldId="262"/>
        </pc:sldMkLst>
        <pc:spChg chg="mod">
          <ac:chgData name="M.Trela (KG PSP)" userId="e21fc043-0075-439b-bca0-766633ab7629" providerId="ADAL" clId="{849C393C-561D-4D5C-B1D3-A4F576840BE2}" dt="2026-10-02T13:00:18.019" v="561" actId="27636"/>
          <ac:spMkLst>
            <pc:docMk/>
            <pc:sldMk cId="0" sldId="262"/>
            <ac:spMk id="9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12:33.682" v="572" actId="20577"/>
          <ac:spMkLst>
            <pc:docMk/>
            <pc:sldMk cId="0" sldId="262"/>
            <ac:spMk id="20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01:00.974" v="568" actId="207"/>
          <ac:spMkLst>
            <pc:docMk/>
            <pc:sldMk cId="0" sldId="262"/>
            <ac:spMk id="27" creationId="{07820DD0-EB26-3624-D6ED-86B4770A7944}"/>
          </ac:spMkLst>
        </pc:spChg>
      </pc:sldChg>
      <pc:sldChg chg="addSp delSp modSp mod">
        <pc:chgData name="M.Trela (KG PSP)" userId="e21fc043-0075-439b-bca0-766633ab7629" providerId="ADAL" clId="{849C393C-561D-4D5C-B1D3-A4F576840BE2}" dt="2026-10-02T14:08:52.459" v="725" actId="1076"/>
        <pc:sldMkLst>
          <pc:docMk/>
          <pc:sldMk cId="0" sldId="263"/>
        </pc:sldMkLst>
        <pc:spChg chg="mod">
          <ac:chgData name="M.Trela (KG PSP)" userId="e21fc043-0075-439b-bca0-766633ab7629" providerId="ADAL" clId="{849C393C-561D-4D5C-B1D3-A4F576840BE2}" dt="2026-10-02T13:01:32.067" v="569" actId="6549"/>
          <ac:spMkLst>
            <pc:docMk/>
            <pc:sldMk cId="0" sldId="263"/>
            <ac:spMk id="11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01:42.345" v="570" actId="207"/>
          <ac:spMkLst>
            <pc:docMk/>
            <pc:sldMk cId="0" sldId="263"/>
            <ac:spMk id="15" creationId="{00000000-0000-0000-0000-000000000000}"/>
          </ac:spMkLst>
        </pc:spChg>
        <pc:picChg chg="del">
          <ac:chgData name="M.Trela (KG PSP)" userId="e21fc043-0075-439b-bca0-766633ab7629" providerId="ADAL" clId="{849C393C-561D-4D5C-B1D3-A4F576840BE2}" dt="2026-10-02T14:08:41.209" v="722" actId="478"/>
          <ac:picMkLst>
            <pc:docMk/>
            <pc:sldMk cId="0" sldId="263"/>
            <ac:picMk id="23" creationId="{A62F043B-0B2F-B82A-A5BE-0EFBAF131A78}"/>
          </ac:picMkLst>
        </pc:picChg>
        <pc:picChg chg="add mod">
          <ac:chgData name="M.Trela (KG PSP)" userId="e21fc043-0075-439b-bca0-766633ab7629" providerId="ADAL" clId="{849C393C-561D-4D5C-B1D3-A4F576840BE2}" dt="2026-10-02T14:08:52.459" v="725" actId="1076"/>
          <ac:picMkLst>
            <pc:docMk/>
            <pc:sldMk cId="0" sldId="263"/>
            <ac:picMk id="24" creationId="{5D1432FE-C022-A446-6E8A-498866B4C099}"/>
          </ac:picMkLst>
        </pc:picChg>
      </pc:sldChg>
      <pc:sldChg chg="addSp delSp modSp mod">
        <pc:chgData name="M.Trela (KG PSP)" userId="e21fc043-0075-439b-bca0-766633ab7629" providerId="ADAL" clId="{849C393C-561D-4D5C-B1D3-A4F576840BE2}" dt="2026-10-02T14:20:54.427" v="738" actId="1076"/>
        <pc:sldMkLst>
          <pc:docMk/>
          <pc:sldMk cId="0" sldId="270"/>
        </pc:sldMkLst>
        <pc:spChg chg="mod">
          <ac:chgData name="M.Trela (KG PSP)" userId="e21fc043-0075-439b-bca0-766633ab7629" providerId="ADAL" clId="{849C393C-561D-4D5C-B1D3-A4F576840BE2}" dt="2026-10-02T13:02:02.685" v="571" actId="207"/>
          <ac:spMkLst>
            <pc:docMk/>
            <pc:sldMk cId="0" sldId="270"/>
            <ac:spMk id="21" creationId="{00000000-0000-0000-0000-000000000000}"/>
          </ac:spMkLst>
        </pc:spChg>
        <pc:picChg chg="add mod">
          <ac:chgData name="M.Trela (KG PSP)" userId="e21fc043-0075-439b-bca0-766633ab7629" providerId="ADAL" clId="{849C393C-561D-4D5C-B1D3-A4F576840BE2}" dt="2026-10-02T14:20:54.427" v="738" actId="1076"/>
          <ac:picMkLst>
            <pc:docMk/>
            <pc:sldMk cId="0" sldId="270"/>
            <ac:picMk id="15" creationId="{A37E3DC4-2C66-3C82-E8D7-4E3CFD621BC6}"/>
          </ac:picMkLst>
        </pc:picChg>
        <pc:picChg chg="del">
          <ac:chgData name="M.Trela (KG PSP)" userId="e21fc043-0075-439b-bca0-766633ab7629" providerId="ADAL" clId="{849C393C-561D-4D5C-B1D3-A4F576840BE2}" dt="2026-10-02T14:18:51.089" v="734" actId="478"/>
          <ac:picMkLst>
            <pc:docMk/>
            <pc:sldMk cId="0" sldId="270"/>
            <ac:picMk id="23" creationId="{07113CE7-4668-0822-41F3-3742907F0625}"/>
          </ac:picMkLst>
        </pc:picChg>
        <pc:picChg chg="del">
          <ac:chgData name="M.Trela (KG PSP)" userId="e21fc043-0075-439b-bca0-766633ab7629" providerId="ADAL" clId="{849C393C-561D-4D5C-B1D3-A4F576840BE2}" dt="2026-10-02T14:18:54.567" v="735" actId="478"/>
          <ac:picMkLst>
            <pc:docMk/>
            <pc:sldMk cId="0" sldId="270"/>
            <ac:picMk id="24" creationId="{8F69D78E-B871-7B82-9DEA-2B9CAC1ED83F}"/>
          </ac:picMkLst>
        </pc:picChg>
      </pc:sldChg>
      <pc:sldChg chg="addSp delSp modSp mod">
        <pc:chgData name="M.Trela (KG PSP)" userId="e21fc043-0075-439b-bca0-766633ab7629" providerId="ADAL" clId="{849C393C-561D-4D5C-B1D3-A4F576840BE2}" dt="2026-10-02T14:11:25.655" v="733" actId="1076"/>
        <pc:sldMkLst>
          <pc:docMk/>
          <pc:sldMk cId="3691868849" sldId="273"/>
        </pc:sldMkLst>
        <pc:spChg chg="mod">
          <ac:chgData name="M.Trela (KG PSP)" userId="e21fc043-0075-439b-bca0-766633ab7629" providerId="ADAL" clId="{849C393C-561D-4D5C-B1D3-A4F576840BE2}" dt="2026-10-02T13:15:47.111" v="656" actId="404"/>
          <ac:spMkLst>
            <pc:docMk/>
            <pc:sldMk cId="3691868849" sldId="273"/>
            <ac:spMk id="5" creationId="{4FD3D97A-4A67-AE03-90AC-EE1B40F0963B}"/>
          </ac:spMkLst>
        </pc:spChg>
        <pc:spChg chg="mod">
          <ac:chgData name="M.Trela (KG PSP)" userId="e21fc043-0075-439b-bca0-766633ab7629" providerId="ADAL" clId="{849C393C-561D-4D5C-B1D3-A4F576840BE2}" dt="2026-10-02T13:13:51.639" v="573" actId="20577"/>
          <ac:spMkLst>
            <pc:docMk/>
            <pc:sldMk cId="3691868849" sldId="273"/>
            <ac:spMk id="7" creationId="{F6A250DD-BC57-CD1D-07EA-433B5FBF3BD9}"/>
          </ac:spMkLst>
        </pc:spChg>
        <pc:picChg chg="add del mod">
          <ac:chgData name="M.Trela (KG PSP)" userId="e21fc043-0075-439b-bca0-766633ab7629" providerId="ADAL" clId="{849C393C-561D-4D5C-B1D3-A4F576840BE2}" dt="2026-10-02T14:11:13.339" v="730" actId="478"/>
          <ac:picMkLst>
            <pc:docMk/>
            <pc:sldMk cId="3691868849" sldId="273"/>
            <ac:picMk id="10" creationId="{CE84E0E0-BEDC-D19D-184A-7FBC6CAD7C52}"/>
          </ac:picMkLst>
        </pc:picChg>
        <pc:picChg chg="add mod">
          <ac:chgData name="M.Trela (KG PSP)" userId="e21fc043-0075-439b-bca0-766633ab7629" providerId="ADAL" clId="{849C393C-561D-4D5C-B1D3-A4F576840BE2}" dt="2026-10-02T14:11:25.655" v="733" actId="1076"/>
          <ac:picMkLst>
            <pc:docMk/>
            <pc:sldMk cId="3691868849" sldId="273"/>
            <ac:picMk id="12" creationId="{26927B42-F89E-6E39-708E-8D34E88FCB72}"/>
          </ac:picMkLst>
        </pc:picChg>
        <pc:picChg chg="del">
          <ac:chgData name="M.Trela (KG PSP)" userId="e21fc043-0075-439b-bca0-766633ab7629" providerId="ADAL" clId="{849C393C-561D-4D5C-B1D3-A4F576840BE2}" dt="2026-10-02T13:56:43.142" v="716" actId="478"/>
          <ac:picMkLst>
            <pc:docMk/>
            <pc:sldMk cId="3691868849" sldId="273"/>
            <ac:picMk id="13" creationId="{3C4E4257-8C60-4A14-C127-F5B001038D95}"/>
          </ac:picMkLst>
        </pc:picChg>
      </pc:sldChg>
      <pc:sldChg chg="modSp mod">
        <pc:chgData name="M.Trela (KG PSP)" userId="e21fc043-0075-439b-bca0-766633ab7629" providerId="ADAL" clId="{849C393C-561D-4D5C-B1D3-A4F576840BE2}" dt="2026-10-02T13:56:06.278" v="714" actId="207"/>
        <pc:sldMkLst>
          <pc:docMk/>
          <pc:sldMk cId="3727232701" sldId="277"/>
        </pc:sldMkLst>
        <pc:spChg chg="mod">
          <ac:chgData name="M.Trela (KG PSP)" userId="e21fc043-0075-439b-bca0-766633ab7629" providerId="ADAL" clId="{849C393C-561D-4D5C-B1D3-A4F576840BE2}" dt="2026-10-02T13:55:51.634" v="711" actId="20577"/>
          <ac:spMkLst>
            <pc:docMk/>
            <pc:sldMk cId="3727232701" sldId="277"/>
            <ac:spMk id="14" creationId="{00000000-0000-0000-0000-000000000000}"/>
          </ac:spMkLst>
        </pc:spChg>
        <pc:spChg chg="mod">
          <ac:chgData name="M.Trela (KG PSP)" userId="e21fc043-0075-439b-bca0-766633ab7629" providerId="ADAL" clId="{849C393C-561D-4D5C-B1D3-A4F576840BE2}" dt="2026-10-02T13:56:06.278" v="714" actId="207"/>
          <ac:spMkLst>
            <pc:docMk/>
            <pc:sldMk cId="3727232701" sldId="277"/>
            <ac:spMk id="17" creationId="{00000000-0000-0000-0000-000000000000}"/>
          </ac:spMkLst>
        </pc:spChg>
      </pc:sldChg>
      <pc:sldChg chg="modSp mod">
        <pc:chgData name="M.Trela (KG PSP)" userId="e21fc043-0075-439b-bca0-766633ab7629" providerId="ADAL" clId="{849C393C-561D-4D5C-B1D3-A4F576840BE2}" dt="2026-10-02T12:51:55.178" v="28" actId="6549"/>
        <pc:sldMkLst>
          <pc:docMk/>
          <pc:sldMk cId="3944179705" sldId="278"/>
        </pc:sldMkLst>
        <pc:spChg chg="mod">
          <ac:chgData name="M.Trela (KG PSP)" userId="e21fc043-0075-439b-bca0-766633ab7629" providerId="ADAL" clId="{849C393C-561D-4D5C-B1D3-A4F576840BE2}" dt="2026-10-02T12:51:55.178" v="28" actId="6549"/>
          <ac:spMkLst>
            <pc:docMk/>
            <pc:sldMk cId="3944179705" sldId="278"/>
            <ac:spMk id="14" creationId="{20BB204F-29FA-99BC-C6F4-7F9F7195C2DC}"/>
          </ac:spMkLst>
        </pc:spChg>
      </pc:sldChg>
      <pc:sldChg chg="addSp delSp modSp add mod">
        <pc:chgData name="M.Trela (KG PSP)" userId="e21fc043-0075-439b-bca0-766633ab7629" providerId="ADAL" clId="{849C393C-561D-4D5C-B1D3-A4F576840BE2}" dt="2026-10-02T13:43:26.191" v="671" actId="14100"/>
        <pc:sldMkLst>
          <pc:docMk/>
          <pc:sldMk cId="1335941885" sldId="279"/>
        </pc:sldMkLst>
        <pc:spChg chg="mod">
          <ac:chgData name="M.Trela (KG PSP)" userId="e21fc043-0075-439b-bca0-766633ab7629" providerId="ADAL" clId="{849C393C-561D-4D5C-B1D3-A4F576840BE2}" dt="2026-10-02T12:54:48.137" v="303" actId="27636"/>
          <ac:spMkLst>
            <pc:docMk/>
            <pc:sldMk cId="1335941885" sldId="279"/>
            <ac:spMk id="5" creationId="{5DD856F3-0626-E9AE-D2F6-9B66784843DD}"/>
          </ac:spMkLst>
        </pc:spChg>
        <pc:spChg chg="mod">
          <ac:chgData name="M.Trela (KG PSP)" userId="e21fc043-0075-439b-bca0-766633ab7629" providerId="ADAL" clId="{849C393C-561D-4D5C-B1D3-A4F576840BE2}" dt="2026-10-02T12:57:14.120" v="445" actId="20577"/>
          <ac:spMkLst>
            <pc:docMk/>
            <pc:sldMk cId="1335941885" sldId="279"/>
            <ac:spMk id="7" creationId="{1FA3473E-D31F-837F-670E-C3973AE53CD3}"/>
          </ac:spMkLst>
        </pc:spChg>
        <pc:picChg chg="add mod">
          <ac:chgData name="M.Trela (KG PSP)" userId="e21fc043-0075-439b-bca0-766633ab7629" providerId="ADAL" clId="{849C393C-561D-4D5C-B1D3-A4F576840BE2}" dt="2026-10-02T13:43:26.191" v="671" actId="14100"/>
          <ac:picMkLst>
            <pc:docMk/>
            <pc:sldMk cId="1335941885" sldId="279"/>
            <ac:picMk id="10" creationId="{BF6810E4-EA3F-4489-3CF6-82EEC89F372C}"/>
          </ac:picMkLst>
        </pc:picChg>
        <pc:picChg chg="del">
          <ac:chgData name="M.Trela (KG PSP)" userId="e21fc043-0075-439b-bca0-766633ab7629" providerId="ADAL" clId="{849C393C-561D-4D5C-B1D3-A4F576840BE2}" dt="2026-10-02T13:42:59.148" v="667" actId="478"/>
          <ac:picMkLst>
            <pc:docMk/>
            <pc:sldMk cId="1335941885" sldId="279"/>
            <ac:picMk id="13" creationId="{3B2FB6D0-25BB-9260-EADB-054656656B3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3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17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4E942-24A1-99B3-A6E7-BDF0E710C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91C368-BE96-E040-D07C-CF7ECF4C4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7BF65F-2D6D-53A1-29D1-0660BB343D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10F95-2BDF-9BDF-46B1-1DA34456C2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59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65007-E635-B024-F751-9E532D3AD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0D821B-EAE0-C967-92E4-ACACD9B2F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715BCD-99C1-7F7F-5CD1-9644A6DB8A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C6E5A-D2EC-6C9C-9D79-EF1B40F353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395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200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09ECD-BB89-95C6-B98D-7068F104F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17AEA8-C3B0-7280-88B1-DE791AC33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ECDE1-BF53-F1E1-9117-06252D66A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1948C-C130-FA42-6F01-150D05189A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56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FE73A-892B-09F4-7CA4-F0F887279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1D4FD9-6BB0-B4F1-8FCF-B47F668111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180376-C595-8002-CACE-C2743E17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11792-CE59-6AB4-09D0-F6E9BEF2CB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02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417320" y="459238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55000" lnSpcReduction="20000"/>
          </a:bodyPr>
          <a:lstStyle/>
          <a:p>
            <a:r>
              <a:rPr lang="pl-PL" sz="3400" b="1" dirty="0">
                <a:solidFill>
                  <a:srgbClr val="111111"/>
                </a:solidFill>
              </a:rPr>
              <a:t>Współpraca organów PSP z dyrektorami szkół i przedszkoli </a:t>
            </a:r>
            <a:br>
              <a:rPr lang="pl-PL" sz="3400" b="1" dirty="0">
                <a:solidFill>
                  <a:srgbClr val="111111"/>
                </a:solidFill>
              </a:rPr>
            </a:br>
            <a:r>
              <a:rPr lang="pl-PL" sz="3400" b="1" dirty="0">
                <a:solidFill>
                  <a:srgbClr val="111111"/>
                </a:solidFill>
              </a:rPr>
              <a:t>w zakresie przygotowania placówek na wypadek otrzymania komunikatu o zagrożeniu z powietrza, ogłoszenia alarmu i jego odwołania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1417320" y="146507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1417320" y="2468880"/>
            <a:ext cx="7178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8F4E8D-5996-DE57-1D12-B15EB7EB25C0}"/>
              </a:ext>
            </a:extLst>
          </p:cNvPr>
          <p:cNvSpPr txBox="1"/>
          <p:nvPr/>
        </p:nvSpPr>
        <p:spPr>
          <a:xfrm>
            <a:off x="2429691" y="4741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pic>
        <p:nvPicPr>
          <p:cNvPr id="1027" name="id-1FAF0915-C837-40B5-A2AF-C477925FF312" descr="Image.png">
            <a:extLst>
              <a:ext uri="{FF2B5EF4-FFF2-40B4-BE49-F238E27FC236}">
                <a16:creationId xmlns:a16="http://schemas.microsoft.com/office/drawing/2014/main" id="{5183F802-D674-C321-81F9-CAD594DFB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309" y="1700986"/>
            <a:ext cx="4693273" cy="3128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417320" y="459238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1417320" y="146507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/>
          <p:cNvSpPr/>
          <p:nvPr/>
        </p:nvSpPr>
        <p:spPr>
          <a:xfrm>
            <a:off x="1417320" y="2468880"/>
            <a:ext cx="7178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endParaRPr lang="en-US" sz="20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8F4E8D-5996-DE57-1D12-B15EB7EB25C0}"/>
              </a:ext>
            </a:extLst>
          </p:cNvPr>
          <p:cNvSpPr txBox="1"/>
          <p:nvPr/>
        </p:nvSpPr>
        <p:spPr>
          <a:xfrm>
            <a:off x="2429691" y="4741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4282A9B-4184-3C20-47EC-2D9C8EE8F55B}"/>
              </a:ext>
            </a:extLst>
          </p:cNvPr>
          <p:cNvSpPr txBox="1"/>
          <p:nvPr/>
        </p:nvSpPr>
        <p:spPr>
          <a:xfrm>
            <a:off x="1312544" y="348325"/>
            <a:ext cx="74330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b="1" dirty="0"/>
              <a:t>Procedura przygotowania i reagowania w szkole lub przedszkolu po otrzymaniu komunikatu o zagrożeniu z powietrza, ogłoszeniu alarmu </a:t>
            </a:r>
            <a:br>
              <a:rPr lang="pl-PL" b="1" dirty="0"/>
            </a:br>
            <a:r>
              <a:rPr lang="pl-PL" b="1" dirty="0"/>
              <a:t>i jego odwołaniu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0BB204F-29FA-99BC-C6F4-7F9F7195C2DC}"/>
              </a:ext>
            </a:extLst>
          </p:cNvPr>
          <p:cNvSpPr txBox="1"/>
          <p:nvPr/>
        </p:nvSpPr>
        <p:spPr>
          <a:xfrm>
            <a:off x="1289820" y="1596842"/>
            <a:ext cx="75722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/>
              <a:t>Dokument został opracowany jako zbiór wytycznych do wykorzystania </a:t>
            </a:r>
            <a:br>
              <a:rPr lang="pl-PL" sz="1800" dirty="0"/>
            </a:br>
            <a:r>
              <a:rPr lang="pl-PL" sz="1800" dirty="0"/>
              <a:t>w celu przygotowania budynku i personelu oraz działań podejmowanych </a:t>
            </a:r>
            <a:br>
              <a:rPr lang="pl-PL" sz="1800" dirty="0"/>
            </a:br>
            <a:r>
              <a:rPr lang="pl-PL" sz="1800" dirty="0"/>
              <a:t>w celu możliwie szybkiego przemieszczenia dzieci, uczniów, pracowników </a:t>
            </a:r>
            <a:br>
              <a:rPr lang="pl-PL" sz="1800" dirty="0"/>
            </a:br>
            <a:r>
              <a:rPr lang="pl-PL" sz="1800" dirty="0"/>
              <a:t>i innych osób do uprzednio wyznaczonych miejsc schronienia, a następnie utrzymania opieki do czasu bezpiecznego zakończenia działań.</a:t>
            </a:r>
          </a:p>
          <a:p>
            <a:endParaRPr lang="pl-PL" dirty="0"/>
          </a:p>
          <a:p>
            <a:r>
              <a:rPr lang="pl-PL" dirty="0"/>
              <a:t>Przed wyznaczeniem pomieszczeń do wykorzystania Dyrektor placówki przeprowadza oględziny z ewentualnym udziałem właściciela albo zarządcy budynku.</a:t>
            </a:r>
          </a:p>
        </p:txBody>
      </p:sp>
    </p:spTree>
    <p:extLst>
      <p:ext uri="{BB962C8B-B14F-4D97-AF65-F5344CB8AC3E}">
        <p14:creationId xmlns:p14="http://schemas.microsoft.com/office/powerpoint/2010/main" val="3944179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61D3AF-050A-5839-4AEC-F97794354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858600D-0AFC-C8F0-26CF-B463AD459DB4}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3CA138AB-29D5-1908-F33A-598A7D989C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C772001C-C504-5337-99B8-FFA82E13E86F}"/>
              </a:ext>
            </a:extLst>
          </p:cNvPr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FD3D97A-4A67-AE03-90AC-EE1B40F0963B}"/>
              </a:ext>
            </a:extLst>
          </p:cNvPr>
          <p:cNvSpPr/>
          <p:nvPr/>
        </p:nvSpPr>
        <p:spPr>
          <a:xfrm>
            <a:off x="1371598" y="666714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</a:rPr>
              <a:t>Organizacja spotkań z Dyrektorami szkół i przedszkoli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0FB1705D-8628-C873-69D6-42F7E5FE115D}"/>
              </a:ext>
            </a:extLst>
          </p:cNvPr>
          <p:cNvSpPr/>
          <p:nvPr/>
        </p:nvSpPr>
        <p:spPr>
          <a:xfrm>
            <a:off x="1417320" y="156231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6A250DD-BC57-CD1D-07EA-433B5FBF3BD9}"/>
              </a:ext>
            </a:extLst>
          </p:cNvPr>
          <p:cNvSpPr/>
          <p:nvPr/>
        </p:nvSpPr>
        <p:spPr>
          <a:xfrm>
            <a:off x="1417320" y="2703614"/>
            <a:ext cx="388806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pl-PL" sz="1400" dirty="0"/>
              <a:t>Komendanci w terminie do 19 października 2026 r. mają zorganizować spotkania grupowe z Dyrektorami placówek oświatowych w formie wideokonferencji lub stacjonarnie. </a:t>
            </a:r>
          </a:p>
          <a:p>
            <a:r>
              <a:rPr lang="pl-PL" sz="1400" dirty="0"/>
              <a:t>Celem spotkań będzie określenie sposobów wyznaczania miejsc schronienia.</a:t>
            </a:r>
            <a:endParaRPr lang="en-US" sz="14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5F7CF0DF-1073-5CDE-47F6-D558C457EC54}"/>
              </a:ext>
            </a:extLst>
          </p:cNvPr>
          <p:cNvSpPr/>
          <p:nvPr/>
        </p:nvSpPr>
        <p:spPr>
          <a:xfrm>
            <a:off x="1371598" y="4763844"/>
            <a:ext cx="7373986" cy="274321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endParaRPr lang="en-US" sz="1350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6927B42-F89E-6E39-708E-8D34E88FC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238" y="1943100"/>
            <a:ext cx="32004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68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9692FF-AB44-AA49-D419-6EE822BC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C3C6B41-606F-0669-5539-AA4BDB03FEEC}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04A9A79B-E5D3-2297-E169-BEDAA26E6D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208" y="475488"/>
            <a:ext cx="685800" cy="877824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BA5FD157-FB2F-38EF-BAE7-A7C3FA989873}"/>
              </a:ext>
            </a:extLst>
          </p:cNvPr>
          <p:cNvSpPr/>
          <p:nvPr/>
        </p:nvSpPr>
        <p:spPr>
          <a:xfrm>
            <a:off x="1417320" y="630936"/>
            <a:ext cx="7040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DD856F3-0626-E9AE-D2F6-9B66784843DD}"/>
              </a:ext>
            </a:extLst>
          </p:cNvPr>
          <p:cNvSpPr/>
          <p:nvPr/>
        </p:nvSpPr>
        <p:spPr>
          <a:xfrm>
            <a:off x="1371598" y="666714"/>
            <a:ext cx="7178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pl-PL" sz="3400" b="1" dirty="0"/>
              <a:t>Komendanci powiatowi (miejscy) PSP oferują pomoc dyrektorom szkół i przedszkoli znajdujących się na terenie miasta lub odpowiednio powiatu</a:t>
            </a:r>
            <a:endParaRPr lang="en-US" sz="3400" b="1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2D580644-6007-51C2-F05B-9F022C961251}"/>
              </a:ext>
            </a:extLst>
          </p:cNvPr>
          <p:cNvSpPr/>
          <p:nvPr/>
        </p:nvSpPr>
        <p:spPr>
          <a:xfrm>
            <a:off x="1417320" y="1562318"/>
            <a:ext cx="6355080" cy="0"/>
          </a:xfrm>
          <a:prstGeom prst="line">
            <a:avLst/>
          </a:prstGeom>
          <a:noFill/>
          <a:ln w="2540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1FA3473E-D31F-837F-670E-C3973AE53CD3}"/>
              </a:ext>
            </a:extLst>
          </p:cNvPr>
          <p:cNvSpPr/>
          <p:nvPr/>
        </p:nvSpPr>
        <p:spPr>
          <a:xfrm>
            <a:off x="1417320" y="2703614"/>
            <a:ext cx="388806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pl-PL" sz="1400" dirty="0">
                <a:solidFill>
                  <a:srgbClr val="111111"/>
                </a:solidFill>
              </a:rPr>
              <a:t>Celem działań jest zapewnienie wsparcia Dyrektorom w zakresie rozpoznania przestrzeni mogących być miejscami schronienia</a:t>
            </a:r>
          </a:p>
          <a:p>
            <a:endParaRPr lang="pl-PL" sz="1400" dirty="0">
              <a:solidFill>
                <a:srgbClr val="111111"/>
              </a:solidFill>
            </a:endParaRPr>
          </a:p>
          <a:p>
            <a:r>
              <a:rPr lang="pl-PL" sz="1400" dirty="0">
                <a:solidFill>
                  <a:srgbClr val="111111"/>
                </a:solidFill>
              </a:rPr>
              <a:t>W przypadku udzielanej pomocy w wyznaczeniu miejsc schronienia, należy taką informację przekazać do właściwej komendy wojewódzkiej PSP.</a:t>
            </a: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F451F22-79EF-9698-40B7-2ED36181E5F6}"/>
              </a:ext>
            </a:extLst>
          </p:cNvPr>
          <p:cNvSpPr/>
          <p:nvPr/>
        </p:nvSpPr>
        <p:spPr>
          <a:xfrm>
            <a:off x="1371598" y="4763844"/>
            <a:ext cx="7373986" cy="274321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endParaRPr lang="en-US" sz="1350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F6810E4-EA3F-4489-3CF6-82EEC89F3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827" y="1844040"/>
            <a:ext cx="3543029" cy="236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41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Zakres planowanych działań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2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pl-PL" sz="2500" dirty="0"/>
              <a:t>Pomoc w wyznaczeniu miejsc schronienia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640080" y="1389888"/>
            <a:ext cx="8001000" cy="6400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450" dirty="0" err="1">
                <a:solidFill>
                  <a:srgbClr val="242424"/>
                </a:solidFill>
              </a:rPr>
              <a:t>Decyzje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formalne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pozostają</a:t>
            </a:r>
            <a:r>
              <a:rPr lang="en-US" sz="1450" dirty="0">
                <a:solidFill>
                  <a:srgbClr val="242424"/>
                </a:solidFill>
              </a:rPr>
              <a:t> po </a:t>
            </a:r>
            <a:r>
              <a:rPr lang="en-US" sz="1450" dirty="0" err="1">
                <a:solidFill>
                  <a:srgbClr val="242424"/>
                </a:solidFill>
              </a:rPr>
              <a:t>stronie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dyrektorów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placówek</a:t>
            </a:r>
            <a:r>
              <a:rPr lang="en-US" sz="1450" dirty="0">
                <a:solidFill>
                  <a:srgbClr val="242424"/>
                </a:solidFill>
              </a:rPr>
              <a:t>.</a:t>
            </a:r>
            <a:r>
              <a:rPr lang="pl-PL" sz="1450" dirty="0">
                <a:solidFill>
                  <a:srgbClr val="242424"/>
                </a:solidFill>
              </a:rPr>
              <a:t> Ewentualne wsparcie PSP </a:t>
            </a:r>
            <a:r>
              <a:rPr lang="en-US" sz="1450" dirty="0">
                <a:solidFill>
                  <a:srgbClr val="242424"/>
                </a:solidFill>
              </a:rPr>
              <a:t>ma </a:t>
            </a:r>
            <a:r>
              <a:rPr lang="pl-PL" sz="1450" dirty="0">
                <a:solidFill>
                  <a:srgbClr val="242424"/>
                </a:solidFill>
              </a:rPr>
              <a:t>im pomóc właściwie zidentyfikować i </a:t>
            </a:r>
            <a:r>
              <a:rPr lang="en-US" sz="1450" dirty="0" err="1">
                <a:solidFill>
                  <a:srgbClr val="242424"/>
                </a:solidFill>
              </a:rPr>
              <a:t>wskaza</a:t>
            </a:r>
            <a:r>
              <a:rPr lang="pl-PL" sz="1450" dirty="0">
                <a:solidFill>
                  <a:srgbClr val="242424"/>
                </a:solidFill>
              </a:rPr>
              <a:t>ć</a:t>
            </a:r>
            <a:r>
              <a:rPr lang="en-US" sz="1450" dirty="0">
                <a:solidFill>
                  <a:srgbClr val="242424"/>
                </a:solidFill>
              </a:rPr>
              <a:t> </a:t>
            </a:r>
            <a:r>
              <a:rPr lang="en-US" sz="1450" dirty="0" err="1">
                <a:solidFill>
                  <a:srgbClr val="242424"/>
                </a:solidFill>
              </a:rPr>
              <a:t>miejsc</a:t>
            </a:r>
            <a:r>
              <a:rPr lang="pl-PL" sz="1450" dirty="0">
                <a:solidFill>
                  <a:srgbClr val="242424"/>
                </a:solidFill>
              </a:rPr>
              <a:t>a schronienia</a:t>
            </a:r>
            <a:r>
              <a:rPr lang="en-US" sz="1450" dirty="0">
                <a:solidFill>
                  <a:srgbClr val="242424"/>
                </a:solidFill>
              </a:rPr>
              <a:t>. 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31520" y="2331720"/>
            <a:ext cx="2057400" cy="40233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1. Co</a:t>
            </a:r>
            <a:r>
              <a:rPr lang="pl-PL" sz="1400" b="1" dirty="0">
                <a:solidFill>
                  <a:srgbClr val="FFFFFF"/>
                </a:solidFill>
              </a:rPr>
              <a:t> identyfikujemy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31520" y="2852928"/>
            <a:ext cx="205740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320" dirty="0" err="1">
                <a:solidFill>
                  <a:srgbClr val="242424"/>
                </a:solidFill>
              </a:rPr>
              <a:t>Miejsc</a:t>
            </a:r>
            <a:r>
              <a:rPr lang="pl-PL" sz="1320" dirty="0">
                <a:solidFill>
                  <a:srgbClr val="242424"/>
                </a:solidFill>
              </a:rPr>
              <a:t>a schronienia na terenie placówki</a:t>
            </a:r>
            <a:endParaRPr lang="en-US" sz="1320" dirty="0"/>
          </a:p>
        </p:txBody>
      </p:sp>
      <p:sp>
        <p:nvSpPr>
          <p:cNvPr id="11" name="Text 8"/>
          <p:cNvSpPr/>
          <p:nvPr/>
        </p:nvSpPr>
        <p:spPr>
          <a:xfrm>
            <a:off x="3474720" y="2331720"/>
            <a:ext cx="2057400" cy="402336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2. Jak sprawdzamy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3217817" y="2845090"/>
            <a:ext cx="230124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320" dirty="0">
                <a:solidFill>
                  <a:srgbClr val="242424"/>
                </a:solidFill>
              </a:rPr>
              <a:t>W</a:t>
            </a:r>
            <a:r>
              <a:rPr lang="en-US" sz="1320" dirty="0" err="1">
                <a:solidFill>
                  <a:srgbClr val="242424"/>
                </a:solidFill>
              </a:rPr>
              <a:t>izj</a:t>
            </a:r>
            <a:r>
              <a:rPr lang="pl-PL" sz="1320" dirty="0">
                <a:solidFill>
                  <a:srgbClr val="242424"/>
                </a:solidFill>
              </a:rPr>
              <a:t>a</a:t>
            </a:r>
            <a:r>
              <a:rPr lang="en-US" sz="1320" dirty="0">
                <a:solidFill>
                  <a:srgbClr val="242424"/>
                </a:solidFill>
              </a:rPr>
              <a:t> </a:t>
            </a:r>
            <a:r>
              <a:rPr lang="en-US" sz="1320" dirty="0" err="1">
                <a:solidFill>
                  <a:srgbClr val="242424"/>
                </a:solidFill>
              </a:rPr>
              <a:t>lokaln</a:t>
            </a:r>
            <a:r>
              <a:rPr lang="pl-PL" sz="1320" dirty="0">
                <a:solidFill>
                  <a:srgbClr val="242424"/>
                </a:solidFill>
              </a:rPr>
              <a:t>a </a:t>
            </a:r>
            <a:br>
              <a:rPr lang="pl-PL" sz="1320" dirty="0">
                <a:solidFill>
                  <a:srgbClr val="242424"/>
                </a:solidFill>
              </a:rPr>
            </a:br>
            <a:r>
              <a:rPr lang="pl-PL" sz="1320" dirty="0">
                <a:solidFill>
                  <a:srgbClr val="242424"/>
                </a:solidFill>
              </a:rPr>
              <a:t>(na prośbę dyrektora)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6217920" y="2331720"/>
            <a:ext cx="2057400" cy="402336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</a:rPr>
              <a:t>3. Co przekazujemy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217920" y="2852928"/>
            <a:ext cx="2057400" cy="8046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320" dirty="0"/>
              <a:t>Rekomendacje do wyboru miejsc schronienia</a:t>
            </a:r>
            <a:endParaRPr lang="en-US" sz="1320" dirty="0"/>
          </a:p>
        </p:txBody>
      </p:sp>
      <p:sp>
        <p:nvSpPr>
          <p:cNvPr id="15" name="Shape 12"/>
          <p:cNvSpPr/>
          <p:nvPr/>
        </p:nvSpPr>
        <p:spPr>
          <a:xfrm>
            <a:off x="2871216" y="2542032"/>
            <a:ext cx="43891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6" name="Shape 13"/>
          <p:cNvSpPr/>
          <p:nvPr/>
        </p:nvSpPr>
        <p:spPr>
          <a:xfrm>
            <a:off x="5614416" y="2542032"/>
            <a:ext cx="43891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7" name="Text 14"/>
          <p:cNvSpPr/>
          <p:nvPr/>
        </p:nvSpPr>
        <p:spPr>
          <a:xfrm>
            <a:off x="868680" y="4059936"/>
            <a:ext cx="7424928" cy="384048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350" dirty="0">
                <a:solidFill>
                  <a:schemeClr val="bg1">
                    <a:lumMod val="95000"/>
                  </a:schemeClr>
                </a:solidFill>
              </a:rPr>
              <a:t>Zapewniamy niezbędne wsparcie merytoryczne 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Wytyczne do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działa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ń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3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pl-PL" sz="2500" dirty="0"/>
              <a:t>Co identyfikujemy w obiektach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13232" y="1609344"/>
            <a:ext cx="2057400" cy="45720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pl-PL" sz="1350" dirty="0">
                <a:solidFill>
                  <a:schemeClr val="bg1">
                    <a:lumMod val="95000"/>
                  </a:schemeClr>
                </a:solidFill>
              </a:rPr>
              <a:t>Obiekty zbiorowej ochrony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2971800" y="1435608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endParaRPr lang="en-US" sz="1340" dirty="0"/>
          </a:p>
        </p:txBody>
      </p:sp>
      <p:sp>
        <p:nvSpPr>
          <p:cNvPr id="12" name="Text 9"/>
          <p:cNvSpPr/>
          <p:nvPr/>
        </p:nvSpPr>
        <p:spPr>
          <a:xfrm>
            <a:off x="731520" y="3745556"/>
            <a:ext cx="2057400" cy="45720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 fontScale="92500"/>
          </a:bodyPr>
          <a:lstStyle/>
          <a:p>
            <a:pPr marL="0" indent="0">
              <a:buNone/>
            </a:pPr>
            <a:r>
              <a:rPr lang="pl-PL" sz="1350" dirty="0"/>
              <a:t>Przestrzenie lub pomieszczenia najmniej narażone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2971800" y="2717075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Pomieszczenia </a:t>
            </a:r>
          </a:p>
          <a:p>
            <a:pPr marL="0" indent="0">
              <a:buNone/>
            </a:pPr>
            <a:r>
              <a:rPr lang="pl-PL" sz="1340" dirty="0"/>
              <a:t>w częściach podziemnych</a:t>
            </a:r>
            <a:endParaRPr lang="en-US" sz="1340" dirty="0"/>
          </a:p>
        </p:txBody>
      </p:sp>
      <p:sp>
        <p:nvSpPr>
          <p:cNvPr id="14" name="Text 11"/>
          <p:cNvSpPr/>
          <p:nvPr/>
        </p:nvSpPr>
        <p:spPr>
          <a:xfrm>
            <a:off x="713232" y="4279392"/>
            <a:ext cx="7818120" cy="384048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70" b="1" dirty="0">
                <a:solidFill>
                  <a:srgbClr val="B0000D"/>
                </a:solidFill>
              </a:rPr>
              <a:t>Rola </a:t>
            </a:r>
            <a:r>
              <a:rPr lang="pl-PL" sz="1270" b="1" dirty="0">
                <a:solidFill>
                  <a:srgbClr val="B0000D"/>
                </a:solidFill>
              </a:rPr>
              <a:t>PSP</a:t>
            </a:r>
            <a:r>
              <a:rPr lang="en-US" sz="1270" b="1" dirty="0">
                <a:solidFill>
                  <a:srgbClr val="B0000D"/>
                </a:solidFill>
              </a:rPr>
              <a:t>: rozpoznać warunki, </a:t>
            </a:r>
            <a:r>
              <a:rPr lang="pl-PL" sz="1270" b="1" dirty="0">
                <a:solidFill>
                  <a:srgbClr val="B0000D"/>
                </a:solidFill>
              </a:rPr>
              <a:t>przedstawić propozycje miejsc, </a:t>
            </a:r>
            <a:r>
              <a:rPr lang="en-US" sz="1270" b="1" dirty="0" err="1">
                <a:solidFill>
                  <a:srgbClr val="B0000D"/>
                </a:solidFill>
              </a:rPr>
              <a:t>wskazać</a:t>
            </a:r>
            <a:r>
              <a:rPr lang="en-US" sz="1270" b="1" dirty="0">
                <a:solidFill>
                  <a:srgbClr val="B0000D"/>
                </a:solidFill>
              </a:rPr>
              <a:t> ryzyka </a:t>
            </a:r>
            <a:r>
              <a:rPr lang="en-US" sz="1270" b="1" dirty="0" err="1">
                <a:solidFill>
                  <a:srgbClr val="B0000D"/>
                </a:solidFill>
              </a:rPr>
              <a:t>i</a:t>
            </a:r>
            <a:r>
              <a:rPr lang="en-US" sz="1270" b="1" dirty="0">
                <a:solidFill>
                  <a:srgbClr val="B0000D"/>
                </a:solidFill>
              </a:rPr>
              <a:t> </a:t>
            </a:r>
            <a:r>
              <a:rPr lang="en-US" sz="1270" b="1" dirty="0" err="1">
                <a:solidFill>
                  <a:srgbClr val="B0000D"/>
                </a:solidFill>
              </a:rPr>
              <a:t>ograniczenia</a:t>
            </a:r>
            <a:endParaRPr lang="en-US" sz="1270" dirty="0"/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7A9FC2B-6D43-AB22-AE9F-2C388D6B184E}"/>
              </a:ext>
            </a:extLst>
          </p:cNvPr>
          <p:cNvSpPr/>
          <p:nvPr/>
        </p:nvSpPr>
        <p:spPr>
          <a:xfrm>
            <a:off x="713232" y="2710543"/>
            <a:ext cx="2057400" cy="45720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pl-PL" sz="1350" dirty="0"/>
              <a:t>Punkty schronienia</a:t>
            </a:r>
            <a:endParaRPr lang="en-US" sz="135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1146872F-4EC6-64FA-7583-A908FCD86D3D}"/>
              </a:ext>
            </a:extLst>
          </p:cNvPr>
          <p:cNvSpPr/>
          <p:nvPr/>
        </p:nvSpPr>
        <p:spPr>
          <a:xfrm>
            <a:off x="3003042" y="1604990"/>
            <a:ext cx="2338251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Schrony, ukrycia, miejsca doraźnego schronienia</a:t>
            </a:r>
            <a:endParaRPr lang="en-US" sz="134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71658347-6C3E-AD4F-68D6-6C68AB94736F}"/>
              </a:ext>
            </a:extLst>
          </p:cNvPr>
          <p:cNvSpPr/>
          <p:nvPr/>
        </p:nvSpPr>
        <p:spPr>
          <a:xfrm>
            <a:off x="2971800" y="3778649"/>
            <a:ext cx="5440680" cy="40233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340" dirty="0"/>
              <a:t>Pomieszczenia oddzielone co najmniej dwoma ścianami od otoczenia np. korytarze, sale z możliwością zastosowania dodatkowych osłon</a:t>
            </a:r>
            <a:endParaRPr lang="en-US" sz="1340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C178740F-D232-C714-4613-E3DEF32DE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302" y="1097280"/>
            <a:ext cx="2469209" cy="24692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 prowadzić rozpoznanie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4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pl-PL" sz="2500" b="1" dirty="0">
                <a:solidFill>
                  <a:srgbClr val="111111"/>
                </a:solidFill>
              </a:rPr>
              <a:t>Zweryfikować posiadane </a:t>
            </a:r>
            <a:r>
              <a:rPr lang="en-US" sz="2500" b="1" dirty="0" err="1">
                <a:solidFill>
                  <a:srgbClr val="111111"/>
                </a:solidFill>
              </a:rPr>
              <a:t>dokumenty</a:t>
            </a:r>
            <a:r>
              <a:rPr lang="en-US" sz="2500" b="1" dirty="0">
                <a:solidFill>
                  <a:srgbClr val="111111"/>
                </a:solidFill>
              </a:rPr>
              <a:t>, </a:t>
            </a:r>
            <a:r>
              <a:rPr lang="pl-PL" sz="2500" b="1" dirty="0">
                <a:solidFill>
                  <a:srgbClr val="111111"/>
                </a:solidFill>
              </a:rPr>
              <a:t>rozpoznać </a:t>
            </a:r>
            <a:r>
              <a:rPr lang="en-US" sz="2500" b="1" dirty="0" err="1">
                <a:solidFill>
                  <a:srgbClr val="111111"/>
                </a:solidFill>
              </a:rPr>
              <a:t>budynek</a:t>
            </a:r>
            <a:r>
              <a:rPr lang="en-US" sz="2500" b="1" dirty="0">
                <a:solidFill>
                  <a:srgbClr val="111111"/>
                </a:solidFill>
              </a:rPr>
              <a:t>, </a:t>
            </a:r>
            <a:r>
              <a:rPr lang="pl-PL" sz="2500" b="1" dirty="0">
                <a:solidFill>
                  <a:srgbClr val="111111"/>
                </a:solidFill>
              </a:rPr>
              <a:t>przygotować rekomendacje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685800" y="1609344"/>
            <a:ext cx="2011680" cy="438912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111"/>
                </a:solidFill>
              </a:rPr>
              <a:t>PRZED WIZJĄ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85800" y="2231136"/>
            <a:ext cx="20116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220" dirty="0">
                <a:solidFill>
                  <a:srgbClr val="242424"/>
                </a:solidFill>
              </a:rPr>
              <a:t>Sprawdzić dostępne informacje o obiekcie </a:t>
            </a:r>
            <a:br>
              <a:rPr lang="pl-PL" sz="1220" dirty="0">
                <a:solidFill>
                  <a:srgbClr val="242424"/>
                </a:solidFill>
              </a:rPr>
            </a:br>
            <a:r>
              <a:rPr lang="pl-PL" sz="1220" dirty="0">
                <a:solidFill>
                  <a:srgbClr val="242424"/>
                </a:solidFill>
              </a:rPr>
              <a:t>w posiadanych dokumentach; </a:t>
            </a:r>
          </a:p>
          <a:p>
            <a:pPr marL="0" indent="0" algn="ctr">
              <a:buNone/>
            </a:pPr>
            <a:r>
              <a:rPr lang="en-US" sz="1220" dirty="0">
                <a:solidFill>
                  <a:srgbClr val="242424"/>
                </a:solidFill>
              </a:rPr>
              <a:t>status </a:t>
            </a:r>
            <a:r>
              <a:rPr lang="pl-PL" sz="1220" dirty="0">
                <a:solidFill>
                  <a:srgbClr val="242424"/>
                </a:solidFill>
              </a:rPr>
              <a:t>w bazie aplikacji Gdzie się ukryć</a:t>
            </a:r>
            <a:endParaRPr lang="en-US" sz="1220" dirty="0"/>
          </a:p>
        </p:txBody>
      </p:sp>
      <p:sp>
        <p:nvSpPr>
          <p:cNvPr id="10" name="Text 7"/>
          <p:cNvSpPr/>
          <p:nvPr/>
        </p:nvSpPr>
        <p:spPr>
          <a:xfrm>
            <a:off x="3429000" y="1609344"/>
            <a:ext cx="2011680" cy="43891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W TRAKCIE WIZJI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3429000" y="2096589"/>
            <a:ext cx="2011680" cy="151137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pl-PL" sz="1220" dirty="0">
                <a:solidFill>
                  <a:srgbClr val="242424"/>
                </a:solidFill>
              </a:rPr>
              <a:t>Z udziałem Dyrektora placówki lub wyznaczonego przez niego pracownika s</a:t>
            </a:r>
            <a:r>
              <a:rPr lang="en-US" sz="1220" dirty="0" err="1">
                <a:solidFill>
                  <a:srgbClr val="242424"/>
                </a:solidFill>
              </a:rPr>
              <a:t>prawdz</a:t>
            </a:r>
            <a:r>
              <a:rPr lang="pl-PL" sz="1220" dirty="0" err="1">
                <a:solidFill>
                  <a:srgbClr val="242424"/>
                </a:solidFill>
              </a:rPr>
              <a:t>ić</a:t>
            </a:r>
            <a:r>
              <a:rPr lang="en-US" sz="1220" dirty="0">
                <a:solidFill>
                  <a:srgbClr val="242424"/>
                </a:solidFill>
              </a:rPr>
              <a:t> </a:t>
            </a:r>
            <a:r>
              <a:rPr lang="pl-PL" sz="1220" dirty="0">
                <a:solidFill>
                  <a:srgbClr val="242424"/>
                </a:solidFill>
              </a:rPr>
              <a:t>wszystkie </a:t>
            </a:r>
            <a:r>
              <a:rPr lang="en-US" sz="1220" dirty="0" err="1">
                <a:solidFill>
                  <a:srgbClr val="242424"/>
                </a:solidFill>
              </a:rPr>
              <a:t>kondygnacj</a:t>
            </a:r>
            <a:r>
              <a:rPr lang="pl-PL" sz="1220" dirty="0">
                <a:solidFill>
                  <a:srgbClr val="242424"/>
                </a:solidFill>
              </a:rPr>
              <a:t>e</a:t>
            </a:r>
            <a:r>
              <a:rPr lang="en-US" sz="1220" dirty="0">
                <a:solidFill>
                  <a:srgbClr val="242424"/>
                </a:solidFill>
              </a:rPr>
              <a:t>, </a:t>
            </a:r>
            <a:r>
              <a:rPr lang="en-US" sz="1220" dirty="0" err="1">
                <a:solidFill>
                  <a:srgbClr val="242424"/>
                </a:solidFill>
              </a:rPr>
              <a:t>wyjś</a:t>
            </a:r>
            <a:r>
              <a:rPr lang="pl-PL" sz="1220" dirty="0" err="1">
                <a:solidFill>
                  <a:srgbClr val="242424"/>
                </a:solidFill>
              </a:rPr>
              <a:t>cia</a:t>
            </a:r>
            <a:r>
              <a:rPr lang="pl-PL" sz="1220" dirty="0">
                <a:solidFill>
                  <a:srgbClr val="242424"/>
                </a:solidFill>
              </a:rPr>
              <a:t> z budynku</a:t>
            </a:r>
            <a:r>
              <a:rPr lang="en-US" sz="1220" dirty="0">
                <a:solidFill>
                  <a:srgbClr val="242424"/>
                </a:solidFill>
              </a:rPr>
              <a:t>, </a:t>
            </a:r>
            <a:r>
              <a:rPr lang="en-US" sz="1220" dirty="0" err="1">
                <a:solidFill>
                  <a:srgbClr val="242424"/>
                </a:solidFill>
              </a:rPr>
              <a:t>dr</a:t>
            </a:r>
            <a:r>
              <a:rPr lang="pl-PL" sz="1220" dirty="0" err="1">
                <a:solidFill>
                  <a:srgbClr val="242424"/>
                </a:solidFill>
              </a:rPr>
              <a:t>ogi</a:t>
            </a:r>
            <a:r>
              <a:rPr lang="pl-PL" sz="1220" dirty="0">
                <a:solidFill>
                  <a:srgbClr val="242424"/>
                </a:solidFill>
              </a:rPr>
              <a:t> ewakuacyjne</a:t>
            </a:r>
            <a:endParaRPr lang="en-US" sz="1220" dirty="0"/>
          </a:p>
        </p:txBody>
      </p:sp>
      <p:sp>
        <p:nvSpPr>
          <p:cNvPr id="12" name="Text 9"/>
          <p:cNvSpPr/>
          <p:nvPr/>
        </p:nvSpPr>
        <p:spPr>
          <a:xfrm>
            <a:off x="6172200" y="1609344"/>
            <a:ext cx="2011680" cy="438912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111"/>
                </a:solidFill>
              </a:rPr>
              <a:t>PO WIZJI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172200" y="2231136"/>
            <a:ext cx="2011680" cy="15113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/>
            <a:r>
              <a:rPr lang="pl-PL" sz="1220" dirty="0">
                <a:solidFill>
                  <a:srgbClr val="242424"/>
                </a:solidFill>
              </a:rPr>
              <a:t>Przedstawić Dyrektorowi rekomendacje do wyznaczenia i przygotowania miejsc schronienia</a:t>
            </a:r>
            <a:r>
              <a:rPr lang="en-US" sz="1220" dirty="0">
                <a:solidFill>
                  <a:srgbClr val="242424"/>
                </a:solidFill>
              </a:rPr>
              <a:t>,</a:t>
            </a:r>
            <a:r>
              <a:rPr lang="pl-PL" sz="1220" dirty="0">
                <a:solidFill>
                  <a:srgbClr val="242424"/>
                </a:solidFill>
              </a:rPr>
              <a:t> pomóc w ustaleniu ich pojemności oraz</a:t>
            </a:r>
            <a:r>
              <a:rPr lang="en-US" sz="1220" dirty="0">
                <a:solidFill>
                  <a:srgbClr val="242424"/>
                </a:solidFill>
              </a:rPr>
              <a:t> </a:t>
            </a:r>
            <a:r>
              <a:rPr lang="pl-PL" sz="1220" dirty="0">
                <a:solidFill>
                  <a:srgbClr val="242424"/>
                </a:solidFill>
              </a:rPr>
              <a:t> identyfikacji potrzeb w zakresie dostosowania do ww. funkcji</a:t>
            </a:r>
            <a:endParaRPr lang="en-US" sz="1220" dirty="0"/>
          </a:p>
        </p:txBody>
      </p:sp>
      <p:sp>
        <p:nvSpPr>
          <p:cNvPr id="14" name="Shape 11"/>
          <p:cNvSpPr/>
          <p:nvPr/>
        </p:nvSpPr>
        <p:spPr>
          <a:xfrm>
            <a:off x="2788920" y="1847088"/>
            <a:ext cx="48463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5" name="Shape 12"/>
          <p:cNvSpPr/>
          <p:nvPr/>
        </p:nvSpPr>
        <p:spPr>
          <a:xfrm>
            <a:off x="5532120" y="1847088"/>
            <a:ext cx="484632" cy="0"/>
          </a:xfrm>
          <a:prstGeom prst="line">
            <a:avLst/>
          </a:prstGeom>
          <a:noFill/>
          <a:ln w="22860">
            <a:solidFill>
              <a:srgbClr val="B0000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l-PL"/>
          </a:p>
        </p:txBody>
      </p:sp>
      <p:sp>
        <p:nvSpPr>
          <p:cNvPr id="16" name="Text 13"/>
          <p:cNvSpPr/>
          <p:nvPr/>
        </p:nvSpPr>
        <p:spPr>
          <a:xfrm>
            <a:off x="822960" y="3931920"/>
            <a:ext cx="7498080" cy="475488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32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Kolejność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wyborze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miejsc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40664" y="1030443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234440" y="1005840"/>
            <a:ext cx="690372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111111"/>
                </a:solidFill>
              </a:rPr>
              <a:t>Schron</a:t>
            </a:r>
            <a:r>
              <a:rPr lang="pl-PL" sz="1380" b="1" dirty="0">
                <a:solidFill>
                  <a:srgbClr val="111111"/>
                </a:solidFill>
              </a:rPr>
              <a:t>,</a:t>
            </a:r>
            <a:r>
              <a:rPr lang="en-US" sz="1380" b="1" dirty="0">
                <a:solidFill>
                  <a:srgbClr val="111111"/>
                </a:solidFill>
              </a:rPr>
              <a:t> </a:t>
            </a:r>
            <a:r>
              <a:rPr lang="en-US" sz="1380" b="1" dirty="0" err="1">
                <a:solidFill>
                  <a:srgbClr val="111111"/>
                </a:solidFill>
              </a:rPr>
              <a:t>ukrycie</a:t>
            </a:r>
            <a:r>
              <a:rPr lang="pl-PL" sz="1380" b="1" dirty="0">
                <a:solidFill>
                  <a:srgbClr val="111111"/>
                </a:solidFill>
              </a:rPr>
              <a:t>, miejsce doraźnego schronienia</a:t>
            </a:r>
            <a:r>
              <a:rPr lang="en-US" sz="1380" b="1" dirty="0">
                <a:solidFill>
                  <a:srgbClr val="111111"/>
                </a:solidFill>
              </a:rPr>
              <a:t> w budynku</a:t>
            </a:r>
            <a:endParaRPr lang="en-US" sz="1380" dirty="0"/>
          </a:p>
        </p:txBody>
      </p:sp>
      <p:sp>
        <p:nvSpPr>
          <p:cNvPr id="10" name="Text 7"/>
          <p:cNvSpPr/>
          <p:nvPr/>
        </p:nvSpPr>
        <p:spPr>
          <a:xfrm>
            <a:off x="1234440" y="1152143"/>
            <a:ext cx="4251960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2424"/>
                </a:solidFill>
              </a:rPr>
              <a:t>jeżeli istnieje, jest dostępne i ma potwierdzoną pojemność</a:t>
            </a:r>
            <a:endParaRPr lang="en-US" sz="1180" dirty="0"/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FEBBC1FD-E6F2-51C3-0AFA-6D168E44A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498262"/>
            <a:ext cx="2671812" cy="2005476"/>
          </a:xfrm>
          <a:prstGeom prst="rect">
            <a:avLst/>
          </a:prstGeom>
        </p:spPr>
      </p:pic>
      <p:sp>
        <p:nvSpPr>
          <p:cNvPr id="12" name="Text 11">
            <a:extLst>
              <a:ext uri="{FF2B5EF4-FFF2-40B4-BE49-F238E27FC236}">
                <a16:creationId xmlns:a16="http://schemas.microsoft.com/office/drawing/2014/main" id="{50617678-FA63-6F53-BBB0-01222BF88397}"/>
              </a:ext>
            </a:extLst>
          </p:cNvPr>
          <p:cNvSpPr/>
          <p:nvPr/>
        </p:nvSpPr>
        <p:spPr>
          <a:xfrm>
            <a:off x="740664" y="3662440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546F6880-E641-16CA-FDC5-188F89D6BE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758" y="3595147"/>
            <a:ext cx="2853175" cy="377985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1B5E13D8-5407-FF83-3857-A4B83074B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007" y="3777965"/>
            <a:ext cx="4346825" cy="35969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37D5631-2C99-D80C-DDBE-6AC0F203E4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6932" y="1499615"/>
            <a:ext cx="3006185" cy="20041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Kolejność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wyborze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miejsc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14" name="Text 11"/>
          <p:cNvSpPr/>
          <p:nvPr/>
        </p:nvSpPr>
        <p:spPr>
          <a:xfrm>
            <a:off x="740664" y="814738"/>
            <a:ext cx="347472" cy="347472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dirty="0">
                <a:solidFill>
                  <a:schemeClr val="bg1"/>
                </a:solidFill>
              </a:rPr>
              <a:t>3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188720" y="796053"/>
            <a:ext cx="274320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pl-PL" sz="1380" b="1" dirty="0"/>
              <a:t>Miejsca schronienia</a:t>
            </a:r>
            <a:endParaRPr lang="en-US" sz="1380" b="1" dirty="0"/>
          </a:p>
        </p:txBody>
      </p:sp>
      <p:sp>
        <p:nvSpPr>
          <p:cNvPr id="16" name="Text 13"/>
          <p:cNvSpPr/>
          <p:nvPr/>
        </p:nvSpPr>
        <p:spPr>
          <a:xfrm>
            <a:off x="1188719" y="946949"/>
            <a:ext cx="7073537" cy="5036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pl-PL" sz="1180" dirty="0">
                <a:solidFill>
                  <a:srgbClr val="242424"/>
                </a:solidFill>
              </a:rPr>
              <a:t>w przypadku </a:t>
            </a:r>
            <a:r>
              <a:rPr lang="en-US" sz="1180" dirty="0" err="1">
                <a:solidFill>
                  <a:srgbClr val="242424"/>
                </a:solidFill>
              </a:rPr>
              <a:t>brak</a:t>
            </a:r>
            <a:r>
              <a:rPr lang="pl-PL" sz="1180" dirty="0">
                <a:solidFill>
                  <a:srgbClr val="242424"/>
                </a:solidFill>
              </a:rPr>
              <a:t>u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w budynku obiektów zbiorowej ochrony i punktów schronienia oraz gdy ich pojemność jest niewystarczająca </a:t>
            </a:r>
            <a:r>
              <a:rPr lang="en-US" sz="1180" dirty="0">
                <a:solidFill>
                  <a:srgbClr val="242424"/>
                </a:solidFill>
              </a:rPr>
              <a:t>– </a:t>
            </a:r>
            <a:r>
              <a:rPr lang="en-US" sz="1180" dirty="0" err="1">
                <a:solidFill>
                  <a:srgbClr val="242424"/>
                </a:solidFill>
              </a:rPr>
              <a:t>wybór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dokonywany </a:t>
            </a:r>
            <a:r>
              <a:rPr lang="en-US" sz="1180" dirty="0">
                <a:solidFill>
                  <a:srgbClr val="242424"/>
                </a:solidFill>
              </a:rPr>
              <a:t>po </a:t>
            </a:r>
            <a:r>
              <a:rPr lang="pl-PL" sz="1180" dirty="0">
                <a:solidFill>
                  <a:srgbClr val="242424"/>
                </a:solidFill>
              </a:rPr>
              <a:t>wizji lokalnej i </a:t>
            </a:r>
            <a:r>
              <a:rPr lang="en-US" sz="1180" dirty="0" err="1">
                <a:solidFill>
                  <a:srgbClr val="242424"/>
                </a:solidFill>
              </a:rPr>
              <a:t>uzgodnieniach</a:t>
            </a:r>
            <a:endParaRPr lang="en-US" sz="1180" dirty="0"/>
          </a:p>
        </p:txBody>
      </p:sp>
      <p:sp>
        <p:nvSpPr>
          <p:cNvPr id="17" name="Text 14"/>
          <p:cNvSpPr/>
          <p:nvPr/>
        </p:nvSpPr>
        <p:spPr>
          <a:xfrm>
            <a:off x="740664" y="3317489"/>
            <a:ext cx="347472" cy="347472"/>
          </a:xfrm>
          <a:prstGeom prst="rect">
            <a:avLst/>
          </a:prstGeom>
          <a:solidFill>
            <a:srgbClr val="242424"/>
          </a:solidFill>
          <a:ln>
            <a:solidFill>
              <a:srgbClr val="242424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500" dirty="0">
                <a:solidFill>
                  <a:schemeClr val="bg1"/>
                </a:solidFill>
              </a:rPr>
              <a:t>4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8" name="Text 15"/>
          <p:cNvSpPr/>
          <p:nvPr/>
        </p:nvSpPr>
        <p:spPr>
          <a:xfrm>
            <a:off x="1188719" y="3173798"/>
            <a:ext cx="5296989" cy="49116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380" b="1" dirty="0"/>
              <a:t>Miejsca schronienia – rozwiązania szczególne</a:t>
            </a:r>
            <a:endParaRPr lang="en-US" sz="1380" b="1" dirty="0"/>
          </a:p>
        </p:txBody>
      </p:sp>
      <p:sp>
        <p:nvSpPr>
          <p:cNvPr id="19" name="Text 16"/>
          <p:cNvSpPr/>
          <p:nvPr/>
        </p:nvSpPr>
        <p:spPr>
          <a:xfrm>
            <a:off x="1198516" y="3419379"/>
            <a:ext cx="4686300" cy="98938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180" dirty="0">
                <a:solidFill>
                  <a:srgbClr val="242424"/>
                </a:solidFill>
              </a:rPr>
              <a:t>w przypadku </a:t>
            </a:r>
            <a:r>
              <a:rPr lang="en-US" sz="1180" dirty="0" err="1">
                <a:solidFill>
                  <a:srgbClr val="242424"/>
                </a:solidFill>
              </a:rPr>
              <a:t>brak</a:t>
            </a:r>
            <a:r>
              <a:rPr lang="pl-PL" sz="1180" dirty="0">
                <a:solidFill>
                  <a:srgbClr val="242424"/>
                </a:solidFill>
              </a:rPr>
              <a:t>u możliwości </a:t>
            </a:r>
            <a:r>
              <a:rPr lang="en-US" sz="1180" dirty="0">
                <a:solidFill>
                  <a:srgbClr val="242424"/>
                </a:solidFill>
              </a:rPr>
              <a:t> </a:t>
            </a:r>
            <a:r>
              <a:rPr lang="pl-PL" sz="1180" dirty="0">
                <a:solidFill>
                  <a:srgbClr val="242424"/>
                </a:solidFill>
              </a:rPr>
              <a:t>wyznaczenia miejsc schronienia zaleca się pozostanie dzieci w salach, zabezpieczenie okien folią odłamkową,  zastosowanie rolet, tymczasowych osłon dobranych do otworów okiennych,  wypracowanie </a:t>
            </a:r>
            <a:r>
              <a:rPr lang="pl-PL" sz="1180" dirty="0" err="1">
                <a:solidFill>
                  <a:srgbClr val="242424"/>
                </a:solidFill>
              </a:rPr>
              <a:t>zachowań</a:t>
            </a:r>
            <a:r>
              <a:rPr lang="pl-PL" sz="1180" dirty="0">
                <a:solidFill>
                  <a:srgbClr val="242424"/>
                </a:solidFill>
              </a:rPr>
              <a:t> – np. odpowiednie ustawienie ławek i schronienie pod nimi.</a:t>
            </a:r>
            <a:endParaRPr lang="en-US" sz="1180" dirty="0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AB326D46-4045-78C9-C72B-1B5AEBD281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719" y="1489371"/>
            <a:ext cx="2118166" cy="1588624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FF24C714-9C8C-828A-28B8-028A1B305F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9676" y="1489371"/>
            <a:ext cx="2118165" cy="1588624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72858FBB-AF4E-12D9-E827-6EC795742E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172" y="3301474"/>
            <a:ext cx="2283388" cy="1712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32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Jakie przestrzenie </a:t>
            </a:r>
            <a:r>
              <a:rPr lang="en-US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 </a:t>
            </a:r>
            <a:r>
              <a:rPr lang="en-US" sz="1900" b="1" dirty="0" err="1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budynku</a:t>
            </a: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należy brać pod uwagę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7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717804" y="828184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rgbClr val="111111"/>
                </a:solidFill>
              </a:rPr>
              <a:t>Najważniejsze</a:t>
            </a:r>
            <a:r>
              <a:rPr lang="en-US" b="1" dirty="0">
                <a:solidFill>
                  <a:srgbClr val="111111"/>
                </a:solidFill>
              </a:rPr>
              <a:t> </a:t>
            </a:r>
            <a:r>
              <a:rPr lang="en-US" b="1" dirty="0" err="1">
                <a:solidFill>
                  <a:srgbClr val="111111"/>
                </a:solidFill>
              </a:rPr>
              <a:t>cechy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713232" y="1316736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FFFFF"/>
                </a:solidFill>
              </a:rPr>
              <a:t>Kondygnacja</a:t>
            </a:r>
            <a:endParaRPr lang="en-US" sz="1240" dirty="0"/>
          </a:p>
        </p:txBody>
      </p:sp>
      <p:sp>
        <p:nvSpPr>
          <p:cNvPr id="9" name="Text 6"/>
          <p:cNvSpPr/>
          <p:nvPr/>
        </p:nvSpPr>
        <p:spPr>
          <a:xfrm>
            <a:off x="2221992" y="1307591"/>
            <a:ext cx="2395728" cy="51990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p</a:t>
            </a:r>
            <a:r>
              <a:rPr lang="en-US" sz="1200" dirty="0" err="1">
                <a:solidFill>
                  <a:srgbClr val="242424"/>
                </a:solidFill>
              </a:rPr>
              <a:t>odziemna</a:t>
            </a:r>
            <a:r>
              <a:rPr lang="pl-PL" sz="1200" dirty="0">
                <a:solidFill>
                  <a:srgbClr val="242424"/>
                </a:solidFill>
              </a:rPr>
              <a:t>,</a:t>
            </a:r>
            <a:r>
              <a:rPr lang="en-US" sz="1200" dirty="0">
                <a:solidFill>
                  <a:srgbClr val="242424"/>
                </a:solidFill>
              </a:rPr>
              <a:t> gdy </a:t>
            </a:r>
            <a:r>
              <a:rPr lang="en-US" sz="1200" dirty="0" err="1">
                <a:solidFill>
                  <a:srgbClr val="242424"/>
                </a:solidFill>
              </a:rPr>
              <a:t>jej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brak</a:t>
            </a:r>
            <a:r>
              <a:rPr lang="pl-PL" sz="1200" dirty="0">
                <a:solidFill>
                  <a:srgbClr val="242424"/>
                </a:solidFill>
              </a:rPr>
              <a:t> należy rozpatrywać pierwszą kondygnację nadziemną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873752" y="1316736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FFFFFF"/>
                </a:solidFill>
              </a:rPr>
              <a:t>Osłona</a:t>
            </a:r>
            <a:endParaRPr lang="en-US" sz="1240" dirty="0"/>
          </a:p>
        </p:txBody>
      </p:sp>
      <p:sp>
        <p:nvSpPr>
          <p:cNvPr id="11" name="Text 8"/>
          <p:cNvSpPr/>
          <p:nvPr/>
        </p:nvSpPr>
        <p:spPr>
          <a:xfrm>
            <a:off x="6382512" y="1307592"/>
            <a:ext cx="265480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pomieszczenie wewnętrzne, bez okien lub z minimalnym przeszkleniem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13232" y="2103120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„Dwie ściany”</a:t>
            </a:r>
            <a:endParaRPr lang="en-US" sz="1240" dirty="0"/>
          </a:p>
        </p:txBody>
      </p:sp>
      <p:sp>
        <p:nvSpPr>
          <p:cNvPr id="13" name="Text 10"/>
          <p:cNvSpPr/>
          <p:nvPr/>
        </p:nvSpPr>
        <p:spPr>
          <a:xfrm>
            <a:off x="2221992" y="2093975"/>
            <a:ext cx="2395728" cy="5199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między ludźmi a przestrzenią </a:t>
            </a:r>
            <a:r>
              <a:rPr lang="en-US" sz="1200" dirty="0" err="1">
                <a:solidFill>
                  <a:srgbClr val="242424"/>
                </a:solidFill>
              </a:rPr>
              <a:t>zewnętrzną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powinny znajdować się </a:t>
            </a:r>
            <a:r>
              <a:rPr lang="en-US" sz="1200" dirty="0" err="1">
                <a:solidFill>
                  <a:srgbClr val="242424"/>
                </a:solidFill>
              </a:rPr>
              <a:t>możliwie</a:t>
            </a:r>
            <a:r>
              <a:rPr lang="en-US" sz="1200" dirty="0">
                <a:solidFill>
                  <a:srgbClr val="242424"/>
                </a:solidFill>
              </a:rPr>
              <a:t> dwie trwałe przegrody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873752" y="2103120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Wyjścia</a:t>
            </a:r>
            <a:endParaRPr lang="en-US" sz="1240" dirty="0"/>
          </a:p>
        </p:txBody>
      </p:sp>
      <p:sp>
        <p:nvSpPr>
          <p:cNvPr id="15" name="Text 12"/>
          <p:cNvSpPr/>
          <p:nvPr/>
        </p:nvSpPr>
        <p:spPr>
          <a:xfrm>
            <a:off x="6382512" y="2093976"/>
            <a:ext cx="265480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odpowiednie warunki do ewakuacji,</a:t>
            </a:r>
            <a:r>
              <a:rPr lang="en-US" sz="1200" dirty="0">
                <a:solidFill>
                  <a:srgbClr val="242424"/>
                </a:solidFill>
              </a:rPr>
              <a:t> preferowane </a:t>
            </a:r>
            <a:r>
              <a:rPr lang="en-US" sz="1200" dirty="0" err="1">
                <a:solidFill>
                  <a:srgbClr val="242424"/>
                </a:solidFill>
              </a:rPr>
              <a:t>dwa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wyjścia</a:t>
            </a:r>
            <a:r>
              <a:rPr lang="pl-PL" sz="1200" dirty="0">
                <a:solidFill>
                  <a:srgbClr val="242424"/>
                </a:solidFill>
              </a:rPr>
              <a:t> – przy czym jednym z nich może być okno lub inny otwór umożliwiający ewakuację;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13232" y="2889504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Dojście</a:t>
            </a:r>
            <a:endParaRPr lang="en-US" sz="1240" dirty="0"/>
          </a:p>
        </p:txBody>
      </p:sp>
      <p:sp>
        <p:nvSpPr>
          <p:cNvPr id="17" name="Text 14"/>
          <p:cNvSpPr/>
          <p:nvPr/>
        </p:nvSpPr>
        <p:spPr>
          <a:xfrm>
            <a:off x="2221992" y="2880360"/>
            <a:ext cx="239572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00" dirty="0" err="1">
                <a:solidFill>
                  <a:srgbClr val="242424"/>
                </a:solidFill>
              </a:rPr>
              <a:t>krótka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droga</a:t>
            </a:r>
            <a:r>
              <a:rPr lang="pl-PL" sz="1200" dirty="0">
                <a:solidFill>
                  <a:srgbClr val="242424"/>
                </a:solidFill>
              </a:rPr>
              <a:t>, bez </a:t>
            </a:r>
            <a:r>
              <a:rPr lang="en-US" sz="1200" dirty="0" err="1">
                <a:solidFill>
                  <a:srgbClr val="242424"/>
                </a:solidFill>
              </a:rPr>
              <a:t>konieczności</a:t>
            </a:r>
            <a:r>
              <a:rPr lang="en-US" sz="1200" dirty="0">
                <a:solidFill>
                  <a:srgbClr val="242424"/>
                </a:solidFill>
              </a:rPr>
              <a:t> użycia windy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73752" y="2889504"/>
            <a:ext cx="1325880" cy="320040"/>
          </a:xfrm>
          <a:prstGeom prst="rect">
            <a:avLst/>
          </a:prstGeom>
          <a:solidFill>
            <a:srgbClr val="F6F6F6"/>
          </a:solidFill>
          <a:ln>
            <a:solidFill>
              <a:srgbClr val="F6F6F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40" b="1" dirty="0">
                <a:solidFill>
                  <a:srgbClr val="111111"/>
                </a:solidFill>
              </a:rPr>
              <a:t>Użyteczność</a:t>
            </a:r>
            <a:endParaRPr lang="en-US" sz="1240" dirty="0"/>
          </a:p>
        </p:txBody>
      </p:sp>
      <p:sp>
        <p:nvSpPr>
          <p:cNvPr id="19" name="Text 16"/>
          <p:cNvSpPr/>
          <p:nvPr/>
        </p:nvSpPr>
        <p:spPr>
          <a:xfrm>
            <a:off x="6382511" y="2880360"/>
            <a:ext cx="2654807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100" dirty="0">
                <a:solidFill>
                  <a:srgbClr val="242424"/>
                </a:solidFill>
              </a:rPr>
              <a:t>jak największa </a:t>
            </a:r>
            <a:r>
              <a:rPr lang="en-US" sz="1100" dirty="0" err="1">
                <a:solidFill>
                  <a:srgbClr val="242424"/>
                </a:solidFill>
              </a:rPr>
              <a:t>pojemność</a:t>
            </a:r>
            <a:r>
              <a:rPr lang="en-US" sz="1100" dirty="0">
                <a:solidFill>
                  <a:srgbClr val="242424"/>
                </a:solidFill>
              </a:rPr>
              <a:t>, </a:t>
            </a:r>
            <a:r>
              <a:rPr lang="en-US" sz="1100" dirty="0" err="1">
                <a:solidFill>
                  <a:srgbClr val="242424"/>
                </a:solidFill>
              </a:rPr>
              <a:t>oświetlenie</a:t>
            </a:r>
            <a:r>
              <a:rPr lang="pl-PL" sz="1100" dirty="0">
                <a:solidFill>
                  <a:srgbClr val="242424"/>
                </a:solidFill>
              </a:rPr>
              <a:t> -najlepiej jeśli jest też awaryjne</a:t>
            </a:r>
            <a:r>
              <a:rPr lang="en-US" sz="1100" dirty="0">
                <a:solidFill>
                  <a:srgbClr val="242424"/>
                </a:solidFill>
              </a:rPr>
              <a:t>,</a:t>
            </a:r>
            <a:r>
              <a:rPr lang="pl-PL" sz="1100" dirty="0">
                <a:solidFill>
                  <a:srgbClr val="242424"/>
                </a:solidFill>
              </a:rPr>
              <a:t> możliwość odbioru sygnałów i komunikatów alarmowych</a:t>
            </a:r>
            <a:r>
              <a:rPr lang="en-US" sz="1100" dirty="0">
                <a:solidFill>
                  <a:srgbClr val="242424"/>
                </a:solidFill>
              </a:rPr>
              <a:t>, </a:t>
            </a:r>
            <a:r>
              <a:rPr lang="pl-PL" sz="1100" dirty="0">
                <a:solidFill>
                  <a:srgbClr val="242424"/>
                </a:solidFill>
              </a:rPr>
              <a:t>inne </a:t>
            </a:r>
            <a:r>
              <a:rPr lang="en-US" sz="1100" dirty="0" err="1">
                <a:solidFill>
                  <a:srgbClr val="242424"/>
                </a:solidFill>
              </a:rPr>
              <a:t>potrzeby</a:t>
            </a:r>
            <a:r>
              <a:rPr lang="en-US" sz="1100" dirty="0">
                <a:solidFill>
                  <a:srgbClr val="242424"/>
                </a:solidFill>
              </a:rPr>
              <a:t> szczególne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40080" y="4187952"/>
            <a:ext cx="8247888" cy="438912"/>
          </a:xfrm>
          <a:prstGeom prst="rect">
            <a:avLst/>
          </a:prstGeom>
          <a:solidFill>
            <a:srgbClr val="111111"/>
          </a:solidFill>
          <a:ln>
            <a:solidFill>
              <a:srgbClr val="11111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280" dirty="0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0A67AE49-53FD-70DE-6B98-C70087D444EF}"/>
              </a:ext>
            </a:extLst>
          </p:cNvPr>
          <p:cNvSpPr/>
          <p:nvPr/>
        </p:nvSpPr>
        <p:spPr>
          <a:xfrm>
            <a:off x="713232" y="3688951"/>
            <a:ext cx="1325880" cy="320040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40" b="1" dirty="0">
                <a:solidFill>
                  <a:schemeClr val="bg1"/>
                </a:solidFill>
              </a:rPr>
              <a:t>Wentylacja</a:t>
            </a:r>
            <a:endParaRPr lang="en-US" sz="1240" b="1" dirty="0">
              <a:solidFill>
                <a:schemeClr val="bg1"/>
              </a:solidFill>
            </a:endParaRPr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07820DD0-EB26-3624-D6ED-86B4770A7944}"/>
              </a:ext>
            </a:extLst>
          </p:cNvPr>
          <p:cNvSpPr/>
          <p:nvPr/>
        </p:nvSpPr>
        <p:spPr>
          <a:xfrm>
            <a:off x="2176272" y="3688951"/>
            <a:ext cx="6556248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pl-PL" sz="1200" b="1" dirty="0"/>
              <a:t>Miejsce schronienia musi zapewnić odpowiednią wentylację, dostosowaną do przyjętej pojemności, </a:t>
            </a:r>
            <a:r>
              <a:rPr lang="pl-PL" sz="1200" b="1" i="1" dirty="0">
                <a:solidFill>
                  <a:srgbClr val="FF0000"/>
                </a:solidFill>
              </a:rPr>
              <a:t>zalecane co najmniej </a:t>
            </a:r>
            <a:r>
              <a:rPr lang="pl-PL" sz="12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1,5 </a:t>
            </a:r>
            <a:r>
              <a:rPr lang="pl-PL" sz="1200" b="1" i="1" kern="12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1200" b="1" i="1" baseline="300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l-PL" sz="1200" b="1" i="1" kern="100" baseline="300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200" b="1" i="1" dirty="0">
                <a:solidFill>
                  <a:srgbClr val="FF0000"/>
                </a:solidFill>
              </a:rPr>
              <a:t>na osobę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>
                <a:solidFill>
                  <a:srgbClr val="11111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Przestrzenie, których nie należy wskazywać na miejsce schronienia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8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804672" y="1344168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307592" y="1325880"/>
            <a:ext cx="3465576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/>
              <a:t>w których występują </a:t>
            </a:r>
            <a:r>
              <a:rPr lang="en-US" sz="1200" dirty="0" err="1">
                <a:solidFill>
                  <a:srgbClr val="242424"/>
                </a:solidFill>
              </a:rPr>
              <a:t>duże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powierzchnie </a:t>
            </a:r>
            <a:r>
              <a:rPr lang="en-US" sz="1200" dirty="0" err="1">
                <a:solidFill>
                  <a:srgbClr val="242424"/>
                </a:solidFill>
              </a:rPr>
              <a:t>przeszkl</a:t>
            </a:r>
            <a:r>
              <a:rPr lang="pl-PL" sz="1200" dirty="0">
                <a:solidFill>
                  <a:srgbClr val="242424"/>
                </a:solidFill>
              </a:rPr>
              <a:t>one</a:t>
            </a:r>
            <a:r>
              <a:rPr lang="en-US" sz="1200" dirty="0">
                <a:solidFill>
                  <a:srgbClr val="242424"/>
                </a:solidFill>
              </a:rPr>
              <a:t>, </a:t>
            </a:r>
            <a:r>
              <a:rPr lang="en-US" sz="1200" dirty="0" err="1">
                <a:solidFill>
                  <a:srgbClr val="242424"/>
                </a:solidFill>
              </a:rPr>
              <a:t>lekkie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łączniki</a:t>
            </a:r>
            <a:r>
              <a:rPr lang="pl-PL" sz="1200" dirty="0">
                <a:solidFill>
                  <a:srgbClr val="242424"/>
                </a:solidFill>
              </a:rPr>
              <a:t> np. </a:t>
            </a:r>
            <a:r>
              <a:rPr lang="en-US" sz="1200" dirty="0" err="1">
                <a:solidFill>
                  <a:srgbClr val="242424"/>
                </a:solidFill>
              </a:rPr>
              <a:t>przeszklone</a:t>
            </a:r>
            <a:r>
              <a:rPr lang="en-US" sz="1200" dirty="0">
                <a:solidFill>
                  <a:srgbClr val="242424"/>
                </a:solidFill>
              </a:rPr>
              <a:t> hole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965192" y="1344168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468112" y="1325880"/>
            <a:ext cx="3246120" cy="53035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pl-PL" sz="1200" dirty="0">
                <a:solidFill>
                  <a:srgbClr val="242424"/>
                </a:solidFill>
              </a:rPr>
              <a:t>do których sprawne dotarcie może być znacznie utrudnione lub ewakuacja z nich np. przez wąskie dojście i drzwi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04672" y="2057400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307592" y="2039112"/>
            <a:ext cx="3465576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42424"/>
                </a:solidFill>
              </a:rPr>
              <a:t>w </a:t>
            </a:r>
            <a:r>
              <a:rPr lang="en-US" sz="1200" dirty="0" err="1">
                <a:solidFill>
                  <a:srgbClr val="242424"/>
                </a:solidFill>
              </a:rPr>
              <a:t>których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występuj</a:t>
            </a:r>
            <a:r>
              <a:rPr lang="pl-PL" sz="1200" dirty="0">
                <a:solidFill>
                  <a:srgbClr val="242424"/>
                </a:solidFill>
              </a:rPr>
              <a:t>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 err="1">
                <a:solidFill>
                  <a:srgbClr val="242424"/>
                </a:solidFill>
              </a:rPr>
              <a:t>ins</a:t>
            </a:r>
            <a:r>
              <a:rPr lang="en-US" sz="1200" dirty="0" err="1">
                <a:solidFill>
                  <a:srgbClr val="242424"/>
                </a:solidFill>
              </a:rPr>
              <a:t>talacja</a:t>
            </a:r>
            <a:r>
              <a:rPr lang="en-US" sz="1200" dirty="0">
                <a:solidFill>
                  <a:srgbClr val="242424"/>
                </a:solidFill>
              </a:rPr>
              <a:t> gazowa, kotły, </a:t>
            </a:r>
            <a:r>
              <a:rPr lang="en-US" sz="1200" dirty="0" err="1">
                <a:solidFill>
                  <a:srgbClr val="242424"/>
                </a:solidFill>
              </a:rPr>
              <a:t>butle</a:t>
            </a:r>
            <a:r>
              <a:rPr lang="pl-PL" sz="1200" dirty="0">
                <a:solidFill>
                  <a:srgbClr val="242424"/>
                </a:solidFill>
              </a:rPr>
              <a:t> ze sprężonymi gazami</a:t>
            </a:r>
            <a:r>
              <a:rPr lang="en-US" sz="1200" dirty="0">
                <a:solidFill>
                  <a:srgbClr val="242424"/>
                </a:solidFill>
              </a:rPr>
              <a:t>, </a:t>
            </a:r>
            <a:r>
              <a:rPr lang="en-US" sz="1200" dirty="0" err="1">
                <a:solidFill>
                  <a:srgbClr val="242424"/>
                </a:solidFill>
              </a:rPr>
              <a:t>ciężkie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pl-PL" sz="1200" dirty="0">
                <a:solidFill>
                  <a:srgbClr val="242424"/>
                </a:solidFill>
              </a:rPr>
              <a:t>podwieszone do sufitu elementy instalacji lub urządzeń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965192" y="2057400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468112" y="2039112"/>
            <a:ext cx="324612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10" dirty="0"/>
              <a:t>w </a:t>
            </a:r>
            <a:r>
              <a:rPr lang="en-US" sz="1210" dirty="0" err="1"/>
              <a:t>których</a:t>
            </a:r>
            <a:r>
              <a:rPr lang="en-US" sz="1210" dirty="0"/>
              <a:t> </a:t>
            </a:r>
            <a:r>
              <a:rPr lang="en-US" sz="1210" dirty="0" err="1"/>
              <a:t>widoczne</a:t>
            </a:r>
            <a:r>
              <a:rPr lang="en-US" sz="1210" dirty="0"/>
              <a:t> </a:t>
            </a:r>
            <a:r>
              <a:rPr lang="pl-PL" sz="1210" dirty="0"/>
              <a:t>są istotne </a:t>
            </a:r>
            <a:r>
              <a:rPr lang="en-US" sz="1210" dirty="0" err="1"/>
              <a:t>uszkodzenia</a:t>
            </a:r>
            <a:r>
              <a:rPr lang="en-US" sz="1210" dirty="0"/>
              <a:t> </a:t>
            </a:r>
            <a:r>
              <a:rPr lang="en-US" sz="1210" dirty="0" err="1"/>
              <a:t>konstrukcji</a:t>
            </a:r>
            <a:endParaRPr lang="en-US" sz="1210" dirty="0"/>
          </a:p>
        </p:txBody>
      </p:sp>
      <p:sp>
        <p:nvSpPr>
          <p:cNvPr id="16" name="Text 13"/>
          <p:cNvSpPr/>
          <p:nvPr/>
        </p:nvSpPr>
        <p:spPr>
          <a:xfrm>
            <a:off x="804672" y="2770632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1307592" y="2752344"/>
            <a:ext cx="324612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do których dotarcie </a:t>
            </a:r>
            <a:r>
              <a:rPr lang="en-US" sz="1200" dirty="0" err="1">
                <a:solidFill>
                  <a:srgbClr val="242424"/>
                </a:solidFill>
              </a:rPr>
              <a:t>wymaga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przejścia</a:t>
            </a:r>
            <a:r>
              <a:rPr lang="en-US" sz="1200" dirty="0">
                <a:solidFill>
                  <a:srgbClr val="242424"/>
                </a:solidFill>
              </a:rPr>
              <a:t> </a:t>
            </a:r>
            <a:r>
              <a:rPr lang="en-US" sz="1200" dirty="0" err="1">
                <a:solidFill>
                  <a:srgbClr val="242424"/>
                </a:solidFill>
              </a:rPr>
              <a:t>przez</a:t>
            </a:r>
            <a:r>
              <a:rPr lang="pl-PL" sz="1200" dirty="0">
                <a:solidFill>
                  <a:srgbClr val="242424"/>
                </a:solidFill>
              </a:rPr>
              <a:t> pomieszczenia zagrożone wybuchem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804672" y="3525012"/>
            <a:ext cx="310896" cy="310896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!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307592" y="3552444"/>
            <a:ext cx="315468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200" dirty="0">
                <a:solidFill>
                  <a:srgbClr val="242424"/>
                </a:solidFill>
              </a:rPr>
              <a:t>w których stwierdzono występowanie innych czynników mogących stanowić dodatkowe zagrożenie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1024128" y="4206240"/>
            <a:ext cx="7086600" cy="402336"/>
          </a:xfrm>
          <a:prstGeom prst="rect">
            <a:avLst/>
          </a:prstGeom>
          <a:solidFill>
            <a:srgbClr val="FBE8E8"/>
          </a:solidFill>
          <a:ln>
            <a:solidFill>
              <a:srgbClr val="FBE8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290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9F89B492-4BE1-310A-181D-CF6916C40D78}"/>
              </a:ext>
            </a:extLst>
          </p:cNvPr>
          <p:cNvSpPr txBox="1"/>
          <p:nvPr/>
        </p:nvSpPr>
        <p:spPr>
          <a:xfrm>
            <a:off x="804672" y="853154"/>
            <a:ext cx="781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Należy unikać planowania na miejsca schronienia pomieszczeń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5D1432FE-C022-A446-6E8A-498866B4C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915" y="2571750"/>
            <a:ext cx="3463290" cy="23088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Podsumowanie rozpoznania</a:t>
            </a:r>
            <a:endParaRPr lang="en-US" sz="1900" b="1" dirty="0"/>
          </a:p>
        </p:txBody>
      </p:sp>
      <p:sp>
        <p:nvSpPr>
          <p:cNvPr id="5" name="Shape 2"/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/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40080" y="932687"/>
            <a:ext cx="8092440" cy="69494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pl-PL" sz="1600" b="1" dirty="0">
                <a:solidFill>
                  <a:srgbClr val="111111"/>
                </a:solidFill>
              </a:rPr>
              <a:t>Przyjęte ustalenia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pl-PL" sz="1600" b="1" dirty="0">
                <a:solidFill>
                  <a:srgbClr val="111111"/>
                </a:solidFill>
              </a:rPr>
              <a:t>z d</a:t>
            </a:r>
            <a:r>
              <a:rPr lang="en-US" sz="1600" b="1" dirty="0" err="1">
                <a:solidFill>
                  <a:srgbClr val="111111"/>
                </a:solidFill>
              </a:rPr>
              <a:t>yrektor</a:t>
            </a:r>
            <a:r>
              <a:rPr lang="pl-PL" sz="1600" b="1" dirty="0">
                <a:solidFill>
                  <a:srgbClr val="111111"/>
                </a:solidFill>
              </a:rPr>
              <a:t>em oraz</a:t>
            </a:r>
            <a:r>
              <a:rPr lang="en-US" sz="1600" b="1" dirty="0">
                <a:solidFill>
                  <a:srgbClr val="111111"/>
                </a:solidFill>
              </a:rPr>
              <a:t> organ</a:t>
            </a:r>
            <a:r>
              <a:rPr lang="pl-PL" sz="1600" b="1" dirty="0">
                <a:solidFill>
                  <a:srgbClr val="111111"/>
                </a:solidFill>
              </a:rPr>
              <a:t>em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en-US" sz="1600" b="1" dirty="0" err="1">
                <a:solidFill>
                  <a:srgbClr val="111111"/>
                </a:solidFill>
              </a:rPr>
              <a:t>prowadząc</a:t>
            </a:r>
            <a:r>
              <a:rPr lang="pl-PL" sz="1600" b="1" dirty="0" err="1">
                <a:solidFill>
                  <a:srgbClr val="111111"/>
                </a:solidFill>
              </a:rPr>
              <a:t>ym</a:t>
            </a:r>
            <a:r>
              <a:rPr lang="en-US" sz="1600" b="1" dirty="0">
                <a:solidFill>
                  <a:srgbClr val="111111"/>
                </a:solidFill>
              </a:rPr>
              <a:t> </a:t>
            </a:r>
            <a:r>
              <a:rPr lang="pl-PL" sz="1600" b="1" dirty="0">
                <a:solidFill>
                  <a:srgbClr val="111111"/>
                </a:solidFill>
              </a:rPr>
              <a:t>placówkę powinny w szczególności uwzględniać: 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06196" y="182384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280160" y="1778508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położenie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en-US" sz="1400" dirty="0" err="1">
                <a:solidFill>
                  <a:srgbClr val="242424"/>
                </a:solidFill>
              </a:rPr>
              <a:t>miejsca</a:t>
            </a:r>
            <a:r>
              <a:rPr lang="pl-PL" sz="1400" dirty="0">
                <a:solidFill>
                  <a:srgbClr val="242424"/>
                </a:solidFill>
              </a:rPr>
              <a:t> schronienia 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6196" y="245287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266444" y="2452877"/>
            <a:ext cx="3450336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pl-PL" sz="1400" dirty="0">
                <a:solidFill>
                  <a:srgbClr val="242424"/>
                </a:solidFill>
              </a:rPr>
              <a:t>wskazanie ustalonej kategorii</a:t>
            </a:r>
            <a:br>
              <a:rPr lang="pl-PL" sz="1400" dirty="0">
                <a:solidFill>
                  <a:srgbClr val="242424"/>
                </a:solidFill>
              </a:rPr>
            </a:br>
            <a:r>
              <a:rPr lang="pl-PL" sz="1400" dirty="0">
                <a:solidFill>
                  <a:srgbClr val="242424"/>
                </a:solidFill>
              </a:rPr>
              <a:t>(schron, ukrycie, MDS, PS, MS)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06196" y="3049524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266444" y="3035426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pojemność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miejsca schronienia 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06196" y="3714178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266444" y="3695890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drog</a:t>
            </a:r>
            <a:r>
              <a:rPr lang="pl-PL" sz="1400" dirty="0">
                <a:solidFill>
                  <a:srgbClr val="242424"/>
                </a:solidFill>
              </a:rPr>
              <a:t>i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dotarcia do miejsca schronienia </a:t>
            </a:r>
            <a:br>
              <a:rPr lang="pl-PL" sz="1400" dirty="0">
                <a:solidFill>
                  <a:srgbClr val="242424"/>
                </a:solidFill>
              </a:rPr>
            </a:br>
            <a:r>
              <a:rPr lang="en-US" sz="1400" dirty="0" err="1">
                <a:solidFill>
                  <a:srgbClr val="242424"/>
                </a:solidFill>
              </a:rPr>
              <a:t>i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pl-PL" sz="1400" dirty="0">
                <a:solidFill>
                  <a:srgbClr val="242424"/>
                </a:solidFill>
              </a:rPr>
              <a:t>ewakuacji z niego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06196" y="4378450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266444" y="4378450"/>
            <a:ext cx="32918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rgbClr val="242424"/>
                </a:solidFill>
              </a:rPr>
              <a:t>ograniczenia</a:t>
            </a:r>
            <a:r>
              <a:rPr lang="en-US" sz="1400" dirty="0">
                <a:solidFill>
                  <a:srgbClr val="242424"/>
                </a:solidFill>
              </a:rPr>
              <a:t> </a:t>
            </a:r>
            <a:r>
              <a:rPr lang="en-US" sz="1400" dirty="0" err="1">
                <a:solidFill>
                  <a:srgbClr val="242424"/>
                </a:solidFill>
              </a:rPr>
              <a:t>użytkowe</a:t>
            </a:r>
            <a:r>
              <a:rPr lang="pl-PL" sz="1400" dirty="0">
                <a:solidFill>
                  <a:srgbClr val="242424"/>
                </a:solidFill>
              </a:rPr>
              <a:t> np. czas przebywania oraz inne wytyczne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753356" y="1823847"/>
            <a:ext cx="292608" cy="292608"/>
          </a:xfrm>
          <a:prstGeom prst="rect">
            <a:avLst/>
          </a:prstGeom>
          <a:solidFill>
            <a:srgbClr val="B0000D"/>
          </a:solidFill>
          <a:ln>
            <a:solidFill>
              <a:srgbClr val="B0000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pl-PL" sz="1200" b="1" dirty="0">
                <a:solidFill>
                  <a:srgbClr val="FFFFFF"/>
                </a:solidFill>
              </a:rPr>
              <a:t>6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5340096" y="1643634"/>
            <a:ext cx="3547872" cy="69494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400" dirty="0"/>
              <a:t>niezbędne prace i działania przygotowawcze, dotyczące zapewnienia bezpieczeństwa</a:t>
            </a:r>
            <a:endParaRPr lang="en-US" sz="1400" dirty="0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A37E3DC4-2C66-3C82-E8D7-4E3CFD621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420" y="2462024"/>
            <a:ext cx="3507864" cy="23385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D87416-30EC-199C-76DF-BAC495514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C77FACA-0DA7-3305-CA7B-4F4F8E8EB2ED}"/>
              </a:ext>
            </a:extLst>
          </p:cNvPr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1D8B46F1-C855-186F-A808-02548BD4FE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A12ADE9-81D0-77B0-8B86-975F8A1F95DD}"/>
              </a:ext>
            </a:extLst>
          </p:cNvPr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90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D5C0B09-025F-670C-3A92-EB008230827D}"/>
              </a:ext>
            </a:extLst>
          </p:cNvPr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86A0023-5427-9284-2B96-EE3336CD23E3}"/>
              </a:ext>
            </a:extLst>
          </p:cNvPr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16</a:t>
            </a:r>
            <a:endParaRPr lang="en-US" sz="800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66F8A422-C517-E90A-734D-CF2588E6E201}"/>
              </a:ext>
            </a:extLst>
          </p:cNvPr>
          <p:cNvSpPr txBox="1"/>
          <p:nvPr/>
        </p:nvSpPr>
        <p:spPr>
          <a:xfrm>
            <a:off x="914400" y="838784"/>
            <a:ext cx="6355080" cy="3893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300" b="1" dirty="0"/>
              <a:t>Zmiana w ROZPORZĄDZENIU MINISTRA SPRAW WEWNĘTRZNYCH I ADMINISTRACJI </a:t>
            </a:r>
            <a:r>
              <a:rPr lang="pl-PL" sz="1300" dirty="0"/>
              <a:t>w sprawie ochrony przeciwpożarowej budynków, innych obiektów budowlanych i terenów, wprowadziła obowiązek oznakowania punktów schronienia</a:t>
            </a:r>
          </a:p>
          <a:p>
            <a:r>
              <a:rPr lang="pl-PL" sz="1300" dirty="0"/>
              <a:t>znakami i tablicami zgodnie z określonymi wzorami, dotyczy to także punktów schronienia, zidentyfikowanych przed dniem wejścia w życie tej zmiany.</a:t>
            </a:r>
          </a:p>
          <a:p>
            <a:r>
              <a:rPr lang="pl-PL" sz="1300" dirty="0"/>
              <a:t>Rozporządzenie weszło w życie 30 września 2026r.</a:t>
            </a:r>
          </a:p>
          <a:p>
            <a:endParaRPr lang="pl-PL" sz="1300" dirty="0"/>
          </a:p>
          <a:p>
            <a:r>
              <a:rPr lang="pl-PL" sz="1300" b="1" dirty="0"/>
              <a:t>Punkt schronienia oznakowuje się: </a:t>
            </a:r>
          </a:p>
          <a:p>
            <a:r>
              <a:rPr lang="pl-PL" sz="1300" dirty="0"/>
              <a:t>1) </a:t>
            </a:r>
            <a:r>
              <a:rPr lang="pl-PL" sz="1300" b="1" dirty="0"/>
              <a:t>międzynarodowym znakiem rozpoznawczym obrony cywilnej </a:t>
            </a:r>
            <a:r>
              <a:rPr lang="pl-PL" sz="1300" dirty="0"/>
              <a:t>– równobocznym trójkątem w kolorze niebieskim (CMYK 88, 63, 11, 25), umieszczonym na tle w kolorze pomarańczowym (CMYK 0, 50, 96, 0), według wzoru w postaci: </a:t>
            </a:r>
          </a:p>
          <a:p>
            <a:r>
              <a:rPr lang="pl-PL" sz="1300" dirty="0"/>
              <a:t>a) tabliczki o wymiarach 200 mm × 200 mm umieszczonej na budynku, </a:t>
            </a:r>
          </a:p>
          <a:p>
            <a:r>
              <a:rPr lang="pl-PL" sz="1300" dirty="0"/>
              <a:t>b) naklejki o wymiarach 80 mm × 80 mm umieszczonej w górnym prawym rogu na drzwiach wejściowych do budynku, w którym znajduje się punkt schronienia, oraz na drzwiach do punktu schronienia</a:t>
            </a:r>
          </a:p>
          <a:p>
            <a:endParaRPr lang="pl-PL" sz="1300" dirty="0"/>
          </a:p>
          <a:p>
            <a:endParaRPr lang="pl-PL" sz="1300" dirty="0"/>
          </a:p>
          <a:p>
            <a:r>
              <a:rPr lang="pl-PL" sz="1300" dirty="0"/>
              <a:t>2) </a:t>
            </a:r>
            <a:r>
              <a:rPr lang="pl-PL" sz="1300" b="1" dirty="0"/>
              <a:t>napisem „PUNKT SCHRONIENIA” </a:t>
            </a:r>
            <a:r>
              <a:rPr lang="pl-PL" sz="1300" dirty="0"/>
              <a:t>w kolorze białym na tabliczce o wymiarach 100 mm × 200 mm w kolorze zielonym (CMYK 90, 10, 80, 0), umieszczonym pod tabliczką.</a:t>
            </a: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A5CC5969-48C9-C6FD-E31C-D643FA4D9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2785" y="1775840"/>
            <a:ext cx="1876425" cy="1867043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D0FA772B-B41E-C0E8-16D2-59FF894D3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2786" y="3810524"/>
            <a:ext cx="1876425" cy="981075"/>
          </a:xfrm>
          <a:prstGeom prst="rect">
            <a:avLst/>
          </a:prstGeom>
        </p:spPr>
      </p:pic>
      <p:sp>
        <p:nvSpPr>
          <p:cNvPr id="27" name="Text 1">
            <a:extLst>
              <a:ext uri="{FF2B5EF4-FFF2-40B4-BE49-F238E27FC236}">
                <a16:creationId xmlns:a16="http://schemas.microsoft.com/office/drawing/2014/main" id="{E43F3569-2209-8D9B-046F-F47ABC293A94}"/>
              </a:ext>
            </a:extLst>
          </p:cNvPr>
          <p:cNvSpPr/>
          <p:nvPr/>
        </p:nvSpPr>
        <p:spPr>
          <a:xfrm>
            <a:off x="941832" y="179832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Znakowanie PS – nowe obowiązki</a:t>
            </a:r>
            <a:endParaRPr lang="en-US" sz="1900" b="1" dirty="0"/>
          </a:p>
        </p:txBody>
      </p:sp>
    </p:spTree>
    <p:extLst>
      <p:ext uri="{BB962C8B-B14F-4D97-AF65-F5344CB8AC3E}">
        <p14:creationId xmlns:p14="http://schemas.microsoft.com/office/powerpoint/2010/main" val="1049707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F542B5-7DA6-148C-6391-F6FEE9694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D8E9093-B5CB-2E01-5613-822C78445E25}"/>
              </a:ext>
            </a:extLst>
          </p:cNvPr>
          <p:cNvSpPr/>
          <p:nvPr/>
        </p:nvSpPr>
        <p:spPr>
          <a:xfrm>
            <a:off x="0" y="0"/>
            <a:ext cx="9144000" cy="82296"/>
          </a:xfrm>
          <a:prstGeom prst="rect">
            <a:avLst/>
          </a:prstGeom>
          <a:solidFill>
            <a:srgbClr val="B0000D"/>
          </a:solidFill>
          <a:ln w="12700">
            <a:solidFill>
              <a:srgbClr val="B0000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pic>
        <p:nvPicPr>
          <p:cNvPr id="3" name="Image 0" descr="/mnt/data/tmpl_unzip/ppt/media/image15.png">
            <a:extLst>
              <a:ext uri="{FF2B5EF4-FFF2-40B4-BE49-F238E27FC236}">
                <a16:creationId xmlns:a16="http://schemas.microsoft.com/office/drawing/2014/main" id="{3D722404-DDF8-A838-EDEA-5D344F65B9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" y="146304"/>
            <a:ext cx="438912" cy="56692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30397672-8B5A-E070-5B12-413813A72963}"/>
              </a:ext>
            </a:extLst>
          </p:cNvPr>
          <p:cNvSpPr/>
          <p:nvPr/>
        </p:nvSpPr>
        <p:spPr>
          <a:xfrm>
            <a:off x="914400" y="201168"/>
            <a:ext cx="7818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pl-PL" sz="1900" b="1" dirty="0"/>
              <a:t>Prezentacja jak znakować PS</a:t>
            </a:r>
            <a:endParaRPr lang="en-US" sz="1900" b="1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51D573EC-767E-EEF8-FB16-BF2D5EDE108B}"/>
              </a:ext>
            </a:extLst>
          </p:cNvPr>
          <p:cNvSpPr/>
          <p:nvPr/>
        </p:nvSpPr>
        <p:spPr>
          <a:xfrm>
            <a:off x="914400" y="694944"/>
            <a:ext cx="7909560" cy="0"/>
          </a:xfrm>
          <a:prstGeom prst="line">
            <a:avLst/>
          </a:prstGeom>
          <a:noFill/>
          <a:ln w="15240">
            <a:solidFill>
              <a:srgbClr val="B0000D"/>
            </a:solidFill>
            <a:prstDash val="solid"/>
          </a:ln>
        </p:spPr>
        <p:txBody>
          <a:bodyPr/>
          <a:lstStyle/>
          <a:p>
            <a:endParaRPr lang="pl-PL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BBBB627-4FD3-F937-F300-3601CA29FE66}"/>
              </a:ext>
            </a:extLst>
          </p:cNvPr>
          <p:cNvSpPr/>
          <p:nvPr/>
        </p:nvSpPr>
        <p:spPr>
          <a:xfrm>
            <a:off x="8631936" y="4800600"/>
            <a:ext cx="2560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6666"/>
                </a:solidFill>
              </a:rPr>
              <a:t>16</a:t>
            </a:r>
            <a:endParaRPr lang="en-US" sz="8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6CFE091-2CA1-8821-62DF-B31D67643B17}"/>
              </a:ext>
            </a:extLst>
          </p:cNvPr>
          <p:cNvSpPr/>
          <p:nvPr/>
        </p:nvSpPr>
        <p:spPr>
          <a:xfrm>
            <a:off x="640080" y="932688"/>
            <a:ext cx="8092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BABA38C3-DA44-D82C-E7D8-0DC3D968CF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9536" y="713232"/>
            <a:ext cx="7076150" cy="44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993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72C22BE-A43D-4D20-9B89-D8D91AEBA87C}">
  <we:reference id="f5f369e5-aa35-49d7-ad7b-638152ddb008" version="1.0.0.1" store="EXCatalog" storeType="EXCatalog"/>
  <we:alternateReferences>
    <we:reference id="WA200010001" version="1.0.0.1" store="" storeType="OMEX"/>
  </we:alternateReferences>
  <we:properties>
    <we:property name="claude.fileId" value="&quot;f2713888-9e8f-49ba-89bb-14126ce8b2fb&quot;"/>
  </we:properties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2e67c0c2-f0ae-46df-95fa-92af18f3fdf4}" enabled="0" method="" siteId="{2e67c0c2-f0ae-46df-95fa-92af18f3fdf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1054</Words>
  <Application>Microsoft Office PowerPoint</Application>
  <PresentationFormat>Pokaz na ekranie (16:9)</PresentationFormat>
  <Paragraphs>134</Paragraphs>
  <Slides>14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8" baseType="lpstr">
      <vt:lpstr>Aptos Display</vt:lpstr>
      <vt:lpstr>Arial</vt:lpstr>
      <vt:lpstr>Times New Roman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PSP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Typowanie bezpiecznych miejsc dla uczniów i nauczycieli</dc:title>
  <dc:subject>Typowanie bezpiecznych miejsc dla placówek oświatowych</dc:subject>
  <dc:creator>Materiał służbowy</dc:creator>
  <cp:lastModifiedBy>m.glanowski@psp.opole.pl</cp:lastModifiedBy>
  <cp:revision>25</cp:revision>
  <cp:lastPrinted>2026-10-05T09:44:02Z</cp:lastPrinted>
  <dcterms:created xsi:type="dcterms:W3CDTF">2026-09-28T10:33:27Z</dcterms:created>
  <dcterms:modified xsi:type="dcterms:W3CDTF">2026-10-14T08:25:57Z</dcterms:modified>
</cp:coreProperties>
</file>