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4" r:id="rId3"/>
    <p:sldMasterId id="2147483678" r:id="rId4"/>
    <p:sldMasterId id="2147483682" r:id="rId5"/>
  </p:sldMasterIdLst>
  <p:notesMasterIdLst>
    <p:notesMasterId r:id="rId18"/>
  </p:notesMasterIdLst>
  <p:handoutMasterIdLst>
    <p:handoutMasterId r:id="rId19"/>
  </p:handoutMasterIdLst>
  <p:sldIdLst>
    <p:sldId id="274" r:id="rId6"/>
    <p:sldId id="266" r:id="rId7"/>
    <p:sldId id="276" r:id="rId8"/>
    <p:sldId id="27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7" r:id="rId17"/>
  </p:sldIdLst>
  <p:sldSz cx="9144000" cy="6858000" type="screen4x3"/>
  <p:notesSz cx="6858000" cy="100139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66224310267018"/>
          <c:y val="0.12900430191300818"/>
          <c:w val="0.58530848663300783"/>
          <c:h val="0.79362879056798563"/>
        </c:manualLayout>
      </c:layout>
      <c:radarChart>
        <c:radarStyle val="marker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012F54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725357328695552E-3"/>
                  <c:y val="6.697568062057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035214397216962E-2"/>
                  <c:y val="5.134802180910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897893061564454E-2"/>
                  <c:y val="2.455774956087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070428794433925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035214397216962E-2"/>
                  <c:y val="-4.241793105969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552821595825444E-2"/>
                  <c:y val="-5.581306718381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103875065043303E-2"/>
                  <c:y val="-0.10492856630557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8552821595825444E-2"/>
                  <c:y val="-4.6882976434404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9174303859477173E-2"/>
                  <c:y val="-2.232522687352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2346839592346713E-2"/>
                  <c:y val="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8070428794433925E-2"/>
                  <c:y val="3.5720362997641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9035214397216962E-2"/>
                  <c:y val="6.251063524587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12F54"/>
              </a:solidFill>
            </c:spPr>
            <c:txPr>
              <a:bodyPr rot="0" anchor="ctr" anchorCtr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Arkusz1!$C$2:$N$2</c:f>
              <c:strCache>
                <c:ptCount val="12"/>
                <c:pt idx="0">
                  <c:v>bezpieczeństwo</c:v>
                </c:pt>
                <c:pt idx="1">
                  <c:v>atmosfera pobytu</c:v>
                </c:pt>
                <c:pt idx="2">
                  <c:v>atrakcje turystyczne </c:v>
                </c:pt>
                <c:pt idx="3">
                  <c:v>gastronomia</c:v>
                </c:pt>
                <c:pt idx="4">
                  <c:v>zakwaterowanie</c:v>
                </c:pt>
                <c:pt idx="5">
                  <c:v>czystość</c:v>
                </c:pt>
                <c:pt idx="6">
                  <c:v>przyroda </c:v>
                </c:pt>
                <c:pt idx="7">
                  <c:v>możliwość dojazdu do Polski</c:v>
                </c:pt>
                <c:pt idx="8">
                  <c:v>informacja turystyczna</c:v>
                </c:pt>
                <c:pt idx="9">
                  <c:v>możliwość porozumiewania się 
z Polakami</c:v>
                </c:pt>
                <c:pt idx="10">
                  <c:v>transport lokalny</c:v>
                </c:pt>
                <c:pt idx="11">
                  <c:v>pogoda</c:v>
                </c:pt>
              </c:strCache>
            </c:strRef>
          </c:cat>
          <c:val>
            <c:numRef>
              <c:f>Arkusz1!$C$3:$N$3</c:f>
              <c:numCache>
                <c:formatCode>#,##0.0</c:formatCode>
                <c:ptCount val="12"/>
                <c:pt idx="0">
                  <c:v>4.3169181890389163</c:v>
                </c:pt>
                <c:pt idx="1">
                  <c:v>4.293144208037825</c:v>
                </c:pt>
                <c:pt idx="2">
                  <c:v>4.2668250197941413</c:v>
                </c:pt>
                <c:pt idx="3">
                  <c:v>4.2039062499999957</c:v>
                </c:pt>
                <c:pt idx="4">
                  <c:v>4.1585657370517879</c:v>
                </c:pt>
                <c:pt idx="5">
                  <c:v>4.1551052221356137</c:v>
                </c:pt>
                <c:pt idx="6">
                  <c:v>4.0864819479429055</c:v>
                </c:pt>
                <c:pt idx="7">
                  <c:v>4.0572100313479575</c:v>
                </c:pt>
                <c:pt idx="8">
                  <c:v>4.0078926598263616</c:v>
                </c:pt>
                <c:pt idx="9">
                  <c:v>3.9937057435090479</c:v>
                </c:pt>
                <c:pt idx="10">
                  <c:v>3.9876237623762405</c:v>
                </c:pt>
                <c:pt idx="11">
                  <c:v>3.9601562500000012</c:v>
                </c:pt>
              </c:numCache>
            </c:numRef>
          </c:val>
        </c:ser>
        <c:ser>
          <c:idx val="1"/>
          <c:order val="1"/>
          <c:tx>
            <c:strRef>
              <c:f>Arkusz1!$B$4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80B7DA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725357328695552E-3"/>
                  <c:y val="0.10046352093086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897893061564454E-2"/>
                  <c:y val="8.9300907494104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864446790955083E-2"/>
                  <c:y val="4.465045374705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382053989563668E-2"/>
                  <c:y val="-1.3395136124115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519375325216162E-2"/>
                  <c:y val="-5.581306718381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4160927999207E-2"/>
                  <c:y val="-8.483586211939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862678664348069E-3"/>
                  <c:y val="-6.474315793322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9656696660868671E-2"/>
                  <c:y val="-8.483586211939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5036982523824671E-2"/>
                  <c:y val="-3.5720362997641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13820539895636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8209518256694107E-2"/>
                  <c:y val="6.0278112558520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8070428794433925E-2"/>
                  <c:y val="8.483586211939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80B7DA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Arkusz1!$C$2:$N$2</c:f>
              <c:strCache>
                <c:ptCount val="12"/>
                <c:pt idx="0">
                  <c:v>bezpieczeństwo</c:v>
                </c:pt>
                <c:pt idx="1">
                  <c:v>atmosfera pobytu</c:v>
                </c:pt>
                <c:pt idx="2">
                  <c:v>atrakcje turystyczne </c:v>
                </c:pt>
                <c:pt idx="3">
                  <c:v>gastronomia</c:v>
                </c:pt>
                <c:pt idx="4">
                  <c:v>zakwaterowanie</c:v>
                </c:pt>
                <c:pt idx="5">
                  <c:v>czystość</c:v>
                </c:pt>
                <c:pt idx="6">
                  <c:v>przyroda </c:v>
                </c:pt>
                <c:pt idx="7">
                  <c:v>możliwość dojazdu do Polski</c:v>
                </c:pt>
                <c:pt idx="8">
                  <c:v>informacja turystyczna</c:v>
                </c:pt>
                <c:pt idx="9">
                  <c:v>możliwość porozumiewania się 
z Polakami</c:v>
                </c:pt>
                <c:pt idx="10">
                  <c:v>transport lokalny</c:v>
                </c:pt>
                <c:pt idx="11">
                  <c:v>pogoda</c:v>
                </c:pt>
              </c:strCache>
            </c:strRef>
          </c:cat>
          <c:val>
            <c:numRef>
              <c:f>Arkusz1!$C$4:$N$4</c:f>
              <c:numCache>
                <c:formatCode>0.0</c:formatCode>
                <c:ptCount val="12"/>
                <c:pt idx="0">
                  <c:v>4.0059760956175303</c:v>
                </c:pt>
                <c:pt idx="1">
                  <c:v>4.280876494023909</c:v>
                </c:pt>
                <c:pt idx="2">
                  <c:v>4.1624472573839615</c:v>
                </c:pt>
                <c:pt idx="3">
                  <c:v>4.2429718875501985</c:v>
                </c:pt>
                <c:pt idx="4">
                  <c:v>4.1938775510204049</c:v>
                </c:pt>
                <c:pt idx="5">
                  <c:v>3.9123505976095601</c:v>
                </c:pt>
                <c:pt idx="6">
                  <c:v>4.184090909090906</c:v>
                </c:pt>
                <c:pt idx="7">
                  <c:v>3.9141104294478528</c:v>
                </c:pt>
                <c:pt idx="8">
                  <c:v>3.8068181818181781</c:v>
                </c:pt>
                <c:pt idx="9">
                  <c:v>3.7914893617021281</c:v>
                </c:pt>
                <c:pt idx="10">
                  <c:v>3.7453271028037403</c:v>
                </c:pt>
                <c:pt idx="11">
                  <c:v>3.91434262948207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122728"/>
        <c:axId val="72866064"/>
      </c:radarChart>
      <c:catAx>
        <c:axId val="104122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2866064"/>
        <c:crosses val="autoZero"/>
        <c:auto val="1"/>
        <c:lblAlgn val="ctr"/>
        <c:lblOffset val="100"/>
        <c:noMultiLvlLbl val="0"/>
      </c:catAx>
      <c:valAx>
        <c:axId val="72866064"/>
        <c:scaling>
          <c:orientation val="minMax"/>
          <c:max val="5"/>
          <c:min val="1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.0" sourceLinked="1"/>
        <c:majorTickMark val="cross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ysDot"/>
          </a:ln>
        </c:spPr>
        <c:crossAx val="10412272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5327431567432721"/>
          <c:y val="0.8572658593489616"/>
          <c:w val="0.14557217681166154"/>
          <c:h val="0.112342495855438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59462658219183"/>
          <c:y val="2.9510152590936468E-2"/>
          <c:w val="0.51140537341780812"/>
          <c:h val="0.940979694818127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Arkusz1!$C$4</c:f>
              <c:strCache>
                <c:ptCount val="1"/>
                <c:pt idx="0">
                  <c:v>Razem
n=1305</c:v>
                </c:pt>
              </c:strCache>
            </c:strRef>
          </c:tx>
          <c:spPr>
            <a:solidFill>
              <a:srgbClr val="004B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Arkusz1!$D$3:$L$3</c:f>
              <c:strCache>
                <c:ptCount val="4"/>
                <c:pt idx="0">
                  <c:v>schronisko młodzieżowe, 
hostel</c:v>
                </c:pt>
                <c:pt idx="1">
                  <c:v>pokoje gościnne, 
wynajęte mieszkania/dom</c:v>
                </c:pt>
                <c:pt idx="2">
                  <c:v>hotel 3 
gwiazdkowy</c:v>
                </c:pt>
                <c:pt idx="3">
                  <c:v>camping, pole 
namiotowe, kamper</c:v>
                </c:pt>
              </c:strCache>
            </c:strRef>
          </c:cat>
          <c:val>
            <c:numRef>
              <c:f>Arkusz1!$D$4:$L$4</c:f>
            </c:numRef>
          </c:val>
        </c:ser>
        <c:ser>
          <c:idx val="1"/>
          <c:order val="1"/>
          <c:tx>
            <c:strRef>
              <c:f>Arkusz1!$C$14</c:f>
              <c:strCache>
                <c:ptCount val="1"/>
                <c:pt idx="0">
                  <c:v>turyści Euro
n=445</c:v>
                </c:pt>
              </c:strCache>
            </c:strRef>
          </c:tx>
          <c:spPr>
            <a:solidFill>
              <a:srgbClr val="871D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Arkusz1!$D$3:$L$3</c:f>
              <c:strCache>
                <c:ptCount val="4"/>
                <c:pt idx="0">
                  <c:v>schronisko młodzieżowe, 
hostel</c:v>
                </c:pt>
                <c:pt idx="1">
                  <c:v>pokoje gościnne, 
wynajęte mieszkania/dom</c:v>
                </c:pt>
                <c:pt idx="2">
                  <c:v>hotel 3 
gwiazdkowy</c:v>
                </c:pt>
                <c:pt idx="3">
                  <c:v>camping, pole 
namiotowe, kamper</c:v>
                </c:pt>
              </c:strCache>
            </c:strRef>
          </c:cat>
          <c:val>
            <c:numRef>
              <c:f>Arkusz1!$D$14:$L$14</c:f>
              <c:numCache>
                <c:formatCode>#,##0%</c:formatCode>
                <c:ptCount val="4"/>
                <c:pt idx="0">
                  <c:v>0.29887640449438235</c:v>
                </c:pt>
                <c:pt idx="1">
                  <c:v>0.28539325842696606</c:v>
                </c:pt>
                <c:pt idx="2">
                  <c:v>0.27865168539325863</c:v>
                </c:pt>
                <c:pt idx="3">
                  <c:v>0.19775280898876402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322368192"/>
        <c:axId val="322368584"/>
      </c:barChart>
      <c:catAx>
        <c:axId val="322368192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22368584"/>
        <c:crosses val="autoZero"/>
        <c:auto val="1"/>
        <c:lblAlgn val="ctr"/>
        <c:lblOffset val="100"/>
        <c:noMultiLvlLbl val="0"/>
      </c:catAx>
      <c:valAx>
        <c:axId val="322368584"/>
        <c:scaling>
          <c:orientation val="maxMin"/>
          <c:max val="1"/>
          <c:min val="0"/>
        </c:scaling>
        <c:delete val="1"/>
        <c:axPos val="t"/>
        <c:numFmt formatCode="#,##0%" sourceLinked="1"/>
        <c:majorTickMark val="out"/>
        <c:minorTickMark val="none"/>
        <c:tickLblPos val="none"/>
        <c:crossAx val="32236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38557971105012"/>
          <c:y val="0.13640731404537548"/>
          <c:w val="0.54455328531255498"/>
          <c:h val="0.70364817153162285"/>
        </c:manualLayout>
      </c:layout>
      <c:radarChart>
        <c:radarStyle val="marker"/>
        <c:varyColors val="0"/>
        <c:ser>
          <c:idx val="0"/>
          <c:order val="0"/>
          <c:tx>
            <c:strRef>
              <c:f>Arkusz1!$B$4</c:f>
              <c:strCache>
                <c:ptCount val="1"/>
                <c:pt idx="0">
                  <c:v>wszyscy badani
n=1035</c:v>
                </c:pt>
              </c:strCache>
            </c:strRef>
          </c:tx>
          <c:spPr>
            <a:ln w="38100">
              <a:solidFill>
                <a:srgbClr val="004B88"/>
              </a:solidFill>
            </a:ln>
          </c:spPr>
          <c:marker>
            <c:symbol val="none"/>
          </c:marker>
          <c:cat>
            <c:strRef>
              <c:f>Arkusz1!$C$2:$P$2</c:f>
              <c:strCache>
                <c:ptCount val="13"/>
                <c:pt idx="0">
                  <c:v>bezpieczeństwo</c:v>
                </c:pt>
                <c:pt idx="1">
                  <c:v>atmosfera 
pobytu</c:v>
                </c:pt>
                <c:pt idx="2">
                  <c:v>atrakcje 
turystyczne </c:v>
                </c:pt>
                <c:pt idx="3">
                  <c:v>gastronomia</c:v>
                </c:pt>
                <c:pt idx="4">
                  <c:v>koszt całego 
wyjazdu</c:v>
                </c:pt>
                <c:pt idx="5">
                  <c:v>zakwaterowanie</c:v>
                </c:pt>
                <c:pt idx="6">
                  <c:v>czystość</c:v>
                </c:pt>
                <c:pt idx="7">
                  <c:v>przyroda </c:v>
                </c:pt>
                <c:pt idx="8">
                  <c:v>informacja 
turystyczna</c:v>
                </c:pt>
                <c:pt idx="9">
                  <c:v>dostępność różnych 
form rozrywki</c:v>
                </c:pt>
                <c:pt idx="10">
                  <c:v>możliwość porozumiewania się z Polakami</c:v>
                </c:pt>
                <c:pt idx="11">
                  <c:v>transport 
lokalny</c:v>
                </c:pt>
                <c:pt idx="12">
                  <c:v>pogoda</c:v>
                </c:pt>
              </c:strCache>
            </c:strRef>
          </c:cat>
          <c:val>
            <c:numRef>
              <c:f>Arkusz1!$C$4:$P$4</c:f>
              <c:numCache>
                <c:formatCode>#,##0.0</c:formatCode>
                <c:ptCount val="13"/>
                <c:pt idx="0">
                  <c:v>4.3169181890389163</c:v>
                </c:pt>
                <c:pt idx="1">
                  <c:v>4.293144208037825</c:v>
                </c:pt>
                <c:pt idx="2">
                  <c:v>4.2668250197941413</c:v>
                </c:pt>
                <c:pt idx="3">
                  <c:v>4.2039062499999957</c:v>
                </c:pt>
                <c:pt idx="4">
                  <c:v>4.1709803921568627</c:v>
                </c:pt>
                <c:pt idx="5">
                  <c:v>4.1585657370517879</c:v>
                </c:pt>
                <c:pt idx="6">
                  <c:v>4.1551052221356137</c:v>
                </c:pt>
                <c:pt idx="7">
                  <c:v>4.0864819479429055</c:v>
                </c:pt>
                <c:pt idx="8">
                  <c:v>4.0078926598263616</c:v>
                </c:pt>
                <c:pt idx="9">
                  <c:v>4.0024875621890486</c:v>
                </c:pt>
                <c:pt idx="10">
                  <c:v>3.9937057435090479</c:v>
                </c:pt>
                <c:pt idx="11">
                  <c:v>3.9876237623762405</c:v>
                </c:pt>
                <c:pt idx="12">
                  <c:v>3.9601562500000012</c:v>
                </c:pt>
              </c:numCache>
            </c:numRef>
          </c:val>
        </c:ser>
        <c:ser>
          <c:idx val="1"/>
          <c:order val="1"/>
          <c:tx>
            <c:strRef>
              <c:f>Arkusz1!$B$14</c:f>
              <c:strCache>
                <c:ptCount val="1"/>
                <c:pt idx="0">
                  <c:v>turyści EURO 2012
n=445</c:v>
                </c:pt>
              </c:strCache>
            </c:strRef>
          </c:tx>
          <c:spPr>
            <a:ln w="38100">
              <a:solidFill>
                <a:srgbClr val="871D7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5.2882072977261411E-3"/>
                  <c:y val="6.766408023856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576414595452143E-2"/>
                  <c:y val="5.020238211248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644808743169349E-2"/>
                  <c:y val="4.801966984672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068394147717335E-2"/>
                  <c:y val="8.7308490630406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593865679534636E-2"/>
                  <c:y val="-1.96444103918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78018684999119E-2"/>
                  <c:y val="-6.5481367972805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101886127269522E-2"/>
                  <c:y val="-6.548136797280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27357659086903E-2"/>
                  <c:y val="-7.421221703584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2305658381808574E-2"/>
                  <c:y val="-4.801966984672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7017451084082498E-2"/>
                  <c:y val="-1.527898586032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7593865679534636E-2"/>
                  <c:y val="8.7308490630406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5831129913625986E-2"/>
                  <c:y val="3.9288820783683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3491979552265148E-2"/>
                  <c:y val="6.548136797280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871D79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Arkusz1!$C$2:$P$2</c:f>
              <c:strCache>
                <c:ptCount val="13"/>
                <c:pt idx="0">
                  <c:v>bezpieczeństwo</c:v>
                </c:pt>
                <c:pt idx="1">
                  <c:v>atmosfera 
pobytu</c:v>
                </c:pt>
                <c:pt idx="2">
                  <c:v>atrakcje 
turystyczne </c:v>
                </c:pt>
                <c:pt idx="3">
                  <c:v>gastronomia</c:v>
                </c:pt>
                <c:pt idx="4">
                  <c:v>koszt całego 
wyjazdu</c:v>
                </c:pt>
                <c:pt idx="5">
                  <c:v>zakwaterowanie</c:v>
                </c:pt>
                <c:pt idx="6">
                  <c:v>czystość</c:v>
                </c:pt>
                <c:pt idx="7">
                  <c:v>przyroda </c:v>
                </c:pt>
                <c:pt idx="8">
                  <c:v>informacja 
turystyczna</c:v>
                </c:pt>
                <c:pt idx="9">
                  <c:v>dostępność różnych 
form rozrywki</c:v>
                </c:pt>
                <c:pt idx="10">
                  <c:v>możliwość porozumiewania się z Polakami</c:v>
                </c:pt>
                <c:pt idx="11">
                  <c:v>transport 
lokalny</c:v>
                </c:pt>
                <c:pt idx="12">
                  <c:v>pogoda</c:v>
                </c:pt>
              </c:strCache>
            </c:strRef>
          </c:cat>
          <c:val>
            <c:numRef>
              <c:f>Arkusz1!$C$14:$P$14</c:f>
              <c:numCache>
                <c:formatCode>#,##0.0</c:formatCode>
                <c:ptCount val="13"/>
                <c:pt idx="0">
                  <c:v>4.3611111111111107</c:v>
                </c:pt>
                <c:pt idx="1">
                  <c:v>4.3953488372092986</c:v>
                </c:pt>
                <c:pt idx="2">
                  <c:v>4.0539906103286381</c:v>
                </c:pt>
                <c:pt idx="3">
                  <c:v>4.1490825688073363</c:v>
                </c:pt>
                <c:pt idx="4">
                  <c:v>4.1563218390804559</c:v>
                </c:pt>
                <c:pt idx="5">
                  <c:v>3.9769053117782875</c:v>
                </c:pt>
                <c:pt idx="6">
                  <c:v>4.2036613272311278</c:v>
                </c:pt>
                <c:pt idx="7">
                  <c:v>3.903307888040715</c:v>
                </c:pt>
                <c:pt idx="8">
                  <c:v>4.0046296296296324</c:v>
                </c:pt>
                <c:pt idx="9">
                  <c:v>4.0729411764705885</c:v>
                </c:pt>
                <c:pt idx="10">
                  <c:v>4.1498829039812684</c:v>
                </c:pt>
                <c:pt idx="11">
                  <c:v>4.0546318289786205</c:v>
                </c:pt>
                <c:pt idx="12">
                  <c:v>3.8063781321184487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369368"/>
        <c:axId val="322369760"/>
      </c:radarChart>
      <c:catAx>
        <c:axId val="322369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2369760"/>
        <c:crosses val="autoZero"/>
        <c:auto val="1"/>
        <c:lblAlgn val="ctr"/>
        <c:lblOffset val="100"/>
        <c:noMultiLvlLbl val="0"/>
      </c:catAx>
      <c:valAx>
        <c:axId val="322369760"/>
        <c:scaling>
          <c:orientation val="minMax"/>
          <c:max val="5"/>
          <c:min val="1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.0" sourceLinked="1"/>
        <c:majorTickMark val="cross"/>
        <c:minorTickMark val="none"/>
        <c:tickLblPos val="nextTo"/>
        <c:crossAx val="322369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462942991459791"/>
          <c:y val="0.87928174673353721"/>
          <c:w val="0.54980533567624512"/>
          <c:h val="9.88911306088615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08115368133709E-2"/>
          <c:y val="3.3259036033033366E-2"/>
          <c:w val="0.92191604206675448"/>
          <c:h val="0.9058895076472987"/>
        </c:manualLayout>
      </c:layout>
      <c:scatterChart>
        <c:scatterStyle val="lineMarker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Kolumna1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517597251099118E-2"/>
                  <c:y val="4.409232307521392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Arkusz1!$B$2</c:f>
              <c:strCache>
                <c:ptCount val="1"/>
                <c:pt idx="0">
                  <c:v>ważność</c:v>
                </c:pt>
              </c:strCache>
            </c:strRef>
          </c:xVal>
          <c:yVal>
            <c:numRef>
              <c:f>Arkusz1!$C$2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atmosfera 
pobytu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8816500547558261E-2"/>
                  <c:y val="3.919317606685679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Arkusz1!$B$3</c:f>
              <c:numCache>
                <c:formatCode>#,##0.0</c:formatCode>
                <c:ptCount val="1"/>
                <c:pt idx="0">
                  <c:v>4.1505617977528093</c:v>
                </c:pt>
              </c:numCache>
            </c:numRef>
          </c:xVal>
          <c:yVal>
            <c:numRef>
              <c:f>Arkusz1!$C$3</c:f>
              <c:numCache>
                <c:formatCode>#,##0.0</c:formatCode>
                <c:ptCount val="1"/>
                <c:pt idx="0">
                  <c:v>4.3953488372092986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atrakcje 
turystyczne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9368145602869553E-2"/>
                  <c:y val="2.449554216198199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Arkusz1!$B$4</c:f>
              <c:numCache>
                <c:formatCode>#,##0.0</c:formatCode>
                <c:ptCount val="1"/>
                <c:pt idx="0">
                  <c:v>3.8808988764044945</c:v>
                </c:pt>
              </c:numCache>
            </c:numRef>
          </c:xVal>
          <c:yVal>
            <c:numRef>
              <c:f>Arkusz1!$C$4</c:f>
              <c:numCache>
                <c:formatCode>#,##0.0</c:formatCode>
                <c:ptCount val="1"/>
                <c:pt idx="0">
                  <c:v>4.0539906103286381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bezpieczeństwo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3095C9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1494516482295648E-2"/>
                  <c:y val="2.939488205014257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Arkusz1!$B$5</c:f>
              <c:numCache>
                <c:formatCode>#,##0.0</c:formatCode>
                <c:ptCount val="1"/>
                <c:pt idx="0">
                  <c:v>4.3528089887640453</c:v>
                </c:pt>
              </c:numCache>
            </c:numRef>
          </c:xVal>
          <c:yVal>
            <c:numRef>
              <c:f>Arkusz1!$C$5</c:f>
              <c:numCache>
                <c:formatCode>#,##0.0</c:formatCode>
                <c:ptCount val="1"/>
                <c:pt idx="0">
                  <c:v>4.3611111111111107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czystość</c:v>
                </c:pt>
              </c:strCache>
            </c:strRef>
          </c:tx>
          <c:spPr>
            <a:ln w="28575">
              <a:noFill/>
            </a:ln>
            <a:effectLst/>
          </c:spPr>
          <c:marker>
            <c:symbol val="circle"/>
            <c:size val="9"/>
            <c:spPr>
              <a:solidFill>
                <a:srgbClr val="BC2419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5747382235307202E-2"/>
                  <c:y val="-2.204616153760695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Arkusz1!$B$6</c:f>
              <c:numCache>
                <c:formatCode>#,##0.0</c:formatCode>
                <c:ptCount val="1"/>
                <c:pt idx="0">
                  <c:v>4.0247191011235959</c:v>
                </c:pt>
              </c:numCache>
            </c:numRef>
          </c:xVal>
          <c:yVal>
            <c:numRef>
              <c:f>Arkusz1!$C$6</c:f>
              <c:numCache>
                <c:formatCode>#,##0.0</c:formatCode>
                <c:ptCount val="1"/>
                <c:pt idx="0">
                  <c:v>4.2036613272311278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dostępność różnych 
form rozrywki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66CC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4015059834621538"/>
                  <c:y val="-2.204616153760695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Arkusz1!$B$7</c:f>
              <c:numCache>
                <c:formatCode>#,##0.0</c:formatCode>
                <c:ptCount val="1"/>
                <c:pt idx="0">
                  <c:v>3.7842696629213499</c:v>
                </c:pt>
              </c:numCache>
            </c:numRef>
          </c:xVal>
          <c:yVal>
            <c:numRef>
              <c:f>Arkusz1!$C$7</c:f>
              <c:numCache>
                <c:formatCode>#,##0.0</c:formatCode>
                <c:ptCount val="1"/>
                <c:pt idx="0">
                  <c:v>4.0729411764705885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informacja 
turystyczna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6E25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7.8736291205739155E-3"/>
                  <c:y val="-7.348913392339131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Arkusz1!$B$8</c:f>
              <c:numCache>
                <c:formatCode>#,##0.0</c:formatCode>
                <c:ptCount val="1"/>
                <c:pt idx="0">
                  <c:v>3.9573033707865188</c:v>
                </c:pt>
              </c:numCache>
            </c:numRef>
          </c:xVal>
          <c:yVal>
            <c:numRef>
              <c:f>Arkusz1!$C$8</c:f>
              <c:numCache>
                <c:formatCode>#,##0.0</c:formatCode>
                <c:ptCount val="1"/>
                <c:pt idx="0">
                  <c:v>4.0046296296296324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koszt całego 
wyjazdu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B343A6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1495756423889449E-3"/>
                  <c:y val="2.449573504178548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Arkusz1!$B$9</c:f>
              <c:numCache>
                <c:formatCode>#,##0.0</c:formatCode>
                <c:ptCount val="1"/>
                <c:pt idx="0">
                  <c:v>3.9820224719101125</c:v>
                </c:pt>
              </c:numCache>
            </c:numRef>
          </c:xVal>
          <c:yVal>
            <c:numRef>
              <c:f>Arkusz1!$C$9</c:f>
              <c:numCache>
                <c:formatCode>#,##0.0</c:formatCode>
                <c:ptCount val="1"/>
                <c:pt idx="0">
                  <c:v>4.1563218390804559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możliwość dojazdu 
do Polski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7241774723443429E-3"/>
                  <c:y val="-9.798294016714196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Arkusz1!$B$10</c:f>
              <c:numCache>
                <c:formatCode>#,##0.0</c:formatCode>
                <c:ptCount val="1"/>
                <c:pt idx="0">
                  <c:v>3.8943820224719099</c:v>
                </c:pt>
              </c:numCache>
            </c:numRef>
          </c:xVal>
          <c:yVal>
            <c:numRef>
              <c:f>Arkusz1!$C$10</c:f>
              <c:numCache>
                <c:formatCode>#,##0.0</c:formatCode>
                <c:ptCount val="1"/>
                <c:pt idx="0">
                  <c:v>4.0660592255125314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Arkusz1!$A$11</c:f>
              <c:strCache>
                <c:ptCount val="1"/>
                <c:pt idx="0">
                  <c:v>możliwość 
porozumiewania 
się z Polakami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2755279175329726"/>
                  <c:y val="-9.798294016714196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Arkusz1!$B$11</c:f>
              <c:numCache>
                <c:formatCode>#,##0.0</c:formatCode>
                <c:ptCount val="1"/>
                <c:pt idx="0">
                  <c:v>3.8179775280898878</c:v>
                </c:pt>
              </c:numCache>
            </c:numRef>
          </c:xVal>
          <c:yVal>
            <c:numRef>
              <c:f>Arkusz1!$C$11</c:f>
              <c:numCache>
                <c:formatCode>#,##0.0</c:formatCode>
                <c:ptCount val="1"/>
                <c:pt idx="0">
                  <c:v>4.1498829039812684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Arkusz1!$A$12</c:f>
              <c:strCache>
                <c:ptCount val="1"/>
                <c:pt idx="0">
                  <c:v>pogoda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1495756423889449E-3"/>
                  <c:y val="2.694530854596417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Arkusz1!$B$12</c:f>
              <c:numCache>
                <c:formatCode>#,##0.0</c:formatCode>
                <c:ptCount val="1"/>
                <c:pt idx="0">
                  <c:v>3.595505617977528</c:v>
                </c:pt>
              </c:numCache>
            </c:numRef>
          </c:xVal>
          <c:yVal>
            <c:numRef>
              <c:f>Arkusz1!$C$12</c:f>
              <c:numCache>
                <c:formatCode>#,##0.0</c:formatCode>
                <c:ptCount val="1"/>
                <c:pt idx="0">
                  <c:v>3.8063781321184487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Arkusz1!$A$13</c:f>
              <c:strCache>
                <c:ptCount val="1"/>
                <c:pt idx="0">
                  <c:v>przyroda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517597251099118E-2"/>
                  <c:y val="-3.184445555432115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Arkusz1!$B$13</c:f>
              <c:numCache>
                <c:formatCode>#,##0.0</c:formatCode>
                <c:ptCount val="1"/>
                <c:pt idx="0">
                  <c:v>3.4786516853932565</c:v>
                </c:pt>
              </c:numCache>
            </c:numRef>
          </c:xVal>
          <c:yVal>
            <c:numRef>
              <c:f>Arkusz1!$C$13</c:f>
              <c:numCache>
                <c:formatCode>#,##0.0</c:formatCode>
                <c:ptCount val="1"/>
                <c:pt idx="0">
                  <c:v>3.903307888040715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Arkusz1!$A$14</c:f>
              <c:strCache>
                <c:ptCount val="1"/>
                <c:pt idx="0">
                  <c:v>transport 
lokalny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B48F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092323075213928E-2"/>
                  <c:y val="4.409232307521392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Arkusz1!$B$14</c:f>
              <c:numCache>
                <c:formatCode>#,##0.0</c:formatCode>
                <c:ptCount val="1"/>
                <c:pt idx="0">
                  <c:v>3.7550561797752784</c:v>
                </c:pt>
              </c:numCache>
            </c:numRef>
          </c:xVal>
          <c:yVal>
            <c:numRef>
              <c:f>Arkusz1!$C$14</c:f>
              <c:numCache>
                <c:formatCode>#,##0.0</c:formatCode>
                <c:ptCount val="1"/>
                <c:pt idx="0">
                  <c:v>4.0546318289786205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Arkusz1!$A$15</c:f>
              <c:strCache>
                <c:ptCount val="1"/>
                <c:pt idx="0">
                  <c:v>gastronomia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6.14143071404765E-2"/>
                  <c:y val="-3.42940290584996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Arkusz1!$B$15</c:f>
              <c:numCache>
                <c:formatCode>#,##0.0</c:formatCode>
                <c:ptCount val="1"/>
                <c:pt idx="0">
                  <c:v>3.9483146067415755</c:v>
                </c:pt>
              </c:numCache>
            </c:numRef>
          </c:xVal>
          <c:yVal>
            <c:numRef>
              <c:f>Arkusz1!$C$15</c:f>
              <c:numCache>
                <c:formatCode>#,##0.0</c:formatCode>
                <c:ptCount val="1"/>
                <c:pt idx="0">
                  <c:v>4.1490825688073363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Arkusz1!$A$16</c:f>
              <c:strCache>
                <c:ptCount val="1"/>
                <c:pt idx="0">
                  <c:v>zakwaterowanie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3">
                  <a:lumMod val="75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Arkusz1!$B$16</c:f>
              <c:numCache>
                <c:formatCode>#,##0.0</c:formatCode>
                <c:ptCount val="1"/>
                <c:pt idx="0">
                  <c:v>3.9685393258426984</c:v>
                </c:pt>
              </c:numCache>
            </c:numRef>
          </c:xVal>
          <c:yVal>
            <c:numRef>
              <c:f>Arkusz1!$C$16</c:f>
              <c:numCache>
                <c:formatCode>#,##0.0</c:formatCode>
                <c:ptCount val="1"/>
                <c:pt idx="0">
                  <c:v>3.9769053117782875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22370544"/>
        <c:axId val="322671512"/>
      </c:scatterChart>
      <c:valAx>
        <c:axId val="322370544"/>
        <c:scaling>
          <c:orientation val="minMax"/>
          <c:max val="4.4000000000000004"/>
          <c:min val="3.4"/>
        </c:scaling>
        <c:delete val="0"/>
        <c:axPos val="t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1"/>
        <c:majorTickMark val="none"/>
        <c:minorTickMark val="none"/>
        <c:tickLblPos val="low"/>
        <c:spPr>
          <a:ln w="15875">
            <a:solidFill>
              <a:srgbClr val="3095C9"/>
            </a:solidFill>
          </a:ln>
        </c:spPr>
        <c:crossAx val="322671512"/>
        <c:crosses val="max"/>
        <c:crossBetween val="midCat"/>
        <c:majorUnit val="0.1"/>
        <c:minorUnit val="0.1"/>
      </c:valAx>
      <c:valAx>
        <c:axId val="322671512"/>
        <c:scaling>
          <c:orientation val="minMax"/>
          <c:max val="4.4000000000000004"/>
          <c:min val="3.7"/>
        </c:scaling>
        <c:delete val="0"/>
        <c:axPos val="r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low"/>
        <c:spPr>
          <a:ln w="15875">
            <a:solidFill>
              <a:srgbClr val="3095C9"/>
            </a:solidFill>
          </a:ln>
        </c:spPr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322370544"/>
        <c:crosses val="max"/>
        <c:crossBetween val="midCat"/>
      </c:valAx>
      <c:spPr>
        <a:solidFill>
          <a:schemeClr val="accent1">
            <a:lumMod val="20000"/>
            <a:lumOff val="80000"/>
            <a:alpha val="17000"/>
          </a:schemeClr>
        </a:solidFill>
        <a:ln w="3175">
          <a:solidFill>
            <a:srgbClr val="3095C9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rgbClr val="333333"/>
          </a:solidFill>
          <a:latin typeface="Neo Sans Pro Light" pitchFamily="34" charset="0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08115368133702E-2"/>
          <c:y val="1.6112021503783529E-2"/>
          <c:w val="0.92191604206675448"/>
          <c:h val="0.9058895076472987"/>
        </c:manualLayout>
      </c:layout>
      <c:scatterChart>
        <c:scatterStyle val="lineMarker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Kolumna1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Arkusz1!$B$2</c:f>
              <c:strCache>
                <c:ptCount val="1"/>
                <c:pt idx="0">
                  <c:v>koszt</c:v>
                </c:pt>
              </c:strCache>
            </c:strRef>
          </c:xVal>
          <c:yVal>
            <c:numRef>
              <c:f>Arkusz1!$C$2</c:f>
              <c:numCache>
                <c:formatCode>#,##0.00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dojazd 
do Polski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4223330024262541E-2"/>
                  <c:y val="5.988352715331382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Arkusz1!$B$3</c:f>
              <c:numCache>
                <c:formatCode>#,##0.0</c:formatCode>
                <c:ptCount val="1"/>
                <c:pt idx="0">
                  <c:v>2.9886877828054326</c:v>
                </c:pt>
              </c:numCache>
            </c:numRef>
          </c:xVal>
          <c:yVal>
            <c:numRef>
              <c:f>Arkusz1!$C$3</c:f>
              <c:numCache>
                <c:formatCode>#,##0.0</c:formatCode>
                <c:ptCount val="1"/>
                <c:pt idx="0">
                  <c:v>3.7477477477477521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noclegi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C0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Arkusz1!$B$4</c:f>
              <c:numCache>
                <c:formatCode>#,##0.0</c:formatCode>
                <c:ptCount val="1"/>
                <c:pt idx="0">
                  <c:v>3.0913242009132422</c:v>
                </c:pt>
              </c:numCache>
            </c:numRef>
          </c:xVal>
          <c:yVal>
            <c:numRef>
              <c:f>Arkusz1!$C$4</c:f>
              <c:numCache>
                <c:formatCode>#,##0.0</c:formatCode>
                <c:ptCount val="1"/>
                <c:pt idx="0">
                  <c:v>3.4943052391799543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atrakcje turystyczne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3095C9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Arkusz1!$B$5</c:f>
              <c:numCache>
                <c:formatCode>#,##0.0</c:formatCode>
                <c:ptCount val="1"/>
                <c:pt idx="0">
                  <c:v>2.6315789473684208</c:v>
                </c:pt>
              </c:numCache>
            </c:numRef>
          </c:xVal>
          <c:yVal>
            <c:numRef>
              <c:f>Arkusz1!$C$5</c:f>
              <c:numCache>
                <c:formatCode>#,##0.0</c:formatCode>
                <c:ptCount val="1"/>
                <c:pt idx="0">
                  <c:v>3.6758104738154596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gastronomia</c:v>
                </c:pt>
              </c:strCache>
            </c:strRef>
          </c:tx>
          <c:spPr>
            <a:ln w="28575">
              <a:noFill/>
            </a:ln>
            <a:effectLst/>
          </c:spPr>
          <c:marker>
            <c:symbol val="circle"/>
            <c:size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Arkusz1!$B$6</c:f>
              <c:numCache>
                <c:formatCode>#,##0.0</c:formatCode>
                <c:ptCount val="1"/>
                <c:pt idx="0">
                  <c:v>2.1455847255369962</c:v>
                </c:pt>
              </c:numCache>
            </c:numRef>
          </c:xVal>
          <c:yVal>
            <c:numRef>
              <c:f>Arkusz1!$C$6</c:f>
              <c:numCache>
                <c:formatCode>#,##0.0</c:formatCode>
                <c:ptCount val="1"/>
                <c:pt idx="0">
                  <c:v>3.8400900900900901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transport 
lokalny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Arkusz1!$B$7</c:f>
              <c:numCache>
                <c:formatCode>#,##0.0</c:formatCode>
                <c:ptCount val="1"/>
                <c:pt idx="0">
                  <c:v>2.2837837837837842</c:v>
                </c:pt>
              </c:numCache>
            </c:numRef>
          </c:xVal>
          <c:yVal>
            <c:numRef>
              <c:f>Arkusz1!$C$7</c:f>
              <c:numCache>
                <c:formatCode>#,##0.0</c:formatCode>
                <c:ptCount val="1"/>
                <c:pt idx="0">
                  <c:v>3.7619047619047641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B343A6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Arkusz1!$B$8</c:f>
              <c:numCache>
                <c:formatCode>General</c:formatCode>
                <c:ptCount val="1"/>
              </c:numCache>
            </c:numRef>
          </c:xVal>
          <c:yVal>
            <c:numRef>
              <c:f>Arkusz1!$C$8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Arkusz1!$B$9</c:f>
              <c:numCache>
                <c:formatCode>General</c:formatCode>
                <c:ptCount val="1"/>
              </c:numCache>
            </c:numRef>
          </c:xVal>
          <c:yVal>
            <c:numRef>
              <c:f>Arkusz1!$C$9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8"/>
          <c:order val="8"/>
          <c:tx>
            <c:strRef>
              <c:f>Arkusz1!$A$10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Arkusz1!$B$10</c:f>
              <c:numCache>
                <c:formatCode>General</c:formatCode>
                <c:ptCount val="1"/>
              </c:numCache>
            </c:numRef>
          </c:xVal>
          <c:yVal>
            <c:numRef>
              <c:f>Arkusz1!$C$10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9"/>
          <c:order val="9"/>
          <c:tx>
            <c:strRef>
              <c:f>Arkusz1!$A$11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Arkusz1!$B$11</c:f>
              <c:numCache>
                <c:formatCode>General</c:formatCode>
                <c:ptCount val="1"/>
              </c:numCache>
            </c:numRef>
          </c:xVal>
          <c:yVal>
            <c:numRef>
              <c:f>Arkusz1!$C$11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10"/>
          <c:order val="10"/>
          <c:tx>
            <c:strRef>
              <c:f>Arkusz1!$A$12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Arkusz1!$B$12</c:f>
              <c:numCache>
                <c:formatCode>General</c:formatCode>
                <c:ptCount val="1"/>
              </c:numCache>
            </c:numRef>
          </c:xVal>
          <c:yVal>
            <c:numRef>
              <c:f>Arkusz1!$C$12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11"/>
          <c:order val="11"/>
          <c:tx>
            <c:strRef>
              <c:f>Arkusz1!$A$13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Arkusz1!$B$13</c:f>
              <c:numCache>
                <c:formatCode>General</c:formatCode>
                <c:ptCount val="1"/>
              </c:numCache>
            </c:numRef>
          </c:xVal>
          <c:yVal>
            <c:numRef>
              <c:f>Arkusz1!$C$13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12"/>
          <c:order val="12"/>
          <c:tx>
            <c:strRef>
              <c:f>Arkusz1!$A$14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Arkusz1!$B$14</c:f>
              <c:numCache>
                <c:formatCode>General</c:formatCode>
                <c:ptCount val="1"/>
              </c:numCache>
            </c:numRef>
          </c:xVal>
          <c:yVal>
            <c:numRef>
              <c:f>Arkusz1!$C$14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13"/>
          <c:order val="13"/>
          <c:tx>
            <c:strRef>
              <c:f>Arkusz1!$A$15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Arkusz1!$B$15</c:f>
              <c:numCache>
                <c:formatCode>General</c:formatCode>
                <c:ptCount val="1"/>
              </c:numCache>
            </c:numRef>
          </c:xVal>
          <c:yVal>
            <c:numRef>
              <c:f>Arkusz1!$C$15</c:f>
              <c:numCache>
                <c:formatCode>General</c:formatCode>
                <c:ptCount val="1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22672296"/>
        <c:axId val="322672688"/>
      </c:scatterChart>
      <c:valAx>
        <c:axId val="322672296"/>
        <c:scaling>
          <c:orientation val="minMax"/>
          <c:max val="3.2"/>
          <c:min val="2"/>
        </c:scaling>
        <c:delete val="0"/>
        <c:axPos val="t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1"/>
        <c:majorTickMark val="none"/>
        <c:minorTickMark val="none"/>
        <c:tickLblPos val="low"/>
        <c:spPr>
          <a:ln w="15875">
            <a:solidFill>
              <a:srgbClr val="3095C9"/>
            </a:solidFill>
          </a:ln>
        </c:spPr>
        <c:crossAx val="322672688"/>
        <c:crosses val="max"/>
        <c:crossBetween val="midCat"/>
        <c:majorUnit val="0.1"/>
        <c:minorUnit val="0.1"/>
      </c:valAx>
      <c:valAx>
        <c:axId val="322672688"/>
        <c:scaling>
          <c:orientation val="minMax"/>
          <c:max val="3.9"/>
          <c:min val="3.4"/>
        </c:scaling>
        <c:delete val="0"/>
        <c:axPos val="r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0"/>
        <c:majorTickMark val="none"/>
        <c:minorTickMark val="none"/>
        <c:tickLblPos val="low"/>
        <c:spPr>
          <a:ln w="15875">
            <a:solidFill>
              <a:srgbClr val="3095C9"/>
            </a:solidFill>
          </a:ln>
        </c:spPr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322672296"/>
        <c:crosses val="max"/>
        <c:crossBetween val="midCat"/>
        <c:majorUnit val="0.1"/>
      </c:valAx>
      <c:spPr>
        <a:solidFill>
          <a:schemeClr val="accent1">
            <a:lumMod val="20000"/>
            <a:lumOff val="80000"/>
            <a:alpha val="17000"/>
          </a:schemeClr>
        </a:solidFill>
        <a:ln w="3175">
          <a:solidFill>
            <a:srgbClr val="3095C9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rgbClr val="333333"/>
          </a:solidFill>
          <a:latin typeface="Neo Sans Pro Light" pitchFamily="34" charset="0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0428975633533"/>
          <c:y val="0.1491082609476862"/>
          <c:w val="0.48445782009884242"/>
          <c:h val="0.74163913200316656"/>
        </c:manualLayout>
      </c:layout>
      <c:radarChart>
        <c:radarStyle val="marker"/>
        <c:varyColors val="0"/>
        <c:ser>
          <c:idx val="0"/>
          <c:order val="0"/>
          <c:spPr>
            <a:ln>
              <a:solidFill>
                <a:srgbClr val="871D7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4223330024262541E-3"/>
                  <c:y val="7.620895346333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179661041246314E-2"/>
                  <c:y val="6.532196011142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980658063082594E-2"/>
                  <c:y val="5.225756808914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514656077640124E-2"/>
                  <c:y val="3.048358138533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7816550849189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669990072787614E-2"/>
                  <c:y val="-2.39513853741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71365905580384E-2"/>
                  <c:y val="-4.7902770748380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645663026688791E-2"/>
                  <c:y val="-6.314456144104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7.1854156122570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9912662033967618E-2"/>
                  <c:y val="-6.532196011142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8402991065508853E-2"/>
                  <c:y val="-5.44349667595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4092323075213928E-2"/>
                  <c:y val="-2.1773986703809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2626321089771423E-2"/>
                  <c:y val="2.1773986703809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2669990072787614E-2"/>
                  <c:y val="2.830618271495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6980658063082594E-2"/>
                  <c:y val="4.35479734076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8490329031541301E-2"/>
                  <c:y val="7.40315547929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871D79"/>
              </a:solidFill>
              <a:ln>
                <a:solidFill>
                  <a:srgbClr val="871D79"/>
                </a:solidFill>
              </a:ln>
            </c:spPr>
            <c:txPr>
              <a:bodyPr anchor="ctr" anchorCtr="0"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Arkusz1!$A$2:$A$17</c:f>
              <c:strCache>
                <c:ptCount val="16"/>
                <c:pt idx="0">
                  <c:v>pobyt w Polsce pozytywnie mnie zaskoczył</c:v>
                </c:pt>
                <c:pt idx="1">
                  <c:v>jest to kraj, po którym nie boję się podróżować</c:v>
                </c:pt>
                <c:pt idx="2">
                  <c:v>mogłem(am) tam spędzić czas tak jak lubię</c:v>
                </c:pt>
                <c:pt idx="3">
                  <c:v>w Polsce są piękne krajobrazy</c:v>
                </c:pt>
                <c:pt idx="4">
                  <c:v>Polska jest krajem atrakcyjnym turystycznie</c:v>
                </c:pt>
                <c:pt idx="5">
                  <c:v>to jeden z krajów, które chciał(a)bym jeszcze lepiej poznać</c:v>
                </c:pt>
                <c:pt idx="6">
                  <c:v>Polska oferuje korzystne ceny usług turystycznych</c:v>
                </c:pt>
                <c:pt idx="7">
                  <c:v>Polska jest krajem, do którego łatwo jest dotrzeć</c:v>
                </c:pt>
                <c:pt idx="8">
                  <c:v>Polska jest krajem, którego walory turystyczne wymagają większej reklamy</c:v>
                </c:pt>
                <c:pt idx="9">
                  <c:v>w Polsce jest dobra infrastruktura turystyczna</c:v>
                </c:pt>
                <c:pt idx="10">
                  <c:v>Polska jest krajem, po którym łatwo się poruszać</c:v>
                </c:pt>
                <c:pt idx="11">
                  <c:v>w Polsce odbywa się wiele ważnych wydarzeń kulturalnych</c:v>
                </c:pt>
                <c:pt idx="12">
                  <c:v>Polska oferuje wysoki standard usług turystycznych</c:v>
                </c:pt>
                <c:pt idx="13">
                  <c:v>w Polsce nie miałem(am) trudności w porozumiewaniu się z mieszkańcami tego kraju</c:v>
                </c:pt>
                <c:pt idx="14">
                  <c:v>łatwo jest znaleźć informacje o polskiej ofercie turystycznej</c:v>
                </c:pt>
                <c:pt idx="15">
                  <c:v>pobyt w Polsce jest ciekawszy niż w wielu innych popularnych miejscach za granicą</c:v>
                </c:pt>
              </c:strCache>
            </c:strRef>
          </c:cat>
          <c:val>
            <c:numRef>
              <c:f>Arkusz1!$B$2:$B$17</c:f>
              <c:numCache>
                <c:formatCode>#,##0.0</c:formatCode>
                <c:ptCount val="16"/>
                <c:pt idx="0">
                  <c:v>4.2719101123595502</c:v>
                </c:pt>
                <c:pt idx="1">
                  <c:v>4.148314606741569</c:v>
                </c:pt>
                <c:pt idx="2">
                  <c:v>4.1280898876404448</c:v>
                </c:pt>
                <c:pt idx="3">
                  <c:v>3.9595505617977542</c:v>
                </c:pt>
                <c:pt idx="4">
                  <c:v>4.0606741573033709</c:v>
                </c:pt>
                <c:pt idx="5">
                  <c:v>4.0853932584269659</c:v>
                </c:pt>
                <c:pt idx="6">
                  <c:v>4.0224719101123565</c:v>
                </c:pt>
                <c:pt idx="7">
                  <c:v>3.9910112359550562</c:v>
                </c:pt>
                <c:pt idx="8">
                  <c:v>3.9842696629213492</c:v>
                </c:pt>
                <c:pt idx="9">
                  <c:v>3.7865168539325862</c:v>
                </c:pt>
                <c:pt idx="10">
                  <c:v>3.7932584269662923</c:v>
                </c:pt>
                <c:pt idx="11">
                  <c:v>3.5280898876404496</c:v>
                </c:pt>
                <c:pt idx="12">
                  <c:v>3.6224719101123601</c:v>
                </c:pt>
                <c:pt idx="13">
                  <c:v>3.797752808988764</c:v>
                </c:pt>
                <c:pt idx="14">
                  <c:v>3.5303370786516877</c:v>
                </c:pt>
                <c:pt idx="15">
                  <c:v>3.4337078651685395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673864"/>
        <c:axId val="322674256"/>
      </c:radarChart>
      <c:catAx>
        <c:axId val="32267386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322674256"/>
        <c:crosses val="autoZero"/>
        <c:auto val="1"/>
        <c:lblAlgn val="ctr"/>
        <c:lblOffset val="100"/>
        <c:noMultiLvlLbl val="0"/>
      </c:catAx>
      <c:valAx>
        <c:axId val="322674256"/>
        <c:scaling>
          <c:orientation val="minMax"/>
          <c:max val="5"/>
          <c:min val="1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1"/>
        <c:majorTickMark val="cross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ysDot"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32267386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43761257856595"/>
          <c:y val="0.13421340975178067"/>
          <c:w val="0.49455365615113783"/>
          <c:h val="0.706692420739142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Arkusz1!$B$2:$B$3</c:f>
              <c:numCache>
                <c:formatCode>#,##0%</c:formatCode>
                <c:ptCount val="2"/>
                <c:pt idx="0">
                  <c:v>3.6015325670498116E-2</c:v>
                </c:pt>
                <c:pt idx="1">
                  <c:v>7.0498084291187799E-2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raczej niezadowolony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18042986116297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Arkusz1!$C$2:$C$3</c:f>
              <c:numCache>
                <c:formatCode>#,##0%</c:formatCode>
                <c:ptCount val="2"/>
                <c:pt idx="0">
                  <c:v>3.4482758620689655E-2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ani niezadowolony ani zadowolony/ 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2.3130398990276132E-2"/>
                  <c:y val="-5.35210080492224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Arkusz1!$D$2:$D$3</c:f>
              <c:numCache>
                <c:formatCode>#,##0%</c:formatCode>
                <c:ptCount val="2"/>
                <c:pt idx="0">
                  <c:v>3.9846743295019187E-2</c:v>
                </c:pt>
                <c:pt idx="1">
                  <c:v>4.0000000000000022E-2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raczej zadowolony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Arkusz1!$E$2:$E$3</c:f>
              <c:numCache>
                <c:formatCode>#,##0%</c:formatCode>
                <c:ptCount val="2"/>
                <c:pt idx="0">
                  <c:v>0.40996168582375503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bardzo zadowolony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Arkusz1!$F$2:$F$3</c:f>
              <c:numCache>
                <c:formatCode>#,##0%</c:formatCode>
                <c:ptCount val="2"/>
                <c:pt idx="0">
                  <c:v>0.47969348659003824</c:v>
                </c:pt>
                <c:pt idx="1">
                  <c:v>0.88965517241379399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75697808"/>
        <c:axId val="321024672"/>
      </c:barChart>
      <c:catAx>
        <c:axId val="7569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321024672"/>
        <c:crosses val="autoZero"/>
        <c:auto val="1"/>
        <c:lblAlgn val="ctr"/>
        <c:lblOffset val="100"/>
        <c:noMultiLvlLbl val="0"/>
      </c:catAx>
      <c:valAx>
        <c:axId val="32102467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75697808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7347799242707112E-2"/>
          <c:y val="0.14633105268207094"/>
          <c:w val="0.34200708118041551"/>
          <c:h val="0.72940983456125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43761257856595"/>
          <c:y val="0.13421340975178067"/>
          <c:w val="0.49455365615113783"/>
          <c:h val="0.706692420739142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2.8912998737845159E-2"/>
                  <c:y val="1.070420160984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Arkusz1!$B$8:$B$9</c:f>
              <c:numCache>
                <c:formatCode>#,##0%</c:formatCode>
                <c:ptCount val="2"/>
                <c:pt idx="0">
                  <c:v>1.3026819923371642E-2</c:v>
                </c:pt>
                <c:pt idx="1">
                  <c:v>4.4444444444444439E-2</c:v>
                </c:pt>
              </c:numCache>
            </c:numRef>
          </c:val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Arkusz1!$C$8:$C$9</c:f>
              <c:numCache>
                <c:formatCode>General</c:formatCode>
                <c:ptCount val="2"/>
                <c:pt idx="0" formatCode="#,##0%">
                  <c:v>3.1417624521072801E-2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Arkusz1!$D$7</c:f>
              <c:strCache>
                <c:ptCount val="1"/>
                <c:pt idx="0">
                  <c:v>ani tak ani nie/nie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Arkusz1!$D$8:$D$9</c:f>
              <c:numCache>
                <c:formatCode>General</c:formatCode>
                <c:ptCount val="2"/>
                <c:pt idx="0" formatCode="#,##0%">
                  <c:v>9.5785440613026906E-2</c:v>
                </c:pt>
                <c:pt idx="1">
                  <c:v>0.1</c:v>
                </c:pt>
              </c:numCache>
            </c:numRef>
          </c:val>
        </c:ser>
        <c:ser>
          <c:idx val="3"/>
          <c:order val="3"/>
          <c:tx>
            <c:strRef>
              <c:f>Arkusz1!$E$7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Arkusz1!$E$8:$E$9</c:f>
              <c:numCache>
                <c:formatCode>#,##0%</c:formatCode>
                <c:ptCount val="2"/>
                <c:pt idx="0">
                  <c:v>0.3164750957854412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Arkusz1!$F$7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Arkusz1!$F$8:$F$9</c:f>
              <c:numCache>
                <c:formatCode>#,##0%</c:formatCode>
                <c:ptCount val="2"/>
                <c:pt idx="0">
                  <c:v>0.54329501915708855</c:v>
                </c:pt>
                <c:pt idx="1">
                  <c:v>0.85977011494252875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21410840"/>
        <c:axId val="321415320"/>
      </c:barChart>
      <c:catAx>
        <c:axId val="32141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321415320"/>
        <c:crosses val="autoZero"/>
        <c:auto val="1"/>
        <c:lblAlgn val="ctr"/>
        <c:lblOffset val="100"/>
        <c:noMultiLvlLbl val="0"/>
      </c:catAx>
      <c:valAx>
        <c:axId val="3214153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321410840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7347799242707112E-2"/>
          <c:y val="0.14633105268207094"/>
          <c:w val="0.34200708118041551"/>
          <c:h val="0.72940983456125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43761257856595"/>
          <c:y val="0.13421340975178067"/>
          <c:w val="0.49455365615113783"/>
          <c:h val="0.706692420739142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Arkusz1!$B$4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Arkusz1!$B$5:$B$6</c:f>
              <c:numCache>
                <c:formatCode>#,##0%</c:formatCode>
                <c:ptCount val="2"/>
                <c:pt idx="0">
                  <c:v>3.8314176245210748E-3</c:v>
                </c:pt>
                <c:pt idx="1">
                  <c:v>3.1417624521072801E-2</c:v>
                </c:pt>
              </c:numCache>
            </c:numRef>
          </c:val>
        </c:ser>
        <c:ser>
          <c:idx val="1"/>
          <c:order val="1"/>
          <c:tx>
            <c:strRef>
              <c:f>Arkusz1!$C$4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02390991164916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Arkusz1!$C$5:$C$6</c:f>
              <c:numCache>
                <c:formatCode>#,##0%</c:formatCode>
                <c:ptCount val="2"/>
                <c:pt idx="0">
                  <c:v>2.7586206896551741E-2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Arkusz1!$D$4</c:f>
              <c:strCache>
                <c:ptCount val="1"/>
                <c:pt idx="0">
                  <c:v>ani nie ani tak / 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1.7347799242707112E-2"/>
                  <c:y val="5.35210080492224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Arkusz1!$D$5:$D$6</c:f>
              <c:numCache>
                <c:formatCode>#,##0%</c:formatCode>
                <c:ptCount val="2"/>
                <c:pt idx="0">
                  <c:v>7.9693486590038387E-2</c:v>
                </c:pt>
                <c:pt idx="1">
                  <c:v>8.0000000000000043E-2</c:v>
                </c:pt>
              </c:numCache>
            </c:numRef>
          </c:val>
        </c:ser>
        <c:ser>
          <c:idx val="3"/>
          <c:order val="3"/>
          <c:tx>
            <c:strRef>
              <c:f>Arkusz1!$E$4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Arkusz1!$E$5:$E$6</c:f>
              <c:numCache>
                <c:formatCode>#,##0%</c:formatCode>
                <c:ptCount val="2"/>
                <c:pt idx="0">
                  <c:v>0.31494252873563244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Arkusz1!$F$4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Arkusz1!$F$5:$F$6</c:f>
              <c:numCache>
                <c:formatCode>#,##0%</c:formatCode>
                <c:ptCount val="2"/>
                <c:pt idx="0">
                  <c:v>0.57394636015325651</c:v>
                </c:pt>
                <c:pt idx="1">
                  <c:v>0.88888888888888895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321436712"/>
        <c:axId val="75324712"/>
      </c:barChart>
      <c:catAx>
        <c:axId val="32143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75324712"/>
        <c:crosses val="autoZero"/>
        <c:auto val="1"/>
        <c:lblAlgn val="ctr"/>
        <c:lblOffset val="100"/>
        <c:noMultiLvlLbl val="0"/>
      </c:catAx>
      <c:valAx>
        <c:axId val="7532471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321436712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7347799242707112E-2"/>
          <c:y val="0.14633105268207094"/>
          <c:w val="0.34200708118041551"/>
          <c:h val="0.72940983456125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43761257856595"/>
          <c:y val="0.13421340975178067"/>
          <c:w val="0.49455365615113783"/>
          <c:h val="0.706692420739142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Arkusz1!$B$10</c:f>
              <c:strCache>
                <c:ptCount val="1"/>
                <c:pt idx="0">
                  <c:v>znacznie gorzej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3.4695598485414238E-2"/>
                  <c:y val="-5.35210080492224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Arkusz1!$B$11:$B$12</c:f>
              <c:numCache>
                <c:formatCode>#,##0%</c:formatCode>
                <c:ptCount val="2"/>
                <c:pt idx="0">
                  <c:v>6.1302681992337254E-3</c:v>
                </c:pt>
                <c:pt idx="1">
                  <c:v>5.9770114942528818E-2</c:v>
                </c:pt>
              </c:numCache>
            </c:numRef>
          </c:val>
        </c:ser>
        <c:ser>
          <c:idx val="1"/>
          <c:order val="1"/>
          <c:tx>
            <c:strRef>
              <c:f>Arkusz1!$C$10</c:f>
              <c:strCache>
                <c:ptCount val="1"/>
                <c:pt idx="0">
                  <c:v>gorzej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0239099116491611E-2"/>
                  <c:y val="1.070420160984459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333333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Arkusz1!$C$11:$C$12</c:f>
              <c:numCache>
                <c:formatCode>General</c:formatCode>
                <c:ptCount val="2"/>
                <c:pt idx="0" formatCode="#,##0%">
                  <c:v>5.3639846743294972E-2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Arkusz1!$D$10</c:f>
              <c:strCache>
                <c:ptCount val="1"/>
                <c:pt idx="0">
                  <c:v>tak samo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Arkusz1!$D$11:$D$12</c:f>
              <c:numCache>
                <c:formatCode>General</c:formatCode>
                <c:ptCount val="2"/>
                <c:pt idx="0" formatCode="#,##0%">
                  <c:v>0.40306513409961686</c:v>
                </c:pt>
                <c:pt idx="1">
                  <c:v>0.4</c:v>
                </c:pt>
              </c:numCache>
            </c:numRef>
          </c:val>
        </c:ser>
        <c:ser>
          <c:idx val="3"/>
          <c:order val="3"/>
          <c:tx>
            <c:strRef>
              <c:f>Arkusz1!$E$10</c:f>
              <c:strCache>
                <c:ptCount val="1"/>
                <c:pt idx="0">
                  <c:v>lepiej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Arkusz1!$E$11:$E$12</c:f>
              <c:numCache>
                <c:formatCode>#,##0%</c:formatCode>
                <c:ptCount val="2"/>
                <c:pt idx="0">
                  <c:v>0.42528735632183912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Arkusz1!$F$10</c:f>
              <c:strCache>
                <c:ptCount val="1"/>
                <c:pt idx="0">
                  <c:v>znacznie lepiej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Arkusz1!$F$11:$F$12</c:f>
              <c:numCache>
                <c:formatCode>#,##0%</c:formatCode>
                <c:ptCount val="2"/>
                <c:pt idx="0">
                  <c:v>0.11187739463601526</c:v>
                </c:pt>
                <c:pt idx="1">
                  <c:v>0.53716475095785399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75308592"/>
        <c:axId val="75309376"/>
      </c:barChart>
      <c:catAx>
        <c:axId val="7530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75309376"/>
        <c:crosses val="autoZero"/>
        <c:auto val="1"/>
        <c:lblAlgn val="ctr"/>
        <c:lblOffset val="100"/>
        <c:noMultiLvlLbl val="0"/>
      </c:catAx>
      <c:valAx>
        <c:axId val="7530937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75308592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7347799242707112E-2"/>
          <c:y val="0.14633105268207094"/>
          <c:w val="0.34200708118041551"/>
          <c:h val="0.72940983456125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37917374276821"/>
          <c:y val="2.9510020431358041E-2"/>
          <c:w val="0.47432144726946079"/>
          <c:h val="0.940979694818127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do Polski</c:v>
                </c:pt>
              </c:strCache>
            </c:strRef>
          </c:tx>
          <c:spPr>
            <a:solidFill>
              <a:srgbClr val="871D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Arkusz1!$A$3:$A$6</c:f>
              <c:strCache>
                <c:ptCount val="4"/>
                <c:pt idx="0">
                  <c:v>samolot</c:v>
                </c:pt>
                <c:pt idx="1">
                  <c:v>samochód</c:v>
                </c:pt>
                <c:pt idx="2">
                  <c:v>pociąg</c:v>
                </c:pt>
                <c:pt idx="3">
                  <c:v>autobus/bus</c:v>
                </c:pt>
              </c:strCache>
            </c:strRef>
          </c:cat>
          <c:val>
            <c:numRef>
              <c:f>Arkusz1!$B$3:$B$6</c:f>
              <c:numCache>
                <c:formatCode>#,##0%</c:formatCode>
                <c:ptCount val="4"/>
                <c:pt idx="0">
                  <c:v>0.63370786516853994</c:v>
                </c:pt>
                <c:pt idx="1">
                  <c:v>0.23595505617977541</c:v>
                </c:pt>
                <c:pt idx="2">
                  <c:v>0.16629213483146102</c:v>
                </c:pt>
                <c:pt idx="3">
                  <c:v>8.0898876404494516E-2</c:v>
                </c:pt>
              </c:numCache>
            </c:numRef>
          </c:val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na terenie Polski</c:v>
                </c:pt>
              </c:strCache>
            </c:strRef>
          </c:tx>
          <c:spPr>
            <a:solidFill>
              <a:srgbClr val="871D79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Arkusz1!$A$3:$A$6</c:f>
              <c:strCache>
                <c:ptCount val="4"/>
                <c:pt idx="0">
                  <c:v>samolot</c:v>
                </c:pt>
                <c:pt idx="1">
                  <c:v>samochód</c:v>
                </c:pt>
                <c:pt idx="2">
                  <c:v>pociąg</c:v>
                </c:pt>
                <c:pt idx="3">
                  <c:v>autobus/bus</c:v>
                </c:pt>
              </c:strCache>
            </c:strRef>
          </c:cat>
          <c:val>
            <c:numRef>
              <c:f>Arkusz1!$C$3:$C$6</c:f>
              <c:numCache>
                <c:formatCode>#,##0%</c:formatCode>
                <c:ptCount val="4"/>
                <c:pt idx="0">
                  <c:v>0.11460674157303387</c:v>
                </c:pt>
                <c:pt idx="1">
                  <c:v>0.45393258426966338</c:v>
                </c:pt>
                <c:pt idx="2">
                  <c:v>0.54157303370786469</c:v>
                </c:pt>
                <c:pt idx="3">
                  <c:v>0.31011235955056182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75310160"/>
        <c:axId val="75310552"/>
      </c:barChart>
      <c:catAx>
        <c:axId val="753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75310552"/>
        <c:crosses val="autoZero"/>
        <c:auto val="1"/>
        <c:lblAlgn val="ctr"/>
        <c:lblOffset val="100"/>
        <c:noMultiLvlLbl val="0"/>
      </c:catAx>
      <c:valAx>
        <c:axId val="75310552"/>
        <c:scaling>
          <c:orientation val="minMax"/>
          <c:max val="1"/>
          <c:min val="0"/>
        </c:scaling>
        <c:delete val="1"/>
        <c:axPos val="t"/>
        <c:numFmt formatCode="#,##0%" sourceLinked="1"/>
        <c:majorTickMark val="out"/>
        <c:minorTickMark val="none"/>
        <c:tickLblPos val="none"/>
        <c:crossAx val="7531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090792491536817"/>
          <c:y val="0.40227252230238308"/>
          <c:w val="0.20793650036056671"/>
          <c:h val="0.558258173605631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18145977583255E-2"/>
          <c:y val="1.6701656307012876E-2"/>
          <c:w val="0.22290890635651792"/>
          <c:h val="0.62427706354635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1 nocleg</c:v>
                </c:pt>
              </c:strCache>
            </c:strRef>
          </c:tx>
          <c:spPr>
            <a:solidFill>
              <a:srgbClr val="871D79">
                <a:alpha val="2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(Arkusz1!$C$4:$C$11;Arkusz1!$C$14)</c:f>
              <c:numCache>
                <c:formatCode>#,##0%</c:formatCode>
                <c:ptCount val="1"/>
                <c:pt idx="0">
                  <c:v>5.617977528089884E-2</c:v>
                </c:pt>
              </c:numCache>
            </c:numRef>
          </c:val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2-3 noclegi</c:v>
                </c:pt>
              </c:strCache>
            </c:strRef>
          </c:tx>
          <c:spPr>
            <a:solidFill>
              <a:srgbClr val="871D79">
                <a:alpha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(Arkusz1!$D$4:$D$11;Arkusz1!$D$14)</c:f>
              <c:numCache>
                <c:formatCode>#,##0%</c:formatCode>
                <c:ptCount val="1"/>
                <c:pt idx="0">
                  <c:v>0.15056179775280909</c:v>
                </c:pt>
              </c:numCache>
            </c:numRef>
          </c:val>
        </c:ser>
        <c:ser>
          <c:idx val="2"/>
          <c:order val="2"/>
          <c:tx>
            <c:strRef>
              <c:f>Arkusz1!$E$3</c:f>
              <c:strCache>
                <c:ptCount val="1"/>
                <c:pt idx="0">
                  <c:v>4-6 noclegów</c:v>
                </c:pt>
              </c:strCache>
            </c:strRef>
          </c:tx>
          <c:spPr>
            <a:solidFill>
              <a:srgbClr val="871D79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(Arkusz1!$E$4:$E$11;Arkusz1!$E$14)</c:f>
              <c:numCache>
                <c:formatCode>#,##0%</c:formatCode>
                <c:ptCount val="1"/>
                <c:pt idx="0">
                  <c:v>0.24494382022471911</c:v>
                </c:pt>
              </c:numCache>
            </c:numRef>
          </c:val>
        </c:ser>
        <c:ser>
          <c:idx val="3"/>
          <c:order val="3"/>
          <c:tx>
            <c:strRef>
              <c:f>Arkusz1!$F$3</c:f>
              <c:strCache>
                <c:ptCount val="1"/>
                <c:pt idx="0">
                  <c:v>7-13 noclegów</c:v>
                </c:pt>
              </c:strCache>
            </c:strRef>
          </c:tx>
          <c:spPr>
            <a:solidFill>
              <a:srgbClr val="871D79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(Arkusz1!$F$4:$F$11;Arkusz1!$F$14)</c:f>
              <c:numCache>
                <c:formatCode>#,##0%</c:formatCode>
                <c:ptCount val="1"/>
                <c:pt idx="0">
                  <c:v>0.44719101123595506</c:v>
                </c:pt>
              </c:numCache>
            </c:numRef>
          </c:val>
        </c:ser>
        <c:ser>
          <c:idx val="4"/>
          <c:order val="4"/>
          <c:tx>
            <c:strRef>
              <c:f>Arkusz1!$G$3</c:f>
              <c:strCache>
                <c:ptCount val="1"/>
                <c:pt idx="0">
                  <c:v>14 noclegów +</c:v>
                </c:pt>
              </c:strCache>
            </c:strRef>
          </c:tx>
          <c:spPr>
            <a:solidFill>
              <a:srgbClr val="871D79"/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2.3342764790582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(Arkusz1!$G$4:$G$11;Arkusz1!$G$14)</c:f>
              <c:numCache>
                <c:formatCode>#,##0%</c:formatCode>
                <c:ptCount val="1"/>
                <c:pt idx="0">
                  <c:v>0.10112359550561804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21179584"/>
        <c:axId val="321179976"/>
      </c:barChart>
      <c:catAx>
        <c:axId val="321179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21179976"/>
        <c:crosses val="autoZero"/>
        <c:auto val="1"/>
        <c:lblAlgn val="ctr"/>
        <c:lblOffset val="100"/>
        <c:noMultiLvlLbl val="0"/>
      </c:catAx>
      <c:valAx>
        <c:axId val="32117997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32117958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6154512875366753"/>
          <c:y val="0"/>
          <c:w val="0.3039143035776839"/>
          <c:h val="0.64321006760579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4060263999091"/>
          <c:y val="0.14977325534371072"/>
          <c:w val="0.36127080224037833"/>
          <c:h val="0.7092769538459275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871D79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1891007215126122E-2"/>
                  <c:y val="7.5872603877912684E-2"/>
                </c:manualLayout>
              </c:layout>
              <c:numFmt formatCode="0&quot;%&quot;" sourceLinked="0"/>
              <c:spPr/>
              <c:txPr>
                <a:bodyPr/>
                <a:lstStyle/>
                <a:p>
                  <a:pPr>
                    <a:defRPr sz="2800" b="1" i="1">
                      <a:solidFill>
                        <a:srgbClr val="871D79"/>
                      </a:solidFill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>
                    <a:solidFill>
                      <a:srgbClr val="871D79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TURYSTA EURO 2012</c:v>
                </c:pt>
                <c:pt idx="1">
                  <c:v>reszta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8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934972609125109E-2"/>
          <c:y val="5.25504125911622E-2"/>
          <c:w val="0.3450365480426163"/>
          <c:h val="0.47554754087378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 tylko w jednej miejscowości</c:v>
                </c:pt>
              </c:strCache>
            </c:strRef>
          </c:tx>
          <c:spPr>
            <a:solidFill>
              <a:srgbClr val="871D79">
                <a:alpha val="50196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Arkusz1!$B$5:$B$17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Arkusz1!$C$5:$C$17</c:f>
              <c:numCache>
                <c:formatCode>#,##0%</c:formatCode>
                <c:ptCount val="1"/>
                <c:pt idx="0">
                  <c:v>0.36629213483146067</c:v>
                </c:pt>
              </c:numCache>
            </c:numRef>
          </c:val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 w kilku miejscowościach</c:v>
                </c:pt>
              </c:strCache>
            </c:strRef>
          </c:tx>
          <c:spPr>
            <a:solidFill>
              <a:srgbClr val="871D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Arkusz1!$B$5:$B$17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Arkusz1!$D$5:$D$17</c:f>
              <c:numCache>
                <c:formatCode>#,##0%</c:formatCode>
                <c:ptCount val="1"/>
                <c:pt idx="0">
                  <c:v>0.63370786516853994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100"/>
        <c:axId val="322367016"/>
        <c:axId val="322367408"/>
      </c:barChart>
      <c:catAx>
        <c:axId val="3223670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22367408"/>
        <c:crosses val="autoZero"/>
        <c:auto val="1"/>
        <c:lblAlgn val="ctr"/>
        <c:lblOffset val="100"/>
        <c:noMultiLvlLbl val="0"/>
      </c:catAx>
      <c:valAx>
        <c:axId val="32236740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32236701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32005681105491723"/>
          <c:y val="6.8861892165692731E-2"/>
          <c:w val="0.42119811345225966"/>
          <c:h val="0.46023408030533253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30BAD-F08F-46D8-9C84-93BECE7B77CD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E6EE6-CD89-4209-BA8C-EFEBD42522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13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07366-BDC4-4092-ABCE-9F95A17075C1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99B1F-37FE-43DB-B4FF-EB96485526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20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9B1F-37FE-43DB-B4FF-EB96485526DC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0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 PROJEKTU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9" y="3506932"/>
            <a:ext cx="59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cel projektu</a:t>
            </a:r>
          </a:p>
        </p:txBody>
      </p:sp>
    </p:spTree>
    <p:extLst>
      <p:ext uri="{BB962C8B-B14F-4D97-AF65-F5344CB8AC3E}">
        <p14:creationId xmlns:p14="http://schemas.microsoft.com/office/powerpoint/2010/main" val="350707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zysztof.ostrowski\Desktop\kv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3" y="2305143"/>
            <a:ext cx="7102475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7" y="226144"/>
            <a:ext cx="181789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131840" y="1268760"/>
            <a:ext cx="5256584" cy="3600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0"/>
            <a:ext cx="5256584" cy="1268760"/>
          </a:xfrm>
          <a:prstGeom prst="rect">
            <a:avLst/>
          </a:prstGeom>
        </p:spPr>
        <p:txBody>
          <a:bodyPr wrap="none" lIns="0" tIns="0" rIns="0" bIns="0" anchor="b" anchorCtr="0">
            <a:normAutofit/>
          </a:bodyPr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4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2857498" y="14530"/>
            <a:ext cx="123111" cy="1342768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 err="1">
                <a:solidFill>
                  <a:srgbClr val="3585B7"/>
                </a:solidFill>
                <a:cs typeface="Calibri"/>
              </a:rPr>
              <a:t>●●●●●●●●●●●●●●●●●●●●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5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rzysztof.ostrowski\Desktop\ludziki RG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2"/>
          <a:stretch/>
        </p:blipFill>
        <p:spPr bwMode="auto">
          <a:xfrm>
            <a:off x="8364465" y="6325066"/>
            <a:ext cx="783041" cy="5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32865" r="9184" b="35255"/>
          <a:stretch/>
        </p:blipFill>
        <p:spPr>
          <a:xfrm>
            <a:off x="8220" y="6446520"/>
            <a:ext cx="1516088" cy="411480"/>
          </a:xfrm>
          <a:prstGeom prst="rect">
            <a:avLst/>
          </a:prstGeom>
        </p:spPr>
      </p:pic>
      <p:grpSp>
        <p:nvGrpSpPr>
          <p:cNvPr id="15" name="Grupa 14"/>
          <p:cNvGrpSpPr/>
          <p:nvPr userDrawn="1"/>
        </p:nvGrpSpPr>
        <p:grpSpPr>
          <a:xfrm>
            <a:off x="1701205" y="25469"/>
            <a:ext cx="43200" cy="662464"/>
            <a:chOff x="1663680" y="1424"/>
            <a:chExt cx="43200" cy="662464"/>
          </a:xfrm>
        </p:grpSpPr>
        <p:sp>
          <p:nvSpPr>
            <p:cNvPr id="16" name="Elipsa 15"/>
            <p:cNvSpPr/>
            <p:nvPr userDrawn="1"/>
          </p:nvSpPr>
          <p:spPr>
            <a:xfrm>
              <a:off x="1663680" y="6335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" name="Elipsa 16"/>
            <p:cNvSpPr/>
            <p:nvPr userDrawn="1"/>
          </p:nvSpPr>
          <p:spPr>
            <a:xfrm>
              <a:off x="1663680" y="142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Elipsa 17"/>
            <p:cNvSpPr/>
            <p:nvPr userDrawn="1"/>
          </p:nvSpPr>
          <p:spPr>
            <a:xfrm>
              <a:off x="1663680" y="12527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Elipsa 18"/>
            <p:cNvSpPr/>
            <p:nvPr userDrawn="1"/>
          </p:nvSpPr>
          <p:spPr>
            <a:xfrm>
              <a:off x="1663680" y="18720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Elipsa 19"/>
            <p:cNvSpPr/>
            <p:nvPr userDrawn="1"/>
          </p:nvSpPr>
          <p:spPr>
            <a:xfrm>
              <a:off x="1663680" y="24912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Elipsa 20"/>
            <p:cNvSpPr/>
            <p:nvPr userDrawn="1"/>
          </p:nvSpPr>
          <p:spPr>
            <a:xfrm>
              <a:off x="1663680" y="31105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2" name="Elipsa 21"/>
            <p:cNvSpPr/>
            <p:nvPr userDrawn="1"/>
          </p:nvSpPr>
          <p:spPr>
            <a:xfrm>
              <a:off x="1663680" y="37298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Elipsa 22"/>
            <p:cNvSpPr/>
            <p:nvPr userDrawn="1"/>
          </p:nvSpPr>
          <p:spPr>
            <a:xfrm>
              <a:off x="1663680" y="43490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Elipsa 23"/>
            <p:cNvSpPr/>
            <p:nvPr userDrawn="1"/>
          </p:nvSpPr>
          <p:spPr>
            <a:xfrm>
              <a:off x="1663680" y="49683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Elipsa 24"/>
            <p:cNvSpPr/>
            <p:nvPr userDrawn="1"/>
          </p:nvSpPr>
          <p:spPr>
            <a:xfrm>
              <a:off x="1663680" y="55875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Elipsa 25"/>
            <p:cNvSpPr/>
            <p:nvPr userDrawn="1"/>
          </p:nvSpPr>
          <p:spPr>
            <a:xfrm>
              <a:off x="1663680" y="62068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14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139"/>
            <a:ext cx="9136691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1662812" y="14530"/>
            <a:ext cx="123111" cy="978435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>
                <a:solidFill>
                  <a:srgbClr val="3585B7"/>
                </a:solidFill>
                <a:cs typeface="Calibri"/>
              </a:rPr>
              <a:t>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9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2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0B57-C9FD-4DBA-8DE7-C0F15EAFC843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862D-EE3F-49C3-BB0A-16E6818FCD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zysztof.ostrowski\Desktop\kv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3" y="2305143"/>
            <a:ext cx="7102475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7" y="494020"/>
            <a:ext cx="181789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131840" y="1268760"/>
            <a:ext cx="5256584" cy="3600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0"/>
            <a:ext cx="5256584" cy="1268760"/>
          </a:xfrm>
          <a:prstGeom prst="rect">
            <a:avLst/>
          </a:prstGeom>
        </p:spPr>
        <p:txBody>
          <a:bodyPr wrap="none" lIns="0" tIns="0" rIns="0" bIns="0" anchor="b" anchorCtr="0">
            <a:normAutofit/>
          </a:bodyPr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4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2857498" y="14530"/>
            <a:ext cx="123111" cy="1342768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 err="1">
                <a:solidFill>
                  <a:srgbClr val="3585B7"/>
                </a:solidFill>
                <a:cs typeface="Calibri"/>
              </a:rPr>
              <a:t>●●●●●●●●●●●●●●●●●●●●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5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rzysztof.ostrowski\Desktop\ludziki RG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2"/>
          <a:stretch/>
        </p:blipFill>
        <p:spPr bwMode="auto">
          <a:xfrm>
            <a:off x="8364465" y="6325066"/>
            <a:ext cx="783041" cy="5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32865" r="9184" b="35255"/>
          <a:stretch/>
        </p:blipFill>
        <p:spPr>
          <a:xfrm>
            <a:off x="8220" y="6446520"/>
            <a:ext cx="1516088" cy="411480"/>
          </a:xfrm>
          <a:prstGeom prst="rect">
            <a:avLst/>
          </a:prstGeom>
        </p:spPr>
      </p:pic>
      <p:grpSp>
        <p:nvGrpSpPr>
          <p:cNvPr id="15" name="Grupa 14"/>
          <p:cNvGrpSpPr/>
          <p:nvPr userDrawn="1"/>
        </p:nvGrpSpPr>
        <p:grpSpPr>
          <a:xfrm>
            <a:off x="1701205" y="25469"/>
            <a:ext cx="43200" cy="662464"/>
            <a:chOff x="1663680" y="1424"/>
            <a:chExt cx="43200" cy="662464"/>
          </a:xfrm>
        </p:grpSpPr>
        <p:sp>
          <p:nvSpPr>
            <p:cNvPr id="16" name="Elipsa 15"/>
            <p:cNvSpPr/>
            <p:nvPr userDrawn="1"/>
          </p:nvSpPr>
          <p:spPr>
            <a:xfrm>
              <a:off x="1663680" y="6335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" name="Elipsa 16"/>
            <p:cNvSpPr/>
            <p:nvPr userDrawn="1"/>
          </p:nvSpPr>
          <p:spPr>
            <a:xfrm>
              <a:off x="1663680" y="142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Elipsa 17"/>
            <p:cNvSpPr/>
            <p:nvPr userDrawn="1"/>
          </p:nvSpPr>
          <p:spPr>
            <a:xfrm>
              <a:off x="1663680" y="12527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Elipsa 18"/>
            <p:cNvSpPr/>
            <p:nvPr userDrawn="1"/>
          </p:nvSpPr>
          <p:spPr>
            <a:xfrm>
              <a:off x="1663680" y="18720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Elipsa 19"/>
            <p:cNvSpPr/>
            <p:nvPr userDrawn="1"/>
          </p:nvSpPr>
          <p:spPr>
            <a:xfrm>
              <a:off x="1663680" y="24912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Elipsa 20"/>
            <p:cNvSpPr/>
            <p:nvPr userDrawn="1"/>
          </p:nvSpPr>
          <p:spPr>
            <a:xfrm>
              <a:off x="1663680" y="31105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2" name="Elipsa 21"/>
            <p:cNvSpPr/>
            <p:nvPr userDrawn="1"/>
          </p:nvSpPr>
          <p:spPr>
            <a:xfrm>
              <a:off x="1663680" y="37298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Elipsa 22"/>
            <p:cNvSpPr/>
            <p:nvPr userDrawn="1"/>
          </p:nvSpPr>
          <p:spPr>
            <a:xfrm>
              <a:off x="1663680" y="43490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Elipsa 23"/>
            <p:cNvSpPr/>
            <p:nvPr userDrawn="1"/>
          </p:nvSpPr>
          <p:spPr>
            <a:xfrm>
              <a:off x="1663680" y="49683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Elipsa 24"/>
            <p:cNvSpPr/>
            <p:nvPr userDrawn="1"/>
          </p:nvSpPr>
          <p:spPr>
            <a:xfrm>
              <a:off x="1663680" y="55875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Elipsa 25"/>
            <p:cNvSpPr/>
            <p:nvPr userDrawn="1"/>
          </p:nvSpPr>
          <p:spPr>
            <a:xfrm>
              <a:off x="1663680" y="62068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27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139"/>
            <a:ext cx="9136691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9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 userDrawn="1"/>
        </p:nvGrpSpPr>
        <p:grpSpPr>
          <a:xfrm>
            <a:off x="1701205" y="25469"/>
            <a:ext cx="43200" cy="662464"/>
            <a:chOff x="1663680" y="1424"/>
            <a:chExt cx="43200" cy="662464"/>
          </a:xfrm>
        </p:grpSpPr>
        <p:sp>
          <p:nvSpPr>
            <p:cNvPr id="14" name="Elipsa 13"/>
            <p:cNvSpPr/>
            <p:nvPr userDrawn="1"/>
          </p:nvSpPr>
          <p:spPr>
            <a:xfrm>
              <a:off x="1663680" y="6335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5" name="Elipsa 14"/>
            <p:cNvSpPr/>
            <p:nvPr userDrawn="1"/>
          </p:nvSpPr>
          <p:spPr>
            <a:xfrm>
              <a:off x="1663680" y="142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6" name="Elipsa 15"/>
            <p:cNvSpPr/>
            <p:nvPr userDrawn="1"/>
          </p:nvSpPr>
          <p:spPr>
            <a:xfrm>
              <a:off x="1663680" y="12527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Elipsa 17"/>
            <p:cNvSpPr/>
            <p:nvPr userDrawn="1"/>
          </p:nvSpPr>
          <p:spPr>
            <a:xfrm>
              <a:off x="1663680" y="18720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Elipsa 18"/>
            <p:cNvSpPr/>
            <p:nvPr userDrawn="1"/>
          </p:nvSpPr>
          <p:spPr>
            <a:xfrm>
              <a:off x="1663680" y="24912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Elipsa 19"/>
            <p:cNvSpPr/>
            <p:nvPr userDrawn="1"/>
          </p:nvSpPr>
          <p:spPr>
            <a:xfrm>
              <a:off x="1663680" y="31105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Elipsa 20"/>
            <p:cNvSpPr/>
            <p:nvPr userDrawn="1"/>
          </p:nvSpPr>
          <p:spPr>
            <a:xfrm>
              <a:off x="1663680" y="37298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2" name="Elipsa 21"/>
            <p:cNvSpPr/>
            <p:nvPr userDrawn="1"/>
          </p:nvSpPr>
          <p:spPr>
            <a:xfrm>
              <a:off x="1663680" y="43490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Elipsa 22"/>
            <p:cNvSpPr/>
            <p:nvPr userDrawn="1"/>
          </p:nvSpPr>
          <p:spPr>
            <a:xfrm>
              <a:off x="1663680" y="49683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Elipsa 23"/>
            <p:cNvSpPr/>
            <p:nvPr userDrawn="1"/>
          </p:nvSpPr>
          <p:spPr>
            <a:xfrm>
              <a:off x="1663680" y="55875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Elipsa 24"/>
            <p:cNvSpPr/>
            <p:nvPr userDrawn="1"/>
          </p:nvSpPr>
          <p:spPr>
            <a:xfrm>
              <a:off x="1663680" y="62068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51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zysztof.ostrowski\Desktop\kv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3" y="2305143"/>
            <a:ext cx="7102475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7" y="226144"/>
            <a:ext cx="181789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131840" y="1268760"/>
            <a:ext cx="5256584" cy="3600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0"/>
            <a:ext cx="5256584" cy="1268760"/>
          </a:xfrm>
          <a:prstGeom prst="rect">
            <a:avLst/>
          </a:prstGeom>
        </p:spPr>
        <p:txBody>
          <a:bodyPr wrap="none" lIns="0" tIns="0" rIns="0" bIns="0" anchor="b" anchorCtr="0">
            <a:normAutofit/>
          </a:bodyPr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4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2857498" y="14530"/>
            <a:ext cx="123111" cy="1342768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 err="1">
                <a:solidFill>
                  <a:srgbClr val="3585B7"/>
                </a:solidFill>
                <a:cs typeface="Calibri"/>
              </a:rPr>
              <a:t>●●●●●●●●●●●●●●●●●●●●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7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rzysztof.ostrowski\Desktop\ludziki RG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2"/>
          <a:stretch/>
        </p:blipFill>
        <p:spPr bwMode="auto">
          <a:xfrm>
            <a:off x="8364465" y="6325066"/>
            <a:ext cx="783041" cy="5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32865" r="9184" b="35255"/>
          <a:stretch/>
        </p:blipFill>
        <p:spPr>
          <a:xfrm>
            <a:off x="8220" y="6446520"/>
            <a:ext cx="1516088" cy="411480"/>
          </a:xfrm>
          <a:prstGeom prst="rect">
            <a:avLst/>
          </a:prstGeom>
        </p:spPr>
      </p:pic>
      <p:grpSp>
        <p:nvGrpSpPr>
          <p:cNvPr id="15" name="Grupa 14"/>
          <p:cNvGrpSpPr/>
          <p:nvPr userDrawn="1"/>
        </p:nvGrpSpPr>
        <p:grpSpPr>
          <a:xfrm>
            <a:off x="1701205" y="25469"/>
            <a:ext cx="43200" cy="662464"/>
            <a:chOff x="1663680" y="1424"/>
            <a:chExt cx="43200" cy="662464"/>
          </a:xfrm>
        </p:grpSpPr>
        <p:sp>
          <p:nvSpPr>
            <p:cNvPr id="16" name="Elipsa 15"/>
            <p:cNvSpPr/>
            <p:nvPr userDrawn="1"/>
          </p:nvSpPr>
          <p:spPr>
            <a:xfrm>
              <a:off x="1663680" y="6335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" name="Elipsa 16"/>
            <p:cNvSpPr/>
            <p:nvPr userDrawn="1"/>
          </p:nvSpPr>
          <p:spPr>
            <a:xfrm>
              <a:off x="1663680" y="142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Elipsa 17"/>
            <p:cNvSpPr/>
            <p:nvPr userDrawn="1"/>
          </p:nvSpPr>
          <p:spPr>
            <a:xfrm>
              <a:off x="1663680" y="12527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Elipsa 18"/>
            <p:cNvSpPr/>
            <p:nvPr userDrawn="1"/>
          </p:nvSpPr>
          <p:spPr>
            <a:xfrm>
              <a:off x="1663680" y="18720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Elipsa 19"/>
            <p:cNvSpPr/>
            <p:nvPr userDrawn="1"/>
          </p:nvSpPr>
          <p:spPr>
            <a:xfrm>
              <a:off x="1663680" y="24912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Elipsa 20"/>
            <p:cNvSpPr/>
            <p:nvPr userDrawn="1"/>
          </p:nvSpPr>
          <p:spPr>
            <a:xfrm>
              <a:off x="1663680" y="31105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2" name="Elipsa 21"/>
            <p:cNvSpPr/>
            <p:nvPr userDrawn="1"/>
          </p:nvSpPr>
          <p:spPr>
            <a:xfrm>
              <a:off x="1663680" y="37298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Elipsa 22"/>
            <p:cNvSpPr/>
            <p:nvPr userDrawn="1"/>
          </p:nvSpPr>
          <p:spPr>
            <a:xfrm>
              <a:off x="1663680" y="43490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Elipsa 23"/>
            <p:cNvSpPr/>
            <p:nvPr userDrawn="1"/>
          </p:nvSpPr>
          <p:spPr>
            <a:xfrm>
              <a:off x="1663680" y="49683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Elipsa 24"/>
            <p:cNvSpPr/>
            <p:nvPr userDrawn="1"/>
          </p:nvSpPr>
          <p:spPr>
            <a:xfrm>
              <a:off x="1663680" y="55875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Elipsa 25"/>
            <p:cNvSpPr/>
            <p:nvPr userDrawn="1"/>
          </p:nvSpPr>
          <p:spPr>
            <a:xfrm>
              <a:off x="1663680" y="62068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53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139"/>
            <a:ext cx="9136691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1662812" y="14530"/>
            <a:ext cx="123111" cy="978435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>
                <a:solidFill>
                  <a:srgbClr val="3585B7"/>
                </a:solidFill>
                <a:cs typeface="Calibri"/>
              </a:rPr>
              <a:t>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9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6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ROJEKTU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tło projektu</a:t>
            </a:r>
          </a:p>
        </p:txBody>
      </p:sp>
    </p:spTree>
    <p:extLst>
      <p:ext uri="{BB962C8B-B14F-4D97-AF65-F5344CB8AC3E}">
        <p14:creationId xmlns:p14="http://schemas.microsoft.com/office/powerpoint/2010/main" val="2917868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_pus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2195736" y="404664"/>
            <a:ext cx="5256584" cy="57606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300" baseline="0">
                <a:solidFill>
                  <a:srgbClr val="828282"/>
                </a:solidFill>
                <a:latin typeface="Neo Sans Pro Light" pitchFamily="34" charset="0"/>
              </a:defRPr>
            </a:lvl5pPr>
          </a:lstStyle>
          <a:p>
            <a:pPr lvl="4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 descr="pamperki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745"/>
          <a:stretch/>
        </p:blipFill>
        <p:spPr>
          <a:xfrm>
            <a:off x="7757484" y="6295715"/>
            <a:ext cx="918972" cy="5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131840" y="1268760"/>
            <a:ext cx="5256584" cy="3600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692696"/>
            <a:ext cx="5256584" cy="57606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4"/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4" name="Picture 2" descr="C:\Users\krzysztof.ostrowski\Desktop\kv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3" y="2326163"/>
            <a:ext cx="7102475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6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 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1"/>
          </p:nvPr>
        </p:nvSpPr>
        <p:spPr>
          <a:xfrm>
            <a:off x="2339752" y="1988840"/>
            <a:ext cx="5615880" cy="3600400"/>
          </a:xfrm>
          <a:prstGeom prst="rect">
            <a:avLst/>
          </a:prstGeom>
        </p:spPr>
        <p:txBody>
          <a:bodyPr lIns="0" tIns="0" rIns="0" bIns="0" numCol="1" spcCol="0" anchor="t" anchorCtr="0"/>
          <a:lstStyle>
            <a:lvl1pPr marL="0" indent="457200" algn="l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100" spc="100" normalizeH="0" baseline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eo Sans Pro" pitchFamily="34" charset="0"/>
              </a:defRPr>
            </a:lvl1pPr>
          </a:lstStyle>
          <a:p>
            <a:endParaRPr lang="pl-PL" dirty="0" smtClean="0"/>
          </a:p>
        </p:txBody>
      </p:sp>
      <p:sp>
        <p:nvSpPr>
          <p:cNvPr id="6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2339752" y="1556792"/>
            <a:ext cx="5615880" cy="432048"/>
          </a:xfrm>
          <a:prstGeom prst="rect">
            <a:avLst/>
          </a:prstGeom>
        </p:spPr>
        <p:txBody>
          <a:bodyPr lIns="0" tIns="0" rIns="0" bIns="0" numCol="1" spcCol="0" anchor="t" anchorCtr="0">
            <a:scene3d>
              <a:camera prst="orthographicFront"/>
              <a:lightRig rig="threePt" dir="t"/>
            </a:scene3d>
            <a:sp3d>
              <a:contourClr>
                <a:srgbClr val="495677"/>
              </a:contourClr>
            </a:sp3d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600" b="1" i="0" baseline="0">
                <a:solidFill>
                  <a:srgbClr val="495677"/>
                </a:solidFill>
                <a:effectLst/>
              </a:defRPr>
            </a:lvl1pPr>
          </a:lstStyle>
          <a:p>
            <a:endParaRPr lang="pl-PL" dirty="0" smtClean="0"/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2339752" y="5589240"/>
            <a:ext cx="2808312" cy="720080"/>
          </a:xfrm>
          <a:prstGeom prst="rect">
            <a:avLst/>
          </a:prstGeom>
        </p:spPr>
        <p:txBody>
          <a:bodyPr lIns="0" tIns="0" rIns="0" bIns="0" numCol="1" spcCol="0" anchor="t" anchorCtr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100" baseline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eo Sans Pro" pitchFamily="34" charset="0"/>
              </a:defRPr>
            </a:lvl1pPr>
          </a:lstStyle>
          <a:p>
            <a:endParaRPr lang="pl-PL" dirty="0" smtClean="0"/>
          </a:p>
        </p:txBody>
      </p:sp>
      <p:sp>
        <p:nvSpPr>
          <p:cNvPr id="10" name="Symbol zastępczy tekstu 7"/>
          <p:cNvSpPr>
            <a:spLocks noGrp="1"/>
          </p:cNvSpPr>
          <p:nvPr>
            <p:ph type="body" sz="quarter" idx="14"/>
          </p:nvPr>
        </p:nvSpPr>
        <p:spPr>
          <a:xfrm>
            <a:off x="5148064" y="5589240"/>
            <a:ext cx="2808312" cy="720080"/>
          </a:xfrm>
          <a:prstGeom prst="rect">
            <a:avLst/>
          </a:prstGeom>
        </p:spPr>
        <p:txBody>
          <a:bodyPr lIns="0" tIns="0" rIns="0" bIns="0" numCol="1" spcCol="0" anchor="t" anchorCtr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100" b="0" i="0" baseline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eo Sans Pro" pitchFamily="34" charset="0"/>
              </a:defRPr>
            </a:lvl1pPr>
          </a:lstStyle>
          <a:p>
            <a:endParaRPr lang="pl-PL" dirty="0" smtClean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8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 projektu_przeklad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140968"/>
            <a:ext cx="1296144" cy="136815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4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 projektu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type="body" sz="quarter" idx="11"/>
          </p:nvPr>
        </p:nvSpPr>
        <p:spPr>
          <a:xfrm>
            <a:off x="2339752" y="2492226"/>
            <a:ext cx="5615880" cy="3673078"/>
          </a:xfrm>
          <a:prstGeom prst="rect">
            <a:avLst/>
          </a:prstGeom>
        </p:spPr>
        <p:txBody>
          <a:bodyPr lIns="0" tIns="0" rIns="0" bIns="0" numCol="2" spcCol="432000" anchor="t" anchorCtr="0"/>
          <a:lstStyle>
            <a:lvl1pPr marL="0" indent="360000" algn="l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rojektu_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212976"/>
            <a:ext cx="1368152" cy="1224136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3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rojektu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8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_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140968"/>
            <a:ext cx="1296144" cy="136815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2267744" y="1484784"/>
            <a:ext cx="5615880" cy="351656"/>
          </a:xfrm>
          <a:prstGeom prst="rect">
            <a:avLst/>
          </a:prstGeom>
        </p:spPr>
        <p:txBody>
          <a:bodyPr lIns="0" tIns="0" rIns="0" bIns="0" numCol="1" spcCol="432000" anchor="t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4CF"/>
              </a:buClr>
              <a:buSzPct val="200000"/>
              <a:buFont typeface="Neo Sans Pro" pitchFamily="34" charset="0"/>
              <a:buNone/>
              <a:tabLst/>
              <a:defRPr sz="1200" b="1" baseline="0">
                <a:solidFill>
                  <a:srgbClr val="0094CF"/>
                </a:solidFill>
              </a:defRPr>
            </a:lvl1pPr>
            <a:lvl5pPr algn="l">
              <a:defRPr/>
            </a:lvl5pPr>
          </a:lstStyle>
          <a:p>
            <a:endParaRPr lang="pl-PL" dirty="0" smtClean="0"/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2267744" y="1844824"/>
            <a:ext cx="5615880" cy="4392488"/>
          </a:xfrm>
          <a:prstGeom prst="rect">
            <a:avLst/>
          </a:prstGeom>
        </p:spPr>
        <p:txBody>
          <a:bodyPr lIns="0" tIns="0" rIns="0" bIns="0" numCol="1" spcCol="432000" anchor="t" anchorCtr="0"/>
          <a:lstStyle>
            <a:lvl1pPr marL="360000" marR="0" indent="-360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4CF"/>
              </a:buClr>
              <a:buSzPct val="200000"/>
              <a:buFont typeface="Neo Sans Pro" pitchFamily="34" charset="0"/>
              <a:buChar char="»"/>
              <a:tabLst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5pPr algn="l"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9" y="3506932"/>
            <a:ext cx="59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811914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_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212976"/>
            <a:ext cx="1368152" cy="1296144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3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 PROJEKTU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9" y="3506932"/>
            <a:ext cx="59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latin typeface="Neo Sans Pro Light" pitchFamily="34" charset="0"/>
                <a:sym typeface="Wingdings" pitchFamily="2" charset="2"/>
              </a:rPr>
              <a:t>cel projektu</a:t>
            </a:r>
          </a:p>
        </p:txBody>
      </p:sp>
    </p:spTree>
    <p:extLst>
      <p:ext uri="{BB962C8B-B14F-4D97-AF65-F5344CB8AC3E}">
        <p14:creationId xmlns:p14="http://schemas.microsoft.com/office/powerpoint/2010/main" val="418722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4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 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212976"/>
            <a:ext cx="1368152" cy="1296144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6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zt projektu_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6948264" y="3212976"/>
            <a:ext cx="1440160" cy="1224136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zt projektu 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1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świadczenie 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92280" y="3140968"/>
            <a:ext cx="1296144" cy="1368152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3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świadczenie dan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2267744" y="2276872"/>
            <a:ext cx="5615880" cy="3960440"/>
          </a:xfrm>
          <a:prstGeom prst="rect">
            <a:avLst/>
          </a:prstGeom>
        </p:spPr>
        <p:txBody>
          <a:bodyPr lIns="0" tIns="0" rIns="0" bIns="0" numCol="1" spcCol="432000" anchor="t" anchorCtr="0"/>
          <a:lstStyle>
            <a:lvl1pPr marL="360000" marR="0" indent="-360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4CF"/>
              </a:buClr>
              <a:buSzPct val="200000"/>
              <a:buFont typeface="Arial" pitchFamily="34" charset="0"/>
              <a:buNone/>
              <a:tabLst/>
              <a:defRPr sz="1600" b="0" baseline="0">
                <a:solidFill>
                  <a:schemeClr val="bg1">
                    <a:lumMod val="50000"/>
                  </a:schemeClr>
                </a:solidFill>
              </a:defRPr>
            </a:lvl1pPr>
            <a:lvl5pPr algn="l">
              <a:defRPr/>
            </a:lvl5pPr>
          </a:lstStyle>
          <a:p>
            <a:pPr marL="360000" marR="0" lvl="0" indent="-360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4CF"/>
              </a:buClr>
              <a:buSzPct val="200000"/>
              <a:buFontTx/>
              <a:buBlip>
                <a:blip r:embed="rId3"/>
              </a:buBlip>
              <a:tabLst/>
              <a:defRPr/>
            </a:pPr>
            <a:endParaRPr 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9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020272" y="3212976"/>
            <a:ext cx="1296144" cy="1296144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3573016"/>
            <a:ext cx="4247678" cy="575493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495677"/>
                </a:solidFill>
                <a:latin typeface="Neo Sans Pro Light" pitchFamily="34" charset="0"/>
                <a:sym typeface="Wingdings" pitchFamily="2" charset="2"/>
              </a:defRPr>
            </a:lvl1pPr>
          </a:lstStyle>
          <a:p>
            <a:pPr lvl="0"/>
            <a:r>
              <a:rPr lang="pl-PL" dirty="0" smtClean="0"/>
              <a:t>Temat działu … 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702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ZA DANYCH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 userDrawn="1"/>
        </p:nvSpPr>
        <p:spPr>
          <a:xfrm>
            <a:off x="395289" y="3506932"/>
            <a:ext cx="59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analiza danych</a:t>
            </a:r>
          </a:p>
        </p:txBody>
      </p:sp>
    </p:spTree>
    <p:extLst>
      <p:ext uri="{BB962C8B-B14F-4D97-AF65-F5344CB8AC3E}">
        <p14:creationId xmlns:p14="http://schemas.microsoft.com/office/powerpoint/2010/main" val="131914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emy za uwagę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0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L PROJEKTU 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/>
          </p:nvPr>
        </p:nvSpPr>
        <p:spPr>
          <a:xfrm>
            <a:off x="1928794" y="1714488"/>
            <a:ext cx="6929486" cy="428628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b="1">
                <a:solidFill>
                  <a:schemeClr val="accent1"/>
                </a:solidFill>
                <a:latin typeface="Neo Sans Pro Light" pitchFamily="34" charset="0"/>
              </a:defRPr>
            </a:lvl1pPr>
            <a:lvl2pPr marL="0" indent="0">
              <a:buNone/>
              <a:defRPr sz="1200">
                <a:solidFill>
                  <a:srgbClr val="828282"/>
                </a:solidFill>
                <a:latin typeface="Neo Sans Pro Light" pitchFamily="34" charset="0"/>
              </a:defRPr>
            </a:lvl2pPr>
            <a:lvl3pPr marL="357188" indent="-174625">
              <a:buClr>
                <a:schemeClr val="accent1"/>
              </a:buClr>
              <a:buSzPct val="115000"/>
              <a:buFont typeface="Arial" pitchFamily="34" charset="0"/>
              <a:buChar char="•"/>
              <a:defRPr sz="1200">
                <a:solidFill>
                  <a:srgbClr val="828282"/>
                </a:solidFill>
                <a:latin typeface="Neo Sans Pro Light" pitchFamily="34" charset="0"/>
              </a:defRPr>
            </a:lvl3pPr>
            <a:lvl4pPr marL="714375" indent="-174625">
              <a:buClr>
                <a:schemeClr val="accent1"/>
              </a:buClr>
              <a:buSzPct val="85000"/>
              <a:buFont typeface="Arial" pitchFamily="34" charset="0"/>
              <a:buChar char="•"/>
              <a:defRPr sz="1200">
                <a:solidFill>
                  <a:srgbClr val="828282"/>
                </a:solidFill>
                <a:latin typeface="Neo Sans Pro Light" pitchFamily="34" charset="0"/>
              </a:defRPr>
            </a:lvl4pPr>
            <a:lvl5pPr>
              <a:defRPr>
                <a:latin typeface="Neo Sans Pro Light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878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ZT PROJEKTU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koszt projektu</a:t>
            </a:r>
          </a:p>
        </p:txBody>
      </p:sp>
    </p:spTree>
    <p:extLst>
      <p:ext uri="{BB962C8B-B14F-4D97-AF65-F5344CB8AC3E}">
        <p14:creationId xmlns:p14="http://schemas.microsoft.com/office/powerpoint/2010/main" val="174217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harmonogram</a:t>
            </a:r>
          </a:p>
        </p:txBody>
      </p:sp>
    </p:spTree>
    <p:extLst>
      <p:ext uri="{BB962C8B-B14F-4D97-AF65-F5344CB8AC3E}">
        <p14:creationId xmlns:p14="http://schemas.microsoft.com/office/powerpoint/2010/main" val="31486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zespół</a:t>
            </a:r>
          </a:p>
        </p:txBody>
      </p:sp>
    </p:spTree>
    <p:extLst>
      <p:ext uri="{BB962C8B-B14F-4D97-AF65-F5344CB8AC3E}">
        <p14:creationId xmlns:p14="http://schemas.microsoft.com/office/powerpoint/2010/main" val="256738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ŚWIADCZENIE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doświadczenie</a:t>
            </a:r>
          </a:p>
        </p:txBody>
      </p:sp>
    </p:spTree>
    <p:extLst>
      <p:ext uri="{BB962C8B-B14F-4D97-AF65-F5344CB8AC3E}">
        <p14:creationId xmlns:p14="http://schemas.microsoft.com/office/powerpoint/2010/main" val="82385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3500438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r" defTabSz="914400" rtl="0" eaLnBrk="1" latinLnBrk="0" hangingPunct="1">
              <a:defRPr lang="pl-PL" sz="4400" b="1" kern="1200" baseline="0" dirty="0" smtClean="0">
                <a:solidFill>
                  <a:srgbClr val="828282"/>
                </a:solidFill>
                <a:latin typeface="Neo Sans Pro Light" pitchFamily="34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26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rzysztof.ostrowski\Desktop\logo poziome claim RG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gnieszka Puchalska\Desktop\ludyi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91341" y="0"/>
            <a:ext cx="1733550" cy="470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1662812" y="14530"/>
            <a:ext cx="123111" cy="978435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>
                <a:solidFill>
                  <a:srgbClr val="3585B7"/>
                </a:solidFill>
                <a:cs typeface="Calibri"/>
              </a:rPr>
              <a:t>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6819916" y="3000372"/>
            <a:ext cx="1660410" cy="166041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z rogami zaokrąglonymi z jednej strony 5"/>
          <p:cNvSpPr/>
          <p:nvPr/>
        </p:nvSpPr>
        <p:spPr>
          <a:xfrm flipV="1">
            <a:off x="6835156" y="-1"/>
            <a:ext cx="1660410" cy="2663955"/>
          </a:xfrm>
          <a:prstGeom prst="round2SameRect">
            <a:avLst>
              <a:gd name="adj1" fmla="val 41266"/>
              <a:gd name="adj2" fmla="val 0"/>
            </a:avLst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28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706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0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16416" y="54868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4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9.xml"/><Relationship Id="rId5" Type="http://schemas.openxmlformats.org/officeDocument/2006/relationships/image" Target="../media/image39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18488" y="601820"/>
            <a:ext cx="5389616" cy="1844824"/>
          </a:xfrm>
        </p:spPr>
        <p:txBody>
          <a:bodyPr>
            <a:noAutofit/>
          </a:bodyPr>
          <a:lstStyle/>
          <a:p>
            <a:pPr marL="12700" indent="-12700">
              <a:lnSpc>
                <a:spcPct val="70000"/>
              </a:lnSpc>
            </a:pPr>
            <a:r>
              <a:rPr lang="pl-PL" sz="4000" b="1" dirty="0" smtClean="0"/>
              <a:t>Satysfakcja</a:t>
            </a:r>
          </a:p>
          <a:p>
            <a:pPr indent="-12700" algn="ctr">
              <a:lnSpc>
                <a:spcPct val="70000"/>
              </a:lnSpc>
            </a:pPr>
            <a:r>
              <a:rPr lang="pl-PL" sz="4000" b="1" dirty="0" smtClean="0"/>
              <a:t>turystów zagranicznych</a:t>
            </a:r>
          </a:p>
          <a:p>
            <a:pPr>
              <a:lnSpc>
                <a:spcPct val="70000"/>
              </a:lnSpc>
            </a:pPr>
            <a:r>
              <a:rPr lang="pl-PL" sz="2000" b="1" dirty="0" smtClean="0"/>
              <a:t>Prezentacja wyników badania dla  grupy turystów EURO 2012®</a:t>
            </a:r>
            <a:endParaRPr lang="pl-PL" sz="3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32865" r="9184" b="35255"/>
          <a:stretch/>
        </p:blipFill>
        <p:spPr>
          <a:xfrm>
            <a:off x="8220" y="6446520"/>
            <a:ext cx="1516088" cy="4114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5" y="193729"/>
            <a:ext cx="816871" cy="55355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18139" r="6607" b="18478"/>
          <a:stretch/>
        </p:blipFill>
        <p:spPr>
          <a:xfrm>
            <a:off x="3061176" y="218438"/>
            <a:ext cx="1593817" cy="61827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923928" y="145095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100" i="1" dirty="0">
                <a:solidFill>
                  <a:srgbClr val="333333"/>
                </a:solidFill>
              </a:rPr>
              <a:t>Projekt współfinansowany ze środków </a:t>
            </a:r>
            <a:br>
              <a:rPr lang="pl-PL" sz="1100" i="1" dirty="0">
                <a:solidFill>
                  <a:srgbClr val="333333"/>
                </a:solidFill>
              </a:rPr>
            </a:br>
            <a:r>
              <a:rPr lang="pl-PL" sz="1100" i="1" dirty="0">
                <a:solidFill>
                  <a:srgbClr val="333333"/>
                </a:solidFill>
              </a:rPr>
              <a:t>Unii Europejskiej w ramach programu </a:t>
            </a:r>
            <a:br>
              <a:rPr lang="pl-PL" sz="1100" i="1" dirty="0">
                <a:solidFill>
                  <a:srgbClr val="333333"/>
                </a:solidFill>
              </a:rPr>
            </a:br>
            <a:r>
              <a:rPr lang="pl-PL" sz="1100" i="1" dirty="0">
                <a:solidFill>
                  <a:srgbClr val="333333"/>
                </a:solidFill>
              </a:rPr>
              <a:t>Europejskiego Funduszu Rozwoju Regionalnego</a:t>
            </a:r>
          </a:p>
        </p:txBody>
      </p:sp>
    </p:spTree>
    <p:extLst>
      <p:ext uri="{BB962C8B-B14F-4D97-AF65-F5344CB8AC3E}">
        <p14:creationId xmlns:p14="http://schemas.microsoft.com/office/powerpoint/2010/main" val="26787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10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431441524"/>
              </p:ext>
            </p:extLst>
          </p:nvPr>
        </p:nvGraphicFramePr>
        <p:xfrm>
          <a:off x="1043608" y="1196256"/>
          <a:ext cx="7992889" cy="504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ytuł 2"/>
          <p:cNvSpPr txBox="1">
            <a:spLocks/>
          </p:cNvSpPr>
          <p:nvPr/>
        </p:nvSpPr>
        <p:spPr>
          <a:xfrm>
            <a:off x="1859385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Ocena pobytu - koszty vs jakość</a:t>
            </a:r>
            <a:endParaRPr lang="pl-PL" sz="1400" b="1" dirty="0"/>
          </a:p>
        </p:txBody>
      </p:sp>
      <p:sp>
        <p:nvSpPr>
          <p:cNvPr id="3" name="Prostokąt 2"/>
          <p:cNvSpPr/>
          <p:nvPr/>
        </p:nvSpPr>
        <p:spPr>
          <a:xfrm>
            <a:off x="1143229" y="1094921"/>
            <a:ext cx="288032" cy="31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3923928" y="6093296"/>
            <a:ext cx="1944216" cy="523220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>
            <a:defPPr>
              <a:defRPr lang="pl-PL"/>
            </a:defPPr>
            <a:lvl1pPr algn="ctr">
              <a:defRPr sz="1100">
                <a:solidFill>
                  <a:srgbClr val="333333"/>
                </a:solidFill>
                <a:latin typeface="Neo Sans Pro Light" pitchFamily="34" charset="0"/>
              </a:defRPr>
            </a:lvl1pPr>
          </a:lstStyle>
          <a:p>
            <a:r>
              <a:rPr lang="pl-PL" sz="1600" dirty="0" smtClean="0"/>
              <a:t>koszty</a:t>
            </a:r>
            <a:br>
              <a:rPr lang="pl-PL" sz="1600" dirty="0" smtClean="0"/>
            </a:br>
            <a:r>
              <a:rPr lang="pl-PL" sz="1200" i="1" dirty="0"/>
              <a:t>średnie na skali od 1 do </a:t>
            </a:r>
            <a:r>
              <a:rPr lang="pl-PL" sz="1200" i="1" dirty="0" smtClean="0"/>
              <a:t>5</a:t>
            </a:r>
            <a:endParaRPr lang="pl-PL" sz="1200" i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612721" y="2853432"/>
            <a:ext cx="430887" cy="1871712"/>
          </a:xfrm>
          <a:prstGeom prst="rect">
            <a:avLst/>
          </a:prstGeom>
          <a:noFill/>
        </p:spPr>
        <p:txBody>
          <a:bodyPr vert="vert270" wrap="square" lIns="0" rIns="0" rtlCol="0">
            <a:spAutoFit/>
          </a:bodyPr>
          <a:lstStyle>
            <a:defPPr>
              <a:defRPr lang="pl-PL"/>
            </a:defPPr>
            <a:lvl1pPr algn="ctr">
              <a:defRPr sz="1100">
                <a:solidFill>
                  <a:srgbClr val="333333"/>
                </a:solidFill>
                <a:latin typeface="Neo Sans Pro Light" pitchFamily="34" charset="0"/>
              </a:defRPr>
            </a:lvl1pPr>
          </a:lstStyle>
          <a:p>
            <a:r>
              <a:rPr lang="pl-PL" sz="1600" dirty="0" smtClean="0"/>
              <a:t>jakość</a:t>
            </a:r>
            <a:br>
              <a:rPr lang="pl-PL" sz="1600" dirty="0" smtClean="0"/>
            </a:br>
            <a:r>
              <a:rPr lang="pl-PL" sz="1200" i="1" dirty="0"/>
              <a:t>średnie na skali od 1 do </a:t>
            </a:r>
            <a:r>
              <a:rPr lang="pl-PL" sz="1200" i="1" dirty="0" smtClean="0"/>
              <a:t>5</a:t>
            </a:r>
            <a:endParaRPr lang="pl-PL" sz="1200" i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" y="1094921"/>
            <a:ext cx="1368152" cy="9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640"/>
          <p:cNvGrpSpPr>
            <a:grpSpLocks/>
          </p:cNvGrpSpPr>
          <p:nvPr/>
        </p:nvGrpSpPr>
        <p:grpSpPr bwMode="auto">
          <a:xfrm rot="14092647">
            <a:off x="230483" y="1259814"/>
            <a:ext cx="1009650" cy="630237"/>
            <a:chOff x="565" y="1153"/>
            <a:chExt cx="447" cy="279"/>
          </a:xfrm>
        </p:grpSpPr>
        <p:sp>
          <p:nvSpPr>
            <p:cNvPr id="17" name="AutoShape 637"/>
            <p:cNvSpPr>
              <a:spLocks noChangeArrowheads="1"/>
            </p:cNvSpPr>
            <p:nvPr/>
          </p:nvSpPr>
          <p:spPr bwMode="auto">
            <a:xfrm rot="8996278">
              <a:off x="565" y="1400"/>
              <a:ext cx="196" cy="26"/>
            </a:xfrm>
            <a:prstGeom prst="homePlate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AutoShape 638"/>
            <p:cNvSpPr>
              <a:spLocks noChangeArrowheads="1"/>
            </p:cNvSpPr>
            <p:nvPr/>
          </p:nvSpPr>
          <p:spPr bwMode="auto">
            <a:xfrm>
              <a:off x="755" y="1174"/>
              <a:ext cx="237" cy="237"/>
            </a:xfrm>
            <a:custGeom>
              <a:avLst/>
              <a:gdLst>
                <a:gd name="T0" fmla="*/ 119 w 21600"/>
                <a:gd name="T1" fmla="*/ 0 h 21600"/>
                <a:gd name="T2" fmla="*/ 35 w 21600"/>
                <a:gd name="T3" fmla="*/ 35 h 21600"/>
                <a:gd name="T4" fmla="*/ 0 w 21600"/>
                <a:gd name="T5" fmla="*/ 119 h 21600"/>
                <a:gd name="T6" fmla="*/ 35 w 21600"/>
                <a:gd name="T7" fmla="*/ 202 h 21600"/>
                <a:gd name="T8" fmla="*/ 119 w 21600"/>
                <a:gd name="T9" fmla="*/ 237 h 21600"/>
                <a:gd name="T10" fmla="*/ 202 w 21600"/>
                <a:gd name="T11" fmla="*/ 202 h 21600"/>
                <a:gd name="T12" fmla="*/ 237 w 21600"/>
                <a:gd name="T13" fmla="*/ 119 h 21600"/>
                <a:gd name="T14" fmla="*/ 202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0 w 21600"/>
                <a:gd name="T25" fmla="*/ 3190 h 21600"/>
                <a:gd name="T26" fmla="*/ 18410 w 21600"/>
                <a:gd name="T27" fmla="*/ 1841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7" y="10800"/>
                  </a:moveTo>
                  <a:cubicBezTo>
                    <a:pt x="2277" y="15507"/>
                    <a:pt x="6093" y="19323"/>
                    <a:pt x="10800" y="19323"/>
                  </a:cubicBezTo>
                  <a:cubicBezTo>
                    <a:pt x="15507" y="19323"/>
                    <a:pt x="19323" y="15507"/>
                    <a:pt x="19323" y="10800"/>
                  </a:cubicBezTo>
                  <a:cubicBezTo>
                    <a:pt x="19323" y="6093"/>
                    <a:pt x="15507" y="2277"/>
                    <a:pt x="10800" y="2277"/>
                  </a:cubicBezTo>
                  <a:cubicBezTo>
                    <a:pt x="6093" y="2277"/>
                    <a:pt x="2277" y="6093"/>
                    <a:pt x="2277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val 639"/>
            <p:cNvSpPr>
              <a:spLocks noChangeArrowheads="1"/>
            </p:cNvSpPr>
            <p:nvPr/>
          </p:nvSpPr>
          <p:spPr bwMode="auto">
            <a:xfrm>
              <a:off x="734" y="1153"/>
              <a:ext cx="278" cy="279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5542773" y="6516052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turyści , których głównym celem pobytu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 Polsce był udział w turnieju EURO 2012 (n=445).</a:t>
            </a:r>
            <a:endParaRPr lang="pl-PL" sz="16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11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9480026"/>
              </p:ext>
            </p:extLst>
          </p:nvPr>
        </p:nvGraphicFramePr>
        <p:xfrm>
          <a:off x="107504" y="620688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1859384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Opinie na temat Polski</a:t>
            </a:r>
            <a:endParaRPr lang="pl-PL" sz="1400" b="1" dirty="0"/>
          </a:p>
        </p:txBody>
      </p:sp>
      <p:sp>
        <p:nvSpPr>
          <p:cNvPr id="8" name="Prostokąt 7"/>
          <p:cNvSpPr/>
          <p:nvPr/>
        </p:nvSpPr>
        <p:spPr>
          <a:xfrm>
            <a:off x="5542773" y="6516052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turyści , których głównym celem pobytu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 Polsce był udział w turnieju EURO 2012 (n=445).</a:t>
            </a:r>
            <a:endParaRPr lang="pl-PL" sz="16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972300" cy="864095"/>
          </a:xfrm>
        </p:spPr>
        <p:txBody>
          <a:bodyPr/>
          <a:lstStyle/>
          <a:p>
            <a:pPr eaLnBrk="1" hangingPunct="1"/>
            <a:r>
              <a:rPr lang="pl-PL" b="1" dirty="0" smtClean="0">
                <a:ea typeface="ＭＳ Ｐゴシック" pitchFamily="34" charset="-128"/>
              </a:rPr>
              <a:t>Dziękuję za uwagę</a:t>
            </a:r>
            <a:br>
              <a:rPr lang="pl-PL" b="1" dirty="0" smtClean="0">
                <a:ea typeface="ＭＳ Ｐゴシック" pitchFamily="34" charset="-128"/>
              </a:rPr>
            </a:br>
            <a:endParaRPr lang="pl-PL" dirty="0" smtClean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2924944"/>
            <a:ext cx="5715000" cy="1114425"/>
          </a:xfrm>
          <a:noFill/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4714875" y="4293096"/>
            <a:ext cx="31432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b="1" dirty="0">
                <a:latin typeface="Calibri" pitchFamily="34" charset="0"/>
              </a:rPr>
              <a:t>Polska Organizacja Turystyczna</a:t>
            </a:r>
          </a:p>
          <a:p>
            <a:r>
              <a:rPr lang="pl-PL" b="1" dirty="0">
                <a:latin typeface="Calibri" pitchFamily="34" charset="0"/>
              </a:rPr>
              <a:t>Ul. Chałubińskiego 8</a:t>
            </a:r>
          </a:p>
          <a:p>
            <a:r>
              <a:rPr lang="pl-PL" b="1" dirty="0">
                <a:latin typeface="Calibri" pitchFamily="34" charset="0"/>
              </a:rPr>
              <a:t>00-613, Warszawa</a:t>
            </a:r>
            <a:endParaRPr lang="pl-PL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2195736" y="980728"/>
            <a:ext cx="6299406" cy="129614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797C9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algn="just" defTabSz="5334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200" dirty="0">
                <a:solidFill>
                  <a:srgbClr val="495677"/>
                </a:solidFill>
              </a:rPr>
              <a:t>Respondentami w badaniu byli </a:t>
            </a:r>
            <a:r>
              <a:rPr lang="pl-PL" sz="1200" b="1" dirty="0">
                <a:solidFill>
                  <a:srgbClr val="495677"/>
                </a:solidFill>
              </a:rPr>
              <a:t>turyści zagraniczni</a:t>
            </a:r>
            <a:r>
              <a:rPr lang="pl-PL" sz="1200" dirty="0">
                <a:solidFill>
                  <a:srgbClr val="495677"/>
                </a:solidFill>
              </a:rPr>
              <a:t>, czyli osoby na stałe mieszkające poza Polską, które w momencie kontaktu z ankieterem rekrutującym do badania określały swój cel pobytu w Polsce jako turystyczny (wypoczynek, rekreacja, wizyta u rodziny lub znajomych itp.). Dodatkowo w badaniu udział mogły wziąć tylko osoby, które podczas wyjazdu przynajmniej raz nocowały poza miejscem swojego stałego zamieszkania.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1857356" y="-1"/>
            <a:ext cx="6542365" cy="476251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METODOLOGIA BADANIA</a:t>
            </a:r>
            <a:endParaRPr lang="pl-PL" sz="2000" b="1" dirty="0"/>
          </a:p>
        </p:txBody>
      </p:sp>
      <p:grpSp>
        <p:nvGrpSpPr>
          <p:cNvPr id="6" name="Grupa 5"/>
          <p:cNvGrpSpPr/>
          <p:nvPr/>
        </p:nvGrpSpPr>
        <p:grpSpPr>
          <a:xfrm>
            <a:off x="395537" y="980728"/>
            <a:ext cx="1800200" cy="1224135"/>
            <a:chOff x="0" y="2104"/>
            <a:chExt cx="2592288" cy="694601"/>
          </a:xfrm>
        </p:grpSpPr>
        <p:sp>
          <p:nvSpPr>
            <p:cNvPr id="7" name="Prostokąt zaokrąglony 6"/>
            <p:cNvSpPr/>
            <p:nvPr/>
          </p:nvSpPr>
          <p:spPr>
            <a:xfrm>
              <a:off x="0" y="2104"/>
              <a:ext cx="2592288" cy="6946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33908" y="36012"/>
              <a:ext cx="2524472" cy="626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>
                  <a:solidFill>
                    <a:prstClr val="white"/>
                  </a:solidFill>
                </a:rPr>
                <a:t>RESPONDENCI</a:t>
              </a:r>
            </a:p>
          </p:txBody>
        </p:sp>
      </p:grpSp>
      <p:sp>
        <p:nvSpPr>
          <p:cNvPr id="30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</p:spPr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2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395536" y="2348881"/>
            <a:ext cx="1800200" cy="810089"/>
            <a:chOff x="0" y="2104"/>
            <a:chExt cx="2592288" cy="694601"/>
          </a:xfrm>
        </p:grpSpPr>
        <p:sp>
          <p:nvSpPr>
            <p:cNvPr id="24" name="Prostokąt zaokrąglony 23"/>
            <p:cNvSpPr/>
            <p:nvPr/>
          </p:nvSpPr>
          <p:spPr>
            <a:xfrm>
              <a:off x="0" y="2104"/>
              <a:ext cx="2592288" cy="6946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rostokąt 24"/>
            <p:cNvSpPr/>
            <p:nvPr/>
          </p:nvSpPr>
          <p:spPr>
            <a:xfrm>
              <a:off x="33908" y="36012"/>
              <a:ext cx="2524472" cy="626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>
                  <a:solidFill>
                    <a:prstClr val="white"/>
                  </a:solidFill>
                </a:rPr>
                <a:t>STRUKTURA PRÓBY BADAWCZEJ</a:t>
              </a:r>
            </a:p>
          </p:txBody>
        </p:sp>
      </p:grpSp>
      <p:sp>
        <p:nvSpPr>
          <p:cNvPr id="26" name="Prostokąt zaokrąglony 25"/>
          <p:cNvSpPr/>
          <p:nvPr/>
        </p:nvSpPr>
        <p:spPr>
          <a:xfrm>
            <a:off x="2233034" y="2348880"/>
            <a:ext cx="6299406" cy="8640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797C9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algn="just" defTabSz="5334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200" dirty="0">
                <a:solidFill>
                  <a:srgbClr val="495677"/>
                </a:solidFill>
              </a:rPr>
              <a:t>Minimalne udziały poszczególnych grup turystów w próbie badawczej zostały określone etapie przygotowania badania. Zaprezentowany  poniżej schemat prezentuje faktyczny udział poszczególnych grup turystów w badaniu: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90" y="2872071"/>
            <a:ext cx="6910734" cy="365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9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047474415"/>
              </p:ext>
            </p:extLst>
          </p:nvPr>
        </p:nvGraphicFramePr>
        <p:xfrm>
          <a:off x="395536" y="548680"/>
          <a:ext cx="800621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3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57356" y="-1"/>
            <a:ext cx="6542365" cy="476251"/>
          </a:xfrm>
        </p:spPr>
        <p:txBody>
          <a:bodyPr>
            <a:noAutofit/>
          </a:bodyPr>
          <a:lstStyle/>
          <a:p>
            <a:r>
              <a:rPr lang="pl-PL" sz="2000" b="1" dirty="0"/>
              <a:t>NAJWAŻNIEJSZE WYNIKI BADANIA</a:t>
            </a: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1859385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Ocena pobytu w Polsce</a:t>
            </a:r>
            <a:endParaRPr lang="pl-PL" sz="1400" b="1" dirty="0"/>
          </a:p>
        </p:txBody>
      </p:sp>
      <p:sp>
        <p:nvSpPr>
          <p:cNvPr id="10" name="Prostokąt 9"/>
          <p:cNvSpPr/>
          <p:nvPr/>
        </p:nvSpPr>
        <p:spPr>
          <a:xfrm>
            <a:off x="3672276" y="6483816"/>
            <a:ext cx="2771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Ze względu na różne podstawy procentowania, </a:t>
            </a:r>
            <a:b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porównanie ma charakter poglądowy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660232" y="647997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odpowiadający:  wszyscy badani :</a:t>
            </a:r>
            <a:b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(2012: n=1305, 2011: n=502)</a:t>
            </a:r>
            <a:endParaRPr lang="pl-PL" sz="9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619672" y="645333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średnie na skali od 1 (ocena najniższa) do 5 (ocena najwyższa) </a:t>
            </a:r>
            <a:endParaRPr lang="pl-PL" sz="900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4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 smtClean="0"/>
              <a:t>NAJWAŻNIEJSZE WYNIKI BADANIA</a:t>
            </a:r>
            <a:endParaRPr lang="pl-PL" sz="2000" b="1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459553252"/>
              </p:ext>
            </p:extLst>
          </p:nvPr>
        </p:nvGraphicFramePr>
        <p:xfrm>
          <a:off x="467544" y="1344132"/>
          <a:ext cx="4392488" cy="23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a 5"/>
          <p:cNvGrpSpPr>
            <a:grpSpLocks noChangeAspect="1"/>
          </p:cNvGrpSpPr>
          <p:nvPr/>
        </p:nvGrpSpPr>
        <p:grpSpPr>
          <a:xfrm>
            <a:off x="2411760" y="1321347"/>
            <a:ext cx="971861" cy="597263"/>
            <a:chOff x="1865433" y="1268760"/>
            <a:chExt cx="2343414" cy="1440160"/>
          </a:xfrm>
        </p:grpSpPr>
        <p:sp>
          <p:nvSpPr>
            <p:cNvPr id="7" name="Elipsa 6"/>
            <p:cNvSpPr>
              <a:spLocks noChangeAspect="1"/>
            </p:cNvSpPr>
            <p:nvPr/>
          </p:nvSpPr>
          <p:spPr>
            <a:xfrm>
              <a:off x="2282146" y="1268760"/>
              <a:ext cx="1497766" cy="1440160"/>
            </a:xfrm>
            <a:prstGeom prst="ellipse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1865433" y="1716830"/>
              <a:ext cx="2343414" cy="504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solidFill>
                    <a:prstClr val="white"/>
                  </a:solidFill>
                </a:rPr>
                <a:t>ŚREDNIA</a:t>
              </a:r>
              <a:br>
                <a:rPr lang="pl-PL" sz="900" b="1" dirty="0" smtClean="0">
                  <a:solidFill>
                    <a:prstClr val="white"/>
                  </a:solidFill>
                </a:rPr>
              </a:br>
              <a:r>
                <a:rPr lang="pl-PL" sz="1100" b="1" dirty="0" smtClean="0">
                  <a:solidFill>
                    <a:prstClr val="white"/>
                  </a:solidFill>
                </a:rPr>
                <a:t>4,3</a:t>
              </a:r>
              <a:endParaRPr lang="pl-PL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Prostokąt zaokrąglony 8"/>
          <p:cNvSpPr/>
          <p:nvPr/>
        </p:nvSpPr>
        <p:spPr>
          <a:xfrm>
            <a:off x="683568" y="980727"/>
            <a:ext cx="3275953" cy="3406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OGÓLNE ZADOWOLENIE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2545462183"/>
              </p:ext>
            </p:extLst>
          </p:nvPr>
        </p:nvGraphicFramePr>
        <p:xfrm>
          <a:off x="509479" y="4104952"/>
          <a:ext cx="4392488" cy="23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upa 15"/>
          <p:cNvGrpSpPr>
            <a:grpSpLocks noChangeAspect="1"/>
          </p:cNvGrpSpPr>
          <p:nvPr/>
        </p:nvGrpSpPr>
        <p:grpSpPr>
          <a:xfrm>
            <a:off x="2411760" y="4057652"/>
            <a:ext cx="971861" cy="597263"/>
            <a:chOff x="1865433" y="1268760"/>
            <a:chExt cx="2343414" cy="1440160"/>
          </a:xfrm>
        </p:grpSpPr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2282146" y="1268760"/>
              <a:ext cx="1497766" cy="1440160"/>
            </a:xfrm>
            <a:prstGeom prst="ellipse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1865433" y="1716830"/>
              <a:ext cx="2343414" cy="504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solidFill>
                    <a:prstClr val="white"/>
                  </a:solidFill>
                </a:rPr>
                <a:t>ŚREDNIA</a:t>
              </a:r>
              <a:br>
                <a:rPr lang="pl-PL" sz="900" b="1" dirty="0" smtClean="0">
                  <a:solidFill>
                    <a:prstClr val="white"/>
                  </a:solidFill>
                </a:rPr>
              </a:br>
              <a:r>
                <a:rPr lang="pl-PL" sz="1100" b="1" dirty="0" smtClean="0">
                  <a:solidFill>
                    <a:prstClr val="white"/>
                  </a:solidFill>
                </a:rPr>
                <a:t>4,3</a:t>
              </a:r>
              <a:endParaRPr lang="pl-PL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Prostokąt zaokrąglony 18"/>
          <p:cNvSpPr/>
          <p:nvPr/>
        </p:nvSpPr>
        <p:spPr>
          <a:xfrm>
            <a:off x="683568" y="3717032"/>
            <a:ext cx="3275953" cy="3406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PONOWNY PRZYJAZD</a:t>
            </a: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:p14="http://schemas.microsoft.com/office/powerpoint/2010/main" val="1323198373"/>
              </p:ext>
            </p:extLst>
          </p:nvPr>
        </p:nvGraphicFramePr>
        <p:xfrm>
          <a:off x="4860032" y="1344133"/>
          <a:ext cx="4392488" cy="23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upa 20"/>
          <p:cNvGrpSpPr>
            <a:grpSpLocks noChangeAspect="1"/>
          </p:cNvGrpSpPr>
          <p:nvPr/>
        </p:nvGrpSpPr>
        <p:grpSpPr>
          <a:xfrm>
            <a:off x="6804248" y="1321348"/>
            <a:ext cx="971861" cy="597263"/>
            <a:chOff x="1865433" y="1268760"/>
            <a:chExt cx="2343414" cy="1440160"/>
          </a:xfrm>
        </p:grpSpPr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2282146" y="1268760"/>
              <a:ext cx="1497766" cy="1440160"/>
            </a:xfrm>
            <a:prstGeom prst="ellipse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Prostokąt zaokrąglony 22"/>
            <p:cNvSpPr/>
            <p:nvPr/>
          </p:nvSpPr>
          <p:spPr>
            <a:xfrm>
              <a:off x="1865433" y="1716830"/>
              <a:ext cx="2343414" cy="504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solidFill>
                    <a:prstClr val="white"/>
                  </a:solidFill>
                </a:rPr>
                <a:t>ŚREDNIA</a:t>
              </a:r>
              <a:br>
                <a:rPr lang="pl-PL" sz="900" b="1" dirty="0" smtClean="0">
                  <a:solidFill>
                    <a:prstClr val="white"/>
                  </a:solidFill>
                </a:rPr>
              </a:br>
              <a:r>
                <a:rPr lang="pl-PL" sz="1100" b="1" dirty="0" smtClean="0">
                  <a:solidFill>
                    <a:prstClr val="white"/>
                  </a:solidFill>
                </a:rPr>
                <a:t>4,4</a:t>
              </a:r>
              <a:endParaRPr lang="pl-PL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Prostokąt zaokrąglony 23"/>
          <p:cNvSpPr/>
          <p:nvPr/>
        </p:nvSpPr>
        <p:spPr>
          <a:xfrm>
            <a:off x="5076056" y="980728"/>
            <a:ext cx="3275953" cy="3406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REKOMENDACJA</a:t>
            </a:r>
          </a:p>
        </p:txBody>
      </p:sp>
      <p:graphicFrame>
        <p:nvGraphicFramePr>
          <p:cNvPr id="25" name="Wykres 24"/>
          <p:cNvGraphicFramePr/>
          <p:nvPr>
            <p:extLst>
              <p:ext uri="{D42A27DB-BD31-4B8C-83A1-F6EECF244321}">
                <p14:modId xmlns:p14="http://schemas.microsoft.com/office/powerpoint/2010/main" val="918317995"/>
              </p:ext>
            </p:extLst>
          </p:nvPr>
        </p:nvGraphicFramePr>
        <p:xfrm>
          <a:off x="4860032" y="4080438"/>
          <a:ext cx="4392488" cy="23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Grupa 25"/>
          <p:cNvGrpSpPr>
            <a:grpSpLocks noChangeAspect="1"/>
          </p:cNvGrpSpPr>
          <p:nvPr/>
        </p:nvGrpSpPr>
        <p:grpSpPr>
          <a:xfrm>
            <a:off x="6804248" y="4057653"/>
            <a:ext cx="971861" cy="597263"/>
            <a:chOff x="1865433" y="1268760"/>
            <a:chExt cx="2343414" cy="1440160"/>
          </a:xfrm>
        </p:grpSpPr>
        <p:sp>
          <p:nvSpPr>
            <p:cNvPr id="27" name="Elipsa 26"/>
            <p:cNvSpPr>
              <a:spLocks noChangeAspect="1"/>
            </p:cNvSpPr>
            <p:nvPr/>
          </p:nvSpPr>
          <p:spPr>
            <a:xfrm>
              <a:off x="2282146" y="1268760"/>
              <a:ext cx="1497766" cy="1440160"/>
            </a:xfrm>
            <a:prstGeom prst="ellipse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1865433" y="1716830"/>
              <a:ext cx="2343414" cy="504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solidFill>
                    <a:prstClr val="white"/>
                  </a:solidFill>
                </a:rPr>
                <a:t>ŚREDNIA</a:t>
              </a:r>
              <a:br>
                <a:rPr lang="pl-PL" sz="900" b="1" dirty="0" smtClean="0">
                  <a:solidFill>
                    <a:prstClr val="white"/>
                  </a:solidFill>
                </a:rPr>
              </a:br>
              <a:r>
                <a:rPr lang="pl-PL" sz="1100" b="1" dirty="0" smtClean="0">
                  <a:solidFill>
                    <a:prstClr val="white"/>
                  </a:solidFill>
                </a:rPr>
                <a:t>3,6</a:t>
              </a:r>
              <a:endParaRPr lang="pl-PL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Prostokąt zaokrąglony 28"/>
          <p:cNvSpPr/>
          <p:nvPr/>
        </p:nvSpPr>
        <p:spPr>
          <a:xfrm>
            <a:off x="5076056" y="3717033"/>
            <a:ext cx="3275953" cy="3406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PORÓWNANIE Z INNYMIWYJAZDAMI</a:t>
            </a:r>
          </a:p>
        </p:txBody>
      </p:sp>
      <p:sp>
        <p:nvSpPr>
          <p:cNvPr id="30" name="Tytuł 2"/>
          <p:cNvSpPr txBox="1">
            <a:spLocks/>
          </p:cNvSpPr>
          <p:nvPr/>
        </p:nvSpPr>
        <p:spPr>
          <a:xfrm>
            <a:off x="1859384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Ogólna ocena pobytu</a:t>
            </a:r>
            <a:endParaRPr lang="pl-PL" sz="1400" b="1" dirty="0"/>
          </a:p>
        </p:txBody>
      </p:sp>
      <p:sp>
        <p:nvSpPr>
          <p:cNvPr id="31" name="Prostokąt 30"/>
          <p:cNvSpPr/>
          <p:nvPr/>
        </p:nvSpPr>
        <p:spPr>
          <a:xfrm>
            <a:off x="6708410" y="647997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odpowiadający: </a:t>
            </a:r>
            <a:b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wszyscy badani (n=1305)</a:t>
            </a:r>
            <a:endParaRPr lang="pl-PL" sz="900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149178"/>
            <a:ext cx="6143668" cy="769441"/>
          </a:xfrm>
        </p:spPr>
        <p:txBody>
          <a:bodyPr/>
          <a:lstStyle/>
          <a:p>
            <a:r>
              <a:rPr lang="pl-PL" dirty="0" smtClean="0"/>
              <a:t>Turyści EURO 2012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11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Łącznik prostoliniowy 124"/>
          <p:cNvCxnSpPr/>
          <p:nvPr/>
        </p:nvCxnSpPr>
        <p:spPr>
          <a:xfrm>
            <a:off x="1416348" y="4424412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Łącznik prostoliniowy 125"/>
          <p:cNvCxnSpPr/>
          <p:nvPr/>
        </p:nvCxnSpPr>
        <p:spPr>
          <a:xfrm>
            <a:off x="1403648" y="5097884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Łącznik prostoliniowy 126"/>
          <p:cNvCxnSpPr/>
          <p:nvPr/>
        </p:nvCxnSpPr>
        <p:spPr>
          <a:xfrm>
            <a:off x="1403648" y="5733256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Łącznik prostoliniowy 129"/>
          <p:cNvCxnSpPr/>
          <p:nvPr/>
        </p:nvCxnSpPr>
        <p:spPr>
          <a:xfrm>
            <a:off x="3347864" y="6264324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Łącznik prostoliniowy 128"/>
          <p:cNvCxnSpPr/>
          <p:nvPr/>
        </p:nvCxnSpPr>
        <p:spPr>
          <a:xfrm>
            <a:off x="3347864" y="5517232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prostoliniowy 127"/>
          <p:cNvCxnSpPr/>
          <p:nvPr/>
        </p:nvCxnSpPr>
        <p:spPr>
          <a:xfrm>
            <a:off x="3380012" y="4581128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6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57356" y="-1"/>
            <a:ext cx="6542365" cy="476251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TURYŚCI EURO 2012</a:t>
            </a:r>
            <a:endParaRPr lang="pl-PL" sz="2000" b="1" dirty="0"/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1859385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Cel pobytu w Polsce</a:t>
            </a:r>
            <a:endParaRPr lang="pl-PL" sz="1400" b="1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96579"/>
            <a:ext cx="1416889" cy="521398"/>
          </a:xfrm>
          <a:prstGeom prst="rect">
            <a:avLst/>
          </a:prstGeom>
        </p:spPr>
      </p:pic>
      <p:sp>
        <p:nvSpPr>
          <p:cNvPr id="17" name="Elipsa 16"/>
          <p:cNvSpPr/>
          <p:nvPr/>
        </p:nvSpPr>
        <p:spPr>
          <a:xfrm>
            <a:off x="4860032" y="145536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4860032" y="183099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4860032" y="218675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4860032" y="253976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4860032" y="291540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4860032" y="327115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4860032" y="363119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5220072" y="145536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5220072" y="183099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5220072" y="218675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5220072" y="253976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220072" y="291540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5220072" y="327115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220072" y="363119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558011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558011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58011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5580112" y="255107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558011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558011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558011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594015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0" name="Elipsa 39"/>
          <p:cNvSpPr/>
          <p:nvPr/>
        </p:nvSpPr>
        <p:spPr>
          <a:xfrm>
            <a:off x="594015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594015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5940152" y="255107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594015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4" name="Elipsa 43"/>
          <p:cNvSpPr/>
          <p:nvPr/>
        </p:nvSpPr>
        <p:spPr>
          <a:xfrm>
            <a:off x="594015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594015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6" name="Elipsa 45"/>
          <p:cNvSpPr/>
          <p:nvPr/>
        </p:nvSpPr>
        <p:spPr>
          <a:xfrm>
            <a:off x="630019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630019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8" name="Elipsa 47"/>
          <p:cNvSpPr/>
          <p:nvPr/>
        </p:nvSpPr>
        <p:spPr>
          <a:xfrm>
            <a:off x="630019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9" name="Elipsa 48"/>
          <p:cNvSpPr/>
          <p:nvPr/>
        </p:nvSpPr>
        <p:spPr>
          <a:xfrm>
            <a:off x="6300192" y="255107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0" name="Elipsa 49"/>
          <p:cNvSpPr/>
          <p:nvPr/>
        </p:nvSpPr>
        <p:spPr>
          <a:xfrm>
            <a:off x="630019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1" name="Elipsa 50"/>
          <p:cNvSpPr/>
          <p:nvPr/>
        </p:nvSpPr>
        <p:spPr>
          <a:xfrm>
            <a:off x="630019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2" name="Elipsa 51"/>
          <p:cNvSpPr/>
          <p:nvPr/>
        </p:nvSpPr>
        <p:spPr>
          <a:xfrm>
            <a:off x="630019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3" name="Elipsa 52"/>
          <p:cNvSpPr/>
          <p:nvPr/>
        </p:nvSpPr>
        <p:spPr>
          <a:xfrm>
            <a:off x="666023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4" name="Elipsa 53"/>
          <p:cNvSpPr/>
          <p:nvPr/>
        </p:nvSpPr>
        <p:spPr>
          <a:xfrm>
            <a:off x="666023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5" name="Elipsa 54"/>
          <p:cNvSpPr/>
          <p:nvPr/>
        </p:nvSpPr>
        <p:spPr>
          <a:xfrm>
            <a:off x="666023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6" name="Elipsa 55"/>
          <p:cNvSpPr/>
          <p:nvPr/>
        </p:nvSpPr>
        <p:spPr>
          <a:xfrm>
            <a:off x="6660232" y="255107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7" name="Elipsa 56"/>
          <p:cNvSpPr/>
          <p:nvPr/>
        </p:nvSpPr>
        <p:spPr>
          <a:xfrm>
            <a:off x="666023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8" name="Elipsa 57"/>
          <p:cNvSpPr/>
          <p:nvPr/>
        </p:nvSpPr>
        <p:spPr>
          <a:xfrm>
            <a:off x="666023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9" name="Elipsa 58"/>
          <p:cNvSpPr/>
          <p:nvPr/>
        </p:nvSpPr>
        <p:spPr>
          <a:xfrm>
            <a:off x="666023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0" name="Elipsa 59"/>
          <p:cNvSpPr/>
          <p:nvPr/>
        </p:nvSpPr>
        <p:spPr>
          <a:xfrm>
            <a:off x="702027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1" name="Elipsa 60"/>
          <p:cNvSpPr/>
          <p:nvPr/>
        </p:nvSpPr>
        <p:spPr>
          <a:xfrm>
            <a:off x="702027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2" name="Elipsa 61"/>
          <p:cNvSpPr/>
          <p:nvPr/>
        </p:nvSpPr>
        <p:spPr>
          <a:xfrm>
            <a:off x="702027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3" name="Elipsa 62"/>
          <p:cNvSpPr/>
          <p:nvPr/>
        </p:nvSpPr>
        <p:spPr>
          <a:xfrm>
            <a:off x="7020272" y="255107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4" name="Elipsa 63"/>
          <p:cNvSpPr/>
          <p:nvPr/>
        </p:nvSpPr>
        <p:spPr>
          <a:xfrm>
            <a:off x="702027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5" name="Elipsa 64"/>
          <p:cNvSpPr/>
          <p:nvPr/>
        </p:nvSpPr>
        <p:spPr>
          <a:xfrm>
            <a:off x="702027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6" name="Elipsa 65"/>
          <p:cNvSpPr/>
          <p:nvPr/>
        </p:nvSpPr>
        <p:spPr>
          <a:xfrm>
            <a:off x="702027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7" name="Elipsa 66"/>
          <p:cNvSpPr/>
          <p:nvPr/>
        </p:nvSpPr>
        <p:spPr>
          <a:xfrm>
            <a:off x="738031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8" name="Elipsa 67"/>
          <p:cNvSpPr/>
          <p:nvPr/>
        </p:nvSpPr>
        <p:spPr>
          <a:xfrm>
            <a:off x="738031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9" name="Elipsa 68"/>
          <p:cNvSpPr/>
          <p:nvPr/>
        </p:nvSpPr>
        <p:spPr>
          <a:xfrm>
            <a:off x="738031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0" name="Elipsa 69"/>
          <p:cNvSpPr/>
          <p:nvPr/>
        </p:nvSpPr>
        <p:spPr>
          <a:xfrm>
            <a:off x="7380312" y="255107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1" name="Elipsa 70"/>
          <p:cNvSpPr/>
          <p:nvPr/>
        </p:nvSpPr>
        <p:spPr>
          <a:xfrm>
            <a:off x="738031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2" name="Elipsa 71"/>
          <p:cNvSpPr/>
          <p:nvPr/>
        </p:nvSpPr>
        <p:spPr>
          <a:xfrm>
            <a:off x="738031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3" name="Elipsa 72"/>
          <p:cNvSpPr/>
          <p:nvPr/>
        </p:nvSpPr>
        <p:spPr>
          <a:xfrm>
            <a:off x="738031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4" name="Elipsa 73"/>
          <p:cNvSpPr/>
          <p:nvPr/>
        </p:nvSpPr>
        <p:spPr>
          <a:xfrm>
            <a:off x="7740352" y="145317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5" name="Elipsa 74"/>
          <p:cNvSpPr/>
          <p:nvPr/>
        </p:nvSpPr>
        <p:spPr>
          <a:xfrm>
            <a:off x="7740352" y="1828816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6" name="Elipsa 75"/>
          <p:cNvSpPr/>
          <p:nvPr/>
        </p:nvSpPr>
        <p:spPr>
          <a:xfrm>
            <a:off x="7740352" y="218456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7" name="Elipsa 76"/>
          <p:cNvSpPr/>
          <p:nvPr/>
        </p:nvSpPr>
        <p:spPr>
          <a:xfrm>
            <a:off x="7740352" y="253758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8" name="Elipsa 77"/>
          <p:cNvSpPr/>
          <p:nvPr/>
        </p:nvSpPr>
        <p:spPr>
          <a:xfrm>
            <a:off x="7740352" y="2913224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9" name="Elipsa 78"/>
          <p:cNvSpPr/>
          <p:nvPr/>
        </p:nvSpPr>
        <p:spPr>
          <a:xfrm>
            <a:off x="7740352" y="326897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0" name="Elipsa 79"/>
          <p:cNvSpPr/>
          <p:nvPr/>
        </p:nvSpPr>
        <p:spPr>
          <a:xfrm>
            <a:off x="7740352" y="36290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1" name="Elipsa 80"/>
          <p:cNvSpPr/>
          <p:nvPr/>
        </p:nvSpPr>
        <p:spPr>
          <a:xfrm>
            <a:off x="8100392" y="145317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2" name="Elipsa 81"/>
          <p:cNvSpPr/>
          <p:nvPr/>
        </p:nvSpPr>
        <p:spPr>
          <a:xfrm>
            <a:off x="8100392" y="1828816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3" name="Elipsa 82"/>
          <p:cNvSpPr/>
          <p:nvPr/>
        </p:nvSpPr>
        <p:spPr>
          <a:xfrm>
            <a:off x="8100392" y="218456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4" name="Elipsa 83"/>
          <p:cNvSpPr/>
          <p:nvPr/>
        </p:nvSpPr>
        <p:spPr>
          <a:xfrm>
            <a:off x="8100392" y="253758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5" name="Elipsa 84"/>
          <p:cNvSpPr/>
          <p:nvPr/>
        </p:nvSpPr>
        <p:spPr>
          <a:xfrm>
            <a:off x="8100392" y="2913224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6" name="Elipsa 85"/>
          <p:cNvSpPr/>
          <p:nvPr/>
        </p:nvSpPr>
        <p:spPr>
          <a:xfrm>
            <a:off x="8100392" y="326897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7" name="Elipsa 86"/>
          <p:cNvSpPr/>
          <p:nvPr/>
        </p:nvSpPr>
        <p:spPr>
          <a:xfrm>
            <a:off x="8100392" y="36290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8" name="Elipsa 87"/>
          <p:cNvSpPr/>
          <p:nvPr/>
        </p:nvSpPr>
        <p:spPr>
          <a:xfrm>
            <a:off x="4860032" y="397992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9" name="Elipsa 88"/>
          <p:cNvSpPr/>
          <p:nvPr/>
        </p:nvSpPr>
        <p:spPr>
          <a:xfrm>
            <a:off x="4860032" y="435556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0" name="Elipsa 89"/>
          <p:cNvSpPr/>
          <p:nvPr/>
        </p:nvSpPr>
        <p:spPr>
          <a:xfrm>
            <a:off x="4860032" y="471131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1" name="Elipsa 90"/>
          <p:cNvSpPr/>
          <p:nvPr/>
        </p:nvSpPr>
        <p:spPr>
          <a:xfrm>
            <a:off x="5220072" y="398695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2" name="Elipsa 91"/>
          <p:cNvSpPr/>
          <p:nvPr/>
        </p:nvSpPr>
        <p:spPr>
          <a:xfrm>
            <a:off x="5220072" y="436258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3" name="Elipsa 92"/>
          <p:cNvSpPr/>
          <p:nvPr/>
        </p:nvSpPr>
        <p:spPr>
          <a:xfrm>
            <a:off x="5220072" y="471834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4" name="Elipsa 93"/>
          <p:cNvSpPr/>
          <p:nvPr/>
        </p:nvSpPr>
        <p:spPr>
          <a:xfrm>
            <a:off x="5580112" y="398695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5" name="Elipsa 94"/>
          <p:cNvSpPr/>
          <p:nvPr/>
        </p:nvSpPr>
        <p:spPr>
          <a:xfrm>
            <a:off x="5580112" y="436258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6" name="Elipsa 95"/>
          <p:cNvSpPr/>
          <p:nvPr/>
        </p:nvSpPr>
        <p:spPr>
          <a:xfrm>
            <a:off x="5580112" y="471834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7" name="Elipsa 96"/>
          <p:cNvSpPr/>
          <p:nvPr/>
        </p:nvSpPr>
        <p:spPr>
          <a:xfrm>
            <a:off x="5940152" y="398695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8" name="Elipsa 97"/>
          <p:cNvSpPr/>
          <p:nvPr/>
        </p:nvSpPr>
        <p:spPr>
          <a:xfrm>
            <a:off x="5940152" y="436258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9" name="Elipsa 98"/>
          <p:cNvSpPr/>
          <p:nvPr/>
        </p:nvSpPr>
        <p:spPr>
          <a:xfrm>
            <a:off x="5940152" y="471834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0" name="Elipsa 99"/>
          <p:cNvSpPr/>
          <p:nvPr/>
        </p:nvSpPr>
        <p:spPr>
          <a:xfrm>
            <a:off x="6300192" y="398695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1" name="Elipsa 100"/>
          <p:cNvSpPr/>
          <p:nvPr/>
        </p:nvSpPr>
        <p:spPr>
          <a:xfrm>
            <a:off x="6300192" y="436258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2" name="Elipsa 101"/>
          <p:cNvSpPr/>
          <p:nvPr/>
        </p:nvSpPr>
        <p:spPr>
          <a:xfrm>
            <a:off x="6300192" y="471834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3" name="Elipsa 102"/>
          <p:cNvSpPr/>
          <p:nvPr/>
        </p:nvSpPr>
        <p:spPr>
          <a:xfrm>
            <a:off x="6660232" y="399045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4" name="Elipsa 103"/>
          <p:cNvSpPr/>
          <p:nvPr/>
        </p:nvSpPr>
        <p:spPr>
          <a:xfrm>
            <a:off x="6660232" y="4366094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5" name="Elipsa 104"/>
          <p:cNvSpPr/>
          <p:nvPr/>
        </p:nvSpPr>
        <p:spPr>
          <a:xfrm>
            <a:off x="6660232" y="472184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6" name="Elipsa 105"/>
          <p:cNvSpPr/>
          <p:nvPr/>
        </p:nvSpPr>
        <p:spPr>
          <a:xfrm>
            <a:off x="7020272" y="399045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7" name="Elipsa 106"/>
          <p:cNvSpPr/>
          <p:nvPr/>
        </p:nvSpPr>
        <p:spPr>
          <a:xfrm>
            <a:off x="7020272" y="4366094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8" name="Elipsa 107"/>
          <p:cNvSpPr/>
          <p:nvPr/>
        </p:nvSpPr>
        <p:spPr>
          <a:xfrm>
            <a:off x="7020272" y="472184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9" name="Elipsa 108"/>
          <p:cNvSpPr/>
          <p:nvPr/>
        </p:nvSpPr>
        <p:spPr>
          <a:xfrm>
            <a:off x="7380312" y="397992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0" name="Elipsa 109"/>
          <p:cNvSpPr/>
          <p:nvPr/>
        </p:nvSpPr>
        <p:spPr>
          <a:xfrm>
            <a:off x="7380312" y="435556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1" name="Elipsa 110"/>
          <p:cNvSpPr/>
          <p:nvPr/>
        </p:nvSpPr>
        <p:spPr>
          <a:xfrm>
            <a:off x="7380312" y="471131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2" name="Elipsa 111"/>
          <p:cNvSpPr/>
          <p:nvPr/>
        </p:nvSpPr>
        <p:spPr>
          <a:xfrm>
            <a:off x="7740352" y="397992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3" name="Elipsa 112"/>
          <p:cNvSpPr/>
          <p:nvPr/>
        </p:nvSpPr>
        <p:spPr>
          <a:xfrm>
            <a:off x="7740352" y="435556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4" name="Elipsa 113"/>
          <p:cNvSpPr/>
          <p:nvPr/>
        </p:nvSpPr>
        <p:spPr>
          <a:xfrm>
            <a:off x="7740352" y="471131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5" name="Elipsa 114"/>
          <p:cNvSpPr/>
          <p:nvPr/>
        </p:nvSpPr>
        <p:spPr>
          <a:xfrm>
            <a:off x="8100392" y="399056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6" name="Elipsa 115"/>
          <p:cNvSpPr/>
          <p:nvPr/>
        </p:nvSpPr>
        <p:spPr>
          <a:xfrm>
            <a:off x="8100392" y="436619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7" name="Elipsa 116"/>
          <p:cNvSpPr/>
          <p:nvPr/>
        </p:nvSpPr>
        <p:spPr>
          <a:xfrm>
            <a:off x="8100392" y="471131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8" name="pole tekstowe 117"/>
          <p:cNvSpPr txBox="1"/>
          <p:nvPr/>
        </p:nvSpPr>
        <p:spPr>
          <a:xfrm>
            <a:off x="1403648" y="119675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rgbClr val="3095C9"/>
                </a:solidFill>
              </a:rPr>
              <a:t>34%</a:t>
            </a:r>
          </a:p>
        </p:txBody>
      </p:sp>
      <p:sp>
        <p:nvSpPr>
          <p:cNvPr id="119" name="pole tekstowe 118"/>
          <p:cNvSpPr txBox="1"/>
          <p:nvPr/>
        </p:nvSpPr>
        <p:spPr>
          <a:xfrm>
            <a:off x="395536" y="227583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3095C9"/>
                </a:solidFill>
                <a:latin typeface="Neo Sans Pro" pitchFamily="34" charset="0"/>
              </a:rPr>
              <a:t>badanych turystów zagranicznych </a:t>
            </a:r>
            <a:r>
              <a:rPr lang="pl-PL" sz="2400" dirty="0">
                <a:solidFill>
                  <a:srgbClr val="3095C9"/>
                </a:solidFill>
                <a:latin typeface="Neo Sans Pro" pitchFamily="34" charset="0"/>
              </a:rPr>
              <a:t>odwiedziło Polskę</a:t>
            </a:r>
          </a:p>
          <a:p>
            <a:pPr algn="ctr"/>
            <a:r>
              <a:rPr lang="pl-PL" sz="1600" dirty="0">
                <a:solidFill>
                  <a:srgbClr val="3095C9"/>
                </a:solidFill>
                <a:latin typeface="Neo Sans Pro" pitchFamily="34" charset="0"/>
              </a:rPr>
              <a:t> w związku z turniejem</a:t>
            </a:r>
          </a:p>
          <a:p>
            <a:pPr algn="ctr"/>
            <a:endParaRPr lang="pl-PL" sz="1600" dirty="0">
              <a:solidFill>
                <a:srgbClr val="004B88"/>
              </a:solidFill>
              <a:latin typeface="Neo Sans Pro" pitchFamily="34" charset="0"/>
            </a:endParaRPr>
          </a:p>
        </p:txBody>
      </p:sp>
      <p:cxnSp>
        <p:nvCxnSpPr>
          <p:cNvPr id="120" name="Łącznik prostoliniowy 119"/>
          <p:cNvCxnSpPr/>
          <p:nvPr/>
        </p:nvCxnSpPr>
        <p:spPr>
          <a:xfrm>
            <a:off x="3635896" y="1739104"/>
            <a:ext cx="884446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Prostokąt zaokrąglony 121"/>
          <p:cNvSpPr/>
          <p:nvPr/>
        </p:nvSpPr>
        <p:spPr>
          <a:xfrm>
            <a:off x="755576" y="3494638"/>
            <a:ext cx="2880320" cy="36641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MIEJSCE STAŁEGO ZAMIESZKANIA TURYSTÓW EURO 2012</a:t>
            </a:r>
            <a:endParaRPr lang="pl-PL" sz="1100" i="1" dirty="0">
              <a:solidFill>
                <a:srgbClr val="333333"/>
              </a:solidFill>
            </a:endParaRPr>
          </a:p>
        </p:txBody>
      </p:sp>
      <p:sp>
        <p:nvSpPr>
          <p:cNvPr id="124" name="Prostokąt 123"/>
          <p:cNvSpPr/>
          <p:nvPr/>
        </p:nvSpPr>
        <p:spPr>
          <a:xfrm>
            <a:off x="6708410" y="647997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wszyscy badani (n=1305)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8" y="5421213"/>
            <a:ext cx="771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4" y="5284067"/>
            <a:ext cx="752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72" y="4331508"/>
            <a:ext cx="80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8" y="4821138"/>
            <a:ext cx="80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0" y="4097433"/>
            <a:ext cx="781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619772" y="6021288"/>
            <a:ext cx="743347" cy="4586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pl-PL" sz="1100" dirty="0">
                <a:solidFill>
                  <a:prstClr val="white">
                    <a:lumMod val="50000"/>
                  </a:prstClr>
                </a:solidFill>
              </a:rPr>
              <a:t>pozostałe kraje</a:t>
            </a:r>
          </a:p>
        </p:txBody>
      </p:sp>
      <p:sp>
        <p:nvSpPr>
          <p:cNvPr id="131" name="pole tekstowe 130"/>
          <p:cNvSpPr txBox="1"/>
          <p:nvPr/>
        </p:nvSpPr>
        <p:spPr>
          <a:xfrm>
            <a:off x="1744240" y="4193718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19%</a:t>
            </a:r>
          </a:p>
        </p:txBody>
      </p:sp>
      <p:sp>
        <p:nvSpPr>
          <p:cNvPr id="132" name="pole tekstowe 131"/>
          <p:cNvSpPr txBox="1"/>
          <p:nvPr/>
        </p:nvSpPr>
        <p:spPr>
          <a:xfrm>
            <a:off x="1763688" y="4901098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18%</a:t>
            </a:r>
          </a:p>
        </p:txBody>
      </p:sp>
      <p:sp>
        <p:nvSpPr>
          <p:cNvPr id="133" name="pole tekstowe 132"/>
          <p:cNvSpPr txBox="1"/>
          <p:nvPr/>
        </p:nvSpPr>
        <p:spPr>
          <a:xfrm>
            <a:off x="1810296" y="5523770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12%</a:t>
            </a:r>
          </a:p>
        </p:txBody>
      </p:sp>
      <p:sp>
        <p:nvSpPr>
          <p:cNvPr id="134" name="pole tekstowe 133"/>
          <p:cNvSpPr txBox="1"/>
          <p:nvPr/>
        </p:nvSpPr>
        <p:spPr>
          <a:xfrm>
            <a:off x="3766416" y="4384218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10%</a:t>
            </a:r>
          </a:p>
        </p:txBody>
      </p:sp>
      <p:sp>
        <p:nvSpPr>
          <p:cNvPr id="135" name="pole tekstowe 134"/>
          <p:cNvSpPr txBox="1"/>
          <p:nvPr/>
        </p:nvSpPr>
        <p:spPr>
          <a:xfrm>
            <a:off x="3785864" y="5301208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8%</a:t>
            </a:r>
          </a:p>
        </p:txBody>
      </p:sp>
      <p:sp>
        <p:nvSpPr>
          <p:cNvPr id="136" name="pole tekstowe 135"/>
          <p:cNvSpPr txBox="1"/>
          <p:nvPr/>
        </p:nvSpPr>
        <p:spPr>
          <a:xfrm>
            <a:off x="3832472" y="6053226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27880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równoramienny 10"/>
          <p:cNvSpPr/>
          <p:nvPr/>
        </p:nvSpPr>
        <p:spPr>
          <a:xfrm rot="16200000">
            <a:off x="1944048" y="680570"/>
            <a:ext cx="1877317" cy="2718198"/>
          </a:xfrm>
          <a:prstGeom prst="triangle">
            <a:avLst>
              <a:gd name="adj" fmla="val 59262"/>
            </a:avLst>
          </a:prstGeom>
          <a:gradFill flip="none" rotWithShape="1">
            <a:gsLst>
              <a:gs pos="5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2076232829"/>
              </p:ext>
            </p:extLst>
          </p:nvPr>
        </p:nvGraphicFramePr>
        <p:xfrm>
          <a:off x="3143776" y="1038209"/>
          <a:ext cx="4609412" cy="211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388288881"/>
              </p:ext>
            </p:extLst>
          </p:nvPr>
        </p:nvGraphicFramePr>
        <p:xfrm>
          <a:off x="2832959" y="3849654"/>
          <a:ext cx="4248112" cy="272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313883231"/>
              </p:ext>
            </p:extLst>
          </p:nvPr>
        </p:nvGraphicFramePr>
        <p:xfrm>
          <a:off x="-758615" y="644772"/>
          <a:ext cx="4272136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2655"/>
            <a:ext cx="1560533" cy="574257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7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373" y="1713348"/>
            <a:ext cx="8274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b="1" dirty="0">
                <a:solidFill>
                  <a:srgbClr val="871D79"/>
                </a:solidFill>
              </a:rPr>
              <a:t>główny </a:t>
            </a:r>
          </a:p>
          <a:p>
            <a:r>
              <a:rPr lang="pl-PL" sz="1050" b="1" dirty="0">
                <a:solidFill>
                  <a:srgbClr val="871D79"/>
                </a:solidFill>
              </a:rPr>
              <a:t>cel wyjazdu</a:t>
            </a:r>
            <a:endParaRPr lang="pl-PL" sz="1050" dirty="0">
              <a:solidFill>
                <a:srgbClr val="871D79"/>
              </a:solidFill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2600521566"/>
              </p:ext>
            </p:extLst>
          </p:nvPr>
        </p:nvGraphicFramePr>
        <p:xfrm>
          <a:off x="360331" y="3706067"/>
          <a:ext cx="2814241" cy="352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830061053"/>
              </p:ext>
            </p:extLst>
          </p:nvPr>
        </p:nvGraphicFramePr>
        <p:xfrm>
          <a:off x="4186864" y="3795313"/>
          <a:ext cx="4532162" cy="192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rostokąt zaokrąglony 13"/>
          <p:cNvSpPr/>
          <p:nvPr/>
        </p:nvSpPr>
        <p:spPr>
          <a:xfrm>
            <a:off x="3666318" y="720642"/>
            <a:ext cx="2553720" cy="36641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ŚRODKI TRANSPORTU </a:t>
            </a:r>
          </a:p>
          <a:p>
            <a:pPr algn="ctr"/>
            <a:r>
              <a:rPr lang="pl-PL" sz="900" i="1" dirty="0">
                <a:solidFill>
                  <a:srgbClr val="333333"/>
                </a:solidFill>
              </a:rPr>
              <a:t>4 najczęstsze wskazania</a:t>
            </a:r>
            <a:endParaRPr lang="pl-PL" sz="1100" i="1" dirty="0">
              <a:solidFill>
                <a:srgbClr val="333333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3305306" y="3437308"/>
            <a:ext cx="5282009" cy="2752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POBYT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183475" y="3437309"/>
            <a:ext cx="2553720" cy="2752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MIEJSCE POBYTU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542773" y="6516052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turyści , których głównym celem pobytu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 Polsce był udział w turnieju EURO 2012 (n=445).</a:t>
            </a:r>
            <a:endParaRPr lang="pl-PL" sz="1600" i="1" dirty="0">
              <a:solidFill>
                <a:srgbClr val="333333"/>
              </a:solidFill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6369092" y="883603"/>
            <a:ext cx="1843567" cy="584775"/>
            <a:chOff x="6890109" y="958034"/>
            <a:chExt cx="1843567" cy="584775"/>
          </a:xfrm>
        </p:grpSpPr>
        <p:grpSp>
          <p:nvGrpSpPr>
            <p:cNvPr id="20" name="Grupa 19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26" name="Elipsa 25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Elipsa 26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Elipsa 27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Elipsa 28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3,0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7649726" y="958034"/>
              <a:ext cx="10839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kosztu dojazdu </a:t>
              </a:r>
            </a:p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do Polski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59" name="Grupa 58"/>
          <p:cNvGrpSpPr/>
          <p:nvPr/>
        </p:nvGrpSpPr>
        <p:grpSpPr>
          <a:xfrm>
            <a:off x="6369092" y="1450356"/>
            <a:ext cx="1842766" cy="592470"/>
            <a:chOff x="6890109" y="958034"/>
            <a:chExt cx="1842766" cy="592470"/>
          </a:xfrm>
        </p:grpSpPr>
        <p:grpSp>
          <p:nvGrpSpPr>
            <p:cNvPr id="60" name="Grupa 59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64" name="Elipsa 63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Elipsa 64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Elipsa 65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Elipsa 66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Elipsa 60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62" name="Prostokąt 61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3,7</a:t>
              </a:r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7650527" y="958034"/>
              <a:ext cx="1082348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jakości dojazdu </a:t>
              </a:r>
            </a:p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do Polski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68" name="Grupa 67"/>
          <p:cNvGrpSpPr/>
          <p:nvPr/>
        </p:nvGrpSpPr>
        <p:grpSpPr>
          <a:xfrm>
            <a:off x="7134668" y="1973104"/>
            <a:ext cx="1997457" cy="592470"/>
            <a:chOff x="6890109" y="958034"/>
            <a:chExt cx="1997457" cy="592470"/>
          </a:xfrm>
        </p:grpSpPr>
        <p:grpSp>
          <p:nvGrpSpPr>
            <p:cNvPr id="69" name="Grupa 68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74" name="Elipsa 73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Elipsa 74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Elipsa 75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Elipsa 76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0" name="Elipsa 69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71" name="Prostokąt 70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2,1</a:t>
              </a:r>
            </a:p>
          </p:txBody>
        </p:sp>
        <p:sp>
          <p:nvSpPr>
            <p:cNvPr id="73" name="Prostokąt 72"/>
            <p:cNvSpPr/>
            <p:nvPr/>
          </p:nvSpPr>
          <p:spPr>
            <a:xfrm>
              <a:off x="7495839" y="958034"/>
              <a:ext cx="1391727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kosztu 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transportu lokalnego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78" name="Grupa 77"/>
          <p:cNvGrpSpPr/>
          <p:nvPr/>
        </p:nvGrpSpPr>
        <p:grpSpPr>
          <a:xfrm>
            <a:off x="7134668" y="2539857"/>
            <a:ext cx="1997458" cy="592470"/>
            <a:chOff x="6890109" y="958034"/>
            <a:chExt cx="1997458" cy="592470"/>
          </a:xfrm>
        </p:grpSpPr>
        <p:grpSp>
          <p:nvGrpSpPr>
            <p:cNvPr id="79" name="Grupa 78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83" name="Elipsa 82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Elipsa 83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Elipsa 84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Elipsa 85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0" name="Elipsa 79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81" name="Prostokąt 80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3,8</a:t>
              </a:r>
            </a:p>
          </p:txBody>
        </p:sp>
        <p:sp>
          <p:nvSpPr>
            <p:cNvPr id="82" name="Prostokąt 81"/>
            <p:cNvSpPr/>
            <p:nvPr/>
          </p:nvSpPr>
          <p:spPr>
            <a:xfrm>
              <a:off x="7495840" y="958034"/>
              <a:ext cx="1391727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jakości 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transportu lokalnego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106" name="Grupa 105"/>
          <p:cNvGrpSpPr/>
          <p:nvPr/>
        </p:nvGrpSpPr>
        <p:grpSpPr>
          <a:xfrm>
            <a:off x="3751602" y="5790042"/>
            <a:ext cx="1553673" cy="592470"/>
            <a:chOff x="6890109" y="958034"/>
            <a:chExt cx="1553673" cy="592470"/>
          </a:xfrm>
        </p:grpSpPr>
        <p:grpSp>
          <p:nvGrpSpPr>
            <p:cNvPr id="107" name="Grupa 106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111" name="Elipsa 110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Elipsa 111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Elipsa 112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Elipsa 113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8" name="Elipsa 107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9" name="Prostokąt 108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2,9</a:t>
              </a:r>
            </a:p>
          </p:txBody>
        </p:sp>
        <p:sp>
          <p:nvSpPr>
            <p:cNvPr id="110" name="Prostokąt 109"/>
            <p:cNvSpPr/>
            <p:nvPr/>
          </p:nvSpPr>
          <p:spPr>
            <a:xfrm>
              <a:off x="7494483" y="958034"/>
              <a:ext cx="949299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kosztu 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noclegów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115" name="Grupa 114"/>
          <p:cNvGrpSpPr/>
          <p:nvPr/>
        </p:nvGrpSpPr>
        <p:grpSpPr>
          <a:xfrm>
            <a:off x="6003590" y="5790042"/>
            <a:ext cx="1533933" cy="592470"/>
            <a:chOff x="6890109" y="958034"/>
            <a:chExt cx="1533933" cy="592470"/>
          </a:xfrm>
        </p:grpSpPr>
        <p:grpSp>
          <p:nvGrpSpPr>
            <p:cNvPr id="116" name="Grupa 115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120" name="Elipsa 119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Elipsa 120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Elipsa 121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Elipsa 122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7" name="Elipsa 116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18" name="Prostokąt 117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3,7</a:t>
              </a:r>
            </a:p>
          </p:txBody>
        </p:sp>
        <p:sp>
          <p:nvSpPr>
            <p:cNvPr id="119" name="Prostokąt 118"/>
            <p:cNvSpPr/>
            <p:nvPr/>
          </p:nvSpPr>
          <p:spPr>
            <a:xfrm>
              <a:off x="7474743" y="958034"/>
              <a:ext cx="949299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jakości 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noclegów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sp>
        <p:nvSpPr>
          <p:cNvPr id="72" name="Prostokąt 71"/>
          <p:cNvSpPr/>
          <p:nvPr/>
        </p:nvSpPr>
        <p:spPr>
          <a:xfrm>
            <a:off x="2123728" y="658254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średnie na skali od 1 (ocena najniższa) do 5 (ocena najwyższa) </a:t>
            </a:r>
          </a:p>
        </p:txBody>
      </p:sp>
      <p:sp>
        <p:nvSpPr>
          <p:cNvPr id="87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sp>
        <p:nvSpPr>
          <p:cNvPr id="88" name="Tytuł 2"/>
          <p:cNvSpPr txBox="1">
            <a:spLocks/>
          </p:cNvSpPr>
          <p:nvPr/>
        </p:nvSpPr>
        <p:spPr>
          <a:xfrm>
            <a:off x="1859384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Charakterystyka pobytu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515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8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72" name="Wykres 71"/>
          <p:cNvGraphicFramePr/>
          <p:nvPr>
            <p:extLst>
              <p:ext uri="{D42A27DB-BD31-4B8C-83A1-F6EECF244321}">
                <p14:modId xmlns:p14="http://schemas.microsoft.com/office/powerpoint/2010/main" val="3040575178"/>
              </p:ext>
            </p:extLst>
          </p:nvPr>
        </p:nvGraphicFramePr>
        <p:xfrm>
          <a:off x="1859385" y="764095"/>
          <a:ext cx="7204710" cy="581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" name="Elipsa 100"/>
          <p:cNvSpPr>
            <a:spLocks noChangeAspect="1"/>
          </p:cNvSpPr>
          <p:nvPr/>
        </p:nvSpPr>
        <p:spPr>
          <a:xfrm>
            <a:off x="481153" y="1131957"/>
            <a:ext cx="792000" cy="7920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2" name="Prostokąt 101"/>
          <p:cNvSpPr/>
          <p:nvPr/>
        </p:nvSpPr>
        <p:spPr>
          <a:xfrm>
            <a:off x="559972" y="1309466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</a:rPr>
              <a:t>4,3</a:t>
            </a:r>
          </a:p>
        </p:txBody>
      </p:sp>
      <p:sp>
        <p:nvSpPr>
          <p:cNvPr id="104" name="Prostokąt 103"/>
          <p:cNvSpPr/>
          <p:nvPr/>
        </p:nvSpPr>
        <p:spPr>
          <a:xfrm>
            <a:off x="0" y="2780928"/>
            <a:ext cx="1691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004B88"/>
                </a:solidFill>
              </a:rPr>
              <a:t>ogólna satysfakcja</a:t>
            </a:r>
          </a:p>
          <a:p>
            <a:pPr algn="ctr"/>
            <a:r>
              <a:rPr lang="pl-PL" sz="1600" b="1" dirty="0">
                <a:solidFill>
                  <a:srgbClr val="004B88"/>
                </a:solidFill>
              </a:rPr>
              <a:t>z pobytu w Polsce*</a:t>
            </a:r>
            <a:endParaRPr lang="pl-PL" sz="1600" dirty="0">
              <a:solidFill>
                <a:srgbClr val="004B88"/>
              </a:solidFill>
            </a:endParaRPr>
          </a:p>
        </p:txBody>
      </p:sp>
      <p:grpSp>
        <p:nvGrpSpPr>
          <p:cNvPr id="155" name="Grupa 154"/>
          <p:cNvGrpSpPr/>
          <p:nvPr/>
        </p:nvGrpSpPr>
        <p:grpSpPr>
          <a:xfrm>
            <a:off x="855887" y="2086390"/>
            <a:ext cx="45719" cy="674402"/>
            <a:chOff x="6586883" y="2452813"/>
            <a:chExt cx="37301" cy="504825"/>
          </a:xfrm>
        </p:grpSpPr>
        <p:sp>
          <p:nvSpPr>
            <p:cNvPr id="156" name="Elipsa 155"/>
            <p:cNvSpPr>
              <a:spLocks noChangeAspect="1"/>
            </p:cNvSpPr>
            <p:nvPr/>
          </p:nvSpPr>
          <p:spPr>
            <a:xfrm rot="10800000">
              <a:off x="6586883" y="2921638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57" name="Elipsa 156"/>
            <p:cNvSpPr>
              <a:spLocks noChangeAspect="1"/>
            </p:cNvSpPr>
            <p:nvPr/>
          </p:nvSpPr>
          <p:spPr>
            <a:xfrm rot="10800000">
              <a:off x="6586883" y="2854663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58" name="Elipsa 157"/>
            <p:cNvSpPr>
              <a:spLocks noChangeAspect="1"/>
            </p:cNvSpPr>
            <p:nvPr/>
          </p:nvSpPr>
          <p:spPr>
            <a:xfrm rot="10800000">
              <a:off x="6586883" y="2787688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59" name="Elipsa 158"/>
            <p:cNvSpPr>
              <a:spLocks noChangeAspect="1"/>
            </p:cNvSpPr>
            <p:nvPr/>
          </p:nvSpPr>
          <p:spPr>
            <a:xfrm rot="10800000">
              <a:off x="6586883" y="2720713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60" name="Elipsa 159"/>
            <p:cNvSpPr>
              <a:spLocks noChangeAspect="1"/>
            </p:cNvSpPr>
            <p:nvPr/>
          </p:nvSpPr>
          <p:spPr>
            <a:xfrm rot="10800000">
              <a:off x="6586883" y="2653738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61" name="Elipsa 160"/>
            <p:cNvSpPr>
              <a:spLocks noChangeAspect="1"/>
            </p:cNvSpPr>
            <p:nvPr/>
          </p:nvSpPr>
          <p:spPr>
            <a:xfrm rot="10800000">
              <a:off x="6586883" y="2586763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62" name="Elipsa 161"/>
            <p:cNvSpPr>
              <a:spLocks noChangeAspect="1"/>
            </p:cNvSpPr>
            <p:nvPr/>
          </p:nvSpPr>
          <p:spPr>
            <a:xfrm rot="10800000">
              <a:off x="6586883" y="2519788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63" name="Elipsa 162"/>
            <p:cNvSpPr>
              <a:spLocks noChangeAspect="1"/>
            </p:cNvSpPr>
            <p:nvPr/>
          </p:nvSpPr>
          <p:spPr>
            <a:xfrm rot="10800000">
              <a:off x="6586883" y="2452813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467544" y="3717032"/>
            <a:ext cx="2520280" cy="2137014"/>
            <a:chOff x="1492911" y="1097508"/>
            <a:chExt cx="2400067" cy="2865535"/>
          </a:xfrm>
        </p:grpSpPr>
        <p:sp>
          <p:nvSpPr>
            <p:cNvPr id="143" name="Elipsa 142"/>
            <p:cNvSpPr>
              <a:spLocks noChangeAspect="1"/>
            </p:cNvSpPr>
            <p:nvPr/>
          </p:nvSpPr>
          <p:spPr>
            <a:xfrm>
              <a:off x="2283663" y="1097508"/>
              <a:ext cx="792000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44" name="Prostokąt 143"/>
            <p:cNvSpPr/>
            <p:nvPr/>
          </p:nvSpPr>
          <p:spPr>
            <a:xfrm>
              <a:off x="2362316" y="1279676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dirty="0">
                  <a:solidFill>
                    <a:prstClr val="white"/>
                  </a:solidFill>
                </a:rPr>
                <a:t>4,5</a:t>
              </a:r>
            </a:p>
          </p:txBody>
        </p:sp>
        <p:sp>
          <p:nvSpPr>
            <p:cNvPr id="154" name="Prostokąt 153"/>
            <p:cNvSpPr/>
            <p:nvPr/>
          </p:nvSpPr>
          <p:spPr>
            <a:xfrm>
              <a:off x="1492911" y="2642405"/>
              <a:ext cx="2400067" cy="1320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b="1" dirty="0">
                  <a:solidFill>
                    <a:srgbClr val="004B88"/>
                  </a:solidFill>
                </a:rPr>
                <a:t>skłonność do </a:t>
              </a:r>
            </a:p>
            <a:p>
              <a:pPr algn="ctr"/>
              <a:r>
                <a:rPr lang="pl-PL" sz="2000" b="1" dirty="0">
                  <a:solidFill>
                    <a:srgbClr val="004B88"/>
                  </a:solidFill>
                </a:rPr>
                <a:t>polecenia Polski</a:t>
              </a:r>
            </a:p>
            <a:p>
              <a:pPr algn="ctr"/>
              <a:r>
                <a:rPr lang="pl-PL" sz="1400" b="1" dirty="0">
                  <a:solidFill>
                    <a:srgbClr val="004B88"/>
                  </a:solidFill>
                </a:rPr>
                <a:t>znajomym lub rodzinie*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00" y="1943821"/>
              <a:ext cx="42863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2" name="Prostokąt zaokrąglony 181"/>
          <p:cNvSpPr/>
          <p:nvPr/>
        </p:nvSpPr>
        <p:spPr>
          <a:xfrm>
            <a:off x="2915816" y="989561"/>
            <a:ext cx="5236373" cy="2791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SATYSFAKCJA SZCZEGÓŁOWA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2123728" y="658254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*średnie na skali od 1 (ocena najniższa) do 5 (ocena najwyższa) </a:t>
            </a:r>
          </a:p>
        </p:txBody>
      </p:sp>
      <p:sp>
        <p:nvSpPr>
          <p:cNvPr id="26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sp>
        <p:nvSpPr>
          <p:cNvPr id="27" name="Tytuł 2"/>
          <p:cNvSpPr txBox="1">
            <a:spLocks/>
          </p:cNvSpPr>
          <p:nvPr/>
        </p:nvSpPr>
        <p:spPr>
          <a:xfrm>
            <a:off x="1859384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Ocena pobytu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9469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9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1859385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400" b="1" dirty="0" smtClean="0"/>
              <a:t>Ocena pobytu - ważność vs zadowolenie</a:t>
            </a:r>
            <a:endParaRPr lang="pl-PL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21703"/>
            <a:ext cx="1455267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0"/>
          <p:cNvGrpSpPr>
            <a:grpSpLocks/>
          </p:cNvGrpSpPr>
          <p:nvPr/>
        </p:nvGrpSpPr>
        <p:grpSpPr bwMode="auto">
          <a:xfrm rot="14092647">
            <a:off x="654918" y="1007509"/>
            <a:ext cx="1009650" cy="630237"/>
            <a:chOff x="565" y="1153"/>
            <a:chExt cx="447" cy="279"/>
          </a:xfrm>
        </p:grpSpPr>
        <p:sp>
          <p:nvSpPr>
            <p:cNvPr id="12" name="AutoShape 637"/>
            <p:cNvSpPr>
              <a:spLocks noChangeArrowheads="1"/>
            </p:cNvSpPr>
            <p:nvPr/>
          </p:nvSpPr>
          <p:spPr bwMode="auto">
            <a:xfrm rot="8996278">
              <a:off x="565" y="1400"/>
              <a:ext cx="196" cy="26"/>
            </a:xfrm>
            <a:prstGeom prst="homePlate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AutoShape 638"/>
            <p:cNvSpPr>
              <a:spLocks noChangeArrowheads="1"/>
            </p:cNvSpPr>
            <p:nvPr/>
          </p:nvSpPr>
          <p:spPr bwMode="auto">
            <a:xfrm>
              <a:off x="755" y="1174"/>
              <a:ext cx="237" cy="237"/>
            </a:xfrm>
            <a:custGeom>
              <a:avLst/>
              <a:gdLst>
                <a:gd name="T0" fmla="*/ 119 w 21600"/>
                <a:gd name="T1" fmla="*/ 0 h 21600"/>
                <a:gd name="T2" fmla="*/ 35 w 21600"/>
                <a:gd name="T3" fmla="*/ 35 h 21600"/>
                <a:gd name="T4" fmla="*/ 0 w 21600"/>
                <a:gd name="T5" fmla="*/ 119 h 21600"/>
                <a:gd name="T6" fmla="*/ 35 w 21600"/>
                <a:gd name="T7" fmla="*/ 202 h 21600"/>
                <a:gd name="T8" fmla="*/ 119 w 21600"/>
                <a:gd name="T9" fmla="*/ 237 h 21600"/>
                <a:gd name="T10" fmla="*/ 202 w 21600"/>
                <a:gd name="T11" fmla="*/ 202 h 21600"/>
                <a:gd name="T12" fmla="*/ 237 w 21600"/>
                <a:gd name="T13" fmla="*/ 119 h 21600"/>
                <a:gd name="T14" fmla="*/ 202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0 w 21600"/>
                <a:gd name="T25" fmla="*/ 3190 h 21600"/>
                <a:gd name="T26" fmla="*/ 18410 w 21600"/>
                <a:gd name="T27" fmla="*/ 1841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7" y="10800"/>
                  </a:moveTo>
                  <a:cubicBezTo>
                    <a:pt x="2277" y="15507"/>
                    <a:pt x="6093" y="19323"/>
                    <a:pt x="10800" y="19323"/>
                  </a:cubicBezTo>
                  <a:cubicBezTo>
                    <a:pt x="15507" y="19323"/>
                    <a:pt x="19323" y="15507"/>
                    <a:pt x="19323" y="10800"/>
                  </a:cubicBezTo>
                  <a:cubicBezTo>
                    <a:pt x="19323" y="6093"/>
                    <a:pt x="15507" y="2277"/>
                    <a:pt x="10800" y="2277"/>
                  </a:cubicBezTo>
                  <a:cubicBezTo>
                    <a:pt x="6093" y="2277"/>
                    <a:pt x="2277" y="6093"/>
                    <a:pt x="2277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639"/>
            <p:cNvSpPr>
              <a:spLocks noChangeArrowheads="1"/>
            </p:cNvSpPr>
            <p:nvPr/>
          </p:nvSpPr>
          <p:spPr bwMode="auto">
            <a:xfrm>
              <a:off x="734" y="1153"/>
              <a:ext cx="278" cy="279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 rot="16200000">
            <a:off x="152364" y="3147937"/>
            <a:ext cx="1664893" cy="769441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 algn="ctr"/>
            <a:r>
              <a:rPr lang="pl-PL" sz="1600" dirty="0">
                <a:solidFill>
                  <a:srgbClr val="333333"/>
                </a:solidFill>
              </a:rPr>
              <a:t>zadowolenie</a:t>
            </a:r>
            <a:br>
              <a:rPr lang="pl-PL" sz="1600" dirty="0">
                <a:solidFill>
                  <a:srgbClr val="333333"/>
                </a:solidFill>
              </a:rPr>
            </a:br>
            <a:r>
              <a:rPr lang="pl-PL" sz="1200" i="1" dirty="0">
                <a:solidFill>
                  <a:srgbClr val="333333"/>
                </a:solidFill>
              </a:rPr>
              <a:t>średnie na skali od 1 do 5</a:t>
            </a:r>
          </a:p>
          <a:p>
            <a:pPr algn="ctr"/>
            <a:endParaRPr lang="pl-PL" sz="1600" dirty="0">
              <a:solidFill>
                <a:srgbClr val="333333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923928" y="6093296"/>
            <a:ext cx="2448272" cy="523220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>
            <a:defPPr>
              <a:defRPr lang="pl-PL"/>
            </a:defPPr>
            <a:lvl1pPr algn="ctr">
              <a:defRPr sz="1100">
                <a:solidFill>
                  <a:srgbClr val="333333"/>
                </a:solidFill>
                <a:latin typeface="Neo Sans Pro Light" pitchFamily="34" charset="0"/>
              </a:defRPr>
            </a:lvl1pPr>
          </a:lstStyle>
          <a:p>
            <a:r>
              <a:rPr lang="pl-PL" sz="1600" dirty="0" smtClean="0"/>
              <a:t>ważność</a:t>
            </a:r>
            <a:br>
              <a:rPr lang="pl-PL" sz="1600" dirty="0" smtClean="0"/>
            </a:br>
            <a:r>
              <a:rPr lang="pl-PL" sz="1200" i="1" dirty="0" smtClean="0"/>
              <a:t>średnie na skali od 1 do 5</a:t>
            </a:r>
            <a:endParaRPr lang="pl-PL" sz="1200" i="1" dirty="0"/>
          </a:p>
        </p:txBody>
      </p:sp>
      <p:sp>
        <p:nvSpPr>
          <p:cNvPr id="19" name="Prostokąt 18"/>
          <p:cNvSpPr/>
          <p:nvPr/>
        </p:nvSpPr>
        <p:spPr>
          <a:xfrm>
            <a:off x="5542773" y="6516052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turyści , których głównym celem pobytu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 Polsce był udział w turnieju EURO 2012 (n=445).</a:t>
            </a:r>
            <a:endParaRPr lang="pl-PL" sz="1600" i="1" dirty="0">
              <a:solidFill>
                <a:srgbClr val="333333"/>
              </a:solidFill>
            </a:endParaRP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:p14="http://schemas.microsoft.com/office/powerpoint/2010/main" val="1177366622"/>
              </p:ext>
            </p:extLst>
          </p:nvPr>
        </p:nvGraphicFramePr>
        <p:xfrm>
          <a:off x="1043608" y="1111865"/>
          <a:ext cx="80648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03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RZEKŁADKI">
  <a:themeElements>
    <a:clrScheme name="schematA">
      <a:dk1>
        <a:srgbClr val="333333"/>
      </a:dk1>
      <a:lt1>
        <a:sysClr val="window" lastClr="FFFFFF"/>
      </a:lt1>
      <a:dk2>
        <a:srgbClr val="013F70"/>
      </a:dk2>
      <a:lt2>
        <a:srgbClr val="D6D6D6"/>
      </a:lt2>
      <a:accent1>
        <a:srgbClr val="3585B7"/>
      </a:accent1>
      <a:accent2>
        <a:srgbClr val="013F70"/>
      </a:accent2>
      <a:accent3>
        <a:srgbClr val="009A6A"/>
      </a:accent3>
      <a:accent4>
        <a:srgbClr val="666699"/>
      </a:accent4>
      <a:accent5>
        <a:srgbClr val="B6C80E"/>
      </a:accent5>
      <a:accent6>
        <a:srgbClr val="E54337"/>
      </a:accent6>
      <a:hlink>
        <a:srgbClr val="0000FF"/>
      </a:hlink>
      <a:folHlink>
        <a:srgbClr val="800080"/>
      </a:folHlink>
    </a:clrScheme>
    <a:fontScheme name="Neo PBS">
      <a:majorFont>
        <a:latin typeface="Neo Sans Pro Light"/>
        <a:ea typeface=""/>
        <a:cs typeface=""/>
      </a:majorFont>
      <a:minorFont>
        <a:latin typeface="Neo Sans Pro Light"/>
        <a:ea typeface=""/>
        <a:cs typeface="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STĘP">
  <a:themeElements>
    <a:clrScheme name="schematA">
      <a:dk1>
        <a:srgbClr val="333333"/>
      </a:dk1>
      <a:lt1>
        <a:sysClr val="window" lastClr="FFFFFF"/>
      </a:lt1>
      <a:dk2>
        <a:srgbClr val="013F70"/>
      </a:dk2>
      <a:lt2>
        <a:srgbClr val="D6D6D6"/>
      </a:lt2>
      <a:accent1>
        <a:srgbClr val="3585B7"/>
      </a:accent1>
      <a:accent2>
        <a:srgbClr val="013F70"/>
      </a:accent2>
      <a:accent3>
        <a:srgbClr val="009A6A"/>
      </a:accent3>
      <a:accent4>
        <a:srgbClr val="666699"/>
      </a:accent4>
      <a:accent5>
        <a:srgbClr val="B6C80E"/>
      </a:accent5>
      <a:accent6>
        <a:srgbClr val="E54337"/>
      </a:accent6>
      <a:hlink>
        <a:srgbClr val="0000FF"/>
      </a:hlink>
      <a:folHlink>
        <a:srgbClr val="800080"/>
      </a:folHlink>
    </a:clrScheme>
    <a:fontScheme name="Neo PBS">
      <a:majorFont>
        <a:latin typeface="Neo Sans Pro Light"/>
        <a:ea typeface=""/>
        <a:cs typeface=""/>
      </a:majorFont>
      <a:minorFont>
        <a:latin typeface="Neo Sans Pr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STĘP">
  <a:themeElements>
    <a:clrScheme name="schematA">
      <a:dk1>
        <a:srgbClr val="333333"/>
      </a:dk1>
      <a:lt1>
        <a:sysClr val="window" lastClr="FFFFFF"/>
      </a:lt1>
      <a:dk2>
        <a:srgbClr val="013F70"/>
      </a:dk2>
      <a:lt2>
        <a:srgbClr val="D6D6D6"/>
      </a:lt2>
      <a:accent1>
        <a:srgbClr val="3585B7"/>
      </a:accent1>
      <a:accent2>
        <a:srgbClr val="013F70"/>
      </a:accent2>
      <a:accent3>
        <a:srgbClr val="009A6A"/>
      </a:accent3>
      <a:accent4>
        <a:srgbClr val="666699"/>
      </a:accent4>
      <a:accent5>
        <a:srgbClr val="B6C80E"/>
      </a:accent5>
      <a:accent6>
        <a:srgbClr val="E54337"/>
      </a:accent6>
      <a:hlink>
        <a:srgbClr val="0000FF"/>
      </a:hlink>
      <a:folHlink>
        <a:srgbClr val="800080"/>
      </a:folHlink>
    </a:clrScheme>
    <a:fontScheme name="Neo PBS">
      <a:majorFont>
        <a:latin typeface="Neo Sans Pro Light"/>
        <a:ea typeface=""/>
        <a:cs typeface=""/>
      </a:majorFont>
      <a:minorFont>
        <a:latin typeface="Neo Sans Pr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STĘP">
  <a:themeElements>
    <a:clrScheme name="schematA">
      <a:dk1>
        <a:srgbClr val="333333"/>
      </a:dk1>
      <a:lt1>
        <a:sysClr val="window" lastClr="FFFFFF"/>
      </a:lt1>
      <a:dk2>
        <a:srgbClr val="013F70"/>
      </a:dk2>
      <a:lt2>
        <a:srgbClr val="D6D6D6"/>
      </a:lt2>
      <a:accent1>
        <a:srgbClr val="3585B7"/>
      </a:accent1>
      <a:accent2>
        <a:srgbClr val="013F70"/>
      </a:accent2>
      <a:accent3>
        <a:srgbClr val="009A6A"/>
      </a:accent3>
      <a:accent4>
        <a:srgbClr val="666699"/>
      </a:accent4>
      <a:accent5>
        <a:srgbClr val="B6C80E"/>
      </a:accent5>
      <a:accent6>
        <a:srgbClr val="E54337"/>
      </a:accent6>
      <a:hlink>
        <a:srgbClr val="0000FF"/>
      </a:hlink>
      <a:folHlink>
        <a:srgbClr val="800080"/>
      </a:folHlink>
    </a:clrScheme>
    <a:fontScheme name="Neo PBS">
      <a:majorFont>
        <a:latin typeface="Neo Sans Pro Light"/>
        <a:ea typeface=""/>
        <a:cs typeface=""/>
      </a:majorFont>
      <a:minorFont>
        <a:latin typeface="Neo Sans Pr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BS_oferta_otwierajac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o sans pro">
      <a:majorFont>
        <a:latin typeface="Neo Sans Pro"/>
        <a:ea typeface=""/>
        <a:cs typeface=""/>
      </a:majorFont>
      <a:minorFont>
        <a:latin typeface="Neo Sans Pro"/>
        <a:ea typeface=""/>
        <a:cs typeface="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402</Words>
  <Application>Microsoft Office PowerPoint</Application>
  <PresentationFormat>Pokaz na ekranie (4:3)</PresentationFormat>
  <Paragraphs>112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Calibri</vt:lpstr>
      <vt:lpstr>Neo Sans Pro</vt:lpstr>
      <vt:lpstr>Neo Sans Pro Light</vt:lpstr>
      <vt:lpstr>Wingdings</vt:lpstr>
      <vt:lpstr>3_PRZEKŁADKI</vt:lpstr>
      <vt:lpstr>WSTĘP</vt:lpstr>
      <vt:lpstr>1_WSTĘP</vt:lpstr>
      <vt:lpstr>2_WSTĘP</vt:lpstr>
      <vt:lpstr>1_PBS_oferta_otwierajacy</vt:lpstr>
      <vt:lpstr>Prezentacja programu PowerPoint</vt:lpstr>
      <vt:lpstr>METODOLOGIA BADANIA</vt:lpstr>
      <vt:lpstr>NAJWAŻNIEJSZE WYNIKI BADANIA</vt:lpstr>
      <vt:lpstr>Prezentacja programu PowerPoint</vt:lpstr>
      <vt:lpstr>Turyści EURO 2012</vt:lpstr>
      <vt:lpstr>TURYŚCI EURO 2012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Kalinowska</dc:creator>
  <cp:lastModifiedBy>Wodzynska Ewelina</cp:lastModifiedBy>
  <cp:revision>13</cp:revision>
  <dcterms:created xsi:type="dcterms:W3CDTF">2012-10-11T12:49:03Z</dcterms:created>
  <dcterms:modified xsi:type="dcterms:W3CDTF">2017-11-28T12:24:51Z</dcterms:modified>
</cp:coreProperties>
</file>