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4"/>
  </p:sldMasterIdLst>
  <p:notesMasterIdLst>
    <p:notesMasterId r:id="rId34"/>
  </p:notesMasterIdLst>
  <p:handoutMasterIdLst>
    <p:handoutMasterId r:id="rId35"/>
  </p:handoutMasterIdLst>
  <p:sldIdLst>
    <p:sldId id="1520" r:id="rId5"/>
    <p:sldId id="1579" r:id="rId6"/>
    <p:sldId id="1518" r:id="rId7"/>
    <p:sldId id="1526" r:id="rId8"/>
    <p:sldId id="1600" r:id="rId9"/>
    <p:sldId id="1581" r:id="rId10"/>
    <p:sldId id="1541" r:id="rId11"/>
    <p:sldId id="1542" r:id="rId12"/>
    <p:sldId id="1582" r:id="rId13"/>
    <p:sldId id="1601" r:id="rId14"/>
    <p:sldId id="1584" r:id="rId15"/>
    <p:sldId id="1585" r:id="rId16"/>
    <p:sldId id="1602" r:id="rId17"/>
    <p:sldId id="1587" r:id="rId18"/>
    <p:sldId id="1588" r:id="rId19"/>
    <p:sldId id="1604" r:id="rId20"/>
    <p:sldId id="1590" r:id="rId21"/>
    <p:sldId id="1603" r:id="rId22"/>
    <p:sldId id="1605" r:id="rId23"/>
    <p:sldId id="1591" r:id="rId24"/>
    <p:sldId id="1592" r:id="rId25"/>
    <p:sldId id="1606" r:id="rId26"/>
    <p:sldId id="1594" r:id="rId27"/>
    <p:sldId id="1595" r:id="rId28"/>
    <p:sldId id="1596" r:id="rId29"/>
    <p:sldId id="1597" r:id="rId30"/>
    <p:sldId id="1598" r:id="rId31"/>
    <p:sldId id="1599" r:id="rId32"/>
    <p:sldId id="155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034E78-7F5D-4C2E-B375-FC64B27BC917}" styleName="Styl ciemny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106" d="100"/>
          <a:sy n="106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1/28/2026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1/28/2026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youtu.be/gby8aSntG2k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instrukcje2" TargetMode="External"/><Relationship Id="rId2" Type="http://schemas.openxmlformats.org/officeDocument/2006/relationships/hyperlink" Target="https://www.gov.pl/web/nfosigw/generator-wnioskow-o-dofinansowanie" TargetMode="Externa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47.svg"/><Relationship Id="rId3" Type="http://schemas.openxmlformats.org/officeDocument/2006/relationships/image" Target="../media/image40.jpe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5.sv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26452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2607398"/>
            <a:ext cx="6675120" cy="3322622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50000"/>
              </a:lnSpc>
            </a:pPr>
            <a:r>
              <a:rPr lang="pl-PL" altLang="pl-PL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1.20.1 Część 1) Poprawa efektywności energetycznej (wraz z instalacją OZE) w dużych i średnich przedsiębiorstwach</a:t>
            </a: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 w ramach II naboru</a:t>
            </a:r>
          </a:p>
          <a:p>
            <a:pPr algn="ctr">
              <a:lnSpc>
                <a:spcPct val="150000"/>
              </a:lnSpc>
            </a:pP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03.02.2026 r.</a:t>
            </a:r>
          </a:p>
          <a:p>
            <a:pPr algn="ctr">
              <a:lnSpc>
                <a:spcPct val="150000"/>
              </a:lnSpc>
            </a:pPr>
            <a:endParaRPr lang="pl-PL" altLang="pl-PL" sz="14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Paweł Kryczkowski</a:t>
            </a:r>
          </a:p>
          <a:p>
            <a:pPr algn="ctr">
              <a:lnSpc>
                <a:spcPct val="110000"/>
              </a:lnSpc>
            </a:pPr>
            <a:r>
              <a:rPr lang="pl-PL" sz="1400" dirty="0">
                <a:solidFill>
                  <a:schemeClr val="bg1">
                    <a:lumMod val="95000"/>
                  </a:schemeClr>
                </a:solidFill>
              </a:rPr>
              <a:t>Departament Energetyki i Przemysłu</a:t>
            </a: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FE13A-321F-34F5-5B1D-05F08777B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4DA0D-8FAB-3B11-FF86-092031D9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091E38-7A6F-0569-8F26-C976587724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>
            <a:normAutofit fontScale="92500"/>
          </a:bodyPr>
          <a:lstStyle/>
          <a:p>
            <a:pPr marL="0" indent="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 przypadku projektów kompleksowych wspierane mogą być także elementy niewynikające z audytów energetycznych, jeżeli realizują szersze cele Europejskiego Zielonego Ładu, w tym strategii na rzecz Fali renowacji, np.:</a:t>
            </a:r>
          </a:p>
          <a:p>
            <a:pPr marL="285750" indent="-28575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zwiększenie powierzchni zielonych (zielone dachy, ściany), </a:t>
            </a:r>
          </a:p>
          <a:p>
            <a:pPr marL="285750" indent="-28575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rozwój </a:t>
            </a:r>
            <a:r>
              <a:rPr lang="pl-PL" sz="1600" b="0" cap="none" spc="0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elektromobilności</a:t>
            </a: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, </a:t>
            </a:r>
          </a:p>
          <a:p>
            <a:pPr marL="285750" indent="-28575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rozwiązania na rzecz gospodarki o obiegu zamkniętym, </a:t>
            </a:r>
          </a:p>
          <a:p>
            <a:pPr marL="285750" indent="-28575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infrastruktura związana z dostępnością, </a:t>
            </a:r>
          </a:p>
          <a:p>
            <a:pPr marL="285750" indent="-28575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montaż urządzeń do magazynowania energii i służących cyfryzacji budynku. </a:t>
            </a:r>
          </a:p>
          <a:p>
            <a:pPr marL="0" indent="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l-PL" sz="1600" b="0" cap="none" spc="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0" indent="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l-PL" sz="16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Wsparcie dla elementów wykraczających poza audyt energetyczny będzie możliwe do wysokości 15% kosztów kwalifikowalnych projektu.</a:t>
            </a:r>
          </a:p>
          <a:p>
            <a:pPr marL="0" indent="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l-PL" sz="1600" b="0" cap="none" spc="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0" indent="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 ramach przedsięwzięć  inwestycyjnych możliwe jest sfinansowanie w projekcie wydatków na </a:t>
            </a:r>
            <a:r>
              <a:rPr lang="pl-PL" sz="16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działania edukacyjne </a:t>
            </a:r>
            <a:r>
              <a:rPr lang="pl-PL" sz="16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 zakresie podnoszenia świadomości ekologicznej społeczeństwa oraz/lub na współpracę, w tym wymianę wiedzy i doświadczeń oraz konsultacje, z partnerami z innych Państw Członkowskich, kandydujących lub stowarzyszonych, pod warunkiem, że będzie to bezpośrednio związane z realizowanym przedsięwzięciem. W przypadku ich wystąpienia w ramach przedsięwzięcia inwestycyjnego  zgłoszonego we wniosku o dofinansowanie, kwalifikuje się je do wysokości </a:t>
            </a:r>
            <a:r>
              <a:rPr lang="pl-PL" sz="16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nieprzekraczającej 5% sumy kosztów kwalifikowanych przedsięwzięcia.</a:t>
            </a:r>
            <a:endParaRPr kumimoji="0" lang="pl-PL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6E6EE6D-2431-FAE4-7CB5-C62B94836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461CE-1161-7FAB-00F2-599980B60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6084C-11BE-7BD3-89DD-08F8036C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Wyłączenia: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FF4226-03FB-38EE-2A05-F6FC9B9A87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593410"/>
            <a:ext cx="11071952" cy="1835590"/>
          </a:xfrm>
        </p:spPr>
        <p:txBody>
          <a:bodyPr>
            <a:normAutofit/>
          </a:bodyPr>
          <a:lstStyle/>
          <a:p>
            <a:pPr marL="0" marR="0" lvl="0" indent="0" algn="l" defTabSz="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16000" algn="l"/>
              </a:tabLst>
              <a:defRPr/>
            </a:pPr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Z ubiegania o dofinansowanie </a:t>
            </a:r>
            <a:r>
              <a:rPr kumimoji="0" lang="x-non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wyłączone</a:t>
            </a:r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są 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indywidualne kotły zasilane paliwami kopalnymi.</a:t>
            </a:r>
            <a:endParaRPr lang="pl-PL" sz="2800" dirty="0">
              <a:latin typeface="+mn-lt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2EF4AC8-8724-53B5-30DF-F6D543DD0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Obraz 2" descr="Wykrzyknik">
            <a:extLst>
              <a:ext uri="{FF2B5EF4-FFF2-40B4-BE49-F238E27FC236}">
                <a16:creationId xmlns:a16="http://schemas.microsoft.com/office/drawing/2014/main" id="{98F273D4-4063-DA49-2F93-7A48385AB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311" y="3642913"/>
            <a:ext cx="1812756" cy="181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2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49B4-B7C1-FF6B-1E89-33F9F5B6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1F960-D5DE-3F99-F8F8-51A4E4B2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Budżet naboru: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7B1F55-3E6D-AADF-4F60-30D5A93ACE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861852"/>
            <a:ext cx="11071952" cy="4140114"/>
          </a:xfrm>
        </p:spPr>
        <p:txBody>
          <a:bodyPr>
            <a:normAutofit fontScale="70000" lnSpcReduction="2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Budżet naboru wynosi: </a:t>
            </a:r>
          </a:p>
          <a:p>
            <a:pPr marL="457200" marR="0" lvl="0" indent="-4572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ze środków UE, tj. Funduszu Spójności (FS): 158 391 254,00 zł,</a:t>
            </a:r>
          </a:p>
          <a:p>
            <a:pPr marL="457200" marR="0" lvl="0" indent="-4572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ze środków krajowych (NFOŚiGW): 26 455 476,00 zł.</a:t>
            </a:r>
          </a:p>
          <a:p>
            <a:pPr marL="514350" marR="0" lvl="0" indent="-5143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W ramach naboru obowiązują następujące limity wsparcia:  </a:t>
            </a:r>
          </a:p>
          <a:p>
            <a:pPr marL="457200" marR="0" lvl="0" indent="-4572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dla dużych przedsiębiorstw maksymalne łączne dofinansowanie ze środków FS wynosi nie więcej, niż 81 904 762,00 zł,</a:t>
            </a:r>
          </a:p>
          <a:p>
            <a:pPr marL="457200" marR="0" lvl="0" indent="-4572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dla średnich przedsiębiorstw maksymalne łączne dofinansowanie ze środków FS wynosi nie więcej, niż 76 486 492,00 zł.</a:t>
            </a:r>
            <a:endParaRPr lang="pl-PL" sz="2800" b="0" cap="none" spc="0" dirty="0">
              <a:solidFill>
                <a:srgbClr val="000000"/>
              </a:solidFill>
              <a:latin typeface="+mn-lt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lang="pl-PL" sz="2800" b="0" cap="none" spc="0" dirty="0">
              <a:solidFill>
                <a:srgbClr val="000000"/>
              </a:solidFill>
              <a:latin typeface="+mn-lt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Instrument finansowy przewiduje obligatoryjne finansowanie łącznie 100% kosztów kwalifikowanych przedsięwzięcia w formie pożyczki UE (FS) i pożyczki NFOŚiGW.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D9FA239-7E7E-E3E3-31DE-212623436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76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902EA-0A10-5143-2D16-8CE6FF05E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82BEA-91C2-3C33-5621-CA59E0EA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750318-141B-1413-8BA2-7CBBBBB432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  <a:t>Realizacja przedsięwzięcia nie może wykraczać poza końcową datę okresu kwalifikowalności tj.: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Calibri" panose="020F0502020204030204" pitchFamily="34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Okres kwalifikowalności kosztów dla ostatecznych odbiorców: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od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01.01.2021 r. do </a:t>
            </a:r>
            <a:r>
              <a:rPr lang="pl-PL" sz="2800" cap="none" spc="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30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.06.2029 r.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7EB3E097-5492-067B-7047-65FCC2FE0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98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1011C-B7FF-2476-9381-C01EAF2CD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EE9F-98DD-7F49-D447-C7877441F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21488-7DD8-B666-CC3E-A807659EA0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 lnSpcReduction="10000"/>
          </a:bodyPr>
          <a:lstStyle/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Koszty kwalifikowane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Zgodnie z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„Wytycznymi w zakresie kosztów kwalifikowanych",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 zastrzeżeniem, że: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koszty związane z przygotowaniem przedsięwzięcia kwalifikuje się do wysokości nieprzekraczającej 10% sumy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koszty związane z zarządzaniem przedsięwzięciem kwalifikuje się do wysokości nieprzekraczającej 10%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koszty nabycia nieruchomości kwalifikuje się do wysokości nieprzekraczającej 10%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dopuszcza się ponoszenie kosztów związanych z działaniami edukacyjnymi w zakresie podnoszenia świadomości ekologicznej społeczeństwa oraz/albo na współpracę, w tym wymianę wiedzy i doświadczeń oraz konsultacje, z partnerami z innych Państw Członkowskich. Działania te są nieobligatoryjne, ale w przypadku ich wystąpienia w ramach przedsięwzięcia inwestycyjnego zgłoszonego we wniosku o dofinansowanie, są kwalifikowane do wysokości nieprzekraczającej 5% sumy kosztów kwalifikowanych przedsięwzięcia,</a:t>
            </a:r>
          </a:p>
          <a:p>
            <a:pPr marL="742950" marR="0" lvl="1" indent="-28575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koszty związane z wartościami niematerialnymi i prawnymi kwalifikuje się do wysokości nieprzekraczającej 7% kosztów kwalifikowanych przedsięwzięcia;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80A2D-92D3-FFA3-2017-02195B5A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1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77AFC-B542-BFB4-FCE2-A71C3290C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9B3E-C890-991F-BCD3-E3A7B913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780B57-60F8-43EE-0759-8BF813E2F7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 jest kosztem niekwalifikowanym.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000" b="0" cap="none" spc="0" dirty="0">
                <a:solidFill>
                  <a:srgbClr val="00000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Zgodnie z zapisami programu priorytetowego: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(VAT) jest kosztem kwalifikowanym tylko wówczas, gdy jest on faktycznie i ostatecznie ponoszony przez ostatecznego </a:t>
            </a:r>
            <a:r>
              <a:rPr lang="pl-PL" sz="2000" b="0" cap="none" spc="0" dirty="0">
                <a:solidFill>
                  <a:srgbClr val="00000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dbiorcę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pl-PL" sz="2000" b="0" cap="none" spc="0" dirty="0">
                <a:solidFill>
                  <a:srgbClr val="00000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ostateczny odbiorca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nie ma prawnej możliwości odliczenia podatku naliczonego od podatku należnego w jakiejkolwiek części, zgodnie z przepisami ustawy o podatku od towarów i usług. Podatek VAT, który można odliczyć, nie może być uznany za kwalifikowany, nawet jeżeli nie został faktycznie odzyskany przez Ostatecznego odbiorcę. Oznacza to, że w przypadkach, gdy </a:t>
            </a:r>
            <a:r>
              <a:rPr lang="pl-PL" sz="2000" b="0" cap="none" spc="0" dirty="0">
                <a:solidFill>
                  <a:srgbClr val="00000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ostateczny odbiorca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może odliczyć podatek VAT, ale rezygnuje z tej możliwości, podatek VAT nie jest kosztem kwalifikowanym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CA004F7-0CB5-B087-2FB5-708CE1249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92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BAECC-C96E-E4DA-A254-BD078A1B1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328F8-B92A-FC41-D91A-8110BEFE1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A65C9A-9748-D97E-1AAC-7149A0E62F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Poziom dofinansowania zależy od typu wnioskodawcy i przedstawia się następująco: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2425B96-CDC3-35CB-2359-8B469A3F8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73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2723E-FB64-01BA-5BB6-103DC4A51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D0E82B-5DBC-FCA4-314D-2367CCE73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091D058-DBA1-5E58-160A-819D43B4A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1E433EA3-977F-1A9D-8525-87CDF40DB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93210"/>
              </p:ext>
            </p:extLst>
          </p:nvPr>
        </p:nvGraphicFramePr>
        <p:xfrm>
          <a:off x="797567" y="1663430"/>
          <a:ext cx="10596866" cy="4531975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662637">
                  <a:extLst>
                    <a:ext uri="{9D8B030D-6E8A-4147-A177-3AD203B41FA5}">
                      <a16:colId xmlns:a16="http://schemas.microsoft.com/office/drawing/2014/main" val="3096267996"/>
                    </a:ext>
                  </a:extLst>
                </a:gridCol>
                <a:gridCol w="3842222">
                  <a:extLst>
                    <a:ext uri="{9D8B030D-6E8A-4147-A177-3AD203B41FA5}">
                      <a16:colId xmlns:a16="http://schemas.microsoft.com/office/drawing/2014/main" val="3720288960"/>
                    </a:ext>
                  </a:extLst>
                </a:gridCol>
                <a:gridCol w="4092007">
                  <a:extLst>
                    <a:ext uri="{9D8B030D-6E8A-4147-A177-3AD203B41FA5}">
                      <a16:colId xmlns:a16="http://schemas.microsoft.com/office/drawing/2014/main" val="301796630"/>
                    </a:ext>
                  </a:extLst>
                </a:gridCol>
              </a:tblGrid>
              <a:tr h="58938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Dla przedsiębiorstw innych niż podmioty będące dostawcami usług energetycznych </a:t>
                      </a:r>
                      <a:b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 rozumieniu dyrektywy 2012/27/UE działające na rzecz przedsiębiorstw (tj. innych niż ESCO)</a:t>
                      </a:r>
                      <a:endParaRPr lang="pl-PL" sz="1400" dirty="0">
                        <a:solidFill>
                          <a:schemeClr val="bg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730555"/>
                  </a:ext>
                </a:extLst>
              </a:tr>
              <a:tr h="445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Rodzaj pożyczki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preferencyjna z premią inwestycyjną (umorzenie)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na warunkach rynkowych (nie stanowi pomocy publicznej)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031447"/>
                  </a:ext>
                </a:extLst>
              </a:tr>
              <a:tr h="4035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Intensywność dofinansowania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do 85% kosztów kwalifikowanych;  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co najmniej 15% kosztów kwalifikowanych;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101463"/>
                  </a:ext>
                </a:extLst>
              </a:tr>
              <a:tr h="5273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Premia inwestycyjna (w formie umorzenia pożyczki)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Umorzenie do 49% pożyczki ze środków UE (FS) 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Brak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0626004"/>
                  </a:ext>
                </a:extLst>
              </a:tr>
              <a:tr h="9616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Oprocentowanie pożyczki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0%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oprocentowanie na poziomie stopy referencyjnej ustalanej zgodnie z komunikatem KE w sprawie zmiany metody ustalania stóp referencyjnych i dyskontowych 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018597"/>
                  </a:ext>
                </a:extLst>
              </a:tr>
              <a:tr h="778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Okres finansowania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nie dłużej niż 15 lat liczone od daty planowanej wypłaty pierwszej transzy pożyczki do daty spłaty ostatniej raty kapitałowej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nie dłużej niż 15 lat liczone od daty planowanej wypłaty pierwszej transzy pożyczki do daty spłaty ostatniej raty kapitałowej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8586145"/>
                  </a:ext>
                </a:extLst>
              </a:tr>
              <a:tr h="826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kern="12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Karencja w spłacie rat kapitałowych</a:t>
                      </a:r>
                      <a:endParaRPr lang="pl-PL" sz="1300" b="1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do 12 miesięcy liczone od daty zakończenia projektu (daty zakończenia kwalifikowania wydatków)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do 12 miesięcy liczone od daty zakończenia projektu (daty zakończenia kwalifikowania wydatków)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570198"/>
                  </a:ext>
                </a:extLst>
              </a:tr>
            </a:tbl>
          </a:graphicData>
        </a:graphic>
      </p:graphicFrame>
      <p:sp>
        <p:nvSpPr>
          <p:cNvPr id="11" name="Tytuł 10">
            <a:extLst>
              <a:ext uri="{FF2B5EF4-FFF2-40B4-BE49-F238E27FC236}">
                <a16:creationId xmlns:a16="http://schemas.microsoft.com/office/drawing/2014/main" id="{112C4C6E-D89F-B631-4AFA-E63EC7DE0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Zasady finansowania projektu:</a:t>
            </a:r>
          </a:p>
        </p:txBody>
      </p:sp>
    </p:spTree>
    <p:extLst>
      <p:ext uri="{BB962C8B-B14F-4D97-AF65-F5344CB8AC3E}">
        <p14:creationId xmlns:p14="http://schemas.microsoft.com/office/powerpoint/2010/main" val="25813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CB40-5279-9FC5-DD98-7B0BCB2F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B4277E-2BAE-0957-DA48-C2E8E0BBA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2E0EAE6-F713-6F12-F88E-897F71B9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73985EA-7371-95E3-22D8-74F77082F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887495"/>
              </p:ext>
            </p:extLst>
          </p:nvPr>
        </p:nvGraphicFramePr>
        <p:xfrm>
          <a:off x="797567" y="1663430"/>
          <a:ext cx="10579185" cy="4518541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658195">
                  <a:extLst>
                    <a:ext uri="{9D8B030D-6E8A-4147-A177-3AD203B41FA5}">
                      <a16:colId xmlns:a16="http://schemas.microsoft.com/office/drawing/2014/main" val="3096267996"/>
                    </a:ext>
                  </a:extLst>
                </a:gridCol>
                <a:gridCol w="3835813">
                  <a:extLst>
                    <a:ext uri="{9D8B030D-6E8A-4147-A177-3AD203B41FA5}">
                      <a16:colId xmlns:a16="http://schemas.microsoft.com/office/drawing/2014/main" val="3720288960"/>
                    </a:ext>
                  </a:extLst>
                </a:gridCol>
                <a:gridCol w="4085177">
                  <a:extLst>
                    <a:ext uri="{9D8B030D-6E8A-4147-A177-3AD203B41FA5}">
                      <a16:colId xmlns:a16="http://schemas.microsoft.com/office/drawing/2014/main" val="301796630"/>
                    </a:ext>
                  </a:extLst>
                </a:gridCol>
              </a:tblGrid>
              <a:tr h="56823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Dla podmiotów będących dostawcami usług energetycznych w rozumieniu dyrektywy 2012/27/UE, działających na rzecz przedsiębiorstw (ESCO)</a:t>
                      </a:r>
                      <a:endParaRPr lang="pl-PL" sz="1400" dirty="0">
                        <a:solidFill>
                          <a:schemeClr val="bg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730555"/>
                  </a:ext>
                </a:extLst>
              </a:tr>
              <a:tr h="4023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Rodzaj pożyczki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preferencyjna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na warunkach rynkowych (nie stanowi pomocy publicznej)</a:t>
                      </a:r>
                      <a:endParaRPr lang="pl-PL" sz="130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031447"/>
                  </a:ext>
                </a:extLst>
              </a:tr>
              <a:tr h="8860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Intensywność dofinansowania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do 59,5% kosztów kwalifikowanych; w przypadku przedsięwzięć realizowanych w formule „</a:t>
                      </a:r>
                      <a:r>
                        <a:rPr lang="pl-PL" sz="1300" dirty="0" err="1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project</a:t>
                      </a: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300" dirty="0" err="1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finance</a:t>
                      </a: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” do 46,75% kosztów kwalifikowanych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do 10,5% kosztów kwalifikowanych; w przypadku przedsięwzięć realizowanych w formule „</a:t>
                      </a:r>
                      <a:r>
                        <a:rPr lang="pl-PL" sz="1300" dirty="0" err="1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project</a:t>
                      </a: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300" dirty="0" err="1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finance</a:t>
                      </a: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” do 8,25% kosztów kwalifikowanych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101463"/>
                  </a:ext>
                </a:extLst>
              </a:tr>
              <a:tr h="3291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Umorzenie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brak 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brak</a:t>
                      </a:r>
                      <a:endParaRPr lang="pl-PL" sz="130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0626004"/>
                  </a:ext>
                </a:extLst>
              </a:tr>
              <a:tr h="8373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Oprocentowanie pożyczki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0%</a:t>
                      </a:r>
                      <a:r>
                        <a:rPr lang="pl-PL" sz="1300" baseline="300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l-PL" sz="1300" kern="1200" dirty="0">
                          <a:solidFill>
                            <a:srgbClr val="262626"/>
                          </a:solidFill>
                          <a:latin typeface="+mn-lt"/>
                        </a:rPr>
                        <a:t>oprocentowanie na poziomie stopy referencyjnej ustalanej zgodnie z komunikatem KE w sprawie zmiany metody ustalania stóp referencyjnych i dyskontowych </a:t>
                      </a:r>
                      <a:endParaRPr lang="pl-PL" sz="1300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9018597"/>
                  </a:ext>
                </a:extLst>
              </a:tr>
              <a:tr h="7476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u="none" kern="1200" dirty="0">
                          <a:solidFill>
                            <a:srgbClr val="262626"/>
                          </a:solidFill>
                          <a:latin typeface="+mn-lt"/>
                        </a:rPr>
                        <a:t>Okres finansowania</a:t>
                      </a:r>
                      <a:endParaRPr lang="pl-PL" sz="1300" b="1" u="none" kern="1200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nie dłużej niż 10 lat liczone od daty planowanej wypłaty pierwszej transzy pożyczki do daty spłaty ostatniej raty kapitałowej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nie dłużej niż 10 lat liczone od daty planowanej wypłaty pierwszej transzy pożyczki do daty spłaty ostatniej raty kapitałowej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8586145"/>
                  </a:ext>
                </a:extLst>
              </a:tr>
              <a:tr h="7476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pl-PL" sz="1300" b="1" kern="12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Karencja w spłacie rat kapitałowych</a:t>
                      </a:r>
                      <a:endParaRPr lang="pl-PL" sz="1300" b="1" dirty="0">
                        <a:solidFill>
                          <a:srgbClr val="262626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do 12 miesięcy liczone od daty zakończenia projektu (daty zakończenia kwalifikowania wydatków)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300" dirty="0">
                          <a:solidFill>
                            <a:srgbClr val="262626"/>
                          </a:solidFill>
                          <a:effectLst/>
                          <a:latin typeface="+mn-lt"/>
                        </a:rPr>
                        <a:t>do 12 miesięcy liczone od daty zakończenia projektu (daty zakończenia kwalifikowania wydatków)</a:t>
                      </a:r>
                      <a:endParaRPr lang="pl-PL" sz="1300" dirty="0">
                        <a:solidFill>
                          <a:srgbClr val="262626"/>
                        </a:solidFill>
                        <a:effectLst/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570198"/>
                  </a:ext>
                </a:extLst>
              </a:tr>
            </a:tbl>
          </a:graphicData>
        </a:graphic>
      </p:graphicFrame>
      <p:sp>
        <p:nvSpPr>
          <p:cNvPr id="5" name="Tytuł 4">
            <a:extLst>
              <a:ext uri="{FF2B5EF4-FFF2-40B4-BE49-F238E27FC236}">
                <a16:creationId xmlns:a16="http://schemas.microsoft.com/office/drawing/2014/main" id="{296BB592-F572-BC78-AFC9-111D7A18D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Zasady finansowania projektu:</a:t>
            </a:r>
          </a:p>
        </p:txBody>
      </p:sp>
    </p:spTree>
    <p:extLst>
      <p:ext uri="{BB962C8B-B14F-4D97-AF65-F5344CB8AC3E}">
        <p14:creationId xmlns:p14="http://schemas.microsoft.com/office/powerpoint/2010/main" val="893553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436B3-F5C5-AD9B-B882-2C41F6525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4989-F403-6A6F-739A-D84CC851B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2B4227D-993C-03AF-2FA3-4300BFC71B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861852"/>
            <a:ext cx="11071952" cy="4140114"/>
          </a:xfrm>
        </p:spPr>
        <p:txBody>
          <a:bodyPr>
            <a:normAutofit fontScale="92500" lnSpcReduction="10000"/>
          </a:bodyPr>
          <a:lstStyle/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Premia inwestycyjna (umorzenie)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może zostać udzielone po zrealizowaniu przedsięwzięcia na warunkach określonych w umowie o dofinansowanie i po zatwierdzeniu przez NFOŚiGW osiągnięcia zakładanego efektu ekologicznego, wskazanego w umowie o dofinansowanie jako wskaźnik rezultatu bezpośredniego. Kwota umorzenia pomniejszy kapitał do spłaty poprzez umorzenie spłat ostatnich rat kapitałowych pożyczki na warunkach preferencyjnych (pożyczka ze środków UE, tj. Funduszu Spójności). 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Maksymalna intensywność umorzenia jest uzależniona od uzyskanej oszczędności energii końcowej (w przypadku inwestycji w poprawę efektywności energetycznej), a także – w przypadku dodatkowej inwestycji w instalacje OZE – od produktywności tej instalacji.</a:t>
            </a:r>
          </a:p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przypadku przedsięwzięć obejmujących zadania w obszarze poprawy efektywności energetycznej i OZE, wysokość premii liczona będzie oddzielnie dla każdego rodzaju zadania.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4EF3FB7-7D33-73FC-7D7B-5767262CC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3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829325"/>
            <a:ext cx="754394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cap="none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Dodatkowe materiały szkoleniowe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37FF96-B4B4-DA1B-02EF-A7A5C321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82675" y="4069809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AF16197-BEB2-5D16-C98C-A849AF88CA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2914" y="2199469"/>
            <a:ext cx="7315200" cy="3015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Dokumenty i zalecenia w zakresie udzielania zamówień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Łukasz Korporowicz, Aneta Schuetz, Wydział Kontroli Zamówień i Nieprawidłowości </a:t>
            </a:r>
            <a:r>
              <a:rPr kumimoji="0" lang="pl-PL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https://youtu.be/gby8aSntG2k</a:t>
            </a:r>
            <a:r>
              <a:rPr kumimoji="0" lang="pl-PL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Obowiązki promocyjne w projekcie - księga wizualizacji, podręcznik w zakresie informacji i promocji projektów UE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Agnieszka Janicka-Struska,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Wydział Promocji https://www.youtube.com/watch?v=RyTDOjovvLM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AC55-5E57-4FC4-B85B-1CD52B3E0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59F24-0C66-B4C0-A444-A982119EF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1134ED-2971-8073-BB21-01D0E73AAD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celu utworzenia wniosku o dofinansowanie, wnioskodawca powinien się zarejestrować i utworzyć konto w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Generatorze Wniosków o Dofinansowanie (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aplikacji GWD)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dostępnej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Generator wniosków o dofinansowanie - Narodowy Fundusz Ochrony Środowiska i Gospodarki Wodnej - Portal Gov.pl (www.gov.pl)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Wniosek o dofinansowanie należy sporządzić zgodnie z instrukcją użytkownika aplikacji GWD (instrukcja do wniosku wyświetla się z boku każdej karty).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Wszelkie ogólne instrukcje GWD (założenie konta, hasło itd.) dostępne są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3"/>
              </a:rPr>
              <a:t>https://www.gov.pl/web/nfosigw/instrukcje2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083664A3-AE6A-621C-540D-534247B0D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52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71A43-DF85-C5BE-9393-C9A5CE182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E3E4-4A67-7F7B-8B6E-ADEBAFAED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EE044A-91A0-404D-67CE-F4E261361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3895" y="1663430"/>
            <a:ext cx="11453305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E38DE2-B1E0-216F-5877-596D8CCA8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Obraz 6" descr="Obraz zawierający tekst, zrzut ekranu, Czcionka, numer">
            <a:extLst>
              <a:ext uri="{FF2B5EF4-FFF2-40B4-BE49-F238E27FC236}">
                <a16:creationId xmlns:a16="http://schemas.microsoft.com/office/drawing/2014/main" id="{D613B9CB-1727-62D4-866D-1791A17AD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94" y="1957998"/>
            <a:ext cx="4102301" cy="39478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9" descr="Obraz zawierający tekst, zrzut ekranu, Czcionka, numer">
            <a:extLst>
              <a:ext uri="{FF2B5EF4-FFF2-40B4-BE49-F238E27FC236}">
                <a16:creationId xmlns:a16="http://schemas.microsoft.com/office/drawing/2014/main" id="{015C0A2E-9D66-3E6F-8361-33711D160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778" y="2767337"/>
            <a:ext cx="6381327" cy="2329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1892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97F8-B330-6AEB-4BE2-97EE0B28D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90A74-2C50-12B1-CBB0-39EE4A38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8BD6D34-104C-FB59-A7DB-3AA1530019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 fontScale="70000" lnSpcReduction="20000"/>
          </a:bodyPr>
          <a:lstStyle/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Lista i zakres wymaganych załączników stanowi Załącznik nr 2 do Regulaminu.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Wniosek o dofinansowanie składa się wyłącznie w wersji elektronicznej przez GWD, przy użyciu podpisu elektronicznego, który wywołuje skutki prawne równoważne podpisowi własnoręcznemu (forma elektroniczna). 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Wszystkie załączniki należy załączyć do wniosku w generatorze w wersji elektronicznej i przesłać do NFOŚiGW.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Jeśli któryś z wymienionych na liście załączników nie dotyczy realizacji wnioskowanego przedsięwzięcia, należy załączyć w jego miejsce stosowne oświadczenie wraz z uzasadnieniem.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Należy zachować chronologię załączników.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Kalkulator pomocy publicznej i Model finansowy - wymagany aktywny Excel.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Przy załączaniu więcej niż jednego pliku do jednego załącznika należy: spakować załączane pliki do wspólnego archiwum, a następnie załączyć to archiwum jako załącznik.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Pełnomocnictwa powinny być podpisane zgodnie z reprezentacją, natomiast oświadczenie dotyczące trwałości winno być podpisane przez osobę upoważnioną do reprezentowania wnioskodawcy/zgodnie z reprezentacją i dodatkowo osoby reprezentujące podmiot kontrolujący.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45EC276-2E74-3D94-12C4-A097EC1BA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39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B9CA5-DEAC-2A73-C891-299D5FBC8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BE432-20A0-2CC3-3827-0751D9E0A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800" dirty="0"/>
              <a:t>Ocena wniosku o dofinansowanie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A54BA9-A75F-35B8-CE4E-EB14784096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Ocena dokonywana jest zgodnie z Regulaminem wyboru projektów, Programem Priorytetowym, kryteriami wyboru projektów.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Wnioski o dofinansowanie przedsięwzięć oceniane są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kryteriami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horyzontalnymi dla Programu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2021-2027;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specyficznymi dla ostatecznych odbiorców w formie Instrumentów Finansowych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2021-2027, </a:t>
            </a:r>
            <a:r>
              <a:rPr lang="pl-PL" sz="2000" dirty="0">
                <a:solidFill>
                  <a:srgbClr val="000000"/>
                </a:solidFill>
                <a:cs typeface="Arial" panose="020B0604020202020204" pitchFamily="34" charset="0"/>
              </a:rPr>
              <a:t>Działanie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FENX.01.01 Efektywność energetyczna</a:t>
            </a:r>
          </a:p>
          <a:p>
            <a:pPr marL="504825" marR="0" lvl="1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Kryteria horyzontalne i specyficzne dzielą się na obligatoryjne i rankingujące.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Ocena dokonywana jest w dwóch etapach.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3CB3F12-BE17-B466-185A-C68CD4BD3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51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DEFB-F0F2-5ABA-DAED-0F8FFBB8B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5F4E-04CD-2D3E-A47F-5A545BF8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BC88E5-554B-0C80-B5C4-BDF3B8F18E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A524A-7F74-C316-7A83-8D73F5AD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Symbol zastępczy zawartości 7" descr="Na schemacie pokazano w sposób obrazowy jak dzielą się kryteria stosowane w naborze.">
            <a:extLst>
              <a:ext uri="{FF2B5EF4-FFF2-40B4-BE49-F238E27FC236}">
                <a16:creationId xmlns:a16="http://schemas.microsoft.com/office/drawing/2014/main" id="{89C00E7A-6D1E-D4F9-59D7-E21953F09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51" y="1979612"/>
            <a:ext cx="10546274" cy="412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777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418-BE41-C104-99A1-3AE3691F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6EC3-7E02-5E47-896F-992D0025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1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C2433C-E924-646B-5CDC-11D5315213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Ocena polega na weryfikacji spełnienia przez projekt Kryteriów obligatoryjnych ocenianych zero-jedynkowo, wchodzących w skład Kryteriów horyzontalnych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, określonych w załączniku do Programu Priorytetowego.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Kryteria obligatoryjne są oceniane w systemie zerojedynkowym (możliwa ocena: TAK/NIE, a w uzasadnionych wypadkach NIE DOTYCZY). Niespełnienie kryterium (ocena: NIE) eliminuje projekt z możliwości otrzymania dofinansowania.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do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5 dni roboczych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AC3675FF-5508-305A-C51F-6F0509A2F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08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3181-33CF-582B-A391-43927FB6E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F4E6-88C8-CA89-DF17-E39BCBF23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2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C7E999-E668-9F99-E298-4C8F560897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96368"/>
          </a:xfrm>
        </p:spPr>
        <p:txBody>
          <a:bodyPr>
            <a:no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Ocenie podlegają projekty, które zostały ocenione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pozytywie na etapie 1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Ocena dokonywana jest na podstawie: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punktowo, wchodzących w skład Kryteriów horyzontalnych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określonych w załączniku do Programu Priorytetowego;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 stanowiących Specyficzne kryteria wyboru projektów (Działanie FENX.01.01), określonych w załączniku do Programu Priorytetowego.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Minimum punktowe wynosi </a:t>
            </a:r>
            <a:r>
              <a:rPr lang="pl-PL" sz="17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23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pkt.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r>
              <a:rPr kumimoji="0" lang="pl-PL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do 10 dni roboczych 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przypadku, gdy dochowanie powyższego terminu nie jest możliwe i jest niezależne od wnioskodawcy, NFOŚIGW może go wydłużyć o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dodatkowy termin do 5 dni</a:t>
            </a:r>
            <a:r>
              <a:rPr lang="pl-PL" sz="17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roboczych</a:t>
            </a:r>
            <a:r>
              <a:rPr lang="pl-PL" sz="17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, na wniosek wnioskodawcy.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D2B8E4A-2842-C39A-0E53-4FE733BC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47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756B-D360-EC4C-7818-99EF03628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2DE4-9749-DFF2-37A0-B58B13B1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LISTA RANKINGOWA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15A786-3B4A-E994-D246-F0C75154F7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fontScale="70000" lnSpcReduction="2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Ocenione projekty, które spełniły kryteria zero-jedynkowe w etapie 2 oceny, są umieszczane na liście rankingowej.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Liczba zebranych punktów w ramach oceny kryteriami rankingującymi decyduje o pozycji projektu na liście rankingowej.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Projekty uszeregowywane są w kolejności od pierwszego z największą liczbą punktów do wyczerpania kwoty przeznaczonej na dofinansowanie projektów w naborze.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przypadku wniosków, które w ocenie etapu 2 według kryteriów obligatoryjnych (horyzontalnych i specyficznych) i rankingujących (horyzontalnych i specyficznych) uzyskały taką samą liczbę punktów, o kolejności umieszczenia wniosków na liście rankingowej decyduje większa liczba punktów uzyskanych na etapie oceny w ramach kryterium rozstrzygającego – gotowość do realizacji projektu.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przypadku wniosków, które otrzymały taką samą liczbę punktów w ramach kryterium gotowość do realizacji projektu, decyduje kolejne kryterium rozstrzygające, wskazane spośród kryteriów rankingujących w Kryteriach horyzontalnych dla Programu Fundusze Europejskie na Infrastrukturę, Klimat, Środowisko na lata 2021-2027 (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), aż do rozstrzygnięcia.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Wnioskodawca może zwrócić się do NFOŚiGW o powtórną ocenę wniosku, w terminie nie dłuższym niż 5 dni roboczych  od daty otrzymania pisma informującego o odmowie udzielenia dofinansowania, wskazując wszystkie kryteria, z których oceną się nie zgadza wraz z uzasadnieniem swojego stanowiska. 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C00BB00-65EE-8EEE-67E4-7DD977529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69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4A79-7252-12E1-DDBD-B077E7D5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0708-B6B8-0AE7-15E9-662142A6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dirty="0"/>
              <a:t>Przydatne linki i komunikacja</a:t>
            </a:r>
            <a:br>
              <a:rPr lang="pl-PL" dirty="0"/>
            </a:b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FCD0FD-9E43-F2E8-7E43-46F17B7735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Ogłoszenie o naborze i dokumentacja konkursowa dostępne są pod adresem: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A6D3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https://www.gov.pl/web/nfosigw/ii-nabor---wspolfinansowanie-projektow-realizowanych-w-ramach-programu-fundusze-europejskie-na-infrastrukture-klimat-srodowisko-2021-2027-feniks-czesc-1-poprawa-efektywnosci-energetycznej-wraz-z-instalacja-oze-w-duzych-i-srednich-przedsiebiorstwach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Pytania dotyczące przygotowania wniosków w ramach naboru: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A6D3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FENX0101.przedsiebiorcy.sekretariat@nfosigw.gov.pl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razie pojawiających się wątpliwości, proszę o przesyłanie pytań na powyższy adres.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 stronie internetowej zamieszczony zostanie FAQ z odpowiedziami na kluczowe lub powtarzające się kwestie.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F3147AE3-31E4-0EF7-08A6-47D4B0A3E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64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 za uwagę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1652422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   Podstawowe informacje o naborze i ocenie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1.20.1 Część 1) Poprawa efektywności energetycznej (wraz z instalacją OZE) w dużych i średnich przedsiębiorstwach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Nabór  1.20.1 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CZĘŚĆ 1) Poprawa efektywności energetycznej (wraz z instalacją OZE) w dużych i średnich przedsiębiorstwach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615443"/>
            <a:ext cx="6448983" cy="2011680"/>
          </a:xfrm>
        </p:spPr>
        <p:txBody>
          <a:bodyPr anchor="ctr">
            <a:normAutofit fontScale="92500" lnSpcReduction="20000"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Finansowanie przedsięwzięć z wykorzystaniem instrumentu finansowego w rozumieniu art. 2 pkt 8 ustawy z dnia 28 kwietnia 2022 r. o zasadach realizacji zadań finansowanych ze środków europejskich w  perspektywie finansowej 2021–2027 (Dz.U. 2022, poz. 1079 z </a:t>
            </a:r>
            <a:r>
              <a:rPr lang="pl-PL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późn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. zm.), tj. ze środków Funduszu Spójności (FS) w ramach Programu Operacyjnego Fundusze Europejskie na Infrastrukturę, Klimat, Środowisko 2021-2027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916197"/>
            <a:ext cx="6448983" cy="2011680"/>
          </a:xfrm>
        </p:spPr>
        <p:txBody>
          <a:bodyPr anchor="ctr">
            <a:norm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Ze środków własnych NFOŚiGW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46491-FC0E-9F89-8C0C-767C5179C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EC6A1-7673-7998-A669-78019713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Nabór  1.20.1 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CZĘŚĆ 1) Poprawa efektywności energetycznej (wraz z instalacją OZE) w dużych i średnich przedsiębiorstwach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D2794-DA00-62FD-26AD-6E48C87401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615443"/>
            <a:ext cx="6448983" cy="2011680"/>
          </a:xfrm>
        </p:spPr>
        <p:txBody>
          <a:bodyPr anchor="ctr">
            <a:norm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Celem programu jest poprawa warunków rozwoju kraju poprzez budowę infrastruktury technicznej i społecznej zgodnie z założeniami zrównoważonego rozwoju.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02592-C367-D94A-21E3-D483179C94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916197"/>
            <a:ext cx="6448983" cy="2011680"/>
          </a:xfrm>
        </p:spPr>
        <p:txBody>
          <a:bodyPr anchor="ctr">
            <a:normAutofit fontScale="92500" lnSpcReduction="10000"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Program wpisuje się w cel szczegółowy EFRR/FS.CP2.I - Wspieranie efektywności energetycznej i redukcji emisji gazów cieplarnianych. Realizacja powyższego celu nastąpi poprzez obniżenie emisyjności gospodarki, w tym transformację w kierunku gospodarki przyjaznej środowisku i o obiegu zamkniętym, zmniejszenia zużycia energii pierwotnej oraz spadku emisji gazów cieplarnianych.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328B739A-47C7-D558-8BEC-A26DF6DBC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3363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CEB8-6AA5-ACEE-4266-A997BD3F9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91E848-0DCB-B444-36DA-D19DF208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3" y="293914"/>
            <a:ext cx="5910943" cy="1543939"/>
          </a:xfrm>
        </p:spPr>
        <p:txBody>
          <a:bodyPr anchor="t">
            <a:no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sz="2200" dirty="0"/>
              <a:t>Dokumenty istotne dla naboru 1.20.1 CZĘŚĆ 1) Poprawa efektywności energetycznej (wraz z instalacją OZE) w dużych i średnich przedsiębiorstwach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BD434A-F88E-932A-01C1-F96DA34A97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974715"/>
            <a:ext cx="5366416" cy="4263854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 Priorytetowy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określa f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ormy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 warunki udzielania dofinansowania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oraz szczegółowe kryteria wyboru przedsięwzięć </a:t>
            </a: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Regulamin  z załącznikami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określa sposób złożenia i rozpatrywania wniosków od momentu ich wpływu na skrzynkę podawczą NFOŚiGW do momentu zawarcia umowy o dofinansowanie.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E80D9BDB-AD7F-8252-02BC-7807D92E3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8739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4" y="293914"/>
            <a:ext cx="5366416" cy="979715"/>
          </a:xfrm>
        </p:spPr>
        <p:txBody>
          <a:bodyPr anchor="t">
            <a:norm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dirty="0"/>
              <a:t>Najważniejsze informacje o naborze: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070043"/>
            <a:ext cx="5366416" cy="516852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b="1" dirty="0"/>
              <a:t>Wnioskodawcy w ramach naboru: 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b="1" u="sng" dirty="0"/>
              <a:t>duże przedsiębiorstwa</a:t>
            </a:r>
            <a:r>
              <a:rPr lang="pl-PL" dirty="0"/>
              <a:t>, o których mowa w załączniku I do rozporządzenia Komisji (UE) nr 651/2014 z dnia 17 czerwca 2014 r. uznającego niektóre rodzaje pomocy za zgodne z rynkiem wewnętrznym w zastosowaniu art. 107 i 108 Traktatu - inne niż podmioty będące dostawcami usług energetycznych w rozumieniu dyrektywy 2012/27/UE działające na rzecz przedsiębiorstw (tj. inne niż firmy ESCO),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b="1" u="sng" dirty="0"/>
              <a:t>średnie przedsiębiorstwa</a:t>
            </a:r>
            <a:r>
              <a:rPr lang="pl-PL" dirty="0"/>
              <a:t>, o których mowa w ww. załączniku I do rozporządzenia Komisji (UE) nr 651/2014).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Tryb naboru: </a:t>
            </a:r>
            <a:r>
              <a:rPr lang="pl-PL" b="1" dirty="0"/>
              <a:t>konkurencyjny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Początek naboru: </a:t>
            </a:r>
            <a:r>
              <a:rPr lang="pl-PL" b="1" dirty="0"/>
              <a:t>28.11.2025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Koniec naboru: </a:t>
            </a:r>
            <a:r>
              <a:rPr lang="pl-PL" b="1" dirty="0"/>
              <a:t>27.02.2026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Wnioski o dofinansowanie należy składać wyłącznie w postaci elektronicznej za pośrednictwem </a:t>
            </a:r>
            <a:r>
              <a:rPr lang="pl-PL" b="1" u="sng" dirty="0"/>
              <a:t>aplikacji Generator Wniosków o Dofinansowanie (GWD).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1A50ACF-ED9A-EC13-D52F-AE99D9E6A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E787-FE90-AF7E-479A-985E8E1B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8A18-7486-509A-0EA1-43D88BD98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89F6545-32A1-AC43-CFC6-AA02090DE4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3"/>
            <a:ext cx="11071952" cy="3963842"/>
          </a:xfrm>
        </p:spPr>
        <p:txBody>
          <a:bodyPr>
            <a:normAutofit lnSpcReduction="1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</a:t>
            </a: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sparcie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finansowe kierowane będzie do następujących przedsięwzięć: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modernizacja energetyczna budynków zakładowych (innych niż budynki mieszkalne), 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podniesienie efektywności energetycznej procesów wytwórczych, 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zwiększenie efektywności energetycznej systemów obiegu mediów w zakładach (np. systemu zimnej lub gorącej wody, systemu sprężonego powietrza lub systemu wentylacji), ciągów transportowych, 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zwiększanie efektywności energetycznej systemów pomocniczych, w tym np. kotłowni (przy czym kotłownie na paliwo inne niż OZE nie mogą być objęte wsparciem), układów odzysku ciepła z procesów przemysłowych lub oświetlenia,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instalacja urządzeń OZE z magazynami energii </a:t>
            </a: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(co istotne, jest to </a:t>
            </a:r>
            <a:r>
              <a:rPr lang="pl-PL" sz="18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element dodatkowy </a:t>
            </a: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 projekcie, powiązany z inwestycją w termomodernizację i/lub podniesienie efektywności energetycznej linii/procesów technologicznych, a zatem nie może wystąpić jako jedyna inwestycja), 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18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instalacja urządzeń do produkcji, magazynowania, transportu wodoru odnawialnego</a:t>
            </a: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, które są zgodne z zakresem art. 6 i 7 rozporządzenia 2021/1058 ERDF/CF, zmienionego Dyrektywą Parlamentu Europejskiego i Rady (UE) 2023/2413 z dnia 18 października 2023 r. (</a:t>
            </a:r>
            <a:r>
              <a:rPr lang="pl-PL" sz="18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element dodatkowy w projekcie</a:t>
            </a:r>
            <a:r>
              <a:rPr lang="pl-PL" sz="18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53DC973-81F6-C742-81C8-1F5C4205E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0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C8007-13B6-8E9A-DCD3-C9DFDE7F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CDABF-6B74-EF08-7591-F9DCCFA5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EEA030-820B-09A2-206C-06AE121E5C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/>
          <a:lstStyle/>
          <a:p>
            <a:pPr marL="285750" indent="-285750" defTabSz="4572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400" b="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Zakres działań w odniesieniu do budynków, urządzeń technicznych lub instalacji i procesów technologicznych musi wynikać z </a:t>
            </a:r>
            <a:r>
              <a:rPr lang="pl-PL" sz="2400" cap="none" spc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audytów energetycznych.</a:t>
            </a:r>
          </a:p>
          <a:p>
            <a:pPr marL="285750" marR="0" lvl="0" indent="-28575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zakresie poprawy efektywności energetycznej budynków zakładowych (innych niż mieszkalne), minimalny próg wymaganych oszczędności energii pierwotnej, uwzględniający zakres projektu, wynosi 30% (z wyjątkiem zabytków).</a:t>
            </a:r>
          </a:p>
          <a:p>
            <a:pPr marL="285750" marR="0" lvl="0" indent="-28575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 przypadku poprawy efektywności energetycznej linii/procesów technologicznych – co najmniej 10%. </a:t>
            </a: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11EC982-7F2C-BBD8-8964-A542E844E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24968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3947</TotalTime>
  <Words>2756</Words>
  <Application>Microsoft Office PowerPoint</Application>
  <PresentationFormat>Panoramiczny</PresentationFormat>
  <Paragraphs>208</Paragraphs>
  <Slides>29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40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 Semibold</vt:lpstr>
      <vt:lpstr>Symbol</vt:lpstr>
      <vt:lpstr>Wingdings</vt:lpstr>
      <vt:lpstr>Epic Nature</vt:lpstr>
      <vt:lpstr>Fundusze Europejskie na Infrastrukturę, klimat, środowisko</vt:lpstr>
      <vt:lpstr>Dodatkowe materiały szkoleniowe</vt:lpstr>
      <vt:lpstr>   Podstawowe informacje o naborze i ocenie 1.20.1 Część 1) Poprawa efektywności energetycznej (wraz z instalacją OZE) w dużych i średnich przedsiębiorstwach   </vt:lpstr>
      <vt:lpstr>Nabór  1.20.1   CZĘŚĆ 1) Poprawa efektywności energetycznej (wraz z instalacją OZE) w dużych i średnich przedsiębiorstwach</vt:lpstr>
      <vt:lpstr>Nabór  1.20.1   CZĘŚĆ 1) Poprawa efektywności energetycznej (wraz z instalacją OZE) w dużych i średnich przedsiębiorstwach</vt:lpstr>
      <vt:lpstr>Dokumenty istotne dla naboru 1.20.1 CZĘŚĆ 1) Poprawa efektywności energetycznej (wraz z instalacją OZE) w dużych i średnich przedsiębiorstwach</vt:lpstr>
      <vt:lpstr>Najważniejsze informacje o naborze:</vt:lpstr>
      <vt:lpstr>Przedmiot wsparcia</vt:lpstr>
      <vt:lpstr>Przedmiot wsparcia CD:</vt:lpstr>
      <vt:lpstr>Przedmiot wsparcia CD:</vt:lpstr>
      <vt:lpstr>Wyłączenia:</vt:lpstr>
      <vt:lpstr>Budżet naboru:</vt:lpstr>
      <vt:lpstr>Zasady finansowania projektu:</vt:lpstr>
      <vt:lpstr> Zasady finansowania projektu:</vt:lpstr>
      <vt:lpstr>Zasady  finansowania projektu:</vt:lpstr>
      <vt:lpstr>Zasady  finansowania projektu:</vt:lpstr>
      <vt:lpstr>Zasady finansowania projektu:</vt:lpstr>
      <vt:lpstr>Zasady finansowania projektu:</vt:lpstr>
      <vt:lpstr>Zasady  finansowania projektu:</vt:lpstr>
      <vt:lpstr>Wniosek o dofinansowanie:</vt:lpstr>
      <vt:lpstr> Wniosek o dofinansowanie:</vt:lpstr>
      <vt:lpstr>Wniosek o dofinansowanie:</vt:lpstr>
      <vt:lpstr>Ocena wniosku o dofinansowanie</vt:lpstr>
      <vt:lpstr> OCENA WNIOSKU O DOFINANSOWANIE:</vt:lpstr>
      <vt:lpstr>OCENA – ETAP 1</vt:lpstr>
      <vt:lpstr>OCENA – ETAP 2</vt:lpstr>
      <vt:lpstr>LISTA RANKINGOWA</vt:lpstr>
      <vt:lpstr>Przydatne linki i komunikacja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Kryczkowski Paweł</cp:lastModifiedBy>
  <cp:revision>73</cp:revision>
  <dcterms:created xsi:type="dcterms:W3CDTF">2024-06-26T20:20:27Z</dcterms:created>
  <dcterms:modified xsi:type="dcterms:W3CDTF">2026-01-28T12:49:36Z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