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4"/>
  </p:sldMasterIdLst>
  <p:notesMasterIdLst>
    <p:notesMasterId r:id="rId34"/>
  </p:notesMasterIdLst>
  <p:handoutMasterIdLst>
    <p:handoutMasterId r:id="rId35"/>
  </p:handoutMasterIdLst>
  <p:sldIdLst>
    <p:sldId id="1520" r:id="rId5"/>
    <p:sldId id="1579" r:id="rId6"/>
    <p:sldId id="1518" r:id="rId7"/>
    <p:sldId id="1526" r:id="rId8"/>
    <p:sldId id="1600" r:id="rId9"/>
    <p:sldId id="1581" r:id="rId10"/>
    <p:sldId id="1541" r:id="rId11"/>
    <p:sldId id="1542" r:id="rId12"/>
    <p:sldId id="1582" r:id="rId13"/>
    <p:sldId id="1601" r:id="rId14"/>
    <p:sldId id="1584" r:id="rId15"/>
    <p:sldId id="1585" r:id="rId16"/>
    <p:sldId id="1602" r:id="rId17"/>
    <p:sldId id="1587" r:id="rId18"/>
    <p:sldId id="1588" r:id="rId19"/>
    <p:sldId id="1604" r:id="rId20"/>
    <p:sldId id="1590" r:id="rId21"/>
    <p:sldId id="1603" r:id="rId22"/>
    <p:sldId id="1605" r:id="rId23"/>
    <p:sldId id="1591" r:id="rId24"/>
    <p:sldId id="1592" r:id="rId25"/>
    <p:sldId id="1606" r:id="rId26"/>
    <p:sldId id="1594" r:id="rId27"/>
    <p:sldId id="1595" r:id="rId28"/>
    <p:sldId id="1596" r:id="rId29"/>
    <p:sldId id="1597" r:id="rId30"/>
    <p:sldId id="1598" r:id="rId31"/>
    <p:sldId id="1599" r:id="rId32"/>
    <p:sldId id="155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61EE2-6B7D-4C6A-AB3D-30EDB639DCB8}" v="7" dt="2025-10-20T11:40:35.211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98"/>
  </p:normalViewPr>
  <p:slideViewPr>
    <p:cSldViewPr snapToGrid="0">
      <p:cViewPr varScale="1">
        <p:scale>
          <a:sx n="106" d="100"/>
          <a:sy n="106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2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E10B-E081-55D0-655C-EEA1A72AF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C908C2-2045-CCBF-37A5-9DF94797B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F16D58-94B9-B52E-EEC1-228CF6F5E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936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B7AEFB8-6E49-EE03-C048-46375D5DE591}"/>
              </a:ext>
            </a:extLst>
          </p:cNvPr>
          <p:cNvSpPr txBox="1"/>
          <p:nvPr userDrawn="1"/>
        </p:nvSpPr>
        <p:spPr>
          <a:xfrm>
            <a:off x="-833377" y="3510987"/>
            <a:ext cx="6161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0479" tIns="30479" rIns="30479" bIns="30479" numCol="1" spcCol="38100" rtlCol="0" anchor="t">
            <a:spAutoFit/>
          </a:bodyPr>
          <a:lstStyle/>
          <a:p>
            <a:pPr marL="0" marR="0" indent="0" algn="l" defTabSz="6096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ource Sans Pro Semibold" panose="020B05030304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1370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  <p:sldLayoutId id="2147483914" r:id="rId6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youtu.be/gby8aSntG2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fosigw/instrukcje2" TargetMode="External"/><Relationship Id="rId2" Type="http://schemas.openxmlformats.org/officeDocument/2006/relationships/hyperlink" Target="https://www.gov.pl/web/nfosigw/generator-wnioskow-o-dofinansowanie" TargetMode="Externa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arodowyFunduszOchronySrodowiskaiGospodarkiWodnej" TargetMode="External"/><Relationship Id="rId13" Type="http://schemas.openxmlformats.org/officeDocument/2006/relationships/image" Target="../media/image47.svg"/><Relationship Id="rId3" Type="http://schemas.openxmlformats.org/officeDocument/2006/relationships/image" Target="../media/image40.jpeg"/><Relationship Id="rId7" Type="http://schemas.openxmlformats.org/officeDocument/2006/relationships/image" Target="../media/image43.svg"/><Relationship Id="rId12" Type="http://schemas.openxmlformats.org/officeDocument/2006/relationships/image" Target="../media/image46.png"/><Relationship Id="rId2" Type="http://schemas.openxmlformats.org/officeDocument/2006/relationships/hyperlink" Target="https://www.gov.pl/web/nfosigw/spotkanie-z-wykonawcami-podsumowujace-pierwszy-kwartal-wdrazania-nowej-odslony-programu-czyste-powietrz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hyperlink" Target="https://www.linkedin.com/company/18824772/admin/page-posts/published/" TargetMode="External"/><Relationship Id="rId5" Type="http://schemas.openxmlformats.org/officeDocument/2006/relationships/hyperlink" Target="https://x.com/NFOSiGW" TargetMode="External"/><Relationship Id="rId10" Type="http://schemas.openxmlformats.org/officeDocument/2006/relationships/image" Target="../media/image45.sv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538844"/>
            <a:ext cx="6675120" cy="2645228"/>
          </a:xfrm>
        </p:spPr>
        <p:txBody>
          <a:bodyPr anchor="t">
            <a:normAutofit/>
          </a:bodyPr>
          <a:lstStyle/>
          <a:p>
            <a:r>
              <a:rPr lang="pl-PL" dirty="0"/>
              <a:t>Fundusze Europejskie na Infrastrukturę, klimat, środowisko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1C97D6B-68F7-2900-F0E3-63F546EF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2607398"/>
            <a:ext cx="6675120" cy="3322622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pl-PL" altLang="pl-PL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1.20.1 Część 1) Poprawa efektywności energetycznej (wraz z instalacją OZE) w dużych i średnich przedsiębiorstwach</a:t>
            </a:r>
          </a:p>
          <a:p>
            <a:pPr algn="ctr">
              <a:lnSpc>
                <a:spcPct val="150000"/>
              </a:lnSpc>
            </a:pPr>
            <a:endParaRPr lang="pl-PL" altLang="pl-PL" sz="1600" b="1" dirty="0">
              <a:solidFill>
                <a:schemeClr val="bg1">
                  <a:lumMod val="95000"/>
                </a:schemeClr>
              </a:solidFill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Szkolenie dla wnioskodawców w ramach II naboru</a:t>
            </a:r>
          </a:p>
          <a:p>
            <a:pPr algn="ctr">
              <a:lnSpc>
                <a:spcPct val="150000"/>
              </a:lnSpc>
            </a:pPr>
            <a:b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03.02.2026 r.</a:t>
            </a:r>
          </a:p>
          <a:p>
            <a:pPr algn="ctr">
              <a:lnSpc>
                <a:spcPct val="150000"/>
              </a:lnSpc>
            </a:pPr>
            <a:endParaRPr lang="pl-PL" altLang="pl-PL" sz="1400" b="1" dirty="0">
              <a:solidFill>
                <a:schemeClr val="bg1">
                  <a:lumMod val="95000"/>
                </a:schemeClr>
              </a:solidFill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Paweł Kryczkowski</a:t>
            </a:r>
          </a:p>
          <a:p>
            <a:pPr algn="ctr">
              <a:lnSpc>
                <a:spcPct val="110000"/>
              </a:lnSpc>
            </a:pPr>
            <a:r>
              <a:rPr lang="pl-PL" sz="1400" dirty="0">
                <a:solidFill>
                  <a:schemeClr val="bg1">
                    <a:lumMod val="95000"/>
                  </a:schemeClr>
                </a:solidFill>
              </a:rPr>
              <a:t>Departament Energetyki i Przemysłu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FE13A-321F-34F5-5B1D-05F08777B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DA0D-8FAB-3B11-FF86-092031D9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Przedmiot wsparcia CD: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3091E38-7A6F-0569-8F26-C976587724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2038122"/>
            <a:ext cx="11071952" cy="3963843"/>
          </a:xfrm>
        </p:spPr>
        <p:txBody>
          <a:bodyPr>
            <a:normAutofit fontScale="92500"/>
          </a:bodyPr>
          <a:lstStyle/>
          <a:p>
            <a:pPr marL="0" indent="0" defTabSz="4572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b="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 przypadku projektów kompleksowych wspierane mogą być także elementy niewynikające z audytów energetycznych, jeżeli realizują szersze cele Europejskiego Zielonego Ładu, w tym strategii na rzecz Fali renowacji, np.:</a:t>
            </a:r>
          </a:p>
          <a:p>
            <a:pPr marL="285750" indent="-285750" defTabSz="4572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b="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zwiększenie powierzchni zielonych (zielone dachy, ściany), </a:t>
            </a:r>
          </a:p>
          <a:p>
            <a:pPr marL="285750" indent="-285750" defTabSz="4572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b="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rozwój </a:t>
            </a:r>
            <a:r>
              <a:rPr lang="pl-PL" sz="1600" b="0" cap="none" spc="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elektromobilności</a:t>
            </a:r>
            <a:r>
              <a:rPr lang="pl-PL" sz="1600" b="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, </a:t>
            </a:r>
          </a:p>
          <a:p>
            <a:pPr marL="285750" indent="-285750" defTabSz="4572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b="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rozwiązania na rzecz gospodarki o obiegu zamkniętym, </a:t>
            </a:r>
          </a:p>
          <a:p>
            <a:pPr marL="285750" indent="-285750" defTabSz="4572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b="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infrastruktura związana z dostępnością, </a:t>
            </a:r>
          </a:p>
          <a:p>
            <a:pPr marL="285750" indent="-285750" defTabSz="4572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b="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montaż urządzeń do magazynowania energii i służących cyfryzacji budynku. </a:t>
            </a:r>
          </a:p>
          <a:p>
            <a:pPr marL="0" indent="0" defTabSz="4572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sz="1600" b="0" cap="none" spc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indent="0" defTabSz="4572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Wsparcie dla elementów wykraczających poza audyt energetyczny będzie możliwe do wysokości 15% kosztów kwalifikowalnych projektu.</a:t>
            </a:r>
          </a:p>
          <a:p>
            <a:pPr marL="0" indent="0" defTabSz="4572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sz="1600" b="0" cap="none" spc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indent="0" defTabSz="4572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b="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 ramach przedsięwzięć  inwestycyjnych możliwe jest sfinansowanie w projekcie wydatków na </a:t>
            </a:r>
            <a:r>
              <a:rPr lang="pl-PL" sz="160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działania edukacyjne </a:t>
            </a:r>
            <a:r>
              <a:rPr lang="pl-PL" sz="1600" b="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 zakresie podnoszenia świadomości ekologicznej społeczeństwa oraz/lub na współpracę, w tym wymianę wiedzy i doświadczeń oraz konsultacje, z partnerami z innych Państw Członkowskich, kandydujących lub stowarzyszonych, pod warunkiem, że będzie to bezpośrednio związane z realizowanym przedsięwzięciem. W przypadku ich wystąpienia w ramach przedsięwzięcia inwestycyjnego  zgłoszonego we wniosku o dofinansowanie, kwalifikuje się je do wysokości </a:t>
            </a:r>
            <a:r>
              <a:rPr lang="pl-PL" sz="160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nieprzekraczającej 5% sumy kosztów kwalifikowanych przedsięwzięcia.</a:t>
            </a:r>
            <a:endParaRPr kumimoji="0" lang="pl-PL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16E6EE6D-2431-FAE4-7CB5-C62B94836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3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461CE-1161-7FAB-00F2-599980B60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6084C-11BE-7BD3-89DD-08F8036C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Wyłączenia: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EFF4226-03FB-38EE-2A05-F6FC9B9A87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593410"/>
            <a:ext cx="11071952" cy="1835590"/>
          </a:xfrm>
        </p:spPr>
        <p:txBody>
          <a:bodyPr>
            <a:normAutofit/>
          </a:bodyPr>
          <a:lstStyle/>
          <a:p>
            <a:pPr marL="0" marR="0" lvl="0" indent="0" algn="l" defTabSz="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216000" algn="l"/>
              </a:tabLst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Z ubiegania o dofinansowanie </a:t>
            </a:r>
            <a:r>
              <a:rPr kumimoji="0" lang="x-non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wyłączone</a:t>
            </a: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są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indywidualne kotły zasilane paliwami kopalnymi.</a:t>
            </a:r>
            <a:endParaRPr lang="pl-PL" sz="2800" dirty="0">
              <a:latin typeface="+mn-lt"/>
            </a:endParaRP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D2EF4AC8-8724-53B5-30DF-F6D543DD0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" name="Obraz 2" descr="Wykrzyknik">
            <a:extLst>
              <a:ext uri="{FF2B5EF4-FFF2-40B4-BE49-F238E27FC236}">
                <a16:creationId xmlns:a16="http://schemas.microsoft.com/office/drawing/2014/main" id="{98F273D4-4063-DA49-2F93-7A48385AB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311" y="3642913"/>
            <a:ext cx="1812756" cy="181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2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E49B4-B7C1-FF6B-1E89-33F9F5B64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1F960-D5DE-3F99-F8F8-51A4E4B2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Budżet naboru: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7B1F55-3E6D-AADF-4F60-30D5A93ACE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861852"/>
            <a:ext cx="11071952" cy="4140114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Budżet naboru wynosi: </a:t>
            </a:r>
          </a:p>
          <a:p>
            <a:pPr marL="457200" marR="0" lvl="0" indent="-45720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ze środków UE, tj. Funduszu Spójności (FS): 158 391 254,00 zł,</a:t>
            </a:r>
          </a:p>
          <a:p>
            <a:pPr marL="457200" marR="0" lvl="0" indent="-45720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ze środków krajowych (NFOŚiGW): 26 455 476,00 zł.</a:t>
            </a:r>
          </a:p>
          <a:p>
            <a:pPr marL="514350" marR="0" lvl="0" indent="-5143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W ramach naboru obowiązują następujące limity wsparcia:  </a:t>
            </a:r>
          </a:p>
          <a:p>
            <a:pPr marL="457200" marR="0" lvl="0" indent="-45720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dla dużych przedsiębiorstw maksymalne łączne dofinansowanie ze środków FS wynosi nie więcej, niż 81 904 762,00 zł,</a:t>
            </a:r>
          </a:p>
          <a:p>
            <a:pPr marL="457200" marR="0" lvl="0" indent="-45720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dla średnich przedsiębiorstw maksymalne łączne dofinansowanie ze środków FS wynosi nie więcej, niż 76 486 492,00 zł.</a:t>
            </a:r>
            <a:endParaRPr lang="pl-PL" sz="2800" b="0" cap="none" spc="0" dirty="0">
              <a:solidFill>
                <a:srgbClr val="000000"/>
              </a:solidFill>
              <a:latin typeface="+mn-lt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pl-PL" sz="2800" b="0" cap="none" spc="0" dirty="0">
              <a:solidFill>
                <a:srgbClr val="000000"/>
              </a:solidFill>
              <a:latin typeface="+mn-lt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Instrument finansowy przewiduje obligatoryjne finansowanie łącznie 100% kosztów kwalifikowanych przedsięwzięcia w formie pożyczki UE (FS) i pożyczki NFOŚiGW.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6D9FA239-7E7E-E3E3-31DE-212623436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76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902EA-0A10-5143-2D16-8CE6FF05E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82BEA-91C2-3C33-5621-CA59E0EA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Zasady finansowania projektu: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750318-141B-1413-8BA2-7CBBBBB432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Realizacja przedsięwzięcia nie może wykraczać poza końcową datę okresu kwalifikowalności tj.: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Okres kwalifikowalności kosztów dla ostatecznych odbiorców: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od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01.01.2021 r. do </a:t>
            </a:r>
            <a:r>
              <a:rPr lang="pl-PL" sz="2800" cap="none" spc="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30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.06.2029 r.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7EB3E097-5492-067B-7047-65FCC2FE0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8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1011C-B7FF-2476-9381-C01EAF2CD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EE9F-98DD-7F49-D447-C7877441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 Zasady finansowania projektu: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C21488-7DD8-B666-CC3E-A807659EA0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 lnSpcReduction="10000"/>
          </a:bodyPr>
          <a:lstStyle/>
          <a:p>
            <a:pPr marL="0" marR="0" lvl="0" indent="0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Koszty kwalifikowane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Zgodnie z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„Wytycznymi w zakresie kosztów kwalifikowanych",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 zastrzeżeniem, że: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koszty związane z przygotowaniem przedsięwzięcia kwalifikuje się do wysokości nieprzekraczającej 10% sumy kosztów kwalifikowanych przedsięwzięcia,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koszty związane z zarządzaniem przedsięwzięciem kwalifikuje się do wysokości nieprzekraczającej 10% kosztów kwalifikowanych przedsięwzięcia,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koszty nabycia nieruchomości kwalifikuje się do wysokości nieprzekraczającej 10% kosztów kwalifikowanych przedsięwzięcia,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dopuszcza się ponoszenie kosztów związanych z działaniami edukacyjnymi w zakresie podnoszenia świadomości ekologicznej społeczeństwa oraz/albo na współpracę, w tym wymianę wiedzy i doświadczeń oraz konsultacje, z partnerami z innych Państw Członkowskich. Działania te są nieobligatoryjne, ale w przypadku ich wystąpienia w ramach przedsięwzięcia inwestycyjnego zgłoszonego we wniosku o dofinansowanie, są kwalifikowane do wysokości nieprzekraczającej 5% sumy kosztów kwalifikowanych przedsięwzięcia,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koszty związane z wartościami niematerialnymi i prawnymi kwalifikuje się do wysokości nieprzekraczającej 7% kosztów kwalifikowanych przedsięwzięcia;</a:t>
            </a: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18980A2D-92D3-FFA3-2017-02195B5A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01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77AFC-B542-BFB4-FCE2-A71C3290C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9B3E-C890-991F-BCD3-E3A7B913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Zasady  finansowania projektu: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3780B57-60F8-43EE-0759-8BF813E2F7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Podatek od towarów i usług (VAT) jest kosztem niekwalifikowanym.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0" cap="none" spc="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Zgodnie z zapisami programu priorytetowego: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Podatek od towarów i usług (VAT) jest kosztem kwalifikowanym tylko wówczas, gdy jest on faktycznie i ostatecznie ponoszony przez ostatecznego </a:t>
            </a:r>
            <a:r>
              <a:rPr lang="pl-PL" sz="2000" b="0" cap="none" spc="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dbiorcę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a </a:t>
            </a:r>
            <a:r>
              <a:rPr lang="pl-PL" sz="2000" b="0" cap="none" spc="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ostateczny odbiorca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nie ma prawnej możliwości odliczenia podatku naliczonego od podatku należnego w jakiejkolwiek części, zgodnie z przepisami ustawy o podatku od towarów i usług. Podatek VAT, który można odliczyć, nie może być uznany za kwalifikowany, nawet jeżeli nie został faktycznie odzyskany przez Ostatecznego odbiorcę. Oznacza to, że w przypadkach, gdy </a:t>
            </a:r>
            <a:r>
              <a:rPr lang="pl-PL" sz="2000" b="0" cap="none" spc="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ostateczny odbiorca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może odliczyć podatek VAT, ale rezygnuje z tej możliwości, podatek VAT nie jest kosztem kwalifikowanym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ECA004F7-0CB5-B087-2FB5-708CE1249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92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BAECC-C96E-E4DA-A254-BD078A1B1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28F8-B92A-FC41-D91A-8110BEFE1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Zasady  finansowania projektu: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A65C9A-9748-D97E-1AAC-7149A0E62F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Poziom dofinansowania zależy od typu wnioskodawcy i przedstawia się następująco: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E2425B96-CDC3-35CB-2359-8B469A3F8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73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2723E-FB64-01BA-5BB6-103DC4A51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AD0E82B-5DBC-FCA4-314D-2367CCE73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8091D058-DBA1-5E58-160A-819D43B4A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1E433EA3-977F-1A9D-8525-87CDF40DB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93210"/>
              </p:ext>
            </p:extLst>
          </p:nvPr>
        </p:nvGraphicFramePr>
        <p:xfrm>
          <a:off x="797567" y="1663430"/>
          <a:ext cx="10596866" cy="4531975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662637">
                  <a:extLst>
                    <a:ext uri="{9D8B030D-6E8A-4147-A177-3AD203B41FA5}">
                      <a16:colId xmlns:a16="http://schemas.microsoft.com/office/drawing/2014/main" val="3096267996"/>
                    </a:ext>
                  </a:extLst>
                </a:gridCol>
                <a:gridCol w="3842222">
                  <a:extLst>
                    <a:ext uri="{9D8B030D-6E8A-4147-A177-3AD203B41FA5}">
                      <a16:colId xmlns:a16="http://schemas.microsoft.com/office/drawing/2014/main" val="3720288960"/>
                    </a:ext>
                  </a:extLst>
                </a:gridCol>
                <a:gridCol w="4092007">
                  <a:extLst>
                    <a:ext uri="{9D8B030D-6E8A-4147-A177-3AD203B41FA5}">
                      <a16:colId xmlns:a16="http://schemas.microsoft.com/office/drawing/2014/main" val="301796630"/>
                    </a:ext>
                  </a:extLst>
                </a:gridCol>
              </a:tblGrid>
              <a:tr h="58938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Dla przedsiębiorstw innych niż podmioty będące dostawcami usług energetycznych </a:t>
                      </a:r>
                      <a:b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 rozumieniu dyrektywy 2012/27/UE działające na rzecz przedsiębiorstw (tj. innych niż ESCO)</a:t>
                      </a:r>
                      <a:endParaRPr lang="pl-PL" sz="1400" dirty="0">
                        <a:solidFill>
                          <a:schemeClr val="bg1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730555"/>
                  </a:ext>
                </a:extLst>
              </a:tr>
              <a:tr h="445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300" b="1" u="none" kern="1200" dirty="0">
                          <a:solidFill>
                            <a:srgbClr val="262626"/>
                          </a:solidFill>
                          <a:latin typeface="+mn-lt"/>
                        </a:rPr>
                        <a:t>Rodzaj pożyczki</a:t>
                      </a:r>
                      <a:endParaRPr lang="pl-PL" sz="1300" b="1" u="none" kern="1200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300" kern="1200" dirty="0">
                          <a:solidFill>
                            <a:srgbClr val="262626"/>
                          </a:solidFill>
                          <a:latin typeface="+mn-lt"/>
                        </a:rPr>
                        <a:t>preferencyjna z premią inwestycyjną (umorzenie)</a:t>
                      </a:r>
                      <a:endParaRPr lang="pl-PL" sz="1300" kern="1200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300" kern="1200" dirty="0">
                          <a:solidFill>
                            <a:srgbClr val="262626"/>
                          </a:solidFill>
                          <a:latin typeface="+mn-lt"/>
                        </a:rPr>
                        <a:t>na warunkach rynkowych (nie stanowi pomocy publicznej)</a:t>
                      </a:r>
                      <a:endParaRPr lang="pl-PL" sz="1300" kern="1200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031447"/>
                  </a:ext>
                </a:extLst>
              </a:tr>
              <a:tr h="403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300" b="1" u="none" kern="1200" dirty="0">
                          <a:solidFill>
                            <a:srgbClr val="262626"/>
                          </a:solidFill>
                          <a:latin typeface="+mn-lt"/>
                        </a:rPr>
                        <a:t>Intensywność dofinansowania</a:t>
                      </a:r>
                      <a:endParaRPr lang="pl-PL" sz="1300" b="1" u="none" kern="1200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300" kern="1200" dirty="0">
                          <a:solidFill>
                            <a:srgbClr val="262626"/>
                          </a:solidFill>
                          <a:latin typeface="+mn-lt"/>
                        </a:rPr>
                        <a:t>do 85% kosztów kwalifikowanych;  </a:t>
                      </a:r>
                      <a:endParaRPr lang="pl-PL" sz="1300" kern="1200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300" kern="1200" dirty="0">
                          <a:solidFill>
                            <a:srgbClr val="262626"/>
                          </a:solidFill>
                          <a:latin typeface="+mn-lt"/>
                        </a:rPr>
                        <a:t>co najmniej 15% kosztów kwalifikowanych;</a:t>
                      </a:r>
                      <a:endParaRPr lang="pl-PL" sz="1300" kern="1200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101463"/>
                  </a:ext>
                </a:extLst>
              </a:tr>
              <a:tr h="5273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300" b="1" u="none" kern="1200" dirty="0">
                          <a:solidFill>
                            <a:srgbClr val="262626"/>
                          </a:solidFill>
                          <a:latin typeface="+mn-lt"/>
                        </a:rPr>
                        <a:t>Premia inwestycyjna (w formie umorzenia pożyczki)</a:t>
                      </a:r>
                      <a:endParaRPr lang="pl-PL" sz="1300" b="1" u="none" kern="1200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300" kern="1200" dirty="0">
                          <a:solidFill>
                            <a:srgbClr val="262626"/>
                          </a:solidFill>
                          <a:latin typeface="+mn-lt"/>
                        </a:rPr>
                        <a:t>Umorzenie do 49% pożyczki ze środków UE (FS) </a:t>
                      </a:r>
                      <a:endParaRPr lang="pl-PL" sz="1300" kern="1200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300" kern="1200" dirty="0">
                          <a:solidFill>
                            <a:srgbClr val="262626"/>
                          </a:solidFill>
                          <a:latin typeface="+mn-lt"/>
                        </a:rPr>
                        <a:t>Brak</a:t>
                      </a:r>
                      <a:endParaRPr lang="pl-PL" sz="1300" kern="1200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0626004"/>
                  </a:ext>
                </a:extLst>
              </a:tr>
              <a:tr h="9616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300" b="1" u="none" kern="1200" dirty="0">
                          <a:solidFill>
                            <a:srgbClr val="262626"/>
                          </a:solidFill>
                          <a:latin typeface="+mn-lt"/>
                        </a:rPr>
                        <a:t>Oprocentowanie pożyczki</a:t>
                      </a:r>
                      <a:endParaRPr lang="pl-PL" sz="1300" b="1" u="none" kern="1200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300" kern="1200" dirty="0">
                          <a:solidFill>
                            <a:srgbClr val="262626"/>
                          </a:solidFill>
                          <a:latin typeface="+mn-lt"/>
                        </a:rPr>
                        <a:t>0%</a:t>
                      </a:r>
                      <a:endParaRPr lang="pl-PL" sz="1300" kern="1200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300" kern="1200" dirty="0">
                          <a:solidFill>
                            <a:srgbClr val="262626"/>
                          </a:solidFill>
                          <a:latin typeface="+mn-lt"/>
                        </a:rPr>
                        <a:t>oprocentowanie na poziomie stopy referencyjnej ustalanej zgodnie z komunikatem KE w sprawie zmiany metody ustalania stóp referencyjnych i dyskontowych </a:t>
                      </a:r>
                      <a:endParaRPr lang="pl-PL" sz="1300" kern="1200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9018597"/>
                  </a:ext>
                </a:extLst>
              </a:tr>
              <a:tr h="7788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300" b="1" u="none" kern="1200" dirty="0">
                          <a:solidFill>
                            <a:srgbClr val="262626"/>
                          </a:solidFill>
                          <a:latin typeface="+mn-lt"/>
                        </a:rPr>
                        <a:t>Okres finansowania</a:t>
                      </a:r>
                      <a:endParaRPr lang="pl-PL" sz="1300" b="1" u="none" kern="1200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300" kern="1200" dirty="0">
                          <a:solidFill>
                            <a:srgbClr val="262626"/>
                          </a:solidFill>
                          <a:latin typeface="+mn-lt"/>
                        </a:rPr>
                        <a:t>nie dłużej niż 15 lat liczone od daty planowanej wypłaty pierwszej transzy pożyczki do daty spłaty ostatniej raty kapitałowej</a:t>
                      </a:r>
                      <a:endParaRPr lang="pl-PL" sz="1300" kern="1200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300" kern="1200" dirty="0">
                          <a:solidFill>
                            <a:srgbClr val="262626"/>
                          </a:solidFill>
                          <a:latin typeface="+mn-lt"/>
                        </a:rPr>
                        <a:t>nie dłużej niż 15 lat liczone od daty planowanej wypłaty pierwszej transzy pożyczki do daty spłaty ostatniej raty kapitałowej</a:t>
                      </a:r>
                      <a:endParaRPr lang="pl-PL" sz="1300" kern="1200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8586145"/>
                  </a:ext>
                </a:extLst>
              </a:tr>
              <a:tr h="82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300" b="1" kern="1200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Karencja w spłacie rat kapitałowych</a:t>
                      </a:r>
                      <a:endParaRPr lang="pl-PL" sz="1300" b="1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300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do 12 miesięcy liczone od daty zakończenia projektu (daty zakończenia kwalifikowania wydatków)</a:t>
                      </a:r>
                      <a:endParaRPr lang="pl-PL" sz="1300" dirty="0">
                        <a:solidFill>
                          <a:srgbClr val="262626"/>
                        </a:solidFill>
                        <a:effectLst/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300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do 12 miesięcy liczone od daty zakończenia projektu (daty zakończenia kwalifikowania wydatków)</a:t>
                      </a:r>
                      <a:endParaRPr lang="pl-PL" sz="1300" dirty="0">
                        <a:solidFill>
                          <a:srgbClr val="262626"/>
                        </a:solidFill>
                        <a:effectLst/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570198"/>
                  </a:ext>
                </a:extLst>
              </a:tr>
            </a:tbl>
          </a:graphicData>
        </a:graphic>
      </p:graphicFrame>
      <p:sp>
        <p:nvSpPr>
          <p:cNvPr id="11" name="Tytuł 10">
            <a:extLst>
              <a:ext uri="{FF2B5EF4-FFF2-40B4-BE49-F238E27FC236}">
                <a16:creationId xmlns:a16="http://schemas.microsoft.com/office/drawing/2014/main" id="{112C4C6E-D89F-B631-4AFA-E63EC7DE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finansowania projektu:</a:t>
            </a:r>
          </a:p>
        </p:txBody>
      </p:sp>
    </p:spTree>
    <p:extLst>
      <p:ext uri="{BB962C8B-B14F-4D97-AF65-F5344CB8AC3E}">
        <p14:creationId xmlns:p14="http://schemas.microsoft.com/office/powerpoint/2010/main" val="25813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5CB40-5279-9FC5-DD98-7B0BCB2FA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4B4277E-2BAE-0957-DA48-C2E8E0BB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D2E0EAE6-F713-6F12-F88E-897F71B9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73985EA-7371-95E3-22D8-74F77082F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887495"/>
              </p:ext>
            </p:extLst>
          </p:nvPr>
        </p:nvGraphicFramePr>
        <p:xfrm>
          <a:off x="797567" y="1663430"/>
          <a:ext cx="10579185" cy="451854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658195">
                  <a:extLst>
                    <a:ext uri="{9D8B030D-6E8A-4147-A177-3AD203B41FA5}">
                      <a16:colId xmlns:a16="http://schemas.microsoft.com/office/drawing/2014/main" val="3096267996"/>
                    </a:ext>
                  </a:extLst>
                </a:gridCol>
                <a:gridCol w="3835813">
                  <a:extLst>
                    <a:ext uri="{9D8B030D-6E8A-4147-A177-3AD203B41FA5}">
                      <a16:colId xmlns:a16="http://schemas.microsoft.com/office/drawing/2014/main" val="3720288960"/>
                    </a:ext>
                  </a:extLst>
                </a:gridCol>
                <a:gridCol w="4085177">
                  <a:extLst>
                    <a:ext uri="{9D8B030D-6E8A-4147-A177-3AD203B41FA5}">
                      <a16:colId xmlns:a16="http://schemas.microsoft.com/office/drawing/2014/main" val="301796630"/>
                    </a:ext>
                  </a:extLst>
                </a:gridCol>
              </a:tblGrid>
              <a:tr h="56823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Dla podmiotów będących dostawcami usług energetycznych w rozumieniu dyrektywy 2012/27/UE, działających na rzecz przedsiębiorstw (ESCO)</a:t>
                      </a:r>
                      <a:endParaRPr lang="pl-PL" sz="1400" dirty="0">
                        <a:solidFill>
                          <a:schemeClr val="bg1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730555"/>
                  </a:ext>
                </a:extLst>
              </a:tr>
              <a:tr h="402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300" b="1" u="none" kern="1200" dirty="0">
                          <a:solidFill>
                            <a:srgbClr val="262626"/>
                          </a:solidFill>
                          <a:latin typeface="+mn-lt"/>
                        </a:rPr>
                        <a:t>Rodzaj pożyczki</a:t>
                      </a:r>
                      <a:endParaRPr lang="pl-PL" sz="1300" b="1" u="none" kern="1200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300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preferencyjna</a:t>
                      </a:r>
                      <a:endParaRPr lang="pl-PL" sz="1300" dirty="0">
                        <a:solidFill>
                          <a:srgbClr val="262626"/>
                        </a:solidFill>
                        <a:effectLst/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30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na warunkach rynkowych (nie stanowi pomocy publicznej)</a:t>
                      </a:r>
                      <a:endParaRPr lang="pl-PL" sz="1300">
                        <a:solidFill>
                          <a:srgbClr val="262626"/>
                        </a:solidFill>
                        <a:effectLst/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031447"/>
                  </a:ext>
                </a:extLst>
              </a:tr>
              <a:tr h="886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300" b="1" u="none" kern="1200" dirty="0">
                          <a:solidFill>
                            <a:srgbClr val="262626"/>
                          </a:solidFill>
                          <a:latin typeface="+mn-lt"/>
                        </a:rPr>
                        <a:t>Intensywność dofinansowania</a:t>
                      </a:r>
                      <a:endParaRPr lang="pl-PL" sz="1300" b="1" u="none" kern="1200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300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do 59,5% kosztów kwalifikowanych; w przypadku przedsięwzięć realizowanych w formule „</a:t>
                      </a:r>
                      <a:r>
                        <a:rPr lang="pl-PL" sz="1300" dirty="0" err="1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project</a:t>
                      </a:r>
                      <a:r>
                        <a:rPr lang="pl-PL" sz="1300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300" dirty="0" err="1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finance</a:t>
                      </a:r>
                      <a:r>
                        <a:rPr lang="pl-PL" sz="1300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” do 46,75% kosztów kwalifikowanych</a:t>
                      </a:r>
                      <a:endParaRPr lang="pl-PL" sz="1300" dirty="0">
                        <a:solidFill>
                          <a:srgbClr val="262626"/>
                        </a:solidFill>
                        <a:effectLst/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do 10,5% kosztów kwalifikowanych; w przypadku przedsięwzięć realizowanych w formule „</a:t>
                      </a:r>
                      <a:r>
                        <a:rPr lang="pl-PL" sz="1300" dirty="0" err="1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project</a:t>
                      </a:r>
                      <a:r>
                        <a:rPr lang="pl-PL" sz="1300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300" dirty="0" err="1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finance</a:t>
                      </a:r>
                      <a:r>
                        <a:rPr lang="pl-PL" sz="1300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” do 8,25% kosztów kwalifikowanych</a:t>
                      </a:r>
                      <a:endParaRPr lang="pl-PL" sz="1300" dirty="0">
                        <a:solidFill>
                          <a:srgbClr val="262626"/>
                        </a:solidFill>
                        <a:effectLst/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101463"/>
                  </a:ext>
                </a:extLst>
              </a:tr>
              <a:tr h="3291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300" b="1" u="none" kern="1200" dirty="0">
                          <a:solidFill>
                            <a:srgbClr val="262626"/>
                          </a:solidFill>
                          <a:latin typeface="+mn-lt"/>
                        </a:rPr>
                        <a:t>Umorzenie</a:t>
                      </a:r>
                      <a:endParaRPr lang="pl-PL" sz="1300" b="1" u="none" kern="1200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300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brak </a:t>
                      </a:r>
                      <a:endParaRPr lang="pl-PL" sz="1300" dirty="0">
                        <a:solidFill>
                          <a:srgbClr val="262626"/>
                        </a:solidFill>
                        <a:effectLst/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30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brak</a:t>
                      </a:r>
                      <a:endParaRPr lang="pl-PL" sz="1300">
                        <a:solidFill>
                          <a:srgbClr val="262626"/>
                        </a:solidFill>
                        <a:effectLst/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0626004"/>
                  </a:ext>
                </a:extLst>
              </a:tr>
              <a:tr h="8373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300" b="1" u="none" kern="1200" dirty="0">
                          <a:solidFill>
                            <a:srgbClr val="262626"/>
                          </a:solidFill>
                          <a:latin typeface="+mn-lt"/>
                        </a:rPr>
                        <a:t>Oprocentowanie pożyczki</a:t>
                      </a:r>
                      <a:endParaRPr lang="pl-PL" sz="1300" b="1" u="none" kern="1200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300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0%</a:t>
                      </a:r>
                      <a:r>
                        <a:rPr lang="pl-PL" sz="1300" baseline="30000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pl-PL" sz="1300" dirty="0">
                        <a:solidFill>
                          <a:srgbClr val="262626"/>
                        </a:solidFill>
                        <a:effectLst/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300" kern="1200" dirty="0">
                          <a:solidFill>
                            <a:srgbClr val="262626"/>
                          </a:solidFill>
                          <a:latin typeface="+mn-lt"/>
                        </a:rPr>
                        <a:t>oprocentowanie na poziomie stopy referencyjnej ustalanej zgodnie z komunikatem KE w sprawie zmiany metody ustalania stóp referencyjnych i dyskontowych </a:t>
                      </a:r>
                      <a:endParaRPr lang="pl-PL" sz="1300" kern="1200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9018597"/>
                  </a:ext>
                </a:extLst>
              </a:tr>
              <a:tr h="747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300" b="1" u="none" kern="1200" dirty="0">
                          <a:solidFill>
                            <a:srgbClr val="262626"/>
                          </a:solidFill>
                          <a:latin typeface="+mn-lt"/>
                        </a:rPr>
                        <a:t>Okres finansowania</a:t>
                      </a:r>
                      <a:endParaRPr lang="pl-PL" sz="1300" b="1" u="none" kern="1200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300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nie dłużej niż 10 lat liczone od daty planowanej wypłaty pierwszej transzy pożyczki do daty spłaty ostatniej raty kapitałowej</a:t>
                      </a:r>
                      <a:endParaRPr lang="pl-PL" sz="1300" dirty="0">
                        <a:solidFill>
                          <a:srgbClr val="262626"/>
                        </a:solidFill>
                        <a:effectLst/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300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nie dłużej niż 10 lat liczone od daty planowanej wypłaty pierwszej transzy pożyczki do daty spłaty ostatniej raty kapitałowej</a:t>
                      </a:r>
                      <a:endParaRPr lang="pl-PL" sz="1300" dirty="0">
                        <a:solidFill>
                          <a:srgbClr val="262626"/>
                        </a:solidFill>
                        <a:effectLst/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8586145"/>
                  </a:ext>
                </a:extLst>
              </a:tr>
              <a:tr h="747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300" b="1" kern="1200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Karencja w spłacie rat kapitałowych</a:t>
                      </a:r>
                      <a:endParaRPr lang="pl-PL" sz="1300" b="1" dirty="0">
                        <a:solidFill>
                          <a:srgbClr val="262626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300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do 12 miesięcy liczone od daty zakończenia projektu (daty zakończenia kwalifikowania wydatków)</a:t>
                      </a:r>
                      <a:endParaRPr lang="pl-PL" sz="1300" dirty="0">
                        <a:solidFill>
                          <a:srgbClr val="262626"/>
                        </a:solidFill>
                        <a:effectLst/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300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do 12 miesięcy liczone od daty zakończenia projektu (daty zakończenia kwalifikowania wydatków)</a:t>
                      </a:r>
                      <a:endParaRPr lang="pl-PL" sz="1300" dirty="0">
                        <a:solidFill>
                          <a:srgbClr val="262626"/>
                        </a:solidFill>
                        <a:effectLst/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570198"/>
                  </a:ext>
                </a:extLst>
              </a:tr>
            </a:tbl>
          </a:graphicData>
        </a:graphic>
      </p:graphicFrame>
      <p:sp>
        <p:nvSpPr>
          <p:cNvPr id="5" name="Tytuł 4">
            <a:extLst>
              <a:ext uri="{FF2B5EF4-FFF2-40B4-BE49-F238E27FC236}">
                <a16:creationId xmlns:a16="http://schemas.microsoft.com/office/drawing/2014/main" id="{296BB592-F572-BC78-AFC9-111D7A18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finansowania projektu:</a:t>
            </a:r>
          </a:p>
        </p:txBody>
      </p:sp>
    </p:spTree>
    <p:extLst>
      <p:ext uri="{BB962C8B-B14F-4D97-AF65-F5344CB8AC3E}">
        <p14:creationId xmlns:p14="http://schemas.microsoft.com/office/powerpoint/2010/main" val="893553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436B3-F5C5-AD9B-B882-2C41F6525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54989-F403-6A6F-739A-D84CC851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Zasady  finansowania projektu: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2B4227D-993C-03AF-2FA3-4300BFC71B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861852"/>
            <a:ext cx="11071952" cy="4140114"/>
          </a:xfrm>
        </p:spPr>
        <p:txBody>
          <a:bodyPr>
            <a:normAutofit fontScale="92500" lnSpcReduction="10000"/>
          </a:bodyPr>
          <a:lstStyle/>
          <a:p>
            <a:pPr marL="285750" marR="0" lvl="0" indent="-285750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Premia inwestycyjna (umorzenie)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może zostać udzielone po zrealizowaniu przedsięwzięcia na warunkach określonych w umowie o dofinansowanie i po zatwierdzeniu przez NFOŚiGW osiągnięcia zakładanego efektu ekologicznego, wskazanego w umowie o dofinansowanie jako wskaźnik rezultatu bezpośredniego. Kwota umorzenia pomniejszy kapitał do spłaty poprzez umorzenie spłat ostatnich rat kapitałowych pożyczki na warunkach preferencyjnych (pożyczka ze środków UE, tj. Funduszu Spójności). </a:t>
            </a:r>
          </a:p>
          <a:p>
            <a:pPr marL="285750" marR="0" lvl="0" indent="-285750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85750" marR="0" lvl="0" indent="-285750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Maksymalna intensywność umorzenia jest uzależniona od uzyskanej oszczędności energii końcowej (w przypadku inwestycji w poprawę efektywności energetycznej), a także – w przypadku dodatkowej inwestycji w instalacje OZE – od produktywności tej instalacji.</a:t>
            </a:r>
          </a:p>
          <a:p>
            <a:pPr marL="0" marR="0" lvl="0" indent="0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85750" marR="0" lvl="0" indent="-285750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 przypadku przedsięwzięć obejmujących zadania w obszarze poprawy efektywności energetycznej i OZE, wysokość premii liczona będzie oddzielnie dla każdego rodzaju zadania.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84EF3FB7-7D33-73FC-7D7B-5767262CC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3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E984-10A0-BC38-7769-D4122BA6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1D550C4-18EB-E6D0-118F-7D2CD70509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914" y="829325"/>
            <a:ext cx="754394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cap="none" spc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Dodatkowe materiały szkoleniowe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69CAA6E-9594-8C26-F414-BA81EF8B7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6086F64-0A5E-F9A5-6C46-63744D441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en-US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37FF96-B4B4-DA1B-02EF-A7A5C3212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DFBF4A-BB9F-0CAA-9FCE-D6BBF5CF6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82675" y="4069809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AF16197-BEB2-5D16-C98C-A849AF88CA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722914" y="2199469"/>
            <a:ext cx="7315200" cy="3015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Dokumenty i zalecenia w zakresie udzielania zamówień 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Łukasz Korporowicz, Aneta Schuetz, Wydział Kontroli Zamówień i Nieprawidłowości </a:t>
            </a: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https://youtu.be/gby8aSntG2k</a:t>
            </a: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marR="0" lvl="0" indent="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650" algn="l"/>
                <a:tab pos="676275" algn="l"/>
              </a:tabLst>
              <a:defRPr/>
            </a:pPr>
            <a:endParaRPr kumimoji="0" lang="pl-PL" sz="18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650" algn="l"/>
                <a:tab pos="676275" algn="l"/>
              </a:tabLst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Obowiązki promocyjne w projekcie - księga wizualizacji, podręcznik w zakresie informacji i promocji projektów UE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Agnieszka Janicka-Struska,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Wydział Promocji https://www.youtube.com/watch?v=RyTDOjovvLM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01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2AC55-5E57-4FC4-B85B-1CD52B3E0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9F24-0C66-B4C0-A444-A982119E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Wniosek o dofinansowanie: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61134ED-2971-8073-BB21-01D0E73AAD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 celu utworzenia wniosku o dofinansowanie, wnioskodawca powinien się zarejestrować i utworzyć konto w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Generatorze Wniosków o Dofinansowanie (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aplikacji GWD)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dostępnej pod adresem: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2"/>
              </a:rPr>
              <a:t>Generator wniosków o dofinansowanie - Narodowy Fundusz Ochrony Środowiska i Gospodarki Wodnej - Portal Gov.pl (www.gov.pl)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Wniosek o dofinansowanie należy sporządzić zgodnie z instrukcją użytkownika aplikacji GWD (instrukcja do wniosku wyświetla się z boku każdej karty).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Wszelkie ogólne instrukcje GWD (założenie konta, hasło itd.) dostępne są pod adresem: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3"/>
              </a:rPr>
              <a:t>https://www.gov.pl/web/nfosigw/instrukcje2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083664A3-AE6A-621C-540D-534247B0D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52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71A43-DF85-C5BE-9393-C9A5CE182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7E3E4-4A67-7F7B-8B6E-ADEBAFAE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 Wniosek o dofinansowanie: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3EE044A-91A0-404D-67CE-F4E261361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3895" y="1663430"/>
            <a:ext cx="11453305" cy="4338536"/>
          </a:xfrm>
        </p:spPr>
        <p:txBody>
          <a:bodyPr>
            <a:norm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8AE38DE2-B1E0-216F-5877-596D8CCA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Obraz 6" descr="Obraz zawierający tekst, zrzut ekranu, Czcionka, numer">
            <a:extLst>
              <a:ext uri="{FF2B5EF4-FFF2-40B4-BE49-F238E27FC236}">
                <a16:creationId xmlns:a16="http://schemas.microsoft.com/office/drawing/2014/main" id="{D613B9CB-1727-62D4-866D-1791A17A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94" y="1957998"/>
            <a:ext cx="4102301" cy="3947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 descr="Obraz zawierający tekst, zrzut ekranu, Czcionka, numer">
            <a:extLst>
              <a:ext uri="{FF2B5EF4-FFF2-40B4-BE49-F238E27FC236}">
                <a16:creationId xmlns:a16="http://schemas.microsoft.com/office/drawing/2014/main" id="{015C0A2E-9D66-3E6F-8361-33711D160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778" y="2767337"/>
            <a:ext cx="6381327" cy="2329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1892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E97F8-B330-6AEB-4BE2-97EE0B28D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0A74-2C50-12B1-CBB0-39EE4A38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Wniosek o dofinansowanie: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8BD6D34-104C-FB59-A7DB-3AA1530019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 fontScale="70000" lnSpcReduction="20000"/>
          </a:bodyPr>
          <a:lstStyle/>
          <a:p>
            <a:pPr marL="285750" marR="0" lvl="0" indent="-285750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Lista i zakres wymaganych załączników stanowi Załącznik nr 2 do Regulaminu.</a:t>
            </a:r>
          </a:p>
          <a:p>
            <a:pPr marL="285750" marR="0" lvl="0" indent="-285750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Wniosek o dofinansowanie składa się wyłącznie w wersji elektronicznej przez GWD, przy użyciu podpisu elektronicznego, który wywołuje skutki prawne równoważne podpisowi własnoręcznemu (forma elektroniczna). </a:t>
            </a:r>
          </a:p>
          <a:p>
            <a:pPr marL="285750" marR="0" lvl="0" indent="-285750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Wszystkie załączniki należy załączyć do wniosku w generatorze w wersji elektronicznej i przesłać do NFOŚiGW.</a:t>
            </a:r>
          </a:p>
          <a:p>
            <a:pPr marL="285750" marR="0" lvl="0" indent="-285750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Jeśli któryś z wymienionych na liście załączników nie dotyczy realizacji wnioskowanego przedsięwzięcia, należy załączyć w jego miejsce stosowne oświadczenie wraz z uzasadnieniem.</a:t>
            </a:r>
          </a:p>
          <a:p>
            <a:pPr marL="285750" marR="0" lvl="0" indent="-285750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Należy zachować chronologię załączników.</a:t>
            </a:r>
          </a:p>
          <a:p>
            <a:pPr marL="285750" marR="0" lvl="0" indent="-285750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Kalkulator pomocy publicznej i Model finansowy - wymagany aktywny Excel.</a:t>
            </a:r>
          </a:p>
          <a:p>
            <a:pPr marL="285750" marR="0" lvl="0" indent="-285750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Przy załączaniu więcej niż jednego pliku do jednego załącznika należy: spakować załączane pliki do wspólnego archiwum, a następnie załączyć to archiwum jako załącznik.</a:t>
            </a:r>
          </a:p>
          <a:p>
            <a:pPr marL="285750" marR="0" lvl="0" indent="-285750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Pełnomocnictwa powinny być podpisane zgodnie z reprezentacją, natomiast oświadczenie dotyczące trwałości winno być podpisane przez osobę upoważnioną do reprezentowania wnioskodawcy/zgodnie z reprezentacją i dodatkowo osoby reprezentujące podmiot kontrolujący.</a:t>
            </a: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E45EC276-2E74-3D94-12C4-A097EC1BA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39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B9CA5-DEAC-2A73-C891-299D5FBC8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E432-20A0-2CC3-3827-0751D9E0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sz="2800" dirty="0"/>
              <a:t>Ocena wniosku o dofinansowanie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A54BA9-A75F-35B8-CE4E-EB14784096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Ocena dokonywana jest zgodnie z Regulaminem wyboru projektów, Programem Priorytetowym, kryteriami wyboru projektów.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Wnioski o dofinansowanie przedsięwzięć oceniane są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kryteriami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:</a:t>
            </a:r>
          </a:p>
          <a:p>
            <a:pPr marL="742950" marR="0" lvl="1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horyzontalnymi dla Programu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FEnIKS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2021-2027;</a:t>
            </a:r>
          </a:p>
          <a:p>
            <a:pPr marL="742950" marR="0" lvl="1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specyficznymi dla ostatecznych odbiorców w formie Instrumentów Finansowych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FEnIKS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2021-2027, </a:t>
            </a:r>
            <a:r>
              <a:rPr lang="pl-PL" sz="2000" dirty="0">
                <a:solidFill>
                  <a:srgbClr val="000000"/>
                </a:solidFill>
                <a:cs typeface="Arial" panose="020B0604020202020204" pitchFamily="34" charset="0"/>
              </a:rPr>
              <a:t>Działanie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FENX.01.01 Efektywność energetyczna</a:t>
            </a:r>
          </a:p>
          <a:p>
            <a:pPr marL="504825" marR="0" lvl="1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Kryteria horyzontalne i specyficzne dzielą się na obligatoryjne i rankingujące.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Ocena dokonywana jest w dwóch etapach.</a:t>
            </a: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D3CB3F12-BE17-B466-185A-C68CD4BD3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51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ADEFB-F0F2-5ABA-DAED-0F8FFBB8B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5F4E-04CD-2D3E-A47F-5A545BF8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sz="27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OCENA WNIOSKU O DOFINANSOWANIE</a:t>
            </a:r>
            <a:r>
              <a:rPr lang="pl-PL" dirty="0"/>
              <a:t>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BC88E5-554B-0C80-B5C4-BDF3B8F18E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189A524A-7F74-C316-7A83-8D73F5AD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" name="Symbol zastępczy zawartości 7" descr="Na schemacie pokazano w sposób obrazowy jak dzielą się kryteria stosowane w naborze.">
            <a:extLst>
              <a:ext uri="{FF2B5EF4-FFF2-40B4-BE49-F238E27FC236}">
                <a16:creationId xmlns:a16="http://schemas.microsoft.com/office/drawing/2014/main" id="{89C00E7A-6D1E-D4F9-59D7-E21953F09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951" y="1979612"/>
            <a:ext cx="10546274" cy="412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777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67418-BE41-C104-99A1-3AE3691FC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6EC3-7E02-5E47-896F-992D0025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OCENA – ETAP 1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1C2433C-E924-646B-5CDC-11D5315213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Ocena polega na weryfikacji spełnienia przez projekt Kryteriów obligatoryjnych ocenianych zero-jedynkowo, wchodzących w skład Kryteriów horyzontalnych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FEnIKS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określonych w załączniku do Programu Priorytetowego.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Kryteria obligatoryjne są oceniane w systemie zerojedynkowym (możliwa ocena: TAK/NIE, a w uzasadnionych wypadkach NIE DOTYCZY). Niespełnienie kryterium (ocena: NIE) eliminuje projekt z możliwości otrzymania dofinansowania.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Wnioskodawca jest zobowiązany do uzupełnienia wniosku, w terminie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do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5 dni roboczych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od dnia następującego po dniu wezwania. Dla biegu tego terminu nie ma znaczenia dzień odebrania wezwania przez wnioskodawcę.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AC3675FF-5508-305A-C51F-6F0509A2F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08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33181-33CF-582B-A391-43927FB6E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F4E6-88C8-CA89-DF17-E39BCBF2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OCENA – ETAP 2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C7E999-E668-9F99-E298-4C8F560897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96368"/>
          </a:xfrm>
        </p:spPr>
        <p:txBody>
          <a:bodyPr>
            <a:no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Ocenie podlegają projekty, które zostały ocenione </a:t>
            </a:r>
            <a:r>
              <a:rPr kumimoji="0" lang="pl-PL" sz="1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pozytywie na etapie 1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Ocena dokonywana jest na podstawie:</a:t>
            </a:r>
          </a:p>
          <a:p>
            <a:pPr marL="742950" marR="0" lvl="1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kryteriów obligatoryjnych ocenianych zero-jedynkowo i kryteriów rankingujących ocenianych punktowo, wchodzących w skład Kryteriów horyzontalnych </a:t>
            </a:r>
            <a:r>
              <a:rPr kumimoji="0" lang="pl-PL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FEnIKS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określonych w załączniku do Programu Priorytetowego;</a:t>
            </a:r>
          </a:p>
          <a:p>
            <a:pPr marL="742950" marR="0" lvl="1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kryteriów obligatoryjnych ocenianych zero-jedynkowo i kryteriów rankingujących ocenianych punktowo stanowiących Specyficzne kryteria wyboru projektów (Działanie FENX.01.01), określonych w załączniku do Programu Priorytetowego.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Minimum punktowe wynosi </a:t>
            </a:r>
            <a:r>
              <a:rPr lang="pl-PL" sz="1700" b="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23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pkt.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Wnioskodawca jest zobowiązany do uzupełnienia wniosku, w terminie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do 10 dni roboczych 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od dnia następującego po dniu wezwania. Dla biegu tego terminu nie ma znaczenia dzień odebrania wezwania przez wnioskodawcę.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 przypadku, gdy dochowanie powyższego terminu nie jest możliwe i jest niezależne od wnioskodawcy, NFOŚIGW może go wydłużyć o </a:t>
            </a:r>
            <a:r>
              <a:rPr kumimoji="0" lang="pl-PL" sz="1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dodatkowy termin do 5 dni</a:t>
            </a:r>
            <a:r>
              <a:rPr lang="pl-PL" sz="170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roboczych</a:t>
            </a:r>
            <a:r>
              <a:rPr lang="pl-PL" sz="1700" b="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, na wniosek wnioskodawcy.</a:t>
            </a: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ED2B8E4A-2842-C39A-0E53-4FE733BC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47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4756B-D360-EC4C-7818-99EF03628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2DE4-9749-DFF2-37A0-B58B13B1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LISTA RANKINGOWA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15A786-3B4A-E994-D246-F0C75154F7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Ocenione projekty, które spełniły kryteria zero-jedynkowe w etapie 2 oceny, są umieszczane na liście rankingowej.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Liczba zebranych punktów w ramach oceny kryteriami rankingującymi decyduje o pozycji projektu na liście rankingowej.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Projekty uszeregowywane są w kolejności od pierwszego z największą liczbą punktów do wyczerpania kwoty przeznaczonej na dofinansowanie projektów w naborze.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 przypadku wniosków, które w ocenie etapu 2 według kryteriów obligatoryjnych (horyzontalnych i specyficznych) i rankingujących (horyzontalnych i specyficznych) uzyskały taką samą liczbę punktów, o kolejności umieszczenia wniosków na liście rankingowej decyduje większa liczba punktów uzyskanych na etapie oceny w ramach kryterium rozstrzygającego – gotowość do realizacji projektu.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 przypadku wniosków, które otrzymały taką samą liczbę punktów w ramach kryterium gotowość do realizacji projektu, decyduje kolejne kryterium rozstrzygające, wskazane spośród kryteriów rankingujących w Kryteriach horyzontalnych dla Programu Fundusze Europejskie na Infrastrukturę, Klimat, Środowisko na lata 2021-2027 (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FEnIKS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), aż do rozstrzygnięcia.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Wnioskodawca może zwrócić się do NFOŚiGW o powtórną ocenę wniosku, w terminie nie dłuższym niż 5 dni roboczych  od daty otrzymania pisma informującego o odmowie udzielenia dofinansowania, wskazując wszystkie kryteria, z których oceną się nie zgadza wraz z uzasadnieniem swojego stanowiska.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BC00BB00-65EE-8EEE-67E4-7DD977529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69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D4A79-7252-12E1-DDBD-B077E7D59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0708-B6B8-0AE7-15E9-662142A6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l-PL" dirty="0"/>
              <a:t>Przydatne linki i komunikacja</a:t>
            </a:r>
            <a:br>
              <a:rPr lang="pl-PL" dirty="0"/>
            </a:b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FCD0FD-9E43-F2E8-7E43-46F17B7735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Ogłoszenie o naborze i dokumentacja konkursowa dostępne są pod adresem: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A6D3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https://www.gov.pl/web/nfosigw/ii-nabor---wspolfinansowanie-projektow-realizowanych-w-ramach-programu-fundusze-europejskie-na-infrastrukture-klimat-srodowisko-2021-2027-feniks-czesc-1-poprawa-efektywnosci-energetycznej-wraz-z-instalacja-oze-w-duzych-i-srednich-przedsiebiorstwach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Pytania dotyczące przygotowania wniosków w ramach naboru: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A6D3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FENX0101.przedsiebiorcy.sekretariat@nfosigw.gov.pl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razie pojawiających się wątpliwości, proszę o przesyłanie pytań na powyższy adres.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Na stronie internetowej zamieszczony zostanie FAQ z odpowiedziami na kluczowe lub powtarzające się kwestie.</a:t>
            </a: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F3147AE3-31E4-0EF7-08A6-47D4B0A3E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64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209348"/>
            <a:ext cx="10262223" cy="914400"/>
          </a:xfrm>
        </p:spPr>
        <p:txBody>
          <a:bodyPr/>
          <a:lstStyle/>
          <a:p>
            <a:r>
              <a:rPr lang="en-US" dirty="0" err="1"/>
              <a:t>Dziękuj</a:t>
            </a:r>
            <a:r>
              <a:rPr lang="pl-PL" dirty="0"/>
              <a:t>ę za uwagę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123500"/>
            <a:ext cx="10478450" cy="32800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148DF5-3788-2F79-3119-2FD6AA62B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04955E-6E5D-388B-AB94-BBEF75C3C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>
            <a:hlinkClick r:id="rId5"/>
            <a:extLst>
              <a:ext uri="{FF2B5EF4-FFF2-40B4-BE49-F238E27FC236}">
                <a16:creationId xmlns:a16="http://schemas.microsoft.com/office/drawing/2014/main" id="{D9856368-6FDE-0C5B-8147-B2C752E0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8"/>
            <a:extLst>
              <a:ext uri="{FF2B5EF4-FFF2-40B4-BE49-F238E27FC236}">
                <a16:creationId xmlns:a16="http://schemas.microsoft.com/office/drawing/2014/main" id="{DFE8D816-2C15-46DC-6144-DA870A241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11"/>
            <a:extLst>
              <a:ext uri="{FF2B5EF4-FFF2-40B4-BE49-F238E27FC236}">
                <a16:creationId xmlns:a16="http://schemas.microsoft.com/office/drawing/2014/main" id="{746D138C-60E6-BF8D-C712-1E431D1F8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8C468ED-D49C-65B0-631A-0871209AA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938" y="992188"/>
            <a:ext cx="11652422" cy="4600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   Podstawowe informacje o naborze i ocenie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1.20.1 Część 1) Poprawa efektywności energetycznej (wraz z instalacją OZE) w dużych i średnich przedsiębiorstwach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Poppins Light" pitchFamily="2" charset="77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86C03F-2ADF-2910-9471-1936C7AFD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C73A59E-8CDF-2156-83AA-C0C78630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9997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7F7D-84A3-2E1A-664F-A52D4FD2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5" y="1615443"/>
            <a:ext cx="4008907" cy="4099202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Nabór  1.20.1 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CZĘŚĆ 1) Poprawa efektywności energetycznej (wraz z instalacją OZE) w dużych i średnich przedsiębiorstwach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0B546-A3C2-9374-B0C2-E79D26B38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9657" y="1615443"/>
            <a:ext cx="6448983" cy="2011680"/>
          </a:xfrm>
        </p:spPr>
        <p:txBody>
          <a:bodyPr anchor="ctr">
            <a:normAutofit fontScale="92500" lnSpcReduction="20000"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Finansowanie przedsięwzięć z wykorzystaniem instrumentu finansowego w rozumieniu art. 2 pkt 8 ustawy z dnia 28 kwietnia 2022 r. o zasadach realizacji zadań finansowanych ze środków europejskich w  perspektywie finansowej 2021–2027 (Dz.U. 2022, poz. 1079 z </a:t>
            </a:r>
            <a:r>
              <a:rPr lang="pl-PL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późn</a:t>
            </a: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. zm.), tj. ze środków Funduszu Spójności (FS) w ramach Programu Operacyjnego Fundusze Europejskie na Infrastrukturę, Klimat, Środowisko 2021-2027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7F07D-BD30-1254-77E8-09638AC7AC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9657" y="3916197"/>
            <a:ext cx="6448983" cy="2011680"/>
          </a:xfrm>
        </p:spPr>
        <p:txBody>
          <a:bodyPr anchor="ctr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Ze środków własnych NFOŚiGW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82D16518-A3B4-ED14-196B-45E9180C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683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46491-FC0E-9F89-8C0C-767C5179C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EC6A1-7673-7998-A669-78019713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5" y="1615443"/>
            <a:ext cx="4008907" cy="4099202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Nabór  1.20.1 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CZĘŚĆ 1) Poprawa efektywności energetycznej (wraz z instalacją OZE) w dużych i średnich przedsiębiorstwach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D2794-DA00-62FD-26AD-6E48C8740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9657" y="1615443"/>
            <a:ext cx="6448983" cy="2011680"/>
          </a:xfrm>
        </p:spPr>
        <p:txBody>
          <a:bodyPr anchor="ctr">
            <a:norm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Celem programu jest poprawa warunków rozwoju kraju poprzez budowę infrastruktury technicznej i społecznej zgodnie z założeniami zrównoważonego rozwoju.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02592-C367-D94A-21E3-D483179C94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9657" y="3916197"/>
            <a:ext cx="6448983" cy="2011680"/>
          </a:xfrm>
        </p:spPr>
        <p:txBody>
          <a:bodyPr anchor="ctr">
            <a:normAutofit fontScale="92500" lnSpcReduction="10000"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Program wpisuje się w cel szczegółowy EFRR/FS.CP2.I - Wspieranie efektywności energetycznej i redukcji emisji gazów cieplarnianych. Realizacja powyższego celu nastąpi poprzez obniżenie emisyjności gospodarki, w tym transformację w kierunku gospodarki przyjaznej środowisku i o obiegu zamkniętym, zmniejszenia zużycia energii pierwotnej oraz spadku emisji gazów cieplarnianych.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328B739A-47C7-D558-8BEC-A26DF6DBC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363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BCEB8-6AA5-ACEE-4266-A997BD3F9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91E848-0DCB-B444-36DA-D19DF208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3" y="293914"/>
            <a:ext cx="5910943" cy="1543939"/>
          </a:xfrm>
        </p:spPr>
        <p:txBody>
          <a:bodyPr anchor="t">
            <a:no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pl-PL" sz="2200" dirty="0"/>
              <a:t>Dokumenty istotne dla naboru 1.20.1 CZĘŚĆ 1) Poprawa efektywności energetycznej (wraz z instalacją OZE) w dużych i średnich przedsiębiorstwach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BD434A-F88E-932A-01C1-F96DA34A9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94615" y="1974715"/>
            <a:ext cx="5366416" cy="4263854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Priorytetowy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określa f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ormy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 warunki udzielania dofinansowania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oraz szczegółowe kryteria wyboru przedsięwzięć </a:t>
            </a:r>
            <a:endParaRPr kumimoji="0" lang="pl-PL" sz="18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endParaRPr kumimoji="0" lang="pl-PL" sz="18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650" algn="l"/>
                <a:tab pos="676275" algn="l"/>
              </a:tabLst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Regulamin  z załącznikami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określa sposób złożenia i rozpatrywania wniosków od momentu ich wpływu na skrzynkę podawczą NFOŚiGW do momentu zawarcia umowy o dofinansowanie.</a:t>
            </a:r>
            <a:endParaRPr lang="pl-PL" sz="2000" b="1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E80D9BDB-AD7F-8252-02BC-7807D92E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873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E61352-1920-1A62-43A4-937BFCA5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4" y="293914"/>
            <a:ext cx="5366416" cy="979715"/>
          </a:xfrm>
        </p:spPr>
        <p:txBody>
          <a:bodyPr anchor="t">
            <a:norm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pl-PL" dirty="0"/>
              <a:t>Najważniejsze informacje o naborze: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1E19BD-5A90-6858-1019-900A42DDAC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94615" y="1070043"/>
            <a:ext cx="5366416" cy="516852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b="1" dirty="0"/>
              <a:t>Wnioskodawcy w ramach naboru: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b="1" u="sng" dirty="0"/>
              <a:t>duże przedsiębiorstwa</a:t>
            </a:r>
            <a:r>
              <a:rPr lang="pl-PL" dirty="0"/>
              <a:t>, o których mowa w załączniku I do rozporządzenia Komisji (UE) nr 651/2014 z dnia 17 czerwca 2014 r. uznającego niektóre rodzaje pomocy za zgodne z rynkiem wewnętrznym w zastosowaniu art. 107 i 108 Traktatu - inne niż podmioty będące dostawcami usług energetycznych w rozumieniu dyrektywy 2012/27/UE działające na rzecz przedsiębiorstw (tj. inne niż firmy ESCO),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b="1" u="sng" dirty="0"/>
              <a:t>średnie przedsiębiorstwa</a:t>
            </a:r>
            <a:r>
              <a:rPr lang="pl-PL" dirty="0"/>
              <a:t>, o których mowa w ww. załączniku I do rozporządzenia Komisji (UE) nr 651/2014).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l-PL" dirty="0"/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Tryb naboru: </a:t>
            </a:r>
            <a:r>
              <a:rPr lang="pl-PL" b="1" dirty="0"/>
              <a:t>konkurencyjny </a:t>
            </a: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Początek naboru: </a:t>
            </a:r>
            <a:r>
              <a:rPr lang="pl-PL" b="1" dirty="0"/>
              <a:t>28.11.2025 r. </a:t>
            </a: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Koniec naboru: </a:t>
            </a:r>
            <a:r>
              <a:rPr lang="pl-PL" b="1" dirty="0"/>
              <a:t>27.02.2026 r. </a:t>
            </a: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Wnioski o dofinansowanie należy składać wyłącznie w postaci elektronicznej za pośrednictwem </a:t>
            </a:r>
            <a:r>
              <a:rPr lang="pl-PL" b="1" u="sng" dirty="0"/>
              <a:t>aplikacji Generator Wniosków o Dofinansowanie (GWD).</a:t>
            </a:r>
            <a:endParaRPr lang="pl-PL" sz="2000" b="1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D1A50ACF-ED9A-EC13-D52F-AE99D9E6A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697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FE787-FE90-AF7E-479A-985E8E1BE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38A18-7486-509A-0EA1-43D88BD9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Przedmiot wsparcia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9F6545-32A1-AC43-CFC6-AA02090DE4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2038123"/>
            <a:ext cx="11071952" cy="3963842"/>
          </a:xfrm>
        </p:spPr>
        <p:txBody>
          <a:bodyPr>
            <a:normAutofit lnSpcReduction="10000"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sparcie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finansowe kierowane będzie do następujących przedsięwzięć: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l-PL" sz="1800" b="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modernizacja energetyczna budynków zakładowych (innych niż budynki mieszkalne), </a:t>
            </a:r>
          </a:p>
          <a:p>
            <a:pPr marL="34290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l-PL" sz="1800" b="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podniesienie efektywności energetycznej procesów wytwórczych, </a:t>
            </a:r>
          </a:p>
          <a:p>
            <a:pPr marL="34290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l-PL" sz="1800" b="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zwiększenie efektywności energetycznej systemów obiegu mediów w zakładach (np. systemu zimnej lub gorącej wody, systemu sprężonego powietrza lub systemu wentylacji), ciągów transportowych, </a:t>
            </a:r>
          </a:p>
          <a:p>
            <a:pPr marL="34290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l-PL" sz="1800" b="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zwiększanie efektywności energetycznej systemów pomocniczych, w tym np. kotłowni (przy czym kotłownie na paliwo inne niż OZE nie mogą być objęte wsparciem), układów odzysku ciepła z procesów przemysłowych lub oświetlenia,</a:t>
            </a:r>
          </a:p>
          <a:p>
            <a:pPr marL="34290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l-PL" sz="180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instalacja urządzeń OZE z magazynami energii </a:t>
            </a:r>
            <a:r>
              <a:rPr lang="pl-PL" sz="1800" b="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(co istotne, jest to </a:t>
            </a:r>
            <a:r>
              <a:rPr lang="pl-PL" sz="180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element dodatkowy </a:t>
            </a:r>
            <a:r>
              <a:rPr lang="pl-PL" sz="1800" b="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 projekcie, powiązany z inwestycją w termomodernizację i/lub podniesienie efektywności energetycznej linii/procesów technologicznych, a zatem nie może wystąpić jako jedyna inwestycja), </a:t>
            </a:r>
          </a:p>
          <a:p>
            <a:pPr marL="34290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l-PL" sz="180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instalacja urządzeń do produkcji, magazynowania, transportu wodoru odnawialnego</a:t>
            </a:r>
            <a:r>
              <a:rPr lang="pl-PL" sz="1800" b="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, które są zgodne z zakresem art. 6 i 7 rozporządzenia 2021/1058 ERDF/CF, zmienionego Dyrektywą Parlamentu Europejskiego i Rady (UE) 2023/2413 z dnia 18 października 2023 r. (</a:t>
            </a:r>
            <a:r>
              <a:rPr lang="pl-PL" sz="180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element dodatkowy w projekcie</a:t>
            </a:r>
            <a:r>
              <a:rPr lang="pl-PL" sz="1800" b="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). </a:t>
            </a: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153DC973-81F6-C742-81C8-1F5C4205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0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C8007-13B6-8E9A-DCD3-C9DFDE7FD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CDABF-6B74-EF08-7591-F9DCCFA5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Przedmiot wsparcia CD: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4EEA030-820B-09A2-206C-06AE121E5C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2038122"/>
            <a:ext cx="11071952" cy="3963843"/>
          </a:xfrm>
        </p:spPr>
        <p:txBody>
          <a:bodyPr/>
          <a:lstStyle/>
          <a:p>
            <a:pPr marL="285750" indent="-285750" defTabSz="4572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b="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Zakres działań w odniesieniu do budynków, urządzeń technicznych lub instalacji i procesów technologicznych musi wynikać z </a:t>
            </a:r>
            <a:r>
              <a:rPr lang="pl-PL" sz="2400" cap="none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audytów energetycznych.</a:t>
            </a:r>
          </a:p>
          <a:p>
            <a:pPr marL="285750" marR="0" lvl="0" indent="-28575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 zakresie poprawy efektywności energetycznej budynków zakładowych (innych niż mieszkalne), minimalny próg wymaganych oszczędności energii pierwotnej, uwzględniający zakres projektu, wynosi 30% (z wyjątkiem zabytków).</a:t>
            </a:r>
          </a:p>
          <a:p>
            <a:pPr marL="285750" marR="0" lvl="0" indent="-28575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 przypadku poprawy efektywności energetycznej linii/procesów technologicznych – co najmniej 10%. </a:t>
            </a:r>
          </a:p>
          <a:p>
            <a:pPr marL="0" marR="0" lvl="0" indent="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D11EC982-7F2C-BBD8-8964-A542E844E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4968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4B9AF2-5B11-48FF-A8A8-964B2D972562}">
  <ds:schemaRefs>
    <ds:schemaRef ds:uri="230e9df3-be65-4c73-a93b-d1236ebd677e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purl.org/dc/terms/"/>
    <ds:schemaRef ds:uri="07042158-f47d-48be-ab93-8f6036e20404"/>
    <ds:schemaRef ds:uri="97730884-5bf0-4adb-963c-097f91638024"/>
  </ds:schemaRefs>
</ds:datastoreItem>
</file>

<file path=customXml/itemProps3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3947</TotalTime>
  <Words>2756</Words>
  <Application>Microsoft Office PowerPoint</Application>
  <PresentationFormat>Panoramiczny</PresentationFormat>
  <Paragraphs>208</Paragraphs>
  <Slides>29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40" baseType="lpstr">
      <vt:lpstr>Aptos</vt:lpstr>
      <vt:lpstr>Arial</vt:lpstr>
      <vt:lpstr>Calibri</vt:lpstr>
      <vt:lpstr>Open Sans</vt:lpstr>
      <vt:lpstr>Poppins</vt:lpstr>
      <vt:lpstr>Poppins Light</vt:lpstr>
      <vt:lpstr>Source Sans 3</vt:lpstr>
      <vt:lpstr>Source Sans Pro Semibold</vt:lpstr>
      <vt:lpstr>Symbol</vt:lpstr>
      <vt:lpstr>Wingdings</vt:lpstr>
      <vt:lpstr>Epic Nature</vt:lpstr>
      <vt:lpstr>Fundusze Europejskie na Infrastrukturę, klimat, środowisko</vt:lpstr>
      <vt:lpstr>Dodatkowe materiały szkoleniowe</vt:lpstr>
      <vt:lpstr>   Podstawowe informacje o naborze i ocenie 1.20.1 Część 1) Poprawa efektywności energetycznej (wraz z instalacją OZE) w dużych i średnich przedsiębiorstwach   </vt:lpstr>
      <vt:lpstr>Nabór  1.20.1   CZĘŚĆ 1) Poprawa efektywności energetycznej (wraz z instalacją OZE) w dużych i średnich przedsiębiorstwach</vt:lpstr>
      <vt:lpstr>Nabór  1.20.1   CZĘŚĆ 1) Poprawa efektywności energetycznej (wraz z instalacją OZE) w dużych i średnich przedsiębiorstwach</vt:lpstr>
      <vt:lpstr>Dokumenty istotne dla naboru 1.20.1 CZĘŚĆ 1) Poprawa efektywności energetycznej (wraz z instalacją OZE) w dużych i średnich przedsiębiorstwach</vt:lpstr>
      <vt:lpstr>Najważniejsze informacje o naborze:</vt:lpstr>
      <vt:lpstr>Przedmiot wsparcia</vt:lpstr>
      <vt:lpstr>Przedmiot wsparcia CD:</vt:lpstr>
      <vt:lpstr>Przedmiot wsparcia CD:</vt:lpstr>
      <vt:lpstr>Wyłączenia:</vt:lpstr>
      <vt:lpstr>Budżet naboru:</vt:lpstr>
      <vt:lpstr>Zasady finansowania projektu:</vt:lpstr>
      <vt:lpstr> Zasady finansowania projektu:</vt:lpstr>
      <vt:lpstr>Zasady  finansowania projektu:</vt:lpstr>
      <vt:lpstr>Zasady  finansowania projektu:</vt:lpstr>
      <vt:lpstr>Zasady finansowania projektu:</vt:lpstr>
      <vt:lpstr>Zasady finansowania projektu:</vt:lpstr>
      <vt:lpstr>Zasady  finansowania projektu:</vt:lpstr>
      <vt:lpstr>Wniosek o dofinansowanie:</vt:lpstr>
      <vt:lpstr> Wniosek o dofinansowanie:</vt:lpstr>
      <vt:lpstr>Wniosek o dofinansowanie:</vt:lpstr>
      <vt:lpstr>Ocena wniosku o dofinansowanie</vt:lpstr>
      <vt:lpstr> OCENA WNIOSKU O DOFINANSOWANIE:</vt:lpstr>
      <vt:lpstr>OCENA – ETAP 1</vt:lpstr>
      <vt:lpstr>OCENA – ETAP 2</vt:lpstr>
      <vt:lpstr>LISTA RANKINGOWA</vt:lpstr>
      <vt:lpstr>Przydatne linki i komunikacja 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Kryczkowski Paweł</cp:lastModifiedBy>
  <cp:revision>73</cp:revision>
  <dcterms:created xsi:type="dcterms:W3CDTF">2024-06-26T20:20:27Z</dcterms:created>
  <dcterms:modified xsi:type="dcterms:W3CDTF">2026-01-28T12:49:36Z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