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9"/>
  </p:notesMasterIdLst>
  <p:sldIdLst>
    <p:sldId id="358" r:id="rId2"/>
    <p:sldId id="359" r:id="rId3"/>
    <p:sldId id="270" r:id="rId4"/>
    <p:sldId id="356" r:id="rId5"/>
    <p:sldId id="363" r:id="rId6"/>
    <p:sldId id="355" r:id="rId7"/>
    <p:sldId id="357" r:id="rId8"/>
    <p:sldId id="354" r:id="rId9"/>
    <p:sldId id="360" r:id="rId10"/>
    <p:sldId id="366" r:id="rId11"/>
    <p:sldId id="365" r:id="rId12"/>
    <p:sldId id="367" r:id="rId13"/>
    <p:sldId id="368" r:id="rId14"/>
    <p:sldId id="369" r:id="rId15"/>
    <p:sldId id="370" r:id="rId16"/>
    <p:sldId id="353" r:id="rId17"/>
    <p:sldId id="362" r:id="rId18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1C0B81"/>
    <a:srgbClr val="DDDDDD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2833802-FEF1-4C79-8D5D-14CF1EAF98D9}" styleName="Stijl, licht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92" autoAdjust="0"/>
    <p:restoredTop sz="88863" autoAdjust="0"/>
  </p:normalViewPr>
  <p:slideViewPr>
    <p:cSldViewPr>
      <p:cViewPr>
        <p:scale>
          <a:sx n="75" d="100"/>
          <a:sy n="75" d="100"/>
        </p:scale>
        <p:origin x="-768" y="-5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5AC8F94-8249-4C1C-90C0-FFE9AD13FCE3}" type="datetimeFigureOut">
              <a:rPr lang="nl-NL"/>
              <a:pPr>
                <a:defRPr/>
              </a:pPr>
              <a:t>22-12-2020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CE6FF52-114A-413F-8592-8AB7B0AE3EB2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01299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15363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36449206-A665-498C-85ED-A41DC92D51E7}" type="slidenum">
              <a:rPr lang="nl-NL" sz="1200">
                <a:latin typeface="+mn-lt"/>
              </a:rPr>
              <a:pPr algn="r">
                <a:defRPr/>
              </a:pPr>
              <a:t>1</a:t>
            </a:fld>
            <a:endParaRPr lang="nl-NL" sz="1200">
              <a:latin typeface="+mn-lt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120835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3E5E0294-8F6E-4FF1-BC03-AEEC171900A7}" type="slidenum">
              <a:rPr lang="nl-NL" sz="1200">
                <a:latin typeface="+mn-lt"/>
              </a:rPr>
              <a:pPr algn="r">
                <a:defRPr/>
              </a:pPr>
              <a:t>12</a:t>
            </a:fld>
            <a:endParaRPr lang="nl-NL" sz="1200">
              <a:latin typeface="+mn-lt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120835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08149791-F489-45B3-A3C6-540105DC9BA9}" type="slidenum">
              <a:rPr lang="nl-NL" sz="1200">
                <a:latin typeface="+mn-lt"/>
              </a:rPr>
              <a:pPr algn="r">
                <a:defRPr/>
              </a:pPr>
              <a:t>13</a:t>
            </a:fld>
            <a:endParaRPr lang="nl-NL" sz="1200">
              <a:latin typeface="+mn-lt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120835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9C7AB03F-395A-44C5-8211-2F5352325322}" type="slidenum">
              <a:rPr lang="nl-NL" sz="1200">
                <a:latin typeface="+mn-lt"/>
              </a:rPr>
              <a:pPr algn="r">
                <a:defRPr/>
              </a:pPr>
              <a:t>14</a:t>
            </a:fld>
            <a:endParaRPr lang="nl-NL" sz="1200">
              <a:latin typeface="+mn-lt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120835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F7B86445-6ADD-4BA5-A2E3-F6299A57CEF5}" type="slidenum">
              <a:rPr lang="nl-NL" sz="1200">
                <a:latin typeface="+mn-lt"/>
              </a:rPr>
              <a:pPr algn="r">
                <a:defRPr/>
              </a:pPr>
              <a:t>15</a:t>
            </a:fld>
            <a:endParaRPr lang="nl-NL" sz="1200">
              <a:latin typeface="+mn-lt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jdelijke aanduiding voor dia-afbeelding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15363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A618C67-17DD-45BF-92BC-CF442CDEB51C}" type="slidenum">
              <a:rPr lang="nl-NL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nl-NL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15363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E088FE67-B869-487C-BC60-806ED85B4B4D}" type="slidenum">
              <a:rPr lang="nl-NL" sz="1200">
                <a:latin typeface="+mn-lt"/>
              </a:rPr>
              <a:pPr algn="r">
                <a:defRPr/>
              </a:pPr>
              <a:t>4</a:t>
            </a:fld>
            <a:endParaRPr lang="nl-NL" sz="1200">
              <a:latin typeface="+mn-lt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15363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4D86D8D4-4BBB-4881-BCE4-F0B5E2D6353D}" type="slidenum">
              <a:rPr lang="nl-NL" sz="1200">
                <a:latin typeface="+mn-lt"/>
              </a:rPr>
              <a:pPr algn="r">
                <a:defRPr/>
              </a:pPr>
              <a:t>5</a:t>
            </a:fld>
            <a:endParaRPr lang="nl-NL" sz="1200">
              <a:latin typeface="+mn-lt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120835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3B6F0329-A26C-4E45-8634-E58DC47A81FF}" type="slidenum">
              <a:rPr lang="nl-NL" sz="1200">
                <a:latin typeface="+mn-lt"/>
              </a:rPr>
              <a:pPr algn="r">
                <a:defRPr/>
              </a:pPr>
              <a:t>7</a:t>
            </a:fld>
            <a:endParaRPr lang="nl-NL" sz="1200">
              <a:latin typeface="+mn-lt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120835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5BF2D747-4B9A-429D-9B23-A2471A84DEB2}" type="slidenum">
              <a:rPr lang="nl-NL" sz="1200">
                <a:latin typeface="+mn-lt"/>
              </a:rPr>
              <a:pPr algn="r">
                <a:defRPr/>
              </a:pPr>
              <a:t>8</a:t>
            </a:fld>
            <a:endParaRPr lang="nl-NL" sz="1200">
              <a:latin typeface="+mn-lt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120835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B3453FC4-516D-4DBA-8144-1B28B53810C9}" type="slidenum">
              <a:rPr lang="nl-NL" sz="1200">
                <a:latin typeface="+mn-lt"/>
              </a:rPr>
              <a:pPr algn="r">
                <a:defRPr/>
              </a:pPr>
              <a:t>9</a:t>
            </a:fld>
            <a:endParaRPr lang="nl-NL" sz="1200">
              <a:latin typeface="+mn-lt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120835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5CA42F19-F551-49B7-8A53-CB175CA5C059}" type="slidenum">
              <a:rPr lang="nl-NL" sz="1200">
                <a:latin typeface="+mn-lt"/>
              </a:rPr>
              <a:pPr algn="r">
                <a:defRPr/>
              </a:pPr>
              <a:t>10</a:t>
            </a:fld>
            <a:endParaRPr lang="nl-NL" sz="1200">
              <a:latin typeface="+mn-lt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120835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B1B96D6A-7265-4B46-9C9F-243BC4E255EB}" type="slidenum">
              <a:rPr lang="nl-NL" sz="1200">
                <a:latin typeface="+mn-lt"/>
              </a:rPr>
              <a:pPr algn="r">
                <a:defRPr/>
              </a:pPr>
              <a:t>11</a:t>
            </a:fld>
            <a:endParaRPr lang="nl-NL" sz="1200">
              <a:latin typeface="+mn-lt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ójkąt prostokątny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upa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Dowolny kształt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Dowolny kształt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Dowolny kształt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Łącznik prosty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11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B54B5A47-5E7F-4CA1-8F04-5F5F5F36E5F5}" type="datetimeFigureOut">
              <a:rPr lang="nl-NL"/>
              <a:pPr>
                <a:defRPr/>
              </a:pPr>
              <a:t>22-12-2020</a:t>
            </a:fld>
            <a:endParaRPr lang="nl-NL"/>
          </a:p>
        </p:txBody>
      </p:sp>
      <p:sp>
        <p:nvSpPr>
          <p:cNvPr id="12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nl-NL"/>
          </a:p>
        </p:txBody>
      </p:sp>
      <p:sp>
        <p:nvSpPr>
          <p:cNvPr id="13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5766D8E-85A0-4757-B67C-7141C3DED98F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A35CD9-BAD1-4328-BC76-DED2EFE3C709}" type="datetimeFigureOut">
              <a:rPr lang="nl-NL"/>
              <a:pPr>
                <a:defRPr/>
              </a:pPr>
              <a:t>22-12-2020</a:t>
            </a:fld>
            <a:endParaRPr lang="nl-NL"/>
          </a:p>
        </p:txBody>
      </p:sp>
      <p:sp>
        <p:nvSpPr>
          <p:cNvPr id="5" name="Symbol zastępczy stopki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Symbol zastępczy numeru slajd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01B082-81A0-4CCA-914A-A680F546A584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6B2A63-0F85-4BDF-9AE9-DBFE5143A1F3}" type="datetimeFigureOut">
              <a:rPr lang="nl-NL"/>
              <a:pPr>
                <a:defRPr/>
              </a:pPr>
              <a:t>22-12-2020</a:t>
            </a:fld>
            <a:endParaRPr lang="nl-NL"/>
          </a:p>
        </p:txBody>
      </p:sp>
      <p:sp>
        <p:nvSpPr>
          <p:cNvPr id="5" name="Symbol zastępczy stopki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Symbol zastępczy numeru slajd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11939A-3F23-4F5C-A007-F9AA30D24F29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4" name="Symbol zastępczy daty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887BFB-8DFE-4901-9557-6A834BE711B0}" type="datetimeFigureOut">
              <a:rPr lang="nl-NL"/>
              <a:pPr>
                <a:defRPr/>
              </a:pPr>
              <a:t>22-12-2020</a:t>
            </a:fld>
            <a:endParaRPr lang="nl-NL"/>
          </a:p>
        </p:txBody>
      </p:sp>
      <p:sp>
        <p:nvSpPr>
          <p:cNvPr id="5" name="Symbol zastępczy stopki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Symbol zastępczy numeru slajd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ECE0D1-BBF3-4829-BE70-F49CF8C93DFF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gon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Pagon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99A0B84-460A-4172-A0B8-B7C581A759C4}" type="datetimeFigureOut">
              <a:rPr lang="nl-NL"/>
              <a:pPr>
                <a:defRPr/>
              </a:pPr>
              <a:t>22-12-2020</a:t>
            </a:fld>
            <a:endParaRPr lang="nl-NL"/>
          </a:p>
        </p:txBody>
      </p:sp>
      <p:sp>
        <p:nvSpPr>
          <p:cNvPr id="7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nl-NL"/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C7C7273-3A4C-44A3-989A-5ABADD58E2BF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8129930-51D1-4E89-BF10-946682412342}" type="datetimeFigureOut">
              <a:rPr lang="nl-NL"/>
              <a:pPr>
                <a:defRPr/>
              </a:pPr>
              <a:t>22-12-2020</a:t>
            </a:fld>
            <a:endParaRPr lang="nl-N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nl-N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CEB6668-0F2D-43ED-97B5-8EF8660BF5C6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F2CD5B8-BD3D-4B5C-A786-B0F7406F7B6D}" type="datetimeFigureOut">
              <a:rPr lang="nl-NL"/>
              <a:pPr>
                <a:defRPr/>
              </a:pPr>
              <a:t>22-12-2020</a:t>
            </a:fld>
            <a:endParaRPr lang="nl-N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nl-N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39986A9-4440-447C-BBDE-B5603817F74A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E6F68A8-E56A-4245-AEFA-77B2BB3EF952}" type="datetimeFigureOut">
              <a:rPr lang="nl-NL"/>
              <a:pPr>
                <a:defRPr/>
              </a:pPr>
              <a:t>22-12-2020</a:t>
            </a:fld>
            <a:endParaRPr lang="nl-N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nl-N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22C8EEE-D0A1-483A-802E-A775A74A2993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C88D3-FA1E-47E5-BD22-BB450C136463}" type="datetimeFigureOut">
              <a:rPr lang="nl-NL"/>
              <a:pPr>
                <a:defRPr/>
              </a:pPr>
              <a:t>22-12-2020</a:t>
            </a:fld>
            <a:endParaRPr lang="nl-NL"/>
          </a:p>
        </p:txBody>
      </p:sp>
      <p:sp>
        <p:nvSpPr>
          <p:cNvPr id="3" name="Symbol zastępczy stopki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Symbol zastępczy numeru slajd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2E417-3947-48D7-B064-F9FA389EBEA5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1ACBA2C-AD29-45A2-B2CA-5AC768372763}" type="datetimeFigureOut">
              <a:rPr lang="nl-NL"/>
              <a:pPr>
                <a:defRPr/>
              </a:pPr>
              <a:t>22-12-2020</a:t>
            </a:fld>
            <a:endParaRPr lang="nl-N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nl-N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1F1ACCD-0A4E-4EE4-BA21-B61DB2F64F20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wolny kształt 7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Dowolny kształt 8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Trójkąt prostokątny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Łącznik prosty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Pagon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Pagon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pl-PL" noProof="0" smtClean="0"/>
              <a:t>Kliknij ikonę, aby dodać obraz</a:t>
            </a:r>
            <a:endParaRPr lang="en-US" noProof="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11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7F502C13-A0DC-42A1-A974-ADEC3C11DED6}" type="datetimeFigureOut">
              <a:rPr lang="nl-NL"/>
              <a:pPr>
                <a:defRPr/>
              </a:pPr>
              <a:t>22-12-2020</a:t>
            </a:fld>
            <a:endParaRPr lang="nl-NL"/>
          </a:p>
        </p:txBody>
      </p:sp>
      <p:sp>
        <p:nvSpPr>
          <p:cNvPr id="12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nl-NL"/>
          </a:p>
        </p:txBody>
      </p:sp>
      <p:sp>
        <p:nvSpPr>
          <p:cNvPr id="13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A94F3153-0E98-40E2-823B-3AAD1E9D0612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Dowolny kształt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Trójkąt prostokątny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Łącznik prosty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1033" name="Symbol zastępczy tekstu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smtClean="0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59E3E314-83EE-4591-9851-367C964C2993}" type="datetimeFigureOut">
              <a:rPr lang="nl-NL"/>
              <a:pPr>
                <a:defRPr/>
              </a:pPr>
              <a:t>22-12-2020</a:t>
            </a:fld>
            <a:endParaRPr lang="nl-NL"/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nl-NL"/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C0437E66-E8B0-409C-A3CE-72B566626B52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5" r:id="rId2"/>
    <p:sldLayoutId id="2147483697" r:id="rId3"/>
    <p:sldLayoutId id="2147483698" r:id="rId4"/>
    <p:sldLayoutId id="2147483699" r:id="rId5"/>
    <p:sldLayoutId id="2147483700" r:id="rId6"/>
    <p:sldLayoutId id="2147483694" r:id="rId7"/>
    <p:sldLayoutId id="2147483701" r:id="rId8"/>
    <p:sldLayoutId id="2147483702" r:id="rId9"/>
    <p:sldLayoutId id="2147483693" r:id="rId10"/>
    <p:sldLayoutId id="214748369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ext Box 13"/>
          <p:cNvSpPr txBox="1">
            <a:spLocks noChangeArrowheads="1"/>
          </p:cNvSpPr>
          <p:nvPr/>
        </p:nvSpPr>
        <p:spPr bwMode="auto">
          <a:xfrm>
            <a:off x="0" y="4878388"/>
            <a:ext cx="9144000" cy="19796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l-PL">
                <a:latin typeface="Calibri" pitchFamily="34" charset="0"/>
              </a:rPr>
              <a:t>Przygotował:</a:t>
            </a:r>
          </a:p>
          <a:p>
            <a:pPr algn="r"/>
            <a:r>
              <a:rPr lang="pl-PL" b="1">
                <a:latin typeface="Calibri" pitchFamily="34" charset="0"/>
              </a:rPr>
              <a:t>mł. bryg. Artur SZYMANEK</a:t>
            </a:r>
          </a:p>
          <a:p>
            <a:pPr algn="r"/>
            <a:r>
              <a:rPr lang="pl-PL" b="1">
                <a:latin typeface="Calibri" pitchFamily="34" charset="0"/>
              </a:rPr>
              <a:t>mł. bryg. Damian SALETA</a:t>
            </a:r>
          </a:p>
          <a:p>
            <a:pPr algn="r"/>
            <a:r>
              <a:rPr lang="pl-PL" sz="1400">
                <a:latin typeface="Calibri" pitchFamily="34" charset="0"/>
              </a:rPr>
              <a:t>CS PSP w Częstochowie</a:t>
            </a:r>
          </a:p>
          <a:p>
            <a:pPr algn="r"/>
            <a:endParaRPr lang="pl-PL" sz="1400">
              <a:latin typeface="Calibri" pitchFamily="34" charset="0"/>
            </a:endParaRPr>
          </a:p>
          <a:p>
            <a:pPr algn="r"/>
            <a:endParaRPr lang="pl-PL" sz="1400">
              <a:latin typeface="Calibri" pitchFamily="34" charset="0"/>
            </a:endParaRPr>
          </a:p>
          <a:p>
            <a:pPr algn="r"/>
            <a:endParaRPr lang="pl-PL" sz="1400">
              <a:latin typeface="Calibri" pitchFamily="34" charset="0"/>
            </a:endParaRPr>
          </a:p>
          <a:p>
            <a:pPr algn="r"/>
            <a:endParaRPr lang="pl-PL" sz="1400">
              <a:latin typeface="Calibri" pitchFamily="34" charset="0"/>
            </a:endParaRPr>
          </a:p>
        </p:txBody>
      </p:sp>
      <p:sp>
        <p:nvSpPr>
          <p:cNvPr id="14339" name="Text Box 14"/>
          <p:cNvSpPr txBox="1">
            <a:spLocks noChangeArrowheads="1"/>
          </p:cNvSpPr>
          <p:nvPr/>
        </p:nvSpPr>
        <p:spPr bwMode="auto">
          <a:xfrm>
            <a:off x="1619250" y="6165850"/>
            <a:ext cx="63373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400">
                <a:latin typeface="Calibri" pitchFamily="34" charset="0"/>
              </a:rPr>
              <a:t>Opol</a:t>
            </a:r>
            <a:r>
              <a:rPr lang="pl-PL" sz="1400"/>
              <a:t>e</a:t>
            </a:r>
            <a:r>
              <a:rPr lang="pl-PL" sz="1400">
                <a:latin typeface="Calibri" pitchFamily="34" charset="0"/>
              </a:rPr>
              <a:t>, 12.10.2017 r.</a:t>
            </a:r>
          </a:p>
        </p:txBody>
      </p:sp>
      <p:sp>
        <p:nvSpPr>
          <p:cNvPr id="14340" name="AutoShape 16" descr="Image result for psp stra&amp;zdot;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l-PL"/>
          </a:p>
        </p:txBody>
      </p:sp>
      <p:pic>
        <p:nvPicPr>
          <p:cNvPr id="14341" name="Picture 17" descr="Image result for psp stra&amp;zdot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4868863"/>
            <a:ext cx="1284287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18" descr="Image result for cs psp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35150" y="5013325"/>
            <a:ext cx="154305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3" name="Rectangle 10"/>
          <p:cNvSpPr>
            <a:spLocks noChangeArrowheads="1"/>
          </p:cNvSpPr>
          <p:nvPr/>
        </p:nvSpPr>
        <p:spPr bwMode="auto">
          <a:xfrm>
            <a:off x="0" y="4249738"/>
            <a:ext cx="9144000" cy="6921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l-PL" sz="2000" b="1"/>
              <a:t>Wykorzystanie metody SLICE-RS </a:t>
            </a:r>
          </a:p>
          <a:p>
            <a:pPr algn="ctr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l-PL" sz="2000" b="1"/>
              <a:t>w taktyce gaszenia pożarów wewnętrznych</a:t>
            </a:r>
          </a:p>
        </p:txBody>
      </p:sp>
      <p:sp>
        <p:nvSpPr>
          <p:cNvPr id="14344" name="Rectangle 10"/>
          <p:cNvSpPr>
            <a:spLocks noChangeArrowheads="1"/>
          </p:cNvSpPr>
          <p:nvPr/>
        </p:nvSpPr>
        <p:spPr bwMode="auto">
          <a:xfrm>
            <a:off x="0" y="0"/>
            <a:ext cx="9144000" cy="8842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l-PL" sz="2000" b="1"/>
              <a:t>Warsztaty w zakresie doskonalenia zasad stosowania wentylacji taktycznej podczas gaszenia pożarów wewnętrznych</a:t>
            </a:r>
          </a:p>
          <a:p>
            <a:pPr algn="ctr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l-PL" sz="1400"/>
              <a:t>CS PSP w Częstochowie – KW PSP w Opolu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 txBox="1">
            <a:spLocks/>
          </p:cNvSpPr>
          <p:nvPr/>
        </p:nvSpPr>
        <p:spPr>
          <a:xfrm>
            <a:off x="609600" y="630238"/>
            <a:ext cx="4322763" cy="1143000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fontAlgn="auto">
              <a:spcAft>
                <a:spcPts val="0"/>
              </a:spcAft>
              <a:defRPr/>
            </a:pPr>
            <a:endParaRPr lang="nl-NL" sz="1600" dirty="0"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Calibri"/>
              <a:ea typeface="+mj-ea"/>
              <a:cs typeface="Calibri"/>
            </a:endParaRPr>
          </a:p>
        </p:txBody>
      </p:sp>
      <p:sp>
        <p:nvSpPr>
          <p:cNvPr id="46083" name="Prostokąt 16"/>
          <p:cNvSpPr>
            <a:spLocks noChangeArrowheads="1"/>
          </p:cNvSpPr>
          <p:nvPr/>
        </p:nvSpPr>
        <p:spPr bwMode="auto">
          <a:xfrm>
            <a:off x="4067175" y="188913"/>
            <a:ext cx="4968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pl-PL" sz="2400" b="1">
                <a:solidFill>
                  <a:srgbClr val="FF0000"/>
                </a:solidFill>
              </a:rPr>
              <a:t>ZLOKALIZUJ MIEJSCE POŻARU</a:t>
            </a:r>
          </a:p>
        </p:txBody>
      </p:sp>
      <p:sp>
        <p:nvSpPr>
          <p:cNvPr id="46084" name="Tijdelijke aanduiding voor inhoud 2"/>
          <p:cNvSpPr txBox="1">
            <a:spLocks/>
          </p:cNvSpPr>
          <p:nvPr/>
        </p:nvSpPr>
        <p:spPr bwMode="auto">
          <a:xfrm>
            <a:off x="179388" y="188913"/>
            <a:ext cx="3024187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175" indent="-3175" algn="just">
              <a:lnSpc>
                <a:spcPct val="80000"/>
              </a:lnSpc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pl-PL" sz="2400" b="1"/>
              <a:t>LOCATE THE FIRE</a:t>
            </a:r>
            <a:endParaRPr lang="nl-NL" sz="2400" b="1"/>
          </a:p>
        </p:txBody>
      </p:sp>
      <p:sp>
        <p:nvSpPr>
          <p:cNvPr id="46085" name="Line 5"/>
          <p:cNvSpPr>
            <a:spLocks noChangeShapeType="1"/>
          </p:cNvSpPr>
          <p:nvPr/>
        </p:nvSpPr>
        <p:spPr bwMode="auto">
          <a:xfrm flipH="1">
            <a:off x="3348038" y="404813"/>
            <a:ext cx="503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l-PL"/>
          </a:p>
        </p:txBody>
      </p:sp>
      <p:sp>
        <p:nvSpPr>
          <p:cNvPr id="46086" name="Rectangle 6"/>
          <p:cNvSpPr>
            <a:spLocks noChangeArrowheads="1"/>
          </p:cNvSpPr>
          <p:nvPr/>
        </p:nvSpPr>
        <p:spPr bwMode="auto">
          <a:xfrm>
            <a:off x="323850" y="1204913"/>
            <a:ext cx="7993063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55600" indent="-355600" algn="just">
              <a:buFont typeface="Wingdings" pitchFamily="2" charset="2"/>
              <a:buChar char="q"/>
            </a:pPr>
            <a:r>
              <a:rPr lang="pl-PL"/>
              <a:t>Znalezienie miejsca pożaru jest kluczowe. Chcemy wiedzieć, gdzie jest pożar jest w danej chwili. Inaczej mówiąc, gdzie są przestrzenie, które stwarzają zagrożenie dla strażaków i mieszkańców budynku?</a:t>
            </a:r>
          </a:p>
          <a:p>
            <a:pPr marL="355600" indent="-355600" algn="just">
              <a:buFont typeface="Wingdings" pitchFamily="2" charset="2"/>
              <a:buChar char="q"/>
            </a:pPr>
            <a:endParaRPr lang="pl-PL"/>
          </a:p>
          <a:p>
            <a:pPr marL="355600" indent="-355600" algn="just">
              <a:buFont typeface="Wingdings" pitchFamily="2" charset="2"/>
              <a:buChar char="q"/>
            </a:pPr>
            <a:r>
              <a:rPr lang="pl-PL"/>
              <a:t>Badania przeprowadzone przez NIST w USA wskazują na duże znaczenie kamery termowizyjnej </a:t>
            </a:r>
            <a:r>
              <a:rPr lang="pl-PL">
                <a:solidFill>
                  <a:srgbClr val="FF0000"/>
                </a:solidFill>
              </a:rPr>
              <a:t>podczas wykonywania rozpoznania 360 stopni</a:t>
            </a:r>
            <a:r>
              <a:rPr lang="pl-PL"/>
              <a:t>.</a:t>
            </a:r>
          </a:p>
          <a:p>
            <a:pPr marL="355600" indent="-355600" algn="just">
              <a:buFont typeface="Wingdings" pitchFamily="2" charset="2"/>
              <a:buChar char="q"/>
            </a:pPr>
            <a:endParaRPr lang="pl-PL"/>
          </a:p>
          <a:p>
            <a:pPr marL="355600" indent="-355600" algn="just">
              <a:buFont typeface="Wingdings" pitchFamily="2" charset="2"/>
              <a:buChar char="q"/>
            </a:pPr>
            <a:r>
              <a:rPr lang="pl-PL"/>
              <a:t>Pozwala to KDR szybko zidentyfikować, które części budynku są bardziej nagrzane od innych.</a:t>
            </a:r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 txBox="1">
            <a:spLocks/>
          </p:cNvSpPr>
          <p:nvPr/>
        </p:nvSpPr>
        <p:spPr>
          <a:xfrm>
            <a:off x="609600" y="630238"/>
            <a:ext cx="4322763" cy="1143000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fontAlgn="auto">
              <a:spcAft>
                <a:spcPts val="0"/>
              </a:spcAft>
              <a:defRPr/>
            </a:pPr>
            <a:endParaRPr lang="nl-NL" sz="1600" dirty="0"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Calibri"/>
              <a:ea typeface="+mj-ea"/>
              <a:cs typeface="Calibri"/>
            </a:endParaRPr>
          </a:p>
        </p:txBody>
      </p:sp>
      <p:sp>
        <p:nvSpPr>
          <p:cNvPr id="44035" name="Prostokąt 16"/>
          <p:cNvSpPr>
            <a:spLocks noChangeArrowheads="1"/>
          </p:cNvSpPr>
          <p:nvPr/>
        </p:nvSpPr>
        <p:spPr bwMode="auto">
          <a:xfrm>
            <a:off x="395288" y="620713"/>
            <a:ext cx="75612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20000"/>
              </a:spcBef>
            </a:pPr>
            <a:r>
              <a:rPr lang="pl-PL" sz="2400" b="1">
                <a:solidFill>
                  <a:srgbClr val="FF0000"/>
                </a:solidFill>
              </a:rPr>
              <a:t>Zidentyfikuj i kontroluj ścieżkę przepływu</a:t>
            </a:r>
          </a:p>
        </p:txBody>
      </p:sp>
      <p:sp>
        <p:nvSpPr>
          <p:cNvPr id="44036" name="Tijdelijke aanduiding voor inhoud 2"/>
          <p:cNvSpPr txBox="1">
            <a:spLocks/>
          </p:cNvSpPr>
          <p:nvPr/>
        </p:nvSpPr>
        <p:spPr bwMode="auto">
          <a:xfrm>
            <a:off x="179388" y="188913"/>
            <a:ext cx="6264275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175" indent="-3175" algn="just">
              <a:lnSpc>
                <a:spcPct val="80000"/>
              </a:lnSpc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pl-PL" sz="2400" b="1"/>
              <a:t>IDENTIFY AND CONTROL FLOW PATH</a:t>
            </a:r>
            <a:endParaRPr lang="nl-NL" sz="2400" b="1"/>
          </a:p>
        </p:txBody>
      </p:sp>
      <p:sp>
        <p:nvSpPr>
          <p:cNvPr id="44037" name="Line 5"/>
          <p:cNvSpPr>
            <a:spLocks noChangeShapeType="1"/>
          </p:cNvSpPr>
          <p:nvPr/>
        </p:nvSpPr>
        <p:spPr bwMode="auto">
          <a:xfrm flipH="1">
            <a:off x="6588125" y="404813"/>
            <a:ext cx="5032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l-PL"/>
          </a:p>
        </p:txBody>
      </p:sp>
      <p:sp>
        <p:nvSpPr>
          <p:cNvPr id="44038" name="Rectangle 6"/>
          <p:cNvSpPr>
            <a:spLocks noChangeArrowheads="1"/>
          </p:cNvSpPr>
          <p:nvPr/>
        </p:nvSpPr>
        <p:spPr bwMode="auto">
          <a:xfrm>
            <a:off x="323850" y="1168400"/>
            <a:ext cx="8351838" cy="366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55600" indent="-355600">
              <a:buFont typeface="Wingdings" pitchFamily="2" charset="2"/>
              <a:buChar char="q"/>
            </a:pPr>
            <a:r>
              <a:rPr lang="pl-PL"/>
              <a:t> KDR powinien zidentyfikować występowanie i/lub lokalizację ścieżki przepływu.</a:t>
            </a:r>
          </a:p>
          <a:p>
            <a:pPr marL="355600" indent="-355600">
              <a:buFont typeface="Wingdings" pitchFamily="2" charset="2"/>
              <a:buNone/>
            </a:pPr>
            <a:endParaRPr lang="pl-PL"/>
          </a:p>
          <a:p>
            <a:pPr marL="355600" indent="-355600">
              <a:buFont typeface="Wingdings" pitchFamily="2" charset="2"/>
              <a:buChar char="q"/>
            </a:pPr>
            <a:r>
              <a:rPr lang="pl-PL"/>
              <a:t> Należy podjąć starania, aby </a:t>
            </a:r>
            <a:r>
              <a:rPr lang="pl-PL" u="sng"/>
              <a:t>kontrolować wentylację i ścieżkę przepływu</a:t>
            </a:r>
            <a:r>
              <a:rPr lang="pl-PL"/>
              <a:t> w celu zabezpieczenia potencjalnych mieszkańców budynku i ograniczenia wzrostu pożaru.</a:t>
            </a:r>
          </a:p>
          <a:p>
            <a:pPr marL="355600" indent="-355600">
              <a:buFont typeface="Wingdings" pitchFamily="2" charset="2"/>
              <a:buChar char="q"/>
            </a:pPr>
            <a:endParaRPr lang="pl-PL"/>
          </a:p>
          <a:p>
            <a:pPr marL="355600" indent="-355600">
              <a:buFont typeface="Wingdings" pitchFamily="2" charset="2"/>
              <a:buChar char="q"/>
            </a:pPr>
            <a:r>
              <a:rPr lang="pl-PL"/>
              <a:t> Jeśli widoczna jest ścieżka przepływu, należy rozważyć zamykanie drzwi</a:t>
            </a:r>
            <a:br>
              <a:rPr lang="pl-PL"/>
            </a:br>
            <a:r>
              <a:rPr lang="pl-PL"/>
              <a:t>i okien, aby ograniczyć przepływ powietrza. </a:t>
            </a:r>
          </a:p>
          <a:p>
            <a:pPr marL="355600" indent="-355600">
              <a:buFont typeface="Wingdings" pitchFamily="2" charset="2"/>
              <a:buChar char="q"/>
            </a:pPr>
            <a:endParaRPr lang="pl-PL"/>
          </a:p>
          <a:p>
            <a:pPr marL="355600" indent="-355600">
              <a:buFont typeface="Wingdings" pitchFamily="2" charset="2"/>
              <a:buChar char="q"/>
            </a:pPr>
            <a:r>
              <a:rPr lang="pl-PL"/>
              <a:t> Podczas zamykania drzwi i okien, strażacy powinni być świadomi możliwości uratowania potencjalnych osób, które mogą znajdować się tuż przy drzwiach wyjściowych lub przy oknach. </a:t>
            </a:r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 txBox="1">
            <a:spLocks/>
          </p:cNvSpPr>
          <p:nvPr/>
        </p:nvSpPr>
        <p:spPr>
          <a:xfrm>
            <a:off x="611188" y="620713"/>
            <a:ext cx="4322762" cy="1143000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fontAlgn="auto">
              <a:spcAft>
                <a:spcPts val="0"/>
              </a:spcAft>
              <a:defRPr/>
            </a:pPr>
            <a:endParaRPr lang="nl-NL" sz="1600" dirty="0"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Calibri"/>
              <a:ea typeface="+mj-ea"/>
              <a:cs typeface="Calibri"/>
            </a:endParaRPr>
          </a:p>
        </p:txBody>
      </p:sp>
      <p:sp>
        <p:nvSpPr>
          <p:cNvPr id="50179" name="Prostokąt 16"/>
          <p:cNvSpPr>
            <a:spLocks noChangeArrowheads="1"/>
          </p:cNvSpPr>
          <p:nvPr/>
        </p:nvSpPr>
        <p:spPr bwMode="auto">
          <a:xfrm>
            <a:off x="323850" y="765175"/>
            <a:ext cx="741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pl-PL" sz="2400" b="1">
                <a:solidFill>
                  <a:srgbClr val="FF0000"/>
                </a:solidFill>
              </a:rPr>
              <a:t>Chłodź strefę spalania z bezpiecznej odległości</a:t>
            </a:r>
          </a:p>
        </p:txBody>
      </p:sp>
      <p:sp>
        <p:nvSpPr>
          <p:cNvPr id="50180" name="Tijdelijke aanduiding voor inhoud 2"/>
          <p:cNvSpPr txBox="1">
            <a:spLocks/>
          </p:cNvSpPr>
          <p:nvPr/>
        </p:nvSpPr>
        <p:spPr bwMode="auto">
          <a:xfrm>
            <a:off x="179388" y="260350"/>
            <a:ext cx="7993062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175" indent="-3175" algn="just">
              <a:lnSpc>
                <a:spcPct val="80000"/>
              </a:lnSpc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pl-PL" sz="2400" b="1"/>
              <a:t>COOL THE SPACE FROM THE SAFEST LOCATION</a:t>
            </a:r>
            <a:r>
              <a:rPr lang="pl-PL" sz="2400" b="1">
                <a:latin typeface="Calibri" pitchFamily="34" charset="0"/>
              </a:rPr>
              <a:t> </a:t>
            </a:r>
            <a:endParaRPr lang="nl-NL" sz="2400"/>
          </a:p>
        </p:txBody>
      </p:sp>
      <p:sp>
        <p:nvSpPr>
          <p:cNvPr id="50181" name="Line 12"/>
          <p:cNvSpPr>
            <a:spLocks noChangeShapeType="1"/>
          </p:cNvSpPr>
          <p:nvPr/>
        </p:nvSpPr>
        <p:spPr bwMode="auto">
          <a:xfrm flipH="1">
            <a:off x="7956550" y="404813"/>
            <a:ext cx="5762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l-PL"/>
          </a:p>
        </p:txBody>
      </p:sp>
      <p:sp>
        <p:nvSpPr>
          <p:cNvPr id="50182" name="Rectangle 19"/>
          <p:cNvSpPr>
            <a:spLocks noChangeArrowheads="1"/>
          </p:cNvSpPr>
          <p:nvPr/>
        </p:nvSpPr>
        <p:spPr bwMode="auto">
          <a:xfrm>
            <a:off x="323850" y="1265238"/>
            <a:ext cx="8280400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55600" indent="-355600" algn="just">
              <a:buFont typeface="Wingdings" pitchFamily="2" charset="2"/>
              <a:buChar char="q"/>
            </a:pPr>
            <a:r>
              <a:rPr lang="pl-PL"/>
              <a:t>Biorąc pod uwagę informacje uzyskane podczas rozpoznania (360</a:t>
            </a:r>
            <a:r>
              <a:rPr lang="en-US"/>
              <a:t>º</a:t>
            </a:r>
            <a:r>
              <a:rPr lang="pl-PL"/>
              <a:t>, BE-SAHF), lokalizowania miejsca pożaru i identyfikowania ścieżki przepływu, </a:t>
            </a:r>
            <a:r>
              <a:rPr lang="pl-PL">
                <a:solidFill>
                  <a:srgbClr val="FF0000"/>
                </a:solidFill>
              </a:rPr>
              <a:t>KDR określa</a:t>
            </a:r>
            <a:r>
              <a:rPr lang="pl-PL"/>
              <a:t>, czy i gdzie w budynku znajduje się wysoka temperatura oraz inne oznaki pożaru. </a:t>
            </a:r>
          </a:p>
          <a:p>
            <a:pPr marL="355600" indent="-355600" algn="just">
              <a:buFont typeface="Wingdings" pitchFamily="2" charset="2"/>
              <a:buChar char="q"/>
            </a:pPr>
            <a:endParaRPr lang="pl-PL"/>
          </a:p>
          <a:p>
            <a:pPr marL="355600" indent="-355600" algn="just">
              <a:buFont typeface="Wingdings" pitchFamily="2" charset="2"/>
              <a:buChar char="q"/>
            </a:pPr>
            <a:r>
              <a:rPr lang="pl-PL"/>
              <a:t>KDR określa najbezpieczniejszy i najbardziej bezpośredni sposób na podanie wody bezpośrednio do strefy objętej pożarem (udrożniony wylot/okno/drzwi i widoczne płomienie) – np. RESET/zmiękczanie pożaru lub w strefę zadymienia, występowania gorących gazów – np. pożary ukryte. </a:t>
            </a:r>
          </a:p>
          <a:p>
            <a:pPr marL="355600" indent="-355600" algn="just">
              <a:buFont typeface="Wingdings" pitchFamily="2" charset="2"/>
              <a:buChar char="q"/>
            </a:pPr>
            <a:endParaRPr lang="pl-PL"/>
          </a:p>
          <a:p>
            <a:pPr marL="355600" indent="-355600" algn="just">
              <a:buFont typeface="Wingdings" pitchFamily="2" charset="2"/>
              <a:buChar char="q"/>
            </a:pPr>
            <a:r>
              <a:rPr lang="pl-PL"/>
              <a:t>Głównym celem w tym kroku jest zmniejszenie zagrożenia termicznego dla strażaków i potencjalnych użytkowników, tak szybko, jak to możliwe. </a:t>
            </a:r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 txBox="1">
            <a:spLocks/>
          </p:cNvSpPr>
          <p:nvPr/>
        </p:nvSpPr>
        <p:spPr>
          <a:xfrm>
            <a:off x="611188" y="620713"/>
            <a:ext cx="4322762" cy="1143000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fontAlgn="auto">
              <a:spcAft>
                <a:spcPts val="0"/>
              </a:spcAft>
              <a:defRPr/>
            </a:pPr>
            <a:endParaRPr lang="nl-NL" sz="1600" dirty="0"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Calibri"/>
              <a:ea typeface="+mj-ea"/>
              <a:cs typeface="Calibri"/>
            </a:endParaRPr>
          </a:p>
        </p:txBody>
      </p:sp>
      <p:sp>
        <p:nvSpPr>
          <p:cNvPr id="52227" name="Prostokąt 16"/>
          <p:cNvSpPr>
            <a:spLocks noChangeArrowheads="1"/>
          </p:cNvSpPr>
          <p:nvPr/>
        </p:nvSpPr>
        <p:spPr bwMode="auto">
          <a:xfrm>
            <a:off x="5364163" y="260350"/>
            <a:ext cx="2736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pl-PL" sz="2400" b="1">
                <a:solidFill>
                  <a:srgbClr val="FF0000"/>
                </a:solidFill>
              </a:rPr>
              <a:t>Ugaś pożar</a:t>
            </a:r>
          </a:p>
        </p:txBody>
      </p:sp>
      <p:sp>
        <p:nvSpPr>
          <p:cNvPr id="52228" name="Tijdelijke aanduiding voor inhoud 2"/>
          <p:cNvSpPr txBox="1">
            <a:spLocks/>
          </p:cNvSpPr>
          <p:nvPr/>
        </p:nvSpPr>
        <p:spPr bwMode="auto">
          <a:xfrm>
            <a:off x="1042988" y="260350"/>
            <a:ext cx="316865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175" indent="-3175" algn="just">
              <a:lnSpc>
                <a:spcPct val="80000"/>
              </a:lnSpc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pl-PL" sz="2400" b="1"/>
              <a:t>Extingiush the Fire</a:t>
            </a:r>
            <a:endParaRPr lang="nl-NL" sz="2400"/>
          </a:p>
        </p:txBody>
      </p:sp>
      <p:sp>
        <p:nvSpPr>
          <p:cNvPr id="52229" name="Line 12"/>
          <p:cNvSpPr>
            <a:spLocks noChangeShapeType="1"/>
          </p:cNvSpPr>
          <p:nvPr/>
        </p:nvSpPr>
        <p:spPr bwMode="auto">
          <a:xfrm flipH="1">
            <a:off x="4284663" y="476250"/>
            <a:ext cx="5762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l-PL"/>
          </a:p>
        </p:txBody>
      </p:sp>
      <p:sp>
        <p:nvSpPr>
          <p:cNvPr id="52230" name="Rectangle 19"/>
          <p:cNvSpPr>
            <a:spLocks noChangeArrowheads="1"/>
          </p:cNvSpPr>
          <p:nvPr/>
        </p:nvSpPr>
        <p:spPr bwMode="auto">
          <a:xfrm>
            <a:off x="468313" y="866775"/>
            <a:ext cx="7848600" cy="256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55600" indent="-355600" algn="just">
              <a:buFont typeface="Wingdings" pitchFamily="2" charset="2"/>
              <a:buChar char="q"/>
            </a:pPr>
            <a:r>
              <a:rPr lang="pl-PL"/>
              <a:t>Po skontrolowaniu oznak pożaru i mogących wystąpić zagrożeń, pożar powinien zostać ugaszony w możliwie najbardziej bezpośredni sposób. </a:t>
            </a:r>
          </a:p>
          <a:p>
            <a:pPr marL="355600" indent="-355600" algn="just">
              <a:buFont typeface="Wingdings" pitchFamily="2" charset="2"/>
              <a:buChar char="q"/>
            </a:pPr>
            <a:endParaRPr lang="pl-PL"/>
          </a:p>
          <a:p>
            <a:pPr marL="355600" indent="-355600" algn="just">
              <a:buFont typeface="Wingdings" pitchFamily="2" charset="2"/>
              <a:buChar char="q"/>
            </a:pPr>
            <a:r>
              <a:rPr lang="pl-PL"/>
              <a:t>KDR powinien rozpoznać mogące wystąpić zagrożenia i powrócić do realizacji celu, którym jest gaszenia pożaru (I rota – linia gaśnicza wewnątrz oraz II rota – linia zabezpieczająca na zewnątrz). </a:t>
            </a:r>
          </a:p>
          <a:p>
            <a:pPr marL="355600" indent="-355600" algn="just">
              <a:buFont typeface="Wingdings" pitchFamily="2" charset="2"/>
              <a:buChar char="q"/>
            </a:pPr>
            <a:endParaRPr lang="pl-PL"/>
          </a:p>
          <a:p>
            <a:pPr marL="355600" indent="-355600" algn="just">
              <a:buFont typeface="Wingdings" pitchFamily="2" charset="2"/>
              <a:buChar char="q"/>
            </a:pPr>
            <a:r>
              <a:rPr lang="pl-PL"/>
              <a:t>KDR powinien zapewnić rotę asekuracyjną/zabezpieczającą - (Dowódca + Kierowca). </a:t>
            </a:r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 txBox="1">
            <a:spLocks/>
          </p:cNvSpPr>
          <p:nvPr/>
        </p:nvSpPr>
        <p:spPr>
          <a:xfrm>
            <a:off x="611188" y="620713"/>
            <a:ext cx="4322762" cy="1143000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fontAlgn="auto">
              <a:spcAft>
                <a:spcPts val="0"/>
              </a:spcAft>
              <a:defRPr/>
            </a:pPr>
            <a:endParaRPr lang="nl-NL" sz="1600" dirty="0"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Calibri"/>
              <a:ea typeface="+mj-ea"/>
              <a:cs typeface="Calibri"/>
            </a:endParaRPr>
          </a:p>
        </p:txBody>
      </p:sp>
      <p:sp>
        <p:nvSpPr>
          <p:cNvPr id="54275" name="Prostokąt 16"/>
          <p:cNvSpPr>
            <a:spLocks noChangeArrowheads="1"/>
          </p:cNvSpPr>
          <p:nvPr/>
        </p:nvSpPr>
        <p:spPr bwMode="auto">
          <a:xfrm>
            <a:off x="3924300" y="260350"/>
            <a:ext cx="2736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pl-PL" sz="2400" b="1">
                <a:solidFill>
                  <a:srgbClr val="FF0000"/>
                </a:solidFill>
              </a:rPr>
              <a:t>Uratuj</a:t>
            </a:r>
          </a:p>
        </p:txBody>
      </p:sp>
      <p:sp>
        <p:nvSpPr>
          <p:cNvPr id="54276" name="Tijdelijke aanduiding voor inhoud 2"/>
          <p:cNvSpPr txBox="1">
            <a:spLocks/>
          </p:cNvSpPr>
          <p:nvPr/>
        </p:nvSpPr>
        <p:spPr bwMode="auto">
          <a:xfrm>
            <a:off x="1042988" y="260350"/>
            <a:ext cx="316865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175" indent="-3175" algn="just">
              <a:lnSpc>
                <a:spcPct val="80000"/>
              </a:lnSpc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pl-PL" sz="2400" b="1"/>
              <a:t>Rescue</a:t>
            </a:r>
            <a:endParaRPr lang="nl-NL" sz="2400"/>
          </a:p>
        </p:txBody>
      </p:sp>
      <p:sp>
        <p:nvSpPr>
          <p:cNvPr id="54277" name="Line 12"/>
          <p:cNvSpPr>
            <a:spLocks noChangeShapeType="1"/>
          </p:cNvSpPr>
          <p:nvPr/>
        </p:nvSpPr>
        <p:spPr bwMode="auto">
          <a:xfrm flipH="1">
            <a:off x="2771775" y="476250"/>
            <a:ext cx="5762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l-PL"/>
          </a:p>
        </p:txBody>
      </p:sp>
      <p:sp>
        <p:nvSpPr>
          <p:cNvPr id="54278" name="Rectangle 19"/>
          <p:cNvSpPr>
            <a:spLocks noChangeArrowheads="1"/>
          </p:cNvSpPr>
          <p:nvPr/>
        </p:nvSpPr>
        <p:spPr bwMode="auto">
          <a:xfrm>
            <a:off x="250825" y="692150"/>
            <a:ext cx="8424863" cy="421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55600" indent="-355600" algn="just">
              <a:buFont typeface="Wingdings" pitchFamily="2" charset="2"/>
              <a:buChar char="q"/>
            </a:pPr>
            <a:r>
              <a:rPr lang="pl-PL"/>
              <a:t>KDR uwzględnia możliwość prowadzenia czynności ratowniczych przez cały okres trwania akcji </a:t>
            </a:r>
          </a:p>
          <a:p>
            <a:pPr marL="355600" indent="-355600" algn="just">
              <a:buFont typeface="Wingdings" pitchFamily="2" charset="2"/>
              <a:buChar char="q"/>
            </a:pPr>
            <a:r>
              <a:rPr lang="pl-PL"/>
              <a:t>Strażacy powinni być przygotowani na ewakuację mieszkańców.</a:t>
            </a:r>
          </a:p>
          <a:p>
            <a:pPr marL="355600" indent="-355600" algn="just">
              <a:buFont typeface="Wingdings" pitchFamily="2" charset="2"/>
              <a:buChar char="q"/>
            </a:pPr>
            <a:r>
              <a:rPr lang="pl-PL"/>
              <a:t>Należy podkreślić, że często najlepszym działaniem może być stłumienie pożaru.</a:t>
            </a:r>
          </a:p>
          <a:p>
            <a:pPr marL="355600" indent="-355600" algn="just">
              <a:buFont typeface="Wingdings" pitchFamily="2" charset="2"/>
              <a:buChar char="q"/>
            </a:pPr>
            <a:r>
              <a:rPr lang="pl-PL"/>
              <a:t>KDR powinien na bieżąco ustalać wybór</a:t>
            </a:r>
            <a:br>
              <a:rPr lang="pl-PL"/>
            </a:br>
            <a:r>
              <a:rPr lang="pl-PL"/>
              <a:t>priorytetów  działań ratowniczych związanych z ewakuacją oraz prowadzeniem działań gaśniczych:</a:t>
            </a:r>
          </a:p>
          <a:p>
            <a:pPr marL="355600" indent="-355600" algn="just">
              <a:buFont typeface="Wingdings" pitchFamily="2" charset="2"/>
              <a:buNone/>
            </a:pPr>
            <a:r>
              <a:rPr lang="pl-PL"/>
              <a:t>	- </a:t>
            </a:r>
            <a:r>
              <a:rPr lang="pl-PL">
                <a:solidFill>
                  <a:srgbClr val="008000"/>
                </a:solidFill>
              </a:rPr>
              <a:t>EWAKUACJA vs. GASZENIE</a:t>
            </a:r>
          </a:p>
          <a:p>
            <a:pPr marL="355600" indent="-355600" algn="just">
              <a:buFont typeface="Wingdings" pitchFamily="2" charset="2"/>
              <a:buNone/>
            </a:pPr>
            <a:r>
              <a:rPr lang="pl-PL"/>
              <a:t>	- </a:t>
            </a:r>
            <a:r>
              <a:rPr lang="pl-PL">
                <a:solidFill>
                  <a:srgbClr val="FF0000"/>
                </a:solidFill>
              </a:rPr>
              <a:t>GASZENIE vs. EWAKUACJA</a:t>
            </a:r>
            <a:r>
              <a:rPr lang="pl-PL"/>
              <a:t> </a:t>
            </a:r>
          </a:p>
          <a:p>
            <a:pPr marL="355600" indent="-355600" algn="just">
              <a:buFont typeface="Wingdings" pitchFamily="2" charset="2"/>
              <a:buNone/>
            </a:pPr>
            <a:endParaRPr lang="pl-PL" b="1"/>
          </a:p>
          <a:p>
            <a:pPr marL="355600" indent="-355600" algn="just">
              <a:buFont typeface="Wingdings" pitchFamily="2" charset="2"/>
              <a:buChar char="q"/>
            </a:pPr>
            <a:r>
              <a:rPr lang="pl-PL" b="1"/>
              <a:t>Priorytety przy podejmowaniu decyzji taktycznych przez KDR:</a:t>
            </a:r>
          </a:p>
          <a:p>
            <a:pPr marL="355600" indent="-355600" algn="just">
              <a:buFont typeface="Wingdings" pitchFamily="2" charset="2"/>
              <a:buNone/>
            </a:pPr>
            <a:r>
              <a:rPr lang="pl-PL"/>
              <a:t>• Ratowanie życia</a:t>
            </a:r>
          </a:p>
          <a:p>
            <a:pPr marL="355600" indent="-355600" algn="just">
              <a:buFont typeface="Wingdings" pitchFamily="2" charset="2"/>
              <a:buNone/>
            </a:pPr>
            <a:r>
              <a:rPr lang="pl-PL"/>
              <a:t>• Stabilizacja warunków pożarowych – POŻAR SIĘ NIE ROZPRZESTRZENIA</a:t>
            </a:r>
          </a:p>
          <a:p>
            <a:pPr marL="355600" indent="-355600" algn="just">
              <a:buFont typeface="Wingdings" pitchFamily="2" charset="2"/>
              <a:buNone/>
            </a:pPr>
            <a:r>
              <a:rPr lang="pl-PL"/>
              <a:t>• Ratowanie mienia </a:t>
            </a:r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 txBox="1">
            <a:spLocks/>
          </p:cNvSpPr>
          <p:nvPr/>
        </p:nvSpPr>
        <p:spPr>
          <a:xfrm>
            <a:off x="611188" y="620713"/>
            <a:ext cx="4322762" cy="1143000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fontAlgn="auto">
              <a:spcAft>
                <a:spcPts val="0"/>
              </a:spcAft>
              <a:defRPr/>
            </a:pPr>
            <a:endParaRPr lang="nl-NL" sz="1600" dirty="0"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Calibri"/>
              <a:ea typeface="+mj-ea"/>
              <a:cs typeface="Calibri"/>
            </a:endParaRPr>
          </a:p>
        </p:txBody>
      </p:sp>
      <p:sp>
        <p:nvSpPr>
          <p:cNvPr id="56323" name="Prostokąt 16"/>
          <p:cNvSpPr>
            <a:spLocks noChangeArrowheads="1"/>
          </p:cNvSpPr>
          <p:nvPr/>
        </p:nvSpPr>
        <p:spPr bwMode="auto">
          <a:xfrm>
            <a:off x="3924300" y="260350"/>
            <a:ext cx="4392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pl-PL" sz="2400" b="1">
                <a:solidFill>
                  <a:srgbClr val="FF0000"/>
                </a:solidFill>
              </a:rPr>
              <a:t>Zabezpiecz/Obroń </a:t>
            </a:r>
          </a:p>
        </p:txBody>
      </p:sp>
      <p:sp>
        <p:nvSpPr>
          <p:cNvPr id="56324" name="Tijdelijke aanduiding voor inhoud 2"/>
          <p:cNvSpPr txBox="1">
            <a:spLocks/>
          </p:cNvSpPr>
          <p:nvPr/>
        </p:nvSpPr>
        <p:spPr bwMode="auto">
          <a:xfrm>
            <a:off x="1042988" y="260350"/>
            <a:ext cx="316865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175" indent="-3175" algn="just">
              <a:lnSpc>
                <a:spcPct val="80000"/>
              </a:lnSpc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pl-PL" sz="2400" b="1"/>
              <a:t>SALVAGE</a:t>
            </a:r>
            <a:endParaRPr lang="nl-NL" sz="2400"/>
          </a:p>
        </p:txBody>
      </p:sp>
      <p:sp>
        <p:nvSpPr>
          <p:cNvPr id="56325" name="Line 12"/>
          <p:cNvSpPr>
            <a:spLocks noChangeShapeType="1"/>
          </p:cNvSpPr>
          <p:nvPr/>
        </p:nvSpPr>
        <p:spPr bwMode="auto">
          <a:xfrm flipH="1">
            <a:off x="2771775" y="476250"/>
            <a:ext cx="5762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l-PL"/>
          </a:p>
        </p:txBody>
      </p:sp>
      <p:sp>
        <p:nvSpPr>
          <p:cNvPr id="56326" name="Rectangle 19"/>
          <p:cNvSpPr>
            <a:spLocks noChangeArrowheads="1"/>
          </p:cNvSpPr>
          <p:nvPr/>
        </p:nvSpPr>
        <p:spPr bwMode="auto">
          <a:xfrm>
            <a:off x="323850" y="1341438"/>
            <a:ext cx="7848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55600" indent="-355600" algn="just">
              <a:buFont typeface="Wingdings" pitchFamily="2" charset="2"/>
              <a:buChar char="q"/>
            </a:pPr>
            <a:r>
              <a:rPr lang="pl-PL"/>
              <a:t>Strażacy powinni wydzielać strefy bezpieczne oraz zagrożone w celu kontrolowania rozprzestrzeniania się dymu i pożaru. </a:t>
            </a:r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4"/>
          <p:cNvSpPr>
            <a:spLocks noChangeArrowheads="1"/>
          </p:cNvSpPr>
          <p:nvPr/>
        </p:nvSpPr>
        <p:spPr bwMode="auto">
          <a:xfrm>
            <a:off x="323850" y="2781300"/>
            <a:ext cx="8564563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Font typeface="Wingdings" pitchFamily="2" charset="2"/>
              <a:buNone/>
            </a:pPr>
            <a:r>
              <a:rPr lang="pl-PL"/>
              <a:t>Cokolwiek robisz, weź pod uwagę najnowsze badania dot. dynamiki pożaru, </a:t>
            </a:r>
          </a:p>
          <a:p>
            <a:pPr>
              <a:buFont typeface="Wingdings" pitchFamily="2" charset="2"/>
              <a:buChar char="q"/>
            </a:pPr>
            <a:r>
              <a:rPr lang="pl-PL"/>
              <a:t> dowiedz się o ich wynikach, </a:t>
            </a:r>
          </a:p>
          <a:p>
            <a:pPr>
              <a:buFont typeface="Wingdings" pitchFamily="2" charset="2"/>
              <a:buChar char="q"/>
            </a:pPr>
            <a:r>
              <a:rPr lang="pl-PL"/>
              <a:t> zrozum je, </a:t>
            </a:r>
          </a:p>
          <a:p>
            <a:pPr>
              <a:buFont typeface="Wingdings" pitchFamily="2" charset="2"/>
              <a:buChar char="q"/>
            </a:pPr>
            <a:r>
              <a:rPr lang="pl-PL"/>
              <a:t> włącz je do obecnie stosowanych metod.</a:t>
            </a:r>
            <a:r>
              <a:rPr lang="nl-NL"/>
              <a:t> </a:t>
            </a:r>
          </a:p>
        </p:txBody>
      </p:sp>
      <p:sp>
        <p:nvSpPr>
          <p:cNvPr id="32770" name="Rectangle 5"/>
          <p:cNvSpPr>
            <a:spLocks noChangeArrowheads="1"/>
          </p:cNvSpPr>
          <p:nvPr/>
        </p:nvSpPr>
        <p:spPr bwMode="auto">
          <a:xfrm>
            <a:off x="395288" y="1341438"/>
            <a:ext cx="8334375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FF0000"/>
                </a:solidFill>
              </a:rPr>
              <a:t>Metoda SLICE RS </a:t>
            </a:r>
          </a:p>
          <a:p>
            <a:r>
              <a:rPr lang="pl-PL"/>
              <a:t>to tylko jeden ze sposobów na przeprowadzenie działań taktycznych podczas pożaru.</a:t>
            </a:r>
          </a:p>
        </p:txBody>
      </p:sp>
      <p:sp>
        <p:nvSpPr>
          <p:cNvPr id="32771" name="Rectangle 6"/>
          <p:cNvSpPr>
            <a:spLocks noChangeArrowheads="1"/>
          </p:cNvSpPr>
          <p:nvPr/>
        </p:nvSpPr>
        <p:spPr bwMode="auto">
          <a:xfrm>
            <a:off x="395288" y="2349500"/>
            <a:ext cx="4057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/>
              <a:t>Ważną rzeczą jest </a:t>
            </a:r>
            <a:r>
              <a:rPr lang="pl-PL">
                <a:solidFill>
                  <a:srgbClr val="FF0000"/>
                </a:solidFill>
              </a:rPr>
              <a:t>podjęcie działania</a:t>
            </a:r>
            <a:r>
              <a:rPr lang="pl-PL"/>
              <a:t>. </a:t>
            </a:r>
          </a:p>
        </p:txBody>
      </p:sp>
      <p:sp>
        <p:nvSpPr>
          <p:cNvPr id="32772" name="Rectangle 7"/>
          <p:cNvSpPr>
            <a:spLocks noChangeArrowheads="1"/>
          </p:cNvSpPr>
          <p:nvPr/>
        </p:nvSpPr>
        <p:spPr bwMode="auto">
          <a:xfrm>
            <a:off x="971550" y="4437063"/>
            <a:ext cx="71739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2400" b="1"/>
              <a:t>Taktyka prowadzonych działań zależy od posiadanych sił i środków</a:t>
            </a:r>
          </a:p>
        </p:txBody>
      </p:sp>
      <p:sp>
        <p:nvSpPr>
          <p:cNvPr id="32773" name="Rectangle 8"/>
          <p:cNvSpPr>
            <a:spLocks noChangeArrowheads="1"/>
          </p:cNvSpPr>
          <p:nvPr/>
        </p:nvSpPr>
        <p:spPr bwMode="auto">
          <a:xfrm>
            <a:off x="395288" y="209550"/>
            <a:ext cx="17430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800" b="1">
                <a:solidFill>
                  <a:srgbClr val="FF0000"/>
                </a:solidFill>
              </a:rPr>
              <a:t>WNIOSKI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/>
          </p:cNvSpPr>
          <p:nvPr>
            <p:ph type="title" idx="4294967295"/>
          </p:nvPr>
        </p:nvSpPr>
        <p:spPr bwMode="auto"/>
        <p:txBody>
          <a:bodyPr wrap="square" lIns="91440" tIns="45720" rIns="91440" bIns="45720" numCol="1" rtlCol="0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pl-PL" b="0" smtClean="0">
                <a:solidFill>
                  <a:schemeClr val="tx1"/>
                </a:solidFill>
                <a:effectLst/>
              </a:rPr>
              <a:t>Literatura:</a:t>
            </a:r>
          </a:p>
        </p:txBody>
      </p:sp>
      <p:sp>
        <p:nvSpPr>
          <p:cNvPr id="33794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pl-PL" smtClean="0"/>
          </a:p>
          <a:p>
            <a:r>
              <a:rPr lang="pl-PL" smtClean="0"/>
              <a:t>http://modernfirebehavior.com/</a:t>
            </a:r>
          </a:p>
          <a:p>
            <a:r>
              <a:rPr lang="pl-PL" smtClean="0"/>
              <a:t>http://www.leadingwithattitude.com/</a:t>
            </a:r>
            <a:endParaRPr lang="pl-PL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 idx="4294967295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pl-PL" sz="2800" smtClean="0">
                <a:solidFill>
                  <a:srgbClr val="FF0000"/>
                </a:solidFill>
                <a:effectLst/>
                <a:latin typeface="Arial" charset="0"/>
              </a:rPr>
              <a:t>Plan prezentacji</a:t>
            </a:r>
          </a:p>
        </p:txBody>
      </p:sp>
      <p:sp>
        <p:nvSpPr>
          <p:cNvPr id="16386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1481138"/>
            <a:ext cx="8229600" cy="3316287"/>
          </a:xfrm>
        </p:spPr>
        <p:txBody>
          <a:bodyPr/>
          <a:lstStyle/>
          <a:p>
            <a:pPr marL="623888" indent="-514350">
              <a:buFont typeface="Wingdings 3" pitchFamily="18" charset="2"/>
              <a:buAutoNum type="arabicPeriod"/>
            </a:pPr>
            <a:r>
              <a:rPr lang="pl-PL" smtClean="0"/>
              <a:t>Przedstawienie wybranych metod i definicji w taktyce gaszenia pożarów wewnętrznych</a:t>
            </a:r>
          </a:p>
          <a:p>
            <a:pPr marL="623888" indent="-514350">
              <a:buFont typeface="Wingdings 3" pitchFamily="18" charset="2"/>
              <a:buAutoNum type="arabicPeriod"/>
            </a:pPr>
            <a:endParaRPr lang="pl-PL" smtClean="0"/>
          </a:p>
          <a:p>
            <a:pPr marL="623888" indent="-514350">
              <a:buFont typeface="Wingdings 3" pitchFamily="18" charset="2"/>
              <a:buAutoNum type="arabicPeriod"/>
            </a:pPr>
            <a:r>
              <a:rPr lang="pl-PL" smtClean="0"/>
              <a:t>Wyjaśnienie metody SLICE - RS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Prostokąt 4"/>
          <p:cNvSpPr>
            <a:spLocks noChangeArrowheads="1"/>
          </p:cNvSpPr>
          <p:nvPr/>
        </p:nvSpPr>
        <p:spPr bwMode="auto">
          <a:xfrm>
            <a:off x="5795963" y="5876925"/>
            <a:ext cx="3348037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pl-PL" sz="1100">
              <a:solidFill>
                <a:schemeClr val="bg1"/>
              </a:solidFill>
              <a:latin typeface="Lucida Sans Unicode" pitchFamily="34" charset="0"/>
            </a:endParaRPr>
          </a:p>
        </p:txBody>
      </p:sp>
      <p:pic>
        <p:nvPicPr>
          <p:cNvPr id="17410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133600"/>
            <a:ext cx="3995737" cy="297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825" y="2133600"/>
            <a:ext cx="4125913" cy="305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Rectangle 6"/>
          <p:cNvSpPr>
            <a:spLocks noChangeArrowheads="1"/>
          </p:cNvSpPr>
          <p:nvPr/>
        </p:nvSpPr>
        <p:spPr bwMode="auto">
          <a:xfrm>
            <a:off x="250825" y="90488"/>
            <a:ext cx="3449638" cy="43338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pl-PL" sz="2800" b="1"/>
              <a:t>Metoda</a:t>
            </a:r>
            <a:r>
              <a:rPr lang="pl-PL" sz="2800" b="1">
                <a:solidFill>
                  <a:srgbClr val="FF0000"/>
                </a:solidFill>
              </a:rPr>
              <a:t> SLICE - RS</a:t>
            </a:r>
            <a:r>
              <a:rPr lang="pl-PL"/>
              <a:t> </a:t>
            </a:r>
          </a:p>
        </p:txBody>
      </p:sp>
      <p:sp>
        <p:nvSpPr>
          <p:cNvPr id="17413" name="Rectangle 7"/>
          <p:cNvSpPr>
            <a:spLocks noChangeArrowheads="1"/>
          </p:cNvSpPr>
          <p:nvPr/>
        </p:nvSpPr>
        <p:spPr bwMode="auto">
          <a:xfrm>
            <a:off x="250825" y="620713"/>
            <a:ext cx="835342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pl-PL"/>
              <a:t>- </a:t>
            </a:r>
            <a:r>
              <a:rPr lang="pl-PL" sz="2000"/>
              <a:t>rodzaj taktycznego natarcia na pożar w budynku zmierzający do obniżenia temperatury wewnątrz, </a:t>
            </a:r>
            <a:r>
              <a:rPr lang="pl-PL" sz="2000">
                <a:solidFill>
                  <a:srgbClr val="FF0000"/>
                </a:solidFill>
              </a:rPr>
              <a:t>zanim strażacy wejdą do działań ratowniczo-gaśniczych</a:t>
            </a:r>
            <a:endParaRPr lang="nl-NL" sz="20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Prostokąt 4"/>
          <p:cNvSpPr>
            <a:spLocks noChangeArrowheads="1"/>
          </p:cNvSpPr>
          <p:nvPr/>
        </p:nvSpPr>
        <p:spPr bwMode="auto">
          <a:xfrm>
            <a:off x="5795963" y="5876925"/>
            <a:ext cx="3348037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pl-PL" sz="1100">
              <a:solidFill>
                <a:schemeClr val="bg1"/>
              </a:solidFill>
              <a:latin typeface="Lucida Sans Unicode" pitchFamily="34" charset="0"/>
            </a:endParaRPr>
          </a:p>
        </p:txBody>
      </p:sp>
      <p:sp>
        <p:nvSpPr>
          <p:cNvPr id="19458" name="Rectangle 8"/>
          <p:cNvSpPr>
            <a:spLocks noChangeArrowheads="1"/>
          </p:cNvSpPr>
          <p:nvPr/>
        </p:nvSpPr>
        <p:spPr bwMode="auto">
          <a:xfrm>
            <a:off x="179388" y="115888"/>
            <a:ext cx="8785225" cy="345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800" b="1"/>
              <a:t>Metoda VEIS</a:t>
            </a:r>
            <a:r>
              <a:rPr lang="pl-PL" sz="1600"/>
              <a:t> – działania taktyczne, kiedy strażacy wchodzą do budynku przez drzwi lub okno (otwór-ujście), w celu wyszukania miejsca pożaru lub zlokalizowania możliwych ofiar.</a:t>
            </a:r>
          </a:p>
          <a:p>
            <a:pPr algn="just"/>
            <a:endParaRPr lang="pl-PL" sz="1600"/>
          </a:p>
          <a:p>
            <a:pPr algn="just"/>
            <a:r>
              <a:rPr lang="pl-PL" sz="1600" b="1"/>
              <a:t>Priorytetem po wejściu do pomieszczenia</a:t>
            </a:r>
            <a:r>
              <a:rPr lang="pl-PL" sz="1600"/>
              <a:t> lub obszaru które będzie przeszukiwane, </a:t>
            </a:r>
            <a:r>
              <a:rPr lang="pl-PL" sz="1600" b="1"/>
              <a:t>jest</a:t>
            </a:r>
            <a:r>
              <a:rPr lang="pl-PL" sz="1600" b="1">
                <a:solidFill>
                  <a:srgbClr val="FF0000"/>
                </a:solidFill>
              </a:rPr>
              <a:t> zamknięcie drzwi do tej strefy</a:t>
            </a:r>
            <a:r>
              <a:rPr lang="pl-PL" sz="1600"/>
              <a:t> w celu odizolowania tego obszaru od strefy objętej pożarem.</a:t>
            </a:r>
          </a:p>
          <a:p>
            <a:pPr algn="just"/>
            <a:endParaRPr lang="pl-PL" sz="1600"/>
          </a:p>
          <a:p>
            <a:pPr algn="just"/>
            <a:r>
              <a:rPr lang="pl-PL" sz="1600"/>
              <a:t>Podczas wchodzenia do strefy pożarowej przez drzwi wejściowe, drzwi muszą być zamknięte i kontrolowane do momentu, w którym przestrzeń pożarowa będzie dodatkowo odizolowana lub nie zostanie podany prąd gaśniczy do tej strefy. </a:t>
            </a:r>
          </a:p>
          <a:p>
            <a:pPr algn="just"/>
            <a:endParaRPr lang="pl-PL" sz="1600"/>
          </a:p>
          <a:p>
            <a:pPr algn="just"/>
            <a:r>
              <a:rPr lang="pl-PL" sz="1600" b="1">
                <a:solidFill>
                  <a:srgbClr val="FF0000"/>
                </a:solidFill>
              </a:rPr>
              <a:t>Izolując strefę pożaru</a:t>
            </a:r>
            <a:r>
              <a:rPr lang="pl-PL" sz="1600"/>
              <a:t> </a:t>
            </a:r>
            <a:r>
              <a:rPr lang="pl-PL" sz="1600" b="1"/>
              <a:t>kontrolujemy ścieżkę przepływu</a:t>
            </a:r>
            <a:r>
              <a:rPr lang="pl-PL" sz="1600"/>
              <a:t> gazów pożarowych, ciepła i dymu </a:t>
            </a:r>
            <a:r>
              <a:rPr lang="pl-PL" sz="1600" u="sng"/>
              <a:t>w kierunku wylotu</a:t>
            </a:r>
            <a:r>
              <a:rPr lang="pl-PL" sz="1600"/>
              <a:t> (okno/drzwi), a także kontrolujemy </a:t>
            </a:r>
            <a:r>
              <a:rPr lang="pl-PL" sz="1600" u="sng"/>
              <a:t>przepływ powietrza od wlotu</a:t>
            </a:r>
            <a:r>
              <a:rPr lang="pl-PL" sz="1600"/>
              <a:t> (okno/drzwi) do strefy pożaru.</a:t>
            </a:r>
          </a:p>
        </p:txBody>
      </p:sp>
      <p:pic>
        <p:nvPicPr>
          <p:cNvPr id="19459" name="Picture 5" descr="Firefighter Training Drill: Vent, Enter, Isolate, Search (VEIS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6600" y="3429000"/>
            <a:ext cx="5715000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Rectangle 6"/>
          <p:cNvSpPr>
            <a:spLocks noChangeArrowheads="1"/>
          </p:cNvSpPr>
          <p:nvPr/>
        </p:nvSpPr>
        <p:spPr bwMode="auto">
          <a:xfrm>
            <a:off x="0" y="3573463"/>
            <a:ext cx="3276600" cy="119062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b="1">
                <a:solidFill>
                  <a:srgbClr val="FF0000"/>
                </a:solidFill>
              </a:rPr>
              <a:t>Metoda VENT-ENTER-ISOLATE-SEARCH (V.E.I.S.)</a:t>
            </a:r>
            <a:r>
              <a:rPr lang="pl-PL">
                <a:solidFill>
                  <a:srgbClr val="FF0000"/>
                </a:solidFill>
              </a:rPr>
              <a:t> </a:t>
            </a:r>
          </a:p>
          <a:p>
            <a:r>
              <a:rPr lang="pl-PL"/>
              <a:t>(otwór-wejście-izolowanie-przeszukanie)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Prostokąt 4"/>
          <p:cNvSpPr>
            <a:spLocks noChangeArrowheads="1"/>
          </p:cNvSpPr>
          <p:nvPr/>
        </p:nvSpPr>
        <p:spPr bwMode="auto">
          <a:xfrm>
            <a:off x="5795963" y="5876925"/>
            <a:ext cx="3348037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pl-PL" sz="1100">
              <a:solidFill>
                <a:schemeClr val="bg1"/>
              </a:solidFill>
              <a:latin typeface="Lucida Sans Unicode" pitchFamily="34" charset="0"/>
            </a:endParaRPr>
          </a:p>
        </p:txBody>
      </p:sp>
      <p:sp>
        <p:nvSpPr>
          <p:cNvPr id="21506" name="Rectangle 6"/>
          <p:cNvSpPr>
            <a:spLocks noChangeArrowheads="1"/>
          </p:cNvSpPr>
          <p:nvPr/>
        </p:nvSpPr>
        <p:spPr bwMode="auto">
          <a:xfrm>
            <a:off x="250825" y="260350"/>
            <a:ext cx="8497888" cy="463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pl-PL" sz="2800" b="1"/>
              <a:t>ŚCIEŻKA PRZEPŁYWU</a:t>
            </a:r>
            <a:r>
              <a:rPr lang="pl-PL"/>
              <a:t> - ruch ciepła i dymu z obszaru o wyższym ciśnieniu występującym w strefie pożaru, w kierunku obszarów o niższym ciśnieniu poza strefą spalania, odbywający się przez drzwi, otwory okienne i konstrukcje dachowe. </a:t>
            </a:r>
          </a:p>
          <a:p>
            <a:endParaRPr lang="pl-PL"/>
          </a:p>
          <a:p>
            <a:pPr algn="just"/>
            <a:r>
              <a:rPr lang="pl-PL"/>
              <a:t>Gdy gorące gazy pożarowe przemieszczają się w kierunku obszarów niskiego ciśnienia, pożar wytwarzana dodatkową energię pobieraną z tlenu napływającego z obszarów o niskim ciśnieniu. </a:t>
            </a:r>
          </a:p>
          <a:p>
            <a:pPr algn="just"/>
            <a:endParaRPr lang="pl-PL"/>
          </a:p>
          <a:p>
            <a:pPr algn="just"/>
            <a:r>
              <a:rPr lang="pl-PL"/>
              <a:t>Należy pamiętać, iż z uwagi na występowanie różnych projektów budowlanych i występujących tam otworów, okna itp.), </a:t>
            </a:r>
            <a:r>
              <a:rPr lang="pl-PL" b="1">
                <a:solidFill>
                  <a:srgbClr val="FF0000"/>
                </a:solidFill>
              </a:rPr>
              <a:t>może istnieć kilka ścieżek przepływu</a:t>
            </a:r>
            <a:r>
              <a:rPr lang="pl-PL"/>
              <a:t> wewnątrz budynku.</a:t>
            </a:r>
          </a:p>
          <a:p>
            <a:pPr algn="just"/>
            <a:endParaRPr lang="pl-PL"/>
          </a:p>
          <a:p>
            <a:pPr algn="just"/>
            <a:r>
              <a:rPr lang="pl-PL"/>
              <a:t>Wszelkie czynności przeprowadzane na ścieżce przepływu powodują, że osoby znajdujące się na niej są w znacznym stopniu narażone na ryzyko zagrożenia, ze względu na zwiększony przepływ gazów pożarowych, ciepła i dymu.</a:t>
            </a:r>
            <a:r>
              <a:rPr lang="nl-NL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Tytuł 2"/>
          <p:cNvPicPr>
            <a:picLocks noGrp="1" noChangeArrowheads="1"/>
          </p:cNvPicPr>
          <p:nvPr>
            <p:ph type="title"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73088"/>
          </a:xfrm>
          <a:solidFill>
            <a:schemeClr val="bg1"/>
          </a:solidFill>
        </p:spPr>
      </p:pic>
      <p:pic>
        <p:nvPicPr>
          <p:cNvPr id="2355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611188" y="692150"/>
            <a:ext cx="7993062" cy="59753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 txBox="1">
            <a:spLocks/>
          </p:cNvSpPr>
          <p:nvPr/>
        </p:nvSpPr>
        <p:spPr>
          <a:xfrm>
            <a:off x="609600" y="630238"/>
            <a:ext cx="4322763" cy="1143000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fontAlgn="auto">
              <a:spcAft>
                <a:spcPts val="0"/>
              </a:spcAft>
              <a:defRPr/>
            </a:pPr>
            <a:endParaRPr lang="nl-NL" sz="1600" dirty="0"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Calibri"/>
              <a:ea typeface="+mj-ea"/>
              <a:cs typeface="Calibri"/>
            </a:endParaRPr>
          </a:p>
        </p:txBody>
      </p:sp>
      <p:pic>
        <p:nvPicPr>
          <p:cNvPr id="24578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8888" y="549275"/>
            <a:ext cx="6902450" cy="455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Prostokąt 20"/>
          <p:cNvSpPr>
            <a:spLocks noChangeArrowheads="1"/>
          </p:cNvSpPr>
          <p:nvPr/>
        </p:nvSpPr>
        <p:spPr bwMode="auto">
          <a:xfrm>
            <a:off x="4283075" y="1844675"/>
            <a:ext cx="2881313" cy="4572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pl-PL" sz="2400" b="1">
                <a:solidFill>
                  <a:srgbClr val="FF0000"/>
                </a:solidFill>
              </a:rPr>
              <a:t>Kolejność działań</a:t>
            </a:r>
            <a:r>
              <a:rPr lang="pl-PL" sz="2400" b="1">
                <a:solidFill>
                  <a:srgbClr val="FF0000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24580" name="Prostokąt 20"/>
          <p:cNvSpPr>
            <a:spLocks noChangeArrowheads="1"/>
          </p:cNvSpPr>
          <p:nvPr/>
        </p:nvSpPr>
        <p:spPr bwMode="auto">
          <a:xfrm>
            <a:off x="1692275" y="4076700"/>
            <a:ext cx="2771775" cy="4572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20000"/>
              </a:spcBef>
            </a:pPr>
            <a:r>
              <a:rPr lang="pl-PL" sz="2400" b="1">
                <a:solidFill>
                  <a:srgbClr val="FF0000"/>
                </a:solidFill>
              </a:rPr>
              <a:t>Możliwe działania</a:t>
            </a:r>
          </a:p>
        </p:txBody>
      </p:sp>
      <p:sp>
        <p:nvSpPr>
          <p:cNvPr id="24581" name="Rectangle 13"/>
          <p:cNvSpPr>
            <a:spLocks noChangeArrowheads="1"/>
          </p:cNvSpPr>
          <p:nvPr/>
        </p:nvSpPr>
        <p:spPr bwMode="auto">
          <a:xfrm>
            <a:off x="1258888" y="115888"/>
            <a:ext cx="7334250" cy="4572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2400" b="1">
                <a:solidFill>
                  <a:srgbClr val="FF0000"/>
                </a:solidFill>
              </a:rPr>
              <a:t>Cele taktyczne podczas pożaru w budynku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 txBox="1">
            <a:spLocks/>
          </p:cNvSpPr>
          <p:nvPr/>
        </p:nvSpPr>
        <p:spPr>
          <a:xfrm>
            <a:off x="609600" y="630238"/>
            <a:ext cx="4322763" cy="1143000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fontAlgn="auto">
              <a:spcAft>
                <a:spcPts val="0"/>
              </a:spcAft>
              <a:defRPr/>
            </a:pPr>
            <a:endParaRPr lang="nl-NL" sz="1600" dirty="0"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Calibri"/>
              <a:ea typeface="+mj-ea"/>
              <a:cs typeface="Calibri"/>
            </a:endParaRPr>
          </a:p>
        </p:txBody>
      </p:sp>
      <p:pic>
        <p:nvPicPr>
          <p:cNvPr id="2662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773238"/>
            <a:ext cx="546735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Prostokąt 16"/>
          <p:cNvSpPr>
            <a:spLocks noChangeArrowheads="1"/>
          </p:cNvSpPr>
          <p:nvPr/>
        </p:nvSpPr>
        <p:spPr bwMode="auto">
          <a:xfrm>
            <a:off x="5867400" y="1693863"/>
            <a:ext cx="30972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pl-PL" b="1">
                <a:solidFill>
                  <a:srgbClr val="FF0000"/>
                </a:solidFill>
                <a:latin typeface="Calibri" pitchFamily="34" charset="0"/>
              </a:rPr>
              <a:t>Rozpoznaj/Oceń wielkość</a:t>
            </a:r>
          </a:p>
        </p:txBody>
      </p:sp>
      <p:sp>
        <p:nvSpPr>
          <p:cNvPr id="26628" name="Prostokąt 17"/>
          <p:cNvSpPr>
            <a:spLocks noChangeArrowheads="1"/>
          </p:cNvSpPr>
          <p:nvPr/>
        </p:nvSpPr>
        <p:spPr bwMode="auto">
          <a:xfrm>
            <a:off x="5508625" y="4005263"/>
            <a:ext cx="2089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pl-PL" b="1">
                <a:solidFill>
                  <a:srgbClr val="FF0000"/>
                </a:solidFill>
                <a:latin typeface="Calibri" pitchFamily="34" charset="0"/>
              </a:rPr>
              <a:t>Zabezpiecz/Obroń</a:t>
            </a:r>
          </a:p>
        </p:txBody>
      </p:sp>
      <p:sp>
        <p:nvSpPr>
          <p:cNvPr id="26629" name="Prostokąt 18"/>
          <p:cNvSpPr>
            <a:spLocks noChangeArrowheads="1"/>
          </p:cNvSpPr>
          <p:nvPr/>
        </p:nvSpPr>
        <p:spPr bwMode="auto">
          <a:xfrm>
            <a:off x="5003800" y="3638550"/>
            <a:ext cx="24479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pl-PL" b="1">
                <a:solidFill>
                  <a:srgbClr val="FF0000"/>
                </a:solidFill>
                <a:latin typeface="Calibri" pitchFamily="34" charset="0"/>
              </a:rPr>
              <a:t>Uratuj</a:t>
            </a:r>
          </a:p>
        </p:txBody>
      </p:sp>
      <p:sp>
        <p:nvSpPr>
          <p:cNvPr id="26630" name="Prostokąt 19"/>
          <p:cNvSpPr>
            <a:spLocks noChangeArrowheads="1"/>
          </p:cNvSpPr>
          <p:nvPr/>
        </p:nvSpPr>
        <p:spPr bwMode="auto">
          <a:xfrm>
            <a:off x="4138613" y="3278188"/>
            <a:ext cx="1441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pl-PL" b="1">
                <a:solidFill>
                  <a:srgbClr val="FF0000"/>
                </a:solidFill>
                <a:latin typeface="Calibri" pitchFamily="34" charset="0"/>
              </a:rPr>
              <a:t>Ugaś pożar</a:t>
            </a:r>
          </a:p>
        </p:txBody>
      </p:sp>
      <p:sp>
        <p:nvSpPr>
          <p:cNvPr id="26631" name="Prostokąt 20"/>
          <p:cNvSpPr>
            <a:spLocks noChangeArrowheads="1"/>
          </p:cNvSpPr>
          <p:nvPr/>
        </p:nvSpPr>
        <p:spPr bwMode="auto">
          <a:xfrm>
            <a:off x="5940425" y="2060575"/>
            <a:ext cx="2952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pl-PL" b="1">
                <a:solidFill>
                  <a:srgbClr val="FF0000"/>
                </a:solidFill>
                <a:latin typeface="Calibri" pitchFamily="34" charset="0"/>
              </a:rPr>
              <a:t>Zlokalizuj miejsce pożaru</a:t>
            </a:r>
          </a:p>
        </p:txBody>
      </p:sp>
      <p:sp>
        <p:nvSpPr>
          <p:cNvPr id="26632" name="Tijdelijke aanduiding voor inhoud 2"/>
          <p:cNvSpPr txBox="1">
            <a:spLocks/>
          </p:cNvSpPr>
          <p:nvPr/>
        </p:nvSpPr>
        <p:spPr bwMode="auto">
          <a:xfrm>
            <a:off x="323850" y="333375"/>
            <a:ext cx="8497888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175" indent="-3175" algn="just">
              <a:lnSpc>
                <a:spcPct val="80000"/>
              </a:lnSpc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nl-NL" sz="2000" b="1">
                <a:solidFill>
                  <a:srgbClr val="FF0000"/>
                </a:solidFill>
              </a:rPr>
              <a:t>	</a:t>
            </a:r>
            <a:r>
              <a:rPr lang="pl-PL" sz="2000" b="1"/>
              <a:t>Metoda</a:t>
            </a:r>
            <a:r>
              <a:rPr lang="pl-PL" sz="2000" b="1">
                <a:solidFill>
                  <a:srgbClr val="FF0000"/>
                </a:solidFill>
              </a:rPr>
              <a:t> SLICE - RS</a:t>
            </a:r>
            <a:r>
              <a:rPr lang="pl-PL" sz="2000" b="1">
                <a:solidFill>
                  <a:srgbClr val="FF0000"/>
                </a:solidFill>
                <a:latin typeface="Calibri" pitchFamily="34" charset="0"/>
              </a:rPr>
              <a:t> </a:t>
            </a:r>
          </a:p>
          <a:p>
            <a:pPr marL="3175" indent="-3175" algn="just">
              <a:lnSpc>
                <a:spcPct val="80000"/>
              </a:lnSpc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pl-PL"/>
              <a:t>- rodzaj taktycznego natarcia na pożar w budynku zmierzający do obniżenia temperatury wewnątrz, zanim strażacy wejdą do działań ratowniczo-gaśniczych</a:t>
            </a:r>
            <a:endParaRPr lang="nl-NL"/>
          </a:p>
        </p:txBody>
      </p:sp>
      <p:sp>
        <p:nvSpPr>
          <p:cNvPr id="26633" name="Prostokąt 20"/>
          <p:cNvSpPr>
            <a:spLocks noChangeArrowheads="1"/>
          </p:cNvSpPr>
          <p:nvPr/>
        </p:nvSpPr>
        <p:spPr bwMode="auto">
          <a:xfrm>
            <a:off x="4427538" y="2486025"/>
            <a:ext cx="47164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20000"/>
              </a:spcBef>
            </a:pPr>
            <a:r>
              <a:rPr lang="pl-PL" b="1">
                <a:solidFill>
                  <a:srgbClr val="FF0000"/>
                </a:solidFill>
                <a:latin typeface="Calibri" pitchFamily="34" charset="0"/>
              </a:rPr>
              <a:t>Zidentyfikuj i kontroluj ścieżkę przepływu</a:t>
            </a:r>
          </a:p>
        </p:txBody>
      </p:sp>
      <p:sp>
        <p:nvSpPr>
          <p:cNvPr id="26634" name="Prostokąt 20"/>
          <p:cNvSpPr>
            <a:spLocks noChangeArrowheads="1"/>
          </p:cNvSpPr>
          <p:nvPr/>
        </p:nvSpPr>
        <p:spPr bwMode="auto">
          <a:xfrm>
            <a:off x="5256213" y="2852738"/>
            <a:ext cx="38877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20000"/>
              </a:spcBef>
            </a:pPr>
            <a:r>
              <a:rPr lang="pl-PL" b="1">
                <a:solidFill>
                  <a:srgbClr val="FF0000"/>
                </a:solidFill>
                <a:latin typeface="Calibri" pitchFamily="34" charset="0"/>
              </a:rPr>
              <a:t>Chłodź strefę spalania z bezpiecznej odległości </a:t>
            </a:r>
          </a:p>
        </p:txBody>
      </p:sp>
      <p:sp>
        <p:nvSpPr>
          <p:cNvPr id="26635" name="Line 13"/>
          <p:cNvSpPr>
            <a:spLocks noChangeShapeType="1"/>
          </p:cNvSpPr>
          <p:nvPr/>
        </p:nvSpPr>
        <p:spPr bwMode="auto">
          <a:xfrm flipH="1">
            <a:off x="1258888" y="1916113"/>
            <a:ext cx="43926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l-PL"/>
          </a:p>
        </p:txBody>
      </p:sp>
      <p:sp>
        <p:nvSpPr>
          <p:cNvPr id="26636" name="Line 14"/>
          <p:cNvSpPr>
            <a:spLocks noChangeShapeType="1"/>
          </p:cNvSpPr>
          <p:nvPr/>
        </p:nvSpPr>
        <p:spPr bwMode="auto">
          <a:xfrm flipH="1">
            <a:off x="2124075" y="2276475"/>
            <a:ext cx="3670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l-PL"/>
          </a:p>
        </p:txBody>
      </p:sp>
      <p:sp>
        <p:nvSpPr>
          <p:cNvPr id="26637" name="Line 15"/>
          <p:cNvSpPr>
            <a:spLocks noChangeShapeType="1"/>
          </p:cNvSpPr>
          <p:nvPr/>
        </p:nvSpPr>
        <p:spPr bwMode="auto">
          <a:xfrm flipH="1">
            <a:off x="4211638" y="2708275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l-PL"/>
          </a:p>
        </p:txBody>
      </p:sp>
      <p:sp>
        <p:nvSpPr>
          <p:cNvPr id="26638" name="Line 16"/>
          <p:cNvSpPr>
            <a:spLocks noChangeShapeType="1"/>
          </p:cNvSpPr>
          <p:nvPr/>
        </p:nvSpPr>
        <p:spPr bwMode="auto">
          <a:xfrm flipH="1">
            <a:off x="4932363" y="3068638"/>
            <a:ext cx="503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l-PL"/>
          </a:p>
        </p:txBody>
      </p:sp>
      <p:sp>
        <p:nvSpPr>
          <p:cNvPr id="26639" name="Line 17"/>
          <p:cNvSpPr>
            <a:spLocks noChangeShapeType="1"/>
          </p:cNvSpPr>
          <p:nvPr/>
        </p:nvSpPr>
        <p:spPr bwMode="auto">
          <a:xfrm flipH="1">
            <a:off x="2555875" y="3429000"/>
            <a:ext cx="1511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l-PL"/>
          </a:p>
        </p:txBody>
      </p:sp>
      <p:sp>
        <p:nvSpPr>
          <p:cNvPr id="26640" name="Line 18"/>
          <p:cNvSpPr>
            <a:spLocks noChangeShapeType="1"/>
          </p:cNvSpPr>
          <p:nvPr/>
        </p:nvSpPr>
        <p:spPr bwMode="auto">
          <a:xfrm flipH="1">
            <a:off x="1187450" y="3860800"/>
            <a:ext cx="3670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l-PL"/>
          </a:p>
        </p:txBody>
      </p:sp>
      <p:sp>
        <p:nvSpPr>
          <p:cNvPr id="26641" name="Line 19"/>
          <p:cNvSpPr>
            <a:spLocks noChangeShapeType="1"/>
          </p:cNvSpPr>
          <p:nvPr/>
        </p:nvSpPr>
        <p:spPr bwMode="auto">
          <a:xfrm flipH="1">
            <a:off x="1187450" y="4221163"/>
            <a:ext cx="41751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 txBox="1">
            <a:spLocks/>
          </p:cNvSpPr>
          <p:nvPr/>
        </p:nvSpPr>
        <p:spPr>
          <a:xfrm>
            <a:off x="609600" y="630238"/>
            <a:ext cx="4322763" cy="1143000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fontAlgn="auto">
              <a:spcAft>
                <a:spcPts val="0"/>
              </a:spcAft>
              <a:defRPr/>
            </a:pPr>
            <a:endParaRPr lang="nl-NL" sz="1600" dirty="0"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Calibri"/>
              <a:ea typeface="+mj-ea"/>
              <a:cs typeface="Calibri"/>
            </a:endParaRPr>
          </a:p>
        </p:txBody>
      </p:sp>
      <p:sp>
        <p:nvSpPr>
          <p:cNvPr id="28674" name="Prostokąt 16"/>
          <p:cNvSpPr>
            <a:spLocks noChangeArrowheads="1"/>
          </p:cNvSpPr>
          <p:nvPr/>
        </p:nvSpPr>
        <p:spPr bwMode="auto">
          <a:xfrm>
            <a:off x="2484438" y="115888"/>
            <a:ext cx="6480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pl-PL" sz="2400" b="1">
                <a:solidFill>
                  <a:srgbClr val="FF0000"/>
                </a:solidFill>
              </a:rPr>
              <a:t>ROZPOZNAJ SYTUACJĘ/OCEŃ WIELKOŚĆ</a:t>
            </a:r>
          </a:p>
        </p:txBody>
      </p:sp>
      <p:sp>
        <p:nvSpPr>
          <p:cNvPr id="28675" name="Tijdelijke aanduiding voor inhoud 2"/>
          <p:cNvSpPr txBox="1">
            <a:spLocks/>
          </p:cNvSpPr>
          <p:nvPr/>
        </p:nvSpPr>
        <p:spPr bwMode="auto">
          <a:xfrm>
            <a:off x="395288" y="188913"/>
            <a:ext cx="1368425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175" indent="-3175" algn="just">
              <a:lnSpc>
                <a:spcPct val="80000"/>
              </a:lnSpc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pl-PL" sz="2400" b="1"/>
              <a:t>SIZE UP</a:t>
            </a:r>
            <a:r>
              <a:rPr lang="pl-PL" sz="2400" b="1">
                <a:solidFill>
                  <a:srgbClr val="FF0000"/>
                </a:solidFill>
                <a:latin typeface="Calibri" pitchFamily="34" charset="0"/>
              </a:rPr>
              <a:t> </a:t>
            </a:r>
            <a:endParaRPr lang="nl-NL" sz="2400"/>
          </a:p>
        </p:txBody>
      </p:sp>
      <p:sp>
        <p:nvSpPr>
          <p:cNvPr id="28676" name="Line 12"/>
          <p:cNvSpPr>
            <a:spLocks noChangeShapeType="1"/>
          </p:cNvSpPr>
          <p:nvPr/>
        </p:nvSpPr>
        <p:spPr bwMode="auto">
          <a:xfrm flipH="1">
            <a:off x="1763713" y="333375"/>
            <a:ext cx="5762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l-PL"/>
          </a:p>
        </p:txBody>
      </p:sp>
      <p:sp>
        <p:nvSpPr>
          <p:cNvPr id="28677" name="Rectangle 19"/>
          <p:cNvSpPr>
            <a:spLocks noChangeArrowheads="1"/>
          </p:cNvSpPr>
          <p:nvPr/>
        </p:nvSpPr>
        <p:spPr bwMode="auto">
          <a:xfrm>
            <a:off x="179388" y="1412875"/>
            <a:ext cx="8785225" cy="256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55600" indent="-355600" algn="just">
              <a:buFont typeface="Wingdings" pitchFamily="2" charset="2"/>
              <a:buChar char="q"/>
            </a:pPr>
            <a:r>
              <a:rPr lang="pl-PL">
                <a:solidFill>
                  <a:srgbClr val="FF0000"/>
                </a:solidFill>
              </a:rPr>
              <a:t>Rozpoznanie</a:t>
            </a:r>
            <a:r>
              <a:rPr lang="pl-PL"/>
              <a:t> pozostaje kamieniem milowym działań taktycznych prowadzonych przez Straż Pożarną. </a:t>
            </a:r>
          </a:p>
          <a:p>
            <a:pPr marL="355600" indent="-355600" algn="just">
              <a:buFont typeface="Wingdings" pitchFamily="2" charset="2"/>
              <a:buChar char="q"/>
            </a:pPr>
            <a:endParaRPr lang="pl-PL"/>
          </a:p>
          <a:p>
            <a:pPr marL="355600" indent="-355600" algn="just">
              <a:buFont typeface="Wingdings" pitchFamily="2" charset="2"/>
              <a:buChar char="q"/>
            </a:pPr>
            <a:r>
              <a:rPr lang="pl-PL"/>
              <a:t>W tym celu wykonujemy (DOWÓDCY) okrążenie budynku o </a:t>
            </a:r>
            <a:r>
              <a:rPr lang="pl-PL">
                <a:solidFill>
                  <a:srgbClr val="FF0000"/>
                </a:solidFill>
              </a:rPr>
              <a:t>360 stopni </a:t>
            </a:r>
            <a:r>
              <a:rPr lang="pl-PL"/>
              <a:t>i informujemy Stanowisko Kierowania o podjętym zamiarze taktycznym (natarcie na pożar, obrona, ratowanie życia). </a:t>
            </a:r>
          </a:p>
          <a:p>
            <a:pPr marL="355600" indent="-355600" algn="just">
              <a:buFont typeface="Wingdings" pitchFamily="2" charset="2"/>
              <a:buChar char="q"/>
            </a:pPr>
            <a:endParaRPr lang="pl-PL"/>
          </a:p>
          <a:p>
            <a:pPr marL="355600" indent="-355600" algn="just">
              <a:buFont typeface="Wingdings" pitchFamily="2" charset="2"/>
              <a:buChar char="q"/>
            </a:pPr>
            <a:r>
              <a:rPr lang="pl-PL"/>
              <a:t>Przekazujemy informacje m.in. o panujących warunkach, konstrukcji budynku, prosimy o dodatkowe siły i środki, itd.</a:t>
            </a:r>
            <a:r>
              <a:rPr lang="nl-NL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ol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Hol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Hol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9845</TotalTime>
  <Words>894</Words>
  <Application>Microsoft Office PowerPoint</Application>
  <PresentationFormat>Pokaz na ekranie (4:3)</PresentationFormat>
  <Paragraphs>124</Paragraphs>
  <Slides>17</Slides>
  <Notes>13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18" baseType="lpstr">
      <vt:lpstr>Hol</vt:lpstr>
      <vt:lpstr>Prezentacja programu PowerPoint</vt:lpstr>
      <vt:lpstr>Plan prezentacji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Literatura:</vt:lpstr>
    </vt:vector>
  </TitlesOfParts>
  <Company>Gemeente Deventer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deen</dc:creator>
  <cp:lastModifiedBy>Stajszczak Magdalena</cp:lastModifiedBy>
  <cp:revision>353</cp:revision>
  <dcterms:created xsi:type="dcterms:W3CDTF">2011-03-20T07:36:49Z</dcterms:created>
  <dcterms:modified xsi:type="dcterms:W3CDTF">2020-12-22T13:41:38Z</dcterms:modified>
</cp:coreProperties>
</file>