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47" r:id="rId3"/>
    <p:sldId id="345" r:id="rId4"/>
    <p:sldId id="366" r:id="rId5"/>
    <p:sldId id="365" r:id="rId6"/>
    <p:sldId id="352" r:id="rId7"/>
    <p:sldId id="368" r:id="rId8"/>
    <p:sldId id="370" r:id="rId9"/>
    <p:sldId id="371" r:id="rId10"/>
    <p:sldId id="343" r:id="rId1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87338" autoAdjust="0"/>
  </p:normalViewPr>
  <p:slideViewPr>
    <p:cSldViewPr>
      <p:cViewPr>
        <p:scale>
          <a:sx n="84" d="100"/>
          <a:sy n="84" d="100"/>
        </p:scale>
        <p:origin x="-111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Arkusz1!$I$11</c:f>
              <c:strCache>
                <c:ptCount val="1"/>
                <c:pt idx="0">
                  <c:v>% udział w pornograficznym rynku VOD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Arkusz1!$H$12:$H$13</c:f>
              <c:strCache>
                <c:ptCount val="2"/>
                <c:pt idx="0">
                  <c:v>12 największych dostawców treści pornograficznych (148 stron)</c:v>
                </c:pt>
                <c:pt idx="1">
                  <c:v>35 pozostałych dostawców (45 stron)</c:v>
                </c:pt>
              </c:strCache>
            </c:strRef>
          </c:cat>
          <c:val>
            <c:numRef>
              <c:f>Arkusz1!$I$12:$I$13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762632583307738"/>
          <c:y val="0.30698627571846854"/>
          <c:w val="0.29199900991393113"/>
          <c:h val="0.49974286011231728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Arkusz1!$H$4</c:f>
              <c:strCache>
                <c:ptCount val="1"/>
                <c:pt idx="0">
                  <c:v>Liczba pornograficznych stron VOD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Arkusz1!$I$3:$J$3</c:f>
              <c:strCache>
                <c:ptCount val="2"/>
                <c:pt idx="0">
                  <c:v>Przed wezwaniem </c:v>
                </c:pt>
                <c:pt idx="1">
                  <c:v>Po wezwaniu </c:v>
                </c:pt>
              </c:strCache>
            </c:strRef>
          </c:cat>
          <c:val>
            <c:numRef>
              <c:f>Arkusz1!$I$4:$J$4</c:f>
              <c:numCache>
                <c:formatCode>General</c:formatCode>
                <c:ptCount val="2"/>
                <c:pt idx="0">
                  <c:v>193</c:v>
                </c:pt>
                <c:pt idx="1">
                  <c:v>154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670400"/>
        <c:axId val="41687232"/>
      </c:barChart>
      <c:catAx>
        <c:axId val="45670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41687232"/>
        <c:crosses val="autoZero"/>
        <c:auto val="1"/>
        <c:lblAlgn val="ctr"/>
        <c:lblOffset val="100"/>
        <c:noMultiLvlLbl val="0"/>
      </c:catAx>
      <c:valAx>
        <c:axId val="41687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670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Arkusz1!$H$7</c:f>
              <c:strCache>
                <c:ptCount val="1"/>
                <c:pt idx="0">
                  <c:v>Odsetek witryn posiadających planszę informacyjną przed wejściem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Arkusz1!$I$6:$J$6</c:f>
              <c:strCache>
                <c:ptCount val="2"/>
                <c:pt idx="0">
                  <c:v>Przed wezwaniem </c:v>
                </c:pt>
                <c:pt idx="1">
                  <c:v>Po wezwaniu </c:v>
                </c:pt>
              </c:strCache>
            </c:strRef>
          </c:cat>
          <c:val>
            <c:numRef>
              <c:f>Arkusz1!$I$7:$J$7</c:f>
              <c:numCache>
                <c:formatCode>0%</c:formatCode>
                <c:ptCount val="2"/>
                <c:pt idx="0">
                  <c:v>0.63</c:v>
                </c:pt>
                <c:pt idx="1">
                  <c:v>0.79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673472"/>
        <c:axId val="72623232"/>
      </c:barChart>
      <c:catAx>
        <c:axId val="45673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2623232"/>
        <c:crosses val="autoZero"/>
        <c:auto val="1"/>
        <c:lblAlgn val="ctr"/>
        <c:lblOffset val="100"/>
        <c:noMultiLvlLbl val="0"/>
      </c:catAx>
      <c:valAx>
        <c:axId val="726232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673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DE146C-8D2F-460A-B0EF-8E7048B0ABEC}" type="datetimeFigureOut">
              <a:rPr lang="pl-PL"/>
              <a:pPr>
                <a:defRPr/>
              </a:pPr>
              <a:t>2020-11-03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5" y="4714880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5" y="942816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56BEAC-7DE6-467F-B30C-DEC5E56804E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97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9AF17-893B-4B56-B21D-2AC5713968D6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8971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09183-B0FB-4B45-914F-581891937827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158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21020-320A-45F4-9D79-567D895C06C9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632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93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87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947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119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771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7717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221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7F99-BCAA-4F61-97B1-D20DA355F0EF}" type="datetime1">
              <a:rPr lang="pl-PL" smtClean="0"/>
              <a:t>2020-11-03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8836-8CC0-4EE1-8D68-8F45B9C51CC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27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30D0-F0A7-4E48-B6AA-ECEFCA1CF2FC}" type="datetime1">
              <a:rPr lang="pl-PL" smtClean="0"/>
              <a:t>2020-11-03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0A05-5EFF-4C42-9217-33DCF5B2B31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905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D023-4099-4332-B89F-10BED96A87D0}" type="datetime1">
              <a:rPr lang="pl-PL" smtClean="0"/>
              <a:t>2020-11-03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64B3-BAA0-4C33-A633-158F02A52BC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605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A97E7-C847-4976-B39E-BD06D68D6A31}" type="datetime1">
              <a:rPr lang="pl-PL" smtClean="0"/>
              <a:t>2020-11-03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3E3E-DE8A-42A0-ACAA-DCC84043D0F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642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E768-2D11-43AF-9CCE-B6580AE718E7}" type="datetime1">
              <a:rPr lang="pl-PL" smtClean="0"/>
              <a:t>2020-11-03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4872-7C59-4A7A-9EC0-7357E259F40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434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164E-2910-4AFD-8E13-A41A8405A6C4}" type="datetime1">
              <a:rPr lang="pl-PL" smtClean="0"/>
              <a:t>2020-11-03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4837-6357-40AE-9FD3-FEFFBF5AF85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6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C2F7-990A-4E6D-ADA4-BB66F03B1FD6}" type="datetime1">
              <a:rPr lang="pl-PL" smtClean="0"/>
              <a:t>2020-11-03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053B-4843-4F9A-B914-ED07F60BC29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99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B4C5-D25E-4886-888A-4AB19C8F5A8E}" type="datetime1">
              <a:rPr lang="pl-PL" smtClean="0"/>
              <a:t>2020-11-03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AAE9-02CF-4920-9014-FDD2002926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631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AD33-1F2C-4BC4-A889-5C678FDF5C6C}" type="datetime1">
              <a:rPr lang="pl-PL" smtClean="0"/>
              <a:t>2020-11-03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6389-0465-4417-AAE8-98DF4D2BC9C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59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EE22-8B0D-40F8-B800-54B1AE0CB0B4}" type="datetime1">
              <a:rPr lang="pl-PL" smtClean="0"/>
              <a:t>2020-11-03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8FFA-4226-4DF0-B2C6-46AD5739B5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982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7560-7AB1-4A7E-8EF3-880B16F0D31C}" type="datetime1">
              <a:rPr lang="pl-PL" smtClean="0"/>
              <a:t>2020-11-03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5C6C-7B4E-49EB-803F-D842B3F0BCE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154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19DFB4-9C88-4238-B7B4-088F4C540C6B}" type="datetime1">
              <a:rPr lang="pl-PL" smtClean="0"/>
              <a:t>2020-11-03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C4B5F-1B76-42F0-BC0D-A6C8BCF569C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3568" y="1262410"/>
            <a:ext cx="7772400" cy="18065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pl-PL" b="1" dirty="0">
                <a:cs typeface="Arial" panose="020B0604020202020204" pitchFamily="34" charset="0"/>
              </a:rPr>
              <a:t>Ochrona małoletnich przed treściami pornograficznymi </a:t>
            </a:r>
            <a:r>
              <a:rPr lang="pl-PL" b="1" dirty="0" smtClean="0">
                <a:cs typeface="Arial" panose="020B0604020202020204" pitchFamily="34" charset="0"/>
              </a:rPr>
              <a:t>       w </a:t>
            </a:r>
            <a:r>
              <a:rPr lang="pl-PL" b="1" dirty="0">
                <a:cs typeface="Arial" panose="020B0604020202020204" pitchFamily="34" charset="0"/>
              </a:rPr>
              <a:t>Internecie</a:t>
            </a:r>
            <a:endParaRPr lang="pl-PL" b="1" dirty="0" smtClean="0"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985664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6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Barbara Turowska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6400" b="1" dirty="0" smtClean="0">
                <a:solidFill>
                  <a:schemeClr val="tx1"/>
                </a:solidFill>
              </a:rPr>
              <a:t>Departament Monitoringu </a:t>
            </a:r>
            <a:r>
              <a:rPr lang="pl-PL" sz="6400" b="1" dirty="0">
                <a:solidFill>
                  <a:schemeClr val="tx1"/>
                </a:solidFill>
              </a:rPr>
              <a:t>Biura </a:t>
            </a:r>
            <a:r>
              <a:rPr lang="pl-PL" sz="6400" b="1" dirty="0" smtClean="0">
                <a:solidFill>
                  <a:schemeClr val="tx1"/>
                </a:solidFill>
              </a:rPr>
              <a:t>KRRiT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6400" b="1" dirty="0" smtClean="0">
                <a:solidFill>
                  <a:schemeClr val="tx1"/>
                </a:solidFill>
              </a:rPr>
              <a:t>Warszawa 2015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</p:txBody>
      </p:sp>
      <p:pic>
        <p:nvPicPr>
          <p:cNvPr id="2052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67544" y="4293096"/>
            <a:ext cx="8229600" cy="187220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</p:txBody>
      </p:sp>
      <p:pic>
        <p:nvPicPr>
          <p:cNvPr id="19460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827584" y="2204864"/>
            <a:ext cx="756084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l-PL" sz="4000" b="1" dirty="0" smtClean="0">
                <a:latin typeface="+mn-lt"/>
              </a:rPr>
              <a:t>Dziękuję </a:t>
            </a:r>
            <a:r>
              <a:rPr lang="pl-PL" sz="4000" b="1" dirty="0">
                <a:latin typeface="+mn-lt"/>
              </a:rPr>
              <a:t>za uwagę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l-PL" sz="2400" dirty="0" smtClean="0">
                <a:latin typeface="+mn-lt"/>
              </a:rPr>
              <a:t>Barbara Turowska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l-PL" sz="2400" dirty="0" smtClean="0">
                <a:latin typeface="+mn-lt"/>
              </a:rPr>
              <a:t>Departament Monitoringu w biurze KRRiT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38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4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492512" y="1484784"/>
            <a:ext cx="8229600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</a:rPr>
              <a:t>We wrześniu 2014 roku monitoringiem objęto </a:t>
            </a:r>
            <a:r>
              <a:rPr lang="pl-PL" sz="2200" b="1" dirty="0" smtClean="0">
                <a:solidFill>
                  <a:schemeClr val="tx1"/>
                </a:solidFill>
              </a:rPr>
              <a:t>56 684 stron zawierających pornografię</a:t>
            </a:r>
            <a:r>
              <a:rPr lang="pl-PL" sz="2200" dirty="0" smtClean="0">
                <a:solidFill>
                  <a:schemeClr val="tx1"/>
                </a:solidFill>
              </a:rPr>
              <a:t>, które po weryfikacji  dały</a:t>
            </a:r>
            <a:r>
              <a:rPr lang="pl-PL" sz="2200" b="1" dirty="0" smtClean="0">
                <a:solidFill>
                  <a:schemeClr val="tx1"/>
                </a:solidFill>
              </a:rPr>
              <a:t> 2 </a:t>
            </a:r>
            <a:r>
              <a:rPr lang="pl-PL" sz="2200" b="1" dirty="0">
                <a:solidFill>
                  <a:schemeClr val="tx1"/>
                </a:solidFill>
              </a:rPr>
              <a:t>489 </a:t>
            </a:r>
            <a:r>
              <a:rPr lang="pl-PL" sz="2200" dirty="0">
                <a:solidFill>
                  <a:schemeClr val="tx1"/>
                </a:solidFill>
              </a:rPr>
              <a:t>domen </a:t>
            </a:r>
            <a:r>
              <a:rPr lang="pl-PL" sz="2200" dirty="0" smtClean="0">
                <a:solidFill>
                  <a:schemeClr val="tx1"/>
                </a:solidFill>
              </a:rPr>
              <a:t>głównych. Każdą z nich sprawdzono pod kątem zarejestrowania oraz </a:t>
            </a:r>
            <a:r>
              <a:rPr lang="pl-PL" sz="2200" dirty="0" err="1" smtClean="0">
                <a:solidFill>
                  <a:schemeClr val="tx1"/>
                </a:solidFill>
              </a:rPr>
              <a:t>hostingowania</a:t>
            </a:r>
            <a:r>
              <a:rPr lang="pl-PL" sz="2200" dirty="0" smtClean="0">
                <a:solidFill>
                  <a:schemeClr val="tx1"/>
                </a:solidFill>
              </a:rPr>
              <a:t> w Polsce.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</a:rPr>
              <a:t>Ostatecznie znaleziono</a:t>
            </a:r>
            <a:r>
              <a:rPr lang="pl-PL" sz="2200" b="1" dirty="0" smtClean="0">
                <a:solidFill>
                  <a:schemeClr val="tx1"/>
                </a:solidFill>
              </a:rPr>
              <a:t> 635 (25%) </a:t>
            </a:r>
            <a:r>
              <a:rPr lang="pl-PL" sz="2200" dirty="0" smtClean="0">
                <a:solidFill>
                  <a:schemeClr val="tx1"/>
                </a:solidFill>
              </a:rPr>
              <a:t>domen </a:t>
            </a:r>
            <a:r>
              <a:rPr lang="pl-PL" sz="2200" dirty="0">
                <a:solidFill>
                  <a:schemeClr val="tx1"/>
                </a:solidFill>
              </a:rPr>
              <a:t>zawierających </a:t>
            </a:r>
            <a:r>
              <a:rPr lang="pl-PL" sz="2200" b="1" dirty="0">
                <a:solidFill>
                  <a:schemeClr val="tx1"/>
                </a:solidFill>
              </a:rPr>
              <a:t>treści </a:t>
            </a:r>
            <a:r>
              <a:rPr lang="pl-PL" sz="2200" b="1" dirty="0" smtClean="0">
                <a:solidFill>
                  <a:schemeClr val="tx1"/>
                </a:solidFill>
              </a:rPr>
              <a:t>pornograficzne</a:t>
            </a:r>
            <a:r>
              <a:rPr lang="pl-PL" sz="2200" dirty="0" smtClean="0">
                <a:solidFill>
                  <a:schemeClr val="tx1"/>
                </a:solidFill>
              </a:rPr>
              <a:t>, które posiadały adres </a:t>
            </a:r>
            <a:r>
              <a:rPr lang="pl-PL" sz="2200" dirty="0">
                <a:solidFill>
                  <a:schemeClr val="tx1"/>
                </a:solidFill>
              </a:rPr>
              <a:t>IP przypisany </a:t>
            </a:r>
            <a:r>
              <a:rPr lang="pl-PL" sz="2200" dirty="0" smtClean="0">
                <a:solidFill>
                  <a:schemeClr val="tx1"/>
                </a:solidFill>
              </a:rPr>
              <a:t/>
            </a:r>
            <a:br>
              <a:rPr lang="pl-PL" sz="2200" dirty="0" smtClean="0">
                <a:solidFill>
                  <a:schemeClr val="tx1"/>
                </a:solidFill>
              </a:rPr>
            </a:br>
            <a:r>
              <a:rPr lang="pl-PL" sz="2200" dirty="0" smtClean="0">
                <a:solidFill>
                  <a:schemeClr val="tx1"/>
                </a:solidFill>
              </a:rPr>
              <a:t>do </a:t>
            </a:r>
            <a:r>
              <a:rPr lang="pl-PL" sz="2200" dirty="0">
                <a:solidFill>
                  <a:schemeClr val="tx1"/>
                </a:solidFill>
              </a:rPr>
              <a:t>terytorium Polski i/lub </a:t>
            </a:r>
            <a:r>
              <a:rPr lang="pl-PL" sz="2200" dirty="0" smtClean="0">
                <a:solidFill>
                  <a:schemeClr val="tx1"/>
                </a:solidFill>
              </a:rPr>
              <a:t>były zarejestrowane </a:t>
            </a:r>
            <a:r>
              <a:rPr lang="pl-PL" sz="2200" dirty="0">
                <a:solidFill>
                  <a:schemeClr val="tx1"/>
                </a:solidFill>
              </a:rPr>
              <a:t>przez polską firmę lub </a:t>
            </a:r>
            <a:r>
              <a:rPr lang="pl-PL" sz="2200" dirty="0" smtClean="0">
                <a:solidFill>
                  <a:schemeClr val="tx1"/>
                </a:solidFill>
              </a:rPr>
              <a:t>organizację, mającą siedzibę w Polsce.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</a:rPr>
              <a:t>Kolejny krokiem była weryfikacja czy przedmiotowe strony świadczyły audiowizualne usługi na żądanie, czy podlegają reżimowi ustawy o radiofonii i telewizji.</a:t>
            </a:r>
            <a:endParaRPr lang="pl-PL" sz="2200" b="1" dirty="0" smtClean="0">
              <a:solidFill>
                <a:schemeClr val="tx1"/>
              </a:solidFill>
            </a:endParaRPr>
          </a:p>
          <a:p>
            <a:pPr algn="l"/>
            <a:endParaRPr lang="pl-PL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6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339408" y="1268760"/>
            <a:ext cx="8280920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 Oferta 193 serwisów została uznana za audiowizualne usługi na żądanie (VOD</a:t>
            </a:r>
            <a:r>
              <a:rPr lang="pl-PL" sz="2200" dirty="0" smtClean="0">
                <a:solidFill>
                  <a:schemeClr val="tx1"/>
                </a:solidFill>
              </a:rPr>
              <a:t>). Serwisy te należały do 47 podmiotów.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</a:rPr>
              <a:t>Na przedmiotowych stronach nie odnotowano </a:t>
            </a:r>
            <a:r>
              <a:rPr lang="pl-PL" sz="2200" b="1" dirty="0" smtClean="0">
                <a:solidFill>
                  <a:schemeClr val="tx1"/>
                </a:solidFill>
              </a:rPr>
              <a:t>żadnych</a:t>
            </a:r>
            <a:r>
              <a:rPr lang="pl-PL" sz="2200" dirty="0" smtClean="0">
                <a:solidFill>
                  <a:schemeClr val="tx1"/>
                </a:solidFill>
              </a:rPr>
              <a:t> </a:t>
            </a:r>
            <a:r>
              <a:rPr lang="pl-PL" sz="2200" b="1" dirty="0" smtClean="0">
                <a:solidFill>
                  <a:schemeClr val="tx1"/>
                </a:solidFill>
              </a:rPr>
              <a:t>skutecznych zabezpieczeń </a:t>
            </a:r>
            <a:r>
              <a:rPr lang="pl-PL" sz="2200" dirty="0" smtClean="0">
                <a:solidFill>
                  <a:schemeClr val="tx1"/>
                </a:solidFill>
              </a:rPr>
              <a:t>weryfikujących pełnoletność użytkownika.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</a:rPr>
              <a:t>124 stron (63%) </a:t>
            </a:r>
            <a:r>
              <a:rPr lang="pl-PL" sz="2200" dirty="0" smtClean="0">
                <a:solidFill>
                  <a:schemeClr val="tx1"/>
                </a:solidFill>
              </a:rPr>
              <a:t>przed wejściem na stronę udostępniało tablicę informująca o pornograficznym charakterze witryny, wraz </a:t>
            </a:r>
            <a:br>
              <a:rPr lang="pl-PL" sz="2200" dirty="0" smtClean="0">
                <a:solidFill>
                  <a:schemeClr val="tx1"/>
                </a:solidFill>
              </a:rPr>
            </a:br>
            <a:r>
              <a:rPr lang="pl-PL" sz="2200" dirty="0" smtClean="0">
                <a:solidFill>
                  <a:schemeClr val="tx1"/>
                </a:solidFill>
              </a:rPr>
              <a:t>z  zapytaniem o pełnoletność użytkownika. </a:t>
            </a:r>
            <a:endParaRPr lang="pl-PL" sz="2400" dirty="0" smtClean="0">
              <a:solidFill>
                <a:schemeClr val="tx1"/>
              </a:solidFill>
            </a:endParaRPr>
          </a:p>
          <a:p>
            <a:pPr algn="just"/>
            <a:endParaRPr lang="pl-PL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03190"/>
              </p:ext>
            </p:extLst>
          </p:nvPr>
        </p:nvGraphicFramePr>
        <p:xfrm>
          <a:off x="2267745" y="3933056"/>
          <a:ext cx="438642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Acrobat Document" r:id="rId5" imgW="8181772" imgH="5829300" progId="AcroExch.Document.11">
                  <p:embed/>
                </p:oleObj>
              </mc:Choice>
              <mc:Fallback>
                <p:oleObj name="Acrobat Document" r:id="rId5" imgW="8181772" imgH="5829300" progId="AcroExch.Document.11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5" y="3933056"/>
                        <a:ext cx="4386420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13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6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890302"/>
              </p:ext>
            </p:extLst>
          </p:nvPr>
        </p:nvGraphicFramePr>
        <p:xfrm>
          <a:off x="539552" y="1412776"/>
          <a:ext cx="73448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28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6" y="836712"/>
            <a:ext cx="2783335" cy="5301208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85" y="836712"/>
            <a:ext cx="2736229" cy="5301208"/>
          </a:xfrm>
          <a:prstGeom prst="rect">
            <a:avLst/>
          </a:prstGeom>
        </p:spPr>
      </p:pic>
      <p:pic>
        <p:nvPicPr>
          <p:cNvPr id="12" name="Obraz 11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712"/>
            <a:ext cx="2779799" cy="5301208"/>
          </a:xfrm>
          <a:prstGeom prst="rect">
            <a:avLst/>
          </a:prstGeom>
        </p:spPr>
      </p:pic>
      <p:pic>
        <p:nvPicPr>
          <p:cNvPr id="16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6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6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6" name="Tytuł 2"/>
          <p:cNvSpPr>
            <a:spLocks noGrp="1"/>
          </p:cNvSpPr>
          <p:nvPr>
            <p:ph type="ctrTitle"/>
          </p:nvPr>
        </p:nvSpPr>
        <p:spPr>
          <a:xfrm>
            <a:off x="318200" y="697866"/>
            <a:ext cx="8502272" cy="80057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pl-PL" sz="2600" b="1" dirty="0" smtClean="0"/>
              <a:t>VOD - promocja treści pornograficznych </a:t>
            </a:r>
            <a:endParaRPr lang="pl-PL" sz="2600" b="1" dirty="0"/>
          </a:p>
        </p:txBody>
      </p:sp>
      <p:sp>
        <p:nvSpPr>
          <p:cNvPr id="8" name="Tytuł 2"/>
          <p:cNvSpPr txBox="1">
            <a:spLocks/>
          </p:cNvSpPr>
          <p:nvPr/>
        </p:nvSpPr>
        <p:spPr bwMode="auto">
          <a:xfrm>
            <a:off x="285056" y="1700808"/>
            <a:ext cx="85354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200" dirty="0" smtClean="0"/>
              <a:t>Na 101 stronach VOD </a:t>
            </a:r>
            <a:r>
              <a:rPr lang="pl-PL" sz="2200" b="1" dirty="0" smtClean="0"/>
              <a:t>(51%) odnotowano promocję</a:t>
            </a:r>
            <a:r>
              <a:rPr lang="pl-PL" sz="2200" dirty="0" smtClean="0"/>
              <a:t> </a:t>
            </a:r>
            <a:r>
              <a:rPr lang="pl-PL" sz="2200" b="1" dirty="0" smtClean="0"/>
              <a:t>treści pornograficznych </a:t>
            </a:r>
            <a:r>
              <a:rPr lang="pl-PL" sz="2200" dirty="0" smtClean="0"/>
              <a:t>(banery, linki). </a:t>
            </a:r>
          </a:p>
        </p:txBody>
      </p:sp>
      <p:pic>
        <p:nvPicPr>
          <p:cNvPr id="2" name="Obraz 1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28276"/>
            <a:ext cx="3600400" cy="233873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393490" y="4509120"/>
            <a:ext cx="576065" cy="3600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259632" y="5512060"/>
            <a:ext cx="504056" cy="1080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28276"/>
            <a:ext cx="4882894" cy="23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6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sp>
        <p:nvSpPr>
          <p:cNvPr id="6" name="Tytuł 2"/>
          <p:cNvSpPr>
            <a:spLocks noGrp="1"/>
          </p:cNvSpPr>
          <p:nvPr>
            <p:ph type="ctrTitle"/>
          </p:nvPr>
        </p:nvSpPr>
        <p:spPr>
          <a:xfrm>
            <a:off x="179512" y="684213"/>
            <a:ext cx="8712968" cy="728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pl-PL" sz="2600" b="1" dirty="0" smtClean="0"/>
              <a:t>Działania KRRiT</a:t>
            </a:r>
            <a:endParaRPr lang="pl-PL" sz="2600" b="1" dirty="0"/>
          </a:p>
        </p:txBody>
      </p:sp>
      <p:sp>
        <p:nvSpPr>
          <p:cNvPr id="7" name="Tytuł 2"/>
          <p:cNvSpPr txBox="1">
            <a:spLocks/>
          </p:cNvSpPr>
          <p:nvPr/>
        </p:nvSpPr>
        <p:spPr bwMode="auto">
          <a:xfrm>
            <a:off x="351632" y="3645024"/>
            <a:ext cx="8712968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l-PL" sz="2000" dirty="0" smtClean="0"/>
          </a:p>
        </p:txBody>
      </p:sp>
      <p:sp>
        <p:nvSpPr>
          <p:cNvPr id="9" name="Prostokąt 8"/>
          <p:cNvSpPr/>
          <p:nvPr/>
        </p:nvSpPr>
        <p:spPr>
          <a:xfrm>
            <a:off x="467544" y="1772816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/>
              <a:t>Przewodniczący Krajowej Rady Radiofonii i Telewizji </a:t>
            </a:r>
            <a:r>
              <a:rPr lang="pl-PL" sz="2200" dirty="0" smtClean="0"/>
              <a:t>ocenił, </a:t>
            </a:r>
            <a:br>
              <a:rPr lang="pl-PL" sz="2200" dirty="0" smtClean="0"/>
            </a:br>
            <a:r>
              <a:rPr lang="pl-PL" sz="2200" dirty="0" smtClean="0"/>
              <a:t>że </a:t>
            </a:r>
            <a:r>
              <a:rPr lang="pl-PL" sz="2200" dirty="0"/>
              <a:t>zgodnie </a:t>
            </a:r>
            <a:r>
              <a:rPr lang="pl-PL" sz="2200" dirty="0" smtClean="0"/>
              <a:t>z </a:t>
            </a:r>
            <a:r>
              <a:rPr lang="pl-PL" sz="2200" dirty="0"/>
              <a:t>Kodeksem Karnym mogło dojść do popełnienia przestępstwa przeciwko wolności </a:t>
            </a:r>
            <a:r>
              <a:rPr lang="pl-PL" sz="2200" dirty="0" smtClean="0"/>
              <a:t>seksualnej </a:t>
            </a:r>
            <a:r>
              <a:rPr lang="pl-PL" sz="2200" dirty="0"/>
              <a:t>i obyczajności (art. 200 § 3 i § 5 KK) i  złożył doniesienie do prokuratury</a:t>
            </a:r>
            <a:r>
              <a:rPr lang="pl-PL" sz="2200" dirty="0" smtClean="0"/>
              <a:t>.</a:t>
            </a:r>
          </a:p>
          <a:p>
            <a:pPr algn="just"/>
            <a:endParaRPr lang="pl-PL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/>
              <a:t>Jednocześnie zgodnie z ustawą o radiofonii i telewizji wezwał 47 podmiotów </a:t>
            </a:r>
            <a:r>
              <a:rPr lang="pl-PL" sz="2200" dirty="0"/>
              <a:t>do zaniechania działań naruszających </a:t>
            </a:r>
            <a:r>
              <a:rPr lang="pl-PL" sz="2200" dirty="0" smtClean="0"/>
              <a:t>przepisy </a:t>
            </a:r>
            <a:r>
              <a:rPr lang="pl-PL" sz="2200" dirty="0"/>
              <a:t>ustawy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o </a:t>
            </a:r>
            <a:r>
              <a:rPr lang="pl-PL" sz="2200" dirty="0"/>
              <a:t>radiofonii i </a:t>
            </a:r>
            <a:r>
              <a:rPr lang="pl-PL" sz="2200" dirty="0" smtClean="0"/>
              <a:t>telewizji </a:t>
            </a:r>
            <a:r>
              <a:rPr lang="pl-PL" sz="2200" dirty="0"/>
              <a:t>tj. udostępniania treści zagrażających rozwojowi małoletnich </a:t>
            </a:r>
            <a:r>
              <a:rPr lang="pl-PL" sz="2200" dirty="0" smtClean="0"/>
              <a:t>bez </a:t>
            </a:r>
            <a:r>
              <a:rPr lang="pl-PL" sz="2200" dirty="0"/>
              <a:t>zabezpieczeń technicznych( art. 47e ust.1 Ustawy</a:t>
            </a:r>
            <a:r>
              <a:rPr lang="pl-PL" sz="2200" dirty="0" smtClean="0"/>
              <a:t>).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2678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sp>
        <p:nvSpPr>
          <p:cNvPr id="11" name="Tytuł 1"/>
          <p:cNvSpPr txBox="1">
            <a:spLocks/>
          </p:cNvSpPr>
          <p:nvPr/>
        </p:nvSpPr>
        <p:spPr bwMode="auto">
          <a:xfrm>
            <a:off x="410816" y="260648"/>
            <a:ext cx="8229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3100" b="1" dirty="0" smtClean="0">
                <a:solidFill>
                  <a:srgbClr val="FF0000"/>
                </a:solidFill>
              </a:rPr>
              <a:t/>
            </a:r>
            <a:br>
              <a:rPr lang="pl-PL" sz="3100" b="1" dirty="0" smtClean="0">
                <a:solidFill>
                  <a:srgbClr val="FF0000"/>
                </a:solidFill>
              </a:rPr>
            </a:br>
            <a:endParaRPr lang="pl-PL" sz="72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> 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8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465471"/>
              </p:ext>
            </p:extLst>
          </p:nvPr>
        </p:nvGraphicFramePr>
        <p:xfrm>
          <a:off x="1403648" y="1916832"/>
          <a:ext cx="576064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ytuł 2"/>
          <p:cNvSpPr>
            <a:spLocks noGrp="1"/>
          </p:cNvSpPr>
          <p:nvPr>
            <p:ph type="ctrTitle"/>
          </p:nvPr>
        </p:nvSpPr>
        <p:spPr>
          <a:xfrm>
            <a:off x="179388" y="698853"/>
            <a:ext cx="8712968" cy="728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pl-PL" sz="2600" b="1" dirty="0" smtClean="0"/>
              <a:t>Reakcja na wezwania Przewodniczącego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40741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11" name="Tytuł 1"/>
          <p:cNvSpPr txBox="1">
            <a:spLocks/>
          </p:cNvSpPr>
          <p:nvPr/>
        </p:nvSpPr>
        <p:spPr bwMode="auto">
          <a:xfrm>
            <a:off x="410816" y="260648"/>
            <a:ext cx="8229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3100" b="1" dirty="0" smtClean="0">
                <a:solidFill>
                  <a:srgbClr val="FF0000"/>
                </a:solidFill>
              </a:rPr>
              <a:t/>
            </a:r>
            <a:br>
              <a:rPr lang="pl-PL" sz="3100" b="1" dirty="0" smtClean="0">
                <a:solidFill>
                  <a:srgbClr val="FF0000"/>
                </a:solidFill>
              </a:rPr>
            </a:br>
            <a:endParaRPr lang="pl-PL" sz="72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> 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8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2"/>
          <p:cNvSpPr>
            <a:spLocks noGrp="1"/>
          </p:cNvSpPr>
          <p:nvPr>
            <p:ph type="ctrTitle"/>
          </p:nvPr>
        </p:nvSpPr>
        <p:spPr>
          <a:xfrm>
            <a:off x="179388" y="698853"/>
            <a:ext cx="8712968" cy="728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pl-PL" sz="2600" b="1" dirty="0" smtClean="0"/>
              <a:t>Reakcja na wezwania Przewodniczącego</a:t>
            </a:r>
            <a:endParaRPr lang="pl-PL" sz="2600" b="1" dirty="0"/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171424"/>
              </p:ext>
            </p:extLst>
          </p:nvPr>
        </p:nvGraphicFramePr>
        <p:xfrm>
          <a:off x="1403648" y="1844824"/>
          <a:ext cx="6120680" cy="425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90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11180</TotalTime>
  <Words>196</Words>
  <Application>Microsoft Office PowerPoint</Application>
  <PresentationFormat>Pokaz na ekranie (4:3)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Motyw pakietu Office</vt:lpstr>
      <vt:lpstr>Acrobat Document</vt:lpstr>
      <vt:lpstr>Ochrona małoletnich przed treściami pornograficznymi        w Internecie</vt:lpstr>
      <vt:lpstr>Prezentacja programu PowerPoint</vt:lpstr>
      <vt:lpstr>Prezentacja programu PowerPoint</vt:lpstr>
      <vt:lpstr>Prezentacja programu PowerPoint</vt:lpstr>
      <vt:lpstr>Prezentacja programu PowerPoint</vt:lpstr>
      <vt:lpstr>VOD - promocja treści pornograficznych </vt:lpstr>
      <vt:lpstr>Działania KRRiT</vt:lpstr>
      <vt:lpstr>Reakcja na wezwania Przewodniczącego</vt:lpstr>
      <vt:lpstr>Reakcja na wezwania Przewodniczącego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Michal</dc:creator>
  <cp:lastModifiedBy>Czuczman Karolina</cp:lastModifiedBy>
  <cp:revision>584</cp:revision>
  <cp:lastPrinted>2015-02-20T08:45:53Z</cp:lastPrinted>
  <dcterms:created xsi:type="dcterms:W3CDTF">2012-01-08T13:01:20Z</dcterms:created>
  <dcterms:modified xsi:type="dcterms:W3CDTF">2020-11-03T13:51:05Z</dcterms:modified>
</cp:coreProperties>
</file>