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4022" r:id="rId1"/>
  </p:sldMasterIdLst>
  <p:notesMasterIdLst>
    <p:notesMasterId r:id="rId16"/>
  </p:notesMasterIdLst>
  <p:sldIdLst>
    <p:sldId id="351" r:id="rId2"/>
    <p:sldId id="322" r:id="rId3"/>
    <p:sldId id="340" r:id="rId4"/>
    <p:sldId id="341" r:id="rId5"/>
    <p:sldId id="342" r:id="rId6"/>
    <p:sldId id="344" r:id="rId7"/>
    <p:sldId id="345" r:id="rId8"/>
    <p:sldId id="353" r:id="rId9"/>
    <p:sldId id="352" r:id="rId10"/>
    <p:sldId id="347" r:id="rId11"/>
    <p:sldId id="324" r:id="rId12"/>
    <p:sldId id="349" r:id="rId13"/>
    <p:sldId id="350" r:id="rId14"/>
    <p:sldId id="303" r:id="rId15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97DB"/>
    <a:srgbClr val="E9E9EB"/>
    <a:srgbClr val="000000"/>
    <a:srgbClr val="213EE0"/>
    <a:srgbClr val="7F7F7F"/>
    <a:srgbClr val="595959"/>
    <a:srgbClr val="B4B4B4"/>
    <a:srgbClr val="486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34" autoAdjust="0"/>
    <p:restoredTop sz="94912" autoAdjust="0"/>
  </p:normalViewPr>
  <p:slideViewPr>
    <p:cSldViewPr snapToGrid="0">
      <p:cViewPr varScale="1">
        <p:scale>
          <a:sx n="77" d="100"/>
          <a:sy n="77" d="100"/>
        </p:scale>
        <p:origin x="76" y="36"/>
      </p:cViewPr>
      <p:guideLst/>
    </p:cSldViewPr>
  </p:slideViewPr>
  <p:outlineViewPr>
    <p:cViewPr>
      <p:scale>
        <a:sx n="33" d="100"/>
        <a:sy n="33" d="100"/>
      </p:scale>
      <p:origin x="0" y="-9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279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7B465-EC25-477B-815C-E0B81C3FA7BE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792617-E785-4081-9E03-961A58473B6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2125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207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9438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37365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1498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09152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51319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5065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99165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412721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417651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792617-E785-4081-9E03-961A58473B61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7899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132115" y="1"/>
            <a:ext cx="9927771" cy="5544457"/>
          </a:xfrm>
          <a:custGeom>
            <a:avLst/>
            <a:gdLst>
              <a:gd name="connsiteX0" fmla="*/ 0 w 9927771"/>
              <a:gd name="connsiteY0" fmla="*/ 0 h 5544457"/>
              <a:gd name="connsiteX1" fmla="*/ 9927771 w 9927771"/>
              <a:gd name="connsiteY1" fmla="*/ 0 h 5544457"/>
              <a:gd name="connsiteX2" fmla="*/ 9927771 w 9927771"/>
              <a:gd name="connsiteY2" fmla="*/ 5544457 h 5544457"/>
              <a:gd name="connsiteX3" fmla="*/ 0 w 9927771"/>
              <a:gd name="connsiteY3" fmla="*/ 5544457 h 5544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927771" h="5544457">
                <a:moveTo>
                  <a:pt x="0" y="0"/>
                </a:moveTo>
                <a:lnTo>
                  <a:pt x="9927771" y="0"/>
                </a:lnTo>
                <a:lnTo>
                  <a:pt x="9927771" y="5544457"/>
                </a:lnTo>
                <a:lnTo>
                  <a:pt x="0" y="55444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646683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5591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935663" cy="6858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4420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9AD47-CF97-4309-8176-9EDC64BAFD5D}" type="datetimeFigureOut">
              <a:rPr lang="id-ID" smtClean="0"/>
              <a:t>03/03/2021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EC25E-1AB2-4297-B9E4-5D9DCEEFF1F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54537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  <p:sldLayoutId id="2147484038" r:id="rId12"/>
    <p:sldLayoutId id="2147484039" r:id="rId13"/>
    <p:sldLayoutId id="214748404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85677" y="1057"/>
            <a:ext cx="6902606" cy="6823489"/>
          </a:xfrm>
          <a:prstGeom prst="rect">
            <a:avLst/>
          </a:prstGeom>
        </p:spPr>
      </p:pic>
      <p:sp>
        <p:nvSpPr>
          <p:cNvPr id="8" name="Prostokąt 7"/>
          <p:cNvSpPr/>
          <p:nvPr/>
        </p:nvSpPr>
        <p:spPr>
          <a:xfrm>
            <a:off x="0" y="5143500"/>
            <a:ext cx="12192000" cy="17145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5272088" y="0"/>
            <a:ext cx="1743075" cy="68580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10464127" y="0"/>
            <a:ext cx="1727873" cy="68580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rostokąt 5"/>
          <p:cNvSpPr/>
          <p:nvPr/>
        </p:nvSpPr>
        <p:spPr>
          <a:xfrm>
            <a:off x="0" y="0"/>
            <a:ext cx="12192000" cy="1714500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0464127" y="5160227"/>
            <a:ext cx="1724156" cy="16810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>
            <a:off x="10919684" y="5785946"/>
            <a:ext cx="90813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100" b="1" dirty="0">
                <a:solidFill>
                  <a:srgbClr val="7F7F7F"/>
                </a:solidFill>
                <a:latin typeface="Nexa"/>
              </a:rPr>
              <a:t>Warszawa, </a:t>
            </a:r>
            <a:endParaRPr lang="pl-PL" sz="1100" b="1" dirty="0" smtClean="0">
              <a:solidFill>
                <a:srgbClr val="7F7F7F"/>
              </a:solidFill>
              <a:latin typeface="Nexa"/>
            </a:endParaRPr>
          </a:p>
          <a:p>
            <a:r>
              <a:rPr lang="pl-PL" sz="1100" b="1" dirty="0" smtClean="0">
                <a:solidFill>
                  <a:srgbClr val="7F7F7F"/>
                </a:solidFill>
                <a:latin typeface="Nexa"/>
              </a:rPr>
              <a:t>5 marca</a:t>
            </a:r>
          </a:p>
          <a:p>
            <a:r>
              <a:rPr lang="pl-PL" sz="1100" b="1" dirty="0" smtClean="0">
                <a:solidFill>
                  <a:srgbClr val="7F7F7F"/>
                </a:solidFill>
                <a:latin typeface="Nexa"/>
              </a:rPr>
              <a:t>2021 </a:t>
            </a:r>
            <a:r>
              <a:rPr lang="pl-PL" sz="1100" b="1" dirty="0">
                <a:solidFill>
                  <a:srgbClr val="7F7F7F"/>
                </a:solidFill>
                <a:latin typeface="Nexa"/>
              </a:rPr>
              <a:t>r.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918" y="9832"/>
            <a:ext cx="1731414" cy="169483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552811" y="380195"/>
            <a:ext cx="645652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>
                <a:latin typeface="Nexa"/>
              </a:rPr>
              <a:t>Zespół zadaniowy ds. Programu Otwierania Danych </a:t>
            </a:r>
            <a:r>
              <a:rPr lang="pl-PL" sz="2800" dirty="0" smtClean="0">
                <a:latin typeface="Nexa"/>
              </a:rPr>
              <a:t>Publicznych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609715" y="5878279"/>
            <a:ext cx="2426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Sprawozdanie za </a:t>
            </a:r>
            <a:r>
              <a:rPr lang="pl-PL" dirty="0" smtClean="0"/>
              <a:t>2020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2802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371939" y="2353501"/>
            <a:ext cx="7913379" cy="4273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Raport </a:t>
            </a:r>
            <a:r>
              <a:rPr lang="pl-PL" sz="2000" dirty="0">
                <a:latin typeface="Nexa"/>
              </a:rPr>
              <a:t>przygotowany na podstawie danych przedłożonych przez pełnomocników do spraw otwartości danych z Kancelarii Prezesa Rady Ministrów, ministerstw oraz Głównego Urzędu </a:t>
            </a:r>
            <a:r>
              <a:rPr lang="pl-PL" sz="2000" dirty="0" smtClean="0">
                <a:latin typeface="Nexa"/>
              </a:rPr>
              <a:t>Statystycznego</a:t>
            </a:r>
          </a:p>
          <a:p>
            <a:pPr>
              <a:lnSpc>
                <a:spcPct val="114000"/>
              </a:lnSpc>
            </a:pPr>
            <a:endParaRPr lang="pl-PL" sz="2000" dirty="0" smtClean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Raport prezentuje </a:t>
            </a:r>
            <a:r>
              <a:rPr lang="pl-PL" sz="2000" dirty="0">
                <a:latin typeface="Nexa"/>
              </a:rPr>
              <a:t>dane, a także działania podejmowane przez </a:t>
            </a:r>
            <a:r>
              <a:rPr lang="pl-PL" sz="2000" dirty="0" smtClean="0">
                <a:latin typeface="Nexa"/>
              </a:rPr>
              <a:t/>
            </a:r>
            <a:br>
              <a:rPr lang="pl-PL" sz="2000" dirty="0" smtClean="0">
                <a:latin typeface="Nexa"/>
              </a:rPr>
            </a:br>
            <a:r>
              <a:rPr lang="pl-PL" sz="2000" dirty="0" smtClean="0">
                <a:latin typeface="Nexa"/>
              </a:rPr>
              <a:t>te </a:t>
            </a:r>
            <a:r>
              <a:rPr lang="pl-PL" sz="2000" dirty="0">
                <a:latin typeface="Nexa"/>
              </a:rPr>
              <a:t>instytucje oraz jednostki im podległe i nadzorowane w oparciu </a:t>
            </a:r>
            <a:r>
              <a:rPr lang="pl-PL" sz="2000" dirty="0" smtClean="0">
                <a:latin typeface="Nexa"/>
              </a:rPr>
              <a:t/>
            </a:r>
            <a:br>
              <a:rPr lang="pl-PL" sz="2000" dirty="0" smtClean="0">
                <a:latin typeface="Nexa"/>
              </a:rPr>
            </a:br>
            <a:r>
              <a:rPr lang="pl-PL" sz="2000" dirty="0" smtClean="0">
                <a:latin typeface="Nexa"/>
              </a:rPr>
              <a:t>o </a:t>
            </a:r>
            <a:r>
              <a:rPr lang="pl-PL" sz="2000" dirty="0">
                <a:latin typeface="Nexa"/>
              </a:rPr>
              <a:t>wskazane w ramach </a:t>
            </a:r>
            <a:r>
              <a:rPr lang="pl-PL" sz="2000" dirty="0" smtClean="0">
                <a:latin typeface="Nexa"/>
              </a:rPr>
              <a:t>PODP </a:t>
            </a:r>
            <a:r>
              <a:rPr lang="pl-PL" sz="2000" dirty="0">
                <a:latin typeface="Nexa"/>
              </a:rPr>
              <a:t>zadania w </a:t>
            </a:r>
            <a:r>
              <a:rPr lang="pl-PL" sz="2000" dirty="0" smtClean="0">
                <a:latin typeface="Nexa"/>
              </a:rPr>
              <a:t>2019 roku</a:t>
            </a:r>
          </a:p>
          <a:p>
            <a:pPr>
              <a:lnSpc>
                <a:spcPct val="114000"/>
              </a:lnSpc>
            </a:pPr>
            <a:endParaRPr lang="pl-PL" sz="2000" dirty="0" smtClean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Raport jest przedkładany </a:t>
            </a:r>
            <a:r>
              <a:rPr lang="pl-PL" sz="2000" dirty="0">
                <a:latin typeface="Nexa"/>
              </a:rPr>
              <a:t>Radzie </a:t>
            </a:r>
            <a:r>
              <a:rPr lang="pl-PL" sz="2000" dirty="0" smtClean="0">
                <a:latin typeface="Nexa"/>
              </a:rPr>
              <a:t>Ministrów</a:t>
            </a: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Czerwiec 2020 r. Raport </a:t>
            </a:r>
            <a:r>
              <a:rPr lang="pl-PL" sz="2000" dirty="0">
                <a:latin typeface="Nexa"/>
              </a:rPr>
              <a:t>został pozytywnie zaopiniowany przez Zespół </a:t>
            </a:r>
            <a:r>
              <a:rPr lang="pl-PL" sz="2000" dirty="0" smtClean="0">
                <a:latin typeface="Nexa"/>
              </a:rPr>
              <a:t>Zadaniowy</a:t>
            </a: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4873324" y="453791"/>
            <a:ext cx="64568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OPINIOWANIE SPRAWOZDANIA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90370" y="1046291"/>
            <a:ext cx="48397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pc="300" dirty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z</a:t>
            </a:r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 realizacji Programu </a:t>
            </a:r>
            <a:r>
              <a:rPr lang="pl-PL" spc="300" dirty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O</a:t>
            </a:r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twierania </a:t>
            </a:r>
          </a:p>
          <a:p>
            <a:pPr algn="r"/>
            <a:r>
              <a:rPr lang="pl-PL" spc="300" dirty="0" smtClean="0">
                <a:solidFill>
                  <a:srgbClr val="000000"/>
                </a:solidFill>
                <a:latin typeface="Nexa"/>
                <a:ea typeface="Source Sans Pro ExtraLight" panose="020B0303030403020204" pitchFamily="34" charset="0"/>
              </a:rPr>
              <a:t>Danych Publicznych w 2019 r.</a:t>
            </a:r>
            <a:endParaRPr lang="id-ID" spc="300" dirty="0">
              <a:solidFill>
                <a:srgbClr val="000000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7" name="Shape 5062"/>
          <p:cNvSpPr/>
          <p:nvPr/>
        </p:nvSpPr>
        <p:spPr>
          <a:xfrm>
            <a:off x="980058" y="5908524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980058" y="5207520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980058" y="3808196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980058" y="2482189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73774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8428" y="286088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3254130" y="2130759"/>
            <a:ext cx="64602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ZAKOŃCZENIE </a:t>
            </a:r>
          </a:p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PRAC ZESPOŁU</a:t>
            </a:r>
            <a:endParaRPr lang="pl-PL" sz="2400" b="1" dirty="0" smtClean="0">
              <a:solidFill>
                <a:srgbClr val="0B97DB"/>
              </a:solidFill>
              <a:latin typeface="Nexa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0" y="5568726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9847263" y="-12112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2530129" y="4271141"/>
            <a:ext cx="75424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I Nowy Program Otwierania Danych</a:t>
            </a:r>
            <a:endParaRPr lang="id-ID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89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4994929" y="2798092"/>
            <a:ext cx="6595525" cy="191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Clr>
                <a:srgbClr val="0B97DB"/>
              </a:buClr>
            </a:pPr>
            <a:endParaRPr lang="pl-PL" sz="2000" dirty="0" smtClean="0">
              <a:solidFill>
                <a:srgbClr val="0B97DB"/>
              </a:solidFill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Zgodnie </a:t>
            </a:r>
            <a:r>
              <a:rPr lang="pl-PL" sz="2000" dirty="0">
                <a:latin typeface="Nexa"/>
              </a:rPr>
              <a:t>z decyzją Przewodniczącego Komitetu Rady Ministrów do Spraw Cyfryzacji z dnia 30 września 2016 r. </a:t>
            </a:r>
            <a:endParaRPr lang="pl-PL" sz="2000" dirty="0" smtClean="0">
              <a:latin typeface="Nexa"/>
            </a:endParaRPr>
          </a:p>
          <a:p>
            <a:pPr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Zespół </a:t>
            </a:r>
            <a:r>
              <a:rPr lang="pl-PL" sz="2000" dirty="0">
                <a:latin typeface="Nexa"/>
              </a:rPr>
              <a:t>wykonywał swoje zadania do 31 grudnia 2020 r.</a:t>
            </a:r>
            <a:endParaRPr lang="pl-PL" sz="2000" dirty="0" smtClean="0">
              <a:latin typeface="Nexa"/>
            </a:endParaRPr>
          </a:p>
          <a:p>
            <a:r>
              <a:rPr lang="pl-PL" sz="2000" dirty="0">
                <a:latin typeface="Nexa"/>
              </a:rPr>
              <a:t> 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011707" y="471427"/>
            <a:ext cx="76606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ZAKOŃCZENIE PRAC ZESPOŁU 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2939144" cy="5998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82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4443663" y="3009821"/>
            <a:ext cx="6925377" cy="1817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18 </a:t>
            </a:r>
            <a:r>
              <a:rPr lang="pl-PL" sz="2000" dirty="0">
                <a:latin typeface="Nexa"/>
              </a:rPr>
              <a:t>lutego br. Rada Ministrów przyjęła uchwałę w sprawie Programu </a:t>
            </a:r>
            <a:r>
              <a:rPr lang="pl-PL" sz="2000" dirty="0" smtClean="0">
                <a:latin typeface="Nexa"/>
              </a:rPr>
              <a:t>Otwierania </a:t>
            </a:r>
            <a:r>
              <a:rPr lang="pl-PL" sz="2000" dirty="0">
                <a:latin typeface="Nexa"/>
              </a:rPr>
              <a:t>D</a:t>
            </a:r>
            <a:r>
              <a:rPr lang="pl-PL" sz="2000" dirty="0" smtClean="0">
                <a:latin typeface="Nexa"/>
              </a:rPr>
              <a:t>anych </a:t>
            </a:r>
            <a:r>
              <a:rPr lang="pl-PL" sz="2000" dirty="0">
                <a:latin typeface="Nexa"/>
              </a:rPr>
              <a:t>na lata </a:t>
            </a:r>
            <a:r>
              <a:rPr lang="pl-PL" sz="2000" dirty="0" smtClean="0">
                <a:latin typeface="Nexa"/>
              </a:rPr>
              <a:t>2021–2027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>
                <a:latin typeface="Nexa"/>
              </a:rPr>
              <a:t>Program zakłada </a:t>
            </a:r>
            <a:r>
              <a:rPr lang="pl-PL" sz="2000" dirty="0" smtClean="0">
                <a:latin typeface="Nexa"/>
              </a:rPr>
              <a:t>powołanie nowego </a:t>
            </a:r>
            <a:r>
              <a:rPr lang="pl-PL" sz="2000" dirty="0">
                <a:latin typeface="Nexa"/>
              </a:rPr>
              <a:t>Zespołu zadaniowego ds. </a:t>
            </a:r>
            <a:r>
              <a:rPr lang="pl-PL" sz="2000" dirty="0" smtClean="0">
                <a:latin typeface="Nexa"/>
              </a:rPr>
              <a:t>Programu </a:t>
            </a:r>
            <a:r>
              <a:rPr lang="pl-PL" sz="2000" dirty="0">
                <a:latin typeface="Nexa"/>
              </a:rPr>
              <a:t>O</a:t>
            </a:r>
            <a:r>
              <a:rPr lang="pl-PL" sz="2000" dirty="0" smtClean="0">
                <a:latin typeface="Nexa"/>
              </a:rPr>
              <a:t>twierania </a:t>
            </a:r>
            <a:r>
              <a:rPr lang="pl-PL" sz="2000" dirty="0">
                <a:latin typeface="Nexa"/>
              </a:rPr>
              <a:t>D</a:t>
            </a:r>
            <a:r>
              <a:rPr lang="pl-PL" sz="2000" dirty="0" smtClean="0">
                <a:latin typeface="Nexa"/>
              </a:rPr>
              <a:t>anych </a:t>
            </a:r>
            <a:r>
              <a:rPr lang="pl-PL" sz="2000" dirty="0">
                <a:latin typeface="Nexa"/>
              </a:rPr>
              <a:t>na lata </a:t>
            </a:r>
            <a:r>
              <a:rPr lang="pl-PL" sz="2000" dirty="0" smtClean="0">
                <a:latin typeface="Nexa"/>
              </a:rPr>
              <a:t>2021-2027</a:t>
            </a:r>
            <a:endParaRPr lang="pl-PL" sz="2000" dirty="0">
              <a:latin typeface="Nexa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3425451" y="569993"/>
            <a:ext cx="8356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NOWY PROGRAM OTWIERANIA DANYCH</a:t>
            </a:r>
          </a:p>
        </p:txBody>
      </p:sp>
      <p:sp>
        <p:nvSpPr>
          <p:cNvPr id="9" name="Shape 5062"/>
          <p:cNvSpPr/>
          <p:nvPr/>
        </p:nvSpPr>
        <p:spPr>
          <a:xfrm>
            <a:off x="3949046" y="4212778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3949046" y="3132990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0" y="0"/>
            <a:ext cx="872836" cy="6858000"/>
          </a:xfrm>
          <a:prstGeom prst="rect">
            <a:avLst/>
          </a:prstGeom>
          <a:solidFill>
            <a:srgbClr val="0B97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18" y="2369127"/>
            <a:ext cx="2423160" cy="427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8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/>
          <p:nvPr/>
        </p:nvSpPr>
        <p:spPr>
          <a:xfrm>
            <a:off x="27171" y="203520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1631489" y="1486454"/>
            <a:ext cx="399019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DZIĘKUJĘ</a:t>
            </a:r>
            <a:endParaRPr lang="pl-PL" sz="6000" b="1" dirty="0">
              <a:solidFill>
                <a:schemeClr val="bg1"/>
              </a:solidFill>
              <a:latin typeface="Nex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0465" y="2406022"/>
            <a:ext cx="21194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za uwagę</a:t>
            </a:r>
            <a:endParaRPr lang="id-ID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2981926" y="4590237"/>
            <a:ext cx="5279515" cy="4120291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pl-PL" sz="1600" spc="300" dirty="0" smtClean="0">
              <a:solidFill>
                <a:prstClr val="black">
                  <a:lumMod val="75000"/>
                  <a:lumOff val="25000"/>
                </a:prstClr>
              </a:solidFill>
              <a:latin typeface="Nexa"/>
              <a:cs typeface="Aharoni" pitchFamily="2" charset="-79"/>
            </a:endParaRPr>
          </a:p>
          <a:p>
            <a:pPr lvl="4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pl-PL" b="1" dirty="0" smtClean="0">
                <a:solidFill>
                  <a:srgbClr val="0B97DB"/>
                </a:solidFill>
                <a:latin typeface="Nexa"/>
                <a:cs typeface="Calibri" panose="020F0502020204030204" pitchFamily="34" charset="0"/>
              </a:rPr>
              <a:t>Anna Gos</a:t>
            </a:r>
            <a:endParaRPr lang="pl-PL" b="1" dirty="0">
              <a:solidFill>
                <a:srgbClr val="0B97DB"/>
              </a:solidFill>
              <a:latin typeface="Nexa"/>
              <a:cs typeface="Calibri" panose="020F0502020204030204" pitchFamily="34" charset="0"/>
            </a:endParaRPr>
          </a:p>
          <a:p>
            <a:pPr lvl="4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pl-PL" sz="800" b="1" dirty="0" smtClean="0">
              <a:solidFill>
                <a:schemeClr val="bg1"/>
              </a:solidFill>
              <a:latin typeface="Nexa"/>
              <a:cs typeface="Calibri" panose="020F0502020204030204" pitchFamily="34" charset="0"/>
            </a:endParaRPr>
          </a:p>
          <a:p>
            <a:pPr lvl="4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Pełnomocnik KPRM-Cyfryzacja</a:t>
            </a:r>
          </a:p>
          <a:p>
            <a:pPr lvl="4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ds. otwartości danych</a:t>
            </a:r>
          </a:p>
          <a:p>
            <a:pPr lvl="4">
              <a:lnSpc>
                <a:spcPct val="90000"/>
              </a:lnSpc>
              <a:buFont typeface="Arial" panose="020B0604020202020204" pitchFamily="34" charset="0"/>
              <a:buNone/>
            </a:pPr>
            <a:endParaRPr lang="pl-PL" sz="1400" dirty="0" smtClean="0">
              <a:solidFill>
                <a:srgbClr val="3A455E"/>
              </a:solidFill>
              <a:latin typeface="Nexa"/>
              <a:cs typeface="Calibri" panose="020F0502020204030204" pitchFamily="34" charset="0"/>
            </a:endParaRPr>
          </a:p>
          <a:p>
            <a:pPr lvl="4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pl-PL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Dyrektor </a:t>
            </a:r>
            <a:endParaRPr lang="pl-PL" sz="1400" dirty="0">
              <a:solidFill>
                <a:schemeClr val="bg1"/>
              </a:solidFill>
              <a:latin typeface="Nexa"/>
              <a:cs typeface="Calibri" panose="020F0502020204030204" pitchFamily="34" charset="0"/>
            </a:endParaRPr>
          </a:p>
          <a:p>
            <a:pPr lvl="4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sz="1400" dirty="0" err="1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Depar</a:t>
            </a:r>
            <a:r>
              <a:rPr lang="pl-PL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tament</a:t>
            </a:r>
            <a:r>
              <a:rPr lang="en-US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 </a:t>
            </a:r>
            <a:r>
              <a:rPr lang="pl-PL" sz="1400" dirty="0" smtClean="0">
                <a:solidFill>
                  <a:schemeClr val="bg1"/>
                </a:solidFill>
                <a:latin typeface="Nexa"/>
                <a:cs typeface="Calibri" panose="020F0502020204030204" pitchFamily="34" charset="0"/>
              </a:rPr>
              <a:t>Zarządzania Danymi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8582223" y="4995726"/>
            <a:ext cx="2866030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0B97DB"/>
                </a:solidFill>
                <a:latin typeface="Nexa"/>
              </a:rPr>
              <a:t>Kancelaria Prezesa Rady Ministrów</a:t>
            </a:r>
          </a:p>
          <a:p>
            <a:endParaRPr lang="pl-PL" sz="800" b="1" dirty="0" smtClean="0">
              <a:solidFill>
                <a:srgbClr val="0B97DB"/>
              </a:solidFill>
              <a:latin typeface="Nexa"/>
            </a:endParaRPr>
          </a:p>
          <a:p>
            <a:r>
              <a:rPr lang="pl-PL" sz="1400" b="1" dirty="0" smtClean="0">
                <a:solidFill>
                  <a:schemeClr val="bg1">
                    <a:lumMod val="95000"/>
                  </a:schemeClr>
                </a:solidFill>
                <a:latin typeface="Nexa"/>
              </a:rPr>
              <a:t>otwartedane@mc.gov.pl</a:t>
            </a:r>
          </a:p>
          <a:p>
            <a:endParaRPr lang="pl-PL" sz="1400" b="1" dirty="0">
              <a:solidFill>
                <a:schemeClr val="bg1">
                  <a:lumMod val="95000"/>
                </a:schemeClr>
              </a:solidFill>
              <a:latin typeface="Nexa"/>
            </a:endParaRPr>
          </a:p>
          <a:p>
            <a:r>
              <a:rPr lang="pl-PL" sz="1400" b="1" dirty="0">
                <a:solidFill>
                  <a:schemeClr val="bg1"/>
                </a:solidFill>
                <a:latin typeface="Nexa"/>
              </a:rPr>
              <a:t>d</a:t>
            </a:r>
            <a:r>
              <a:rPr lang="pl-PL" sz="1400" b="1" dirty="0" smtClean="0">
                <a:solidFill>
                  <a:schemeClr val="bg1"/>
                </a:solidFill>
                <a:latin typeface="Nexa"/>
              </a:rPr>
              <a:t>ane.gov.pl</a:t>
            </a:r>
          </a:p>
        </p:txBody>
      </p:sp>
      <p:cxnSp>
        <p:nvCxnSpPr>
          <p:cNvPr id="3" name="Łącznik prosty 2"/>
          <p:cNvCxnSpPr/>
          <p:nvPr/>
        </p:nvCxnSpPr>
        <p:spPr>
          <a:xfrm flipV="1">
            <a:off x="8152773" y="4838351"/>
            <a:ext cx="0" cy="1741747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00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/>
        </p:nvSpPr>
        <p:spPr>
          <a:xfrm>
            <a:off x="241130" y="246419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2142161" y="2621158"/>
            <a:ext cx="8419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ZESPÓŁ ZADANIOWY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50619" y="411447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sz="28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4517870" y="3698975"/>
            <a:ext cx="55226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ds. Programu Otwierania</a:t>
            </a:r>
          </a:p>
          <a:p>
            <a:pPr algn="r"/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Danych Publicznych</a:t>
            </a:r>
            <a:endParaRPr lang="id-ID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23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5060496" y="2445428"/>
            <a:ext cx="6695324" cy="3220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Decyzja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Nr 10/2016 Przewodniczącego Komitetu Rady Ministrów do spraw Cyfryzacji z dnia 30 września 2016 r. w sprawie utworzenia Zespołu zadaniowego do spraw „Programu otwierania danych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publicznych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”,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ze zmianami. </a:t>
            </a: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pl-PL" sz="2000" dirty="0">
                <a:latin typeface="Nexa"/>
              </a:rPr>
              <a:t>Zespół wykonuje swoje zadania w trybie obiegowym za pośrednictwem środków komunikacji elektronicznej </a:t>
            </a:r>
            <a:r>
              <a:rPr lang="pl-PL" sz="2000" dirty="0" smtClean="0">
                <a:latin typeface="Nexa"/>
              </a:rPr>
              <a:t/>
            </a:r>
            <a:br>
              <a:rPr lang="pl-PL" sz="2000" dirty="0" smtClean="0">
                <a:latin typeface="Nexa"/>
              </a:rPr>
            </a:br>
            <a:r>
              <a:rPr lang="pl-PL" sz="2000" dirty="0" smtClean="0">
                <a:latin typeface="Nexa"/>
              </a:rPr>
              <a:t>lub </a:t>
            </a:r>
            <a:r>
              <a:rPr lang="pl-PL" sz="2000" dirty="0">
                <a:latin typeface="Nexa"/>
              </a:rPr>
              <a:t>z wykorzystaniem informatycznych nośników danych</a:t>
            </a:r>
            <a:r>
              <a:rPr lang="pl-PL" sz="2000" dirty="0" smtClean="0">
                <a:latin typeface="Nexa"/>
              </a:rPr>
              <a:t>.</a:t>
            </a:r>
            <a:endParaRPr lang="pl-PL" sz="2000" dirty="0">
              <a:latin typeface="Nexa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060496" y="645517"/>
            <a:ext cx="63399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ZASADY DZIAŁANIA ZESPOŁU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69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4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2851961" y="1929162"/>
            <a:ext cx="8773982" cy="351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Kierownik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Zespołu – Adam Andruszkiewicz, sekretarz stanu, Kancelaria Prezesa Rady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Ministrów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>
                <a:latin typeface="Nexa"/>
                <a:ea typeface="Calibri" panose="020F0502020204030204" pitchFamily="34" charset="0"/>
              </a:rPr>
              <a:t>Zastępca Kierownika Zespołu - Olga </a:t>
            </a:r>
            <a:r>
              <a:rPr lang="pl-PL" sz="2000" dirty="0" err="1">
                <a:latin typeface="Nexa"/>
                <a:ea typeface="Calibri" panose="020F0502020204030204" pitchFamily="34" charset="0"/>
              </a:rPr>
              <a:t>Semeniuk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, podsekretarz stanu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,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Ministerstwo Rozwoju, Pracy i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Technologii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  <a:ea typeface="Calibri" panose="020F0502020204030204" pitchFamily="34" charset="0"/>
              </a:rPr>
              <a:t>Członkowie Zespołu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-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wyznaczeni </a:t>
            </a:r>
            <a:r>
              <a:rPr lang="pl-PL" sz="2000" dirty="0">
                <a:latin typeface="Nexa"/>
                <a:ea typeface="Calibri" panose="020F0502020204030204" pitchFamily="34" charset="0"/>
              </a:rPr>
              <a:t>przez właściwych ministrów sekretarze lub podsekretarze stanu oraz Prezes Głównego Urzędu </a:t>
            </a:r>
            <a:r>
              <a:rPr lang="pl-PL" sz="2000" dirty="0" smtClean="0">
                <a:latin typeface="Nexa"/>
                <a:ea typeface="Calibri" panose="020F0502020204030204" pitchFamily="34" charset="0"/>
              </a:rPr>
              <a:t>Statystycznego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408554" y="657175"/>
            <a:ext cx="36503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SKŁAD ZESPOŁU</a:t>
            </a:r>
          </a:p>
        </p:txBody>
      </p:sp>
      <p:sp>
        <p:nvSpPr>
          <p:cNvPr id="7" name="Shape 5062"/>
          <p:cNvSpPr/>
          <p:nvPr/>
        </p:nvSpPr>
        <p:spPr>
          <a:xfrm>
            <a:off x="2479591" y="306349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2479591" y="4090947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2479592" y="2036039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1364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594528" y="1225897"/>
            <a:ext cx="7630389" cy="6346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Clr>
                <a:srgbClr val="0B97DB"/>
              </a:buClr>
            </a:pPr>
            <a:endParaRPr lang="pl-PL" sz="2000" dirty="0" smtClean="0">
              <a:solidFill>
                <a:srgbClr val="0B97DB"/>
              </a:solidFill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>
                <a:latin typeface="Nexa"/>
              </a:rPr>
              <a:t>opiniowanie rocznego sprawozdania z realizacji „Programu otwierania danych publicznych</a:t>
            </a:r>
            <a:r>
              <a:rPr lang="pl-PL" sz="2000" dirty="0" smtClean="0">
                <a:latin typeface="Nexa"/>
              </a:rPr>
              <a:t>”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>
                <a:latin typeface="Nexa"/>
              </a:rPr>
              <a:t>opiniowanie harmonogramu udostępniania danych w portalu dane.gov.pl opracowanego przez pełnomocników ds. otwartości </a:t>
            </a:r>
            <a:r>
              <a:rPr lang="pl-PL" sz="2000" dirty="0" smtClean="0">
                <a:latin typeface="Nexa"/>
              </a:rPr>
              <a:t>danych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>
                <a:latin typeface="Nexa"/>
              </a:rPr>
              <a:t>opiniowanie projektów dokumentów w zakresie związanym z otwieraniem danych </a:t>
            </a:r>
            <a:r>
              <a:rPr lang="pl-PL" sz="2000" dirty="0" smtClean="0">
                <a:latin typeface="Nexa"/>
              </a:rPr>
              <a:t>publicznych</a:t>
            </a: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>
                <a:latin typeface="Nexa"/>
              </a:rPr>
              <a:t>przygotowywanie rekomendacji dla Komitetu Rady Ministrów do spraw Cyfryzacji dotyczących inicjatyw związanych z otwieraniem danych </a:t>
            </a:r>
            <a:r>
              <a:rPr lang="pl-PL" sz="2000" dirty="0" smtClean="0">
                <a:latin typeface="Nexa"/>
              </a:rPr>
              <a:t>publicznych</a:t>
            </a:r>
            <a:endParaRPr lang="pl-PL" sz="2000" dirty="0">
              <a:latin typeface="Nexa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 smtClean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7190963" y="641122"/>
            <a:ext cx="40679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ZADANIA ZESPOŁU</a:t>
            </a:r>
          </a:p>
        </p:txBody>
      </p:sp>
      <p:sp>
        <p:nvSpPr>
          <p:cNvPr id="7" name="Shape 5062"/>
          <p:cNvSpPr/>
          <p:nvPr/>
        </p:nvSpPr>
        <p:spPr>
          <a:xfrm>
            <a:off x="1180145" y="1888595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1155294" y="2937028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" name="Shape 5062"/>
          <p:cNvSpPr/>
          <p:nvPr/>
        </p:nvSpPr>
        <p:spPr>
          <a:xfrm>
            <a:off x="1180145" y="4252839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" name="Shape 5062"/>
          <p:cNvSpPr/>
          <p:nvPr/>
        </p:nvSpPr>
        <p:spPr>
          <a:xfrm>
            <a:off x="1180145" y="5301272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426755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/>
          <p:nvPr/>
        </p:nvSpPr>
        <p:spPr>
          <a:xfrm>
            <a:off x="231297" y="181104"/>
            <a:ext cx="11741865" cy="6376578"/>
          </a:xfrm>
          <a:prstGeom prst="rect">
            <a:avLst/>
          </a:prstGeom>
          <a:solidFill>
            <a:srgbClr val="000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0" y="556267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1" name="Freeform 5"/>
          <p:cNvSpPr>
            <a:spLocks/>
          </p:cNvSpPr>
          <p:nvPr/>
        </p:nvSpPr>
        <p:spPr bwMode="auto">
          <a:xfrm>
            <a:off x="9847263" y="0"/>
            <a:ext cx="2344737" cy="1295330"/>
          </a:xfrm>
          <a:custGeom>
            <a:avLst/>
            <a:gdLst>
              <a:gd name="T0" fmla="*/ 0 w 2212"/>
              <a:gd name="T1" fmla="*/ 1222 h 1222"/>
              <a:gd name="T2" fmla="*/ 1090 w 2212"/>
              <a:gd name="T3" fmla="*/ 1222 h 1222"/>
              <a:gd name="T4" fmla="*/ 2212 w 2212"/>
              <a:gd name="T5" fmla="*/ 0 h 1222"/>
              <a:gd name="T6" fmla="*/ 1058 w 2212"/>
              <a:gd name="T7" fmla="*/ 0 h 1222"/>
              <a:gd name="T8" fmla="*/ 0 w 2212"/>
              <a:gd name="T9" fmla="*/ 1222 h 1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12" h="1222">
                <a:moveTo>
                  <a:pt x="0" y="1222"/>
                </a:moveTo>
                <a:lnTo>
                  <a:pt x="1090" y="1222"/>
                </a:lnTo>
                <a:lnTo>
                  <a:pt x="2212" y="0"/>
                </a:lnTo>
                <a:lnTo>
                  <a:pt x="1058" y="0"/>
                </a:lnTo>
                <a:lnTo>
                  <a:pt x="0" y="1222"/>
                </a:lnTo>
                <a:close/>
              </a:path>
            </a:pathLst>
          </a:custGeom>
          <a:solidFill>
            <a:srgbClr val="0B97DB"/>
          </a:solidFill>
          <a:ln w="1016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6750619" y="411447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d-ID" sz="28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3063194" y="2706319"/>
            <a:ext cx="84195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 smtClean="0">
                <a:solidFill>
                  <a:schemeClr val="bg1"/>
                </a:solidFill>
                <a:latin typeface="Nexa"/>
              </a:rPr>
              <a:t>SPRAWOZDANIE</a:t>
            </a:r>
          </a:p>
        </p:txBody>
      </p:sp>
      <p:sp>
        <p:nvSpPr>
          <p:cNvPr id="8" name="TextBox 5"/>
          <p:cNvSpPr txBox="1"/>
          <p:nvPr/>
        </p:nvSpPr>
        <p:spPr>
          <a:xfrm>
            <a:off x="6277796" y="3777998"/>
            <a:ext cx="3248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spc="600" dirty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z</a:t>
            </a:r>
            <a:r>
              <a:rPr lang="pl-PL" sz="2400" spc="600" dirty="0" smtClean="0">
                <a:solidFill>
                  <a:srgbClr val="0B97DB"/>
                </a:solidFill>
                <a:latin typeface="Nexa"/>
                <a:ea typeface="Source Sans Pro ExtraLight" panose="020B0303030403020204" pitchFamily="34" charset="0"/>
              </a:rPr>
              <a:t> prac zespołu</a:t>
            </a:r>
            <a:endParaRPr lang="id-ID" sz="2400" spc="600" dirty="0">
              <a:solidFill>
                <a:srgbClr val="0B97DB"/>
              </a:solidFill>
              <a:latin typeface="Nexa"/>
              <a:ea typeface="Source Sans Pro ExtraLight" panose="020B03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06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/>
          <p:nvPr/>
        </p:nvSpPr>
        <p:spPr>
          <a:xfrm>
            <a:off x="1347071" y="1988215"/>
            <a:ext cx="6674711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buClr>
                <a:srgbClr val="0B97DB"/>
              </a:buClr>
            </a:pPr>
            <a:endParaRPr lang="pl-PL" sz="2000" dirty="0" smtClean="0">
              <a:solidFill>
                <a:srgbClr val="0B97DB"/>
              </a:solidFill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Marzec 2020 </a:t>
            </a:r>
            <a:r>
              <a:rPr lang="pl-PL" sz="2000" dirty="0">
                <a:latin typeface="Nexa"/>
              </a:rPr>
              <a:t>r. </a:t>
            </a:r>
            <a:endParaRPr lang="pl-PL" sz="2000" dirty="0" smtClean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Zespół </a:t>
            </a:r>
            <a:r>
              <a:rPr lang="pl-PL" sz="2000" dirty="0">
                <a:latin typeface="Nexa"/>
              </a:rPr>
              <a:t>Zadaniowy pozytywnie zaopiniował harmonogram udostępniania danych w I połowie 2020 r. na portalu </a:t>
            </a:r>
            <a:r>
              <a:rPr lang="pl-PL" sz="2000" dirty="0" smtClean="0">
                <a:latin typeface="Nexa"/>
              </a:rPr>
              <a:t>dane.gov.pl</a:t>
            </a:r>
          </a:p>
          <a:p>
            <a:pPr lvl="0">
              <a:lnSpc>
                <a:spcPct val="114000"/>
              </a:lnSpc>
            </a:pPr>
            <a:endParaRPr lang="pl-PL" sz="2000" dirty="0" smtClean="0">
              <a:latin typeface="Nexa"/>
            </a:endParaRPr>
          </a:p>
          <a:p>
            <a:pPr lvl="0">
              <a:lnSpc>
                <a:spcPct val="114000"/>
              </a:lnSpc>
            </a:pPr>
            <a:endParaRPr lang="pl-PL" sz="2000" dirty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Lipiec 2020 </a:t>
            </a:r>
            <a:r>
              <a:rPr lang="pl-PL" sz="2000" dirty="0">
                <a:latin typeface="Nexa"/>
              </a:rPr>
              <a:t>r. </a:t>
            </a:r>
            <a:endParaRPr lang="pl-PL" sz="2000" dirty="0" smtClean="0">
              <a:latin typeface="Nexa"/>
            </a:endParaRPr>
          </a:p>
          <a:p>
            <a:pPr lvl="0">
              <a:lnSpc>
                <a:spcPct val="114000"/>
              </a:lnSpc>
            </a:pPr>
            <a:r>
              <a:rPr lang="pl-PL" sz="2000" dirty="0" smtClean="0">
                <a:latin typeface="Nexa"/>
              </a:rPr>
              <a:t>Zespół </a:t>
            </a:r>
            <a:r>
              <a:rPr lang="pl-PL" sz="2000" dirty="0">
                <a:latin typeface="Nexa"/>
              </a:rPr>
              <a:t>Zadaniowy pozytywnie zaopiniował harmonogram udostępniania danych w II połowie 2020 r. na portalu </a:t>
            </a:r>
            <a:r>
              <a:rPr lang="pl-PL" sz="2000" dirty="0" smtClean="0">
                <a:latin typeface="Nexa"/>
              </a:rPr>
              <a:t>dane.gov.pl</a:t>
            </a:r>
            <a:endParaRPr lang="pl-PL" sz="2000" dirty="0">
              <a:latin typeface="Nexa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 rot="10800000">
            <a:off x="10134600" y="4795837"/>
            <a:ext cx="2057400" cy="2062163"/>
          </a:xfrm>
          <a:custGeom>
            <a:avLst/>
            <a:gdLst>
              <a:gd name="T0" fmla="*/ 0 w 1296"/>
              <a:gd name="T1" fmla="*/ 624 h 1299"/>
              <a:gd name="T2" fmla="*/ 0 w 1296"/>
              <a:gd name="T3" fmla="*/ 0 h 1299"/>
              <a:gd name="T4" fmla="*/ 526 w 1296"/>
              <a:gd name="T5" fmla="*/ 0 h 1299"/>
              <a:gd name="T6" fmla="*/ 1296 w 1296"/>
              <a:gd name="T7" fmla="*/ 1286 h 1299"/>
              <a:gd name="T8" fmla="*/ 872 w 1296"/>
              <a:gd name="T9" fmla="*/ 1299 h 1299"/>
              <a:gd name="T10" fmla="*/ 256 w 1296"/>
              <a:gd name="T11" fmla="*/ 208 h 1299"/>
              <a:gd name="T12" fmla="*/ 0 w 1296"/>
              <a:gd name="T13" fmla="*/ 624 h 1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96" h="1299">
                <a:moveTo>
                  <a:pt x="0" y="624"/>
                </a:moveTo>
                <a:lnTo>
                  <a:pt x="0" y="0"/>
                </a:lnTo>
                <a:lnTo>
                  <a:pt x="526" y="0"/>
                </a:lnTo>
                <a:lnTo>
                  <a:pt x="1296" y="1286"/>
                </a:lnTo>
                <a:lnTo>
                  <a:pt x="872" y="1299"/>
                </a:lnTo>
                <a:lnTo>
                  <a:pt x="256" y="208"/>
                </a:lnTo>
                <a:lnTo>
                  <a:pt x="0" y="624"/>
                </a:lnTo>
                <a:close/>
              </a:path>
            </a:pathLst>
          </a:custGeom>
          <a:solidFill>
            <a:srgbClr val="0B97DB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4" name="TextBox 4"/>
          <p:cNvSpPr txBox="1"/>
          <p:nvPr/>
        </p:nvSpPr>
        <p:spPr>
          <a:xfrm>
            <a:off x="4490332" y="508187"/>
            <a:ext cx="72072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OPINIOWANIE HARMONOGRAMÓW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00954" y="1092962"/>
            <a:ext cx="3296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l-PL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Nexa"/>
                <a:ea typeface="Source Sans Pro ExtraLight" panose="020B0303030403020204" pitchFamily="34" charset="0"/>
              </a:rPr>
              <a:t>u</a:t>
            </a:r>
            <a:r>
              <a:rPr lang="pl-PL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"/>
                <a:ea typeface="Source Sans Pro ExtraLight" panose="020B0303030403020204" pitchFamily="34" charset="0"/>
              </a:rPr>
              <a:t>dostępniania danych</a:t>
            </a:r>
          </a:p>
          <a:p>
            <a:pPr algn="r"/>
            <a:r>
              <a:rPr lang="pl-PL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"/>
                <a:ea typeface="Source Sans Pro ExtraLight" panose="020B0303030403020204" pitchFamily="34" charset="0"/>
              </a:rPr>
              <a:t>na portalu dane.gov.pl</a:t>
            </a:r>
            <a:endParaRPr lang="id-ID" spc="300" dirty="0">
              <a:solidFill>
                <a:schemeClr val="tx1">
                  <a:lumMod val="85000"/>
                  <a:lumOff val="15000"/>
                </a:schemeClr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7" name="Shape 5062"/>
          <p:cNvSpPr/>
          <p:nvPr/>
        </p:nvSpPr>
        <p:spPr>
          <a:xfrm>
            <a:off x="950820" y="256377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" name="Shape 5062"/>
          <p:cNvSpPr/>
          <p:nvPr/>
        </p:nvSpPr>
        <p:spPr>
          <a:xfrm>
            <a:off x="950820" y="4649603"/>
            <a:ext cx="224937" cy="29246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153" y="81351"/>
                </a:moveTo>
                <a:lnTo>
                  <a:pt x="98153" y="81351"/>
                </a:lnTo>
                <a:cubicBezTo>
                  <a:pt x="92615" y="81351"/>
                  <a:pt x="87076" y="81351"/>
                  <a:pt x="84307" y="83783"/>
                </a:cubicBezTo>
                <a:cubicBezTo>
                  <a:pt x="43692" y="64594"/>
                  <a:pt x="43692" y="64594"/>
                  <a:pt x="43692" y="64594"/>
                </a:cubicBezTo>
                <a:cubicBezTo>
                  <a:pt x="43692" y="62162"/>
                  <a:pt x="43692" y="62162"/>
                  <a:pt x="43692" y="60000"/>
                </a:cubicBezTo>
                <a:lnTo>
                  <a:pt x="43692" y="57567"/>
                </a:lnTo>
                <a:cubicBezTo>
                  <a:pt x="84307" y="35945"/>
                  <a:pt x="84307" y="35945"/>
                  <a:pt x="84307" y="35945"/>
                </a:cubicBezTo>
                <a:cubicBezTo>
                  <a:pt x="87076" y="38378"/>
                  <a:pt x="92615" y="40810"/>
                  <a:pt x="98153" y="40810"/>
                </a:cubicBezTo>
                <a:cubicBezTo>
                  <a:pt x="111692" y="40810"/>
                  <a:pt x="119692" y="31081"/>
                  <a:pt x="119692" y="18918"/>
                </a:cubicBezTo>
                <a:cubicBezTo>
                  <a:pt x="119692" y="9459"/>
                  <a:pt x="111692" y="0"/>
                  <a:pt x="98153" y="0"/>
                </a:cubicBezTo>
                <a:cubicBezTo>
                  <a:pt x="84307" y="0"/>
                  <a:pt x="76307" y="9459"/>
                  <a:pt x="76307" y="18918"/>
                </a:cubicBezTo>
                <a:cubicBezTo>
                  <a:pt x="76307" y="21621"/>
                  <a:pt x="76307" y="21621"/>
                  <a:pt x="76307" y="24054"/>
                </a:cubicBezTo>
                <a:cubicBezTo>
                  <a:pt x="35384" y="45675"/>
                  <a:pt x="35384" y="45675"/>
                  <a:pt x="35384" y="45675"/>
                </a:cubicBezTo>
                <a:cubicBezTo>
                  <a:pt x="32923" y="40810"/>
                  <a:pt x="27076" y="40810"/>
                  <a:pt x="21538" y="40810"/>
                </a:cubicBezTo>
                <a:cubicBezTo>
                  <a:pt x="8000" y="40810"/>
                  <a:pt x="0" y="50270"/>
                  <a:pt x="0" y="60000"/>
                </a:cubicBezTo>
                <a:cubicBezTo>
                  <a:pt x="0" y="71891"/>
                  <a:pt x="8000" y="81351"/>
                  <a:pt x="21538" y="81351"/>
                </a:cubicBezTo>
                <a:cubicBezTo>
                  <a:pt x="27076" y="81351"/>
                  <a:pt x="32923" y="78918"/>
                  <a:pt x="35384" y="76486"/>
                </a:cubicBezTo>
                <a:cubicBezTo>
                  <a:pt x="76307" y="98108"/>
                  <a:pt x="76307" y="98108"/>
                  <a:pt x="76307" y="98108"/>
                </a:cubicBezTo>
                <a:lnTo>
                  <a:pt x="76307" y="100540"/>
                </a:lnTo>
                <a:cubicBezTo>
                  <a:pt x="76307" y="112432"/>
                  <a:pt x="84307" y="119729"/>
                  <a:pt x="98153" y="119729"/>
                </a:cubicBezTo>
                <a:cubicBezTo>
                  <a:pt x="111692" y="119729"/>
                  <a:pt x="119692" y="112432"/>
                  <a:pt x="119692" y="100540"/>
                </a:cubicBezTo>
                <a:cubicBezTo>
                  <a:pt x="119692" y="88648"/>
                  <a:pt x="111692" y="81351"/>
                  <a:pt x="98153" y="81351"/>
                </a:cubicBezTo>
              </a:path>
            </a:pathLst>
          </a:custGeom>
          <a:solidFill>
            <a:srgbClr val="0B97DB"/>
          </a:solidFill>
          <a:ln>
            <a:noFill/>
          </a:ln>
        </p:spPr>
        <p:txBody>
          <a:bodyPr lIns="45700" tIns="22850" rIns="45700" bIns="22850" anchor="ctr" anchorCtr="0">
            <a:noAutofit/>
          </a:bodyPr>
          <a:lstStyle/>
          <a:p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38750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3690189" y="480432"/>
            <a:ext cx="79117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DZIAŁANIA ZESPOŁU ZW. Z PANDEMIĄ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43042" y="1065207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"/>
                <a:ea typeface="Source Sans Pro ExtraLight" panose="020B0303030403020204" pitchFamily="34" charset="0"/>
              </a:rPr>
              <a:t>COVID-19</a:t>
            </a:r>
            <a:endParaRPr lang="id-ID" spc="300" dirty="0">
              <a:solidFill>
                <a:schemeClr val="tx1">
                  <a:lumMod val="85000"/>
                  <a:lumOff val="15000"/>
                </a:schemeClr>
              </a:solidFill>
              <a:latin typeface="Nexa"/>
              <a:ea typeface="Source Sans Pro ExtraLight" panose="020B0303030403020204" pitchFamily="34" charset="0"/>
            </a:endParaRPr>
          </a:p>
        </p:txBody>
      </p:sp>
      <p:sp>
        <p:nvSpPr>
          <p:cNvPr id="9" name="Rectangle 3"/>
          <p:cNvSpPr/>
          <p:nvPr/>
        </p:nvSpPr>
        <p:spPr>
          <a:xfrm>
            <a:off x="3690189" y="2964402"/>
            <a:ext cx="6559404" cy="17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pl-PL" sz="2000" b="1" dirty="0" smtClean="0">
                <a:latin typeface="Nexa"/>
              </a:rPr>
              <a:t>Marzec 2020 </a:t>
            </a:r>
            <a:r>
              <a:rPr lang="pl-PL" sz="2000" b="1" dirty="0">
                <a:latin typeface="Nexa"/>
              </a:rPr>
              <a:t>r</a:t>
            </a:r>
            <a:r>
              <a:rPr lang="pl-PL" sz="2000" b="1" dirty="0" smtClean="0">
                <a:latin typeface="Nexa"/>
              </a:rPr>
              <a:t>.</a:t>
            </a:r>
          </a:p>
          <a:p>
            <a:pPr>
              <a:spcAft>
                <a:spcPts val="0"/>
              </a:spcAft>
            </a:pPr>
            <a:endParaRPr lang="pl-PL" sz="2000" dirty="0">
              <a:latin typeface="Nexa"/>
            </a:endParaRP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pl-PL" sz="2000" dirty="0" smtClean="0">
                <a:latin typeface="Nexa"/>
              </a:rPr>
              <a:t>Wystąpienie Kierownika </a:t>
            </a:r>
            <a:r>
              <a:rPr lang="pl-PL" sz="2000" dirty="0">
                <a:latin typeface="Nexa"/>
              </a:rPr>
              <a:t>Zespołu </a:t>
            </a:r>
            <a:r>
              <a:rPr lang="pl-PL" sz="2000" dirty="0" smtClean="0">
                <a:latin typeface="Nexa"/>
              </a:rPr>
              <a:t>do członków Zespołu </a:t>
            </a:r>
            <a:r>
              <a:rPr lang="pl-PL" sz="2000" dirty="0" smtClean="0">
                <a:latin typeface="Nexa"/>
              </a:rPr>
              <a:t/>
            </a:r>
            <a:br>
              <a:rPr lang="pl-PL" sz="2000" dirty="0" smtClean="0">
                <a:latin typeface="Nexa"/>
              </a:rPr>
            </a:br>
            <a:r>
              <a:rPr lang="pl-PL" sz="2000" dirty="0" smtClean="0">
                <a:latin typeface="Nexa"/>
              </a:rPr>
              <a:t>o </a:t>
            </a:r>
            <a:r>
              <a:rPr lang="pl-PL" sz="2000" dirty="0" smtClean="0">
                <a:latin typeface="Nexa"/>
              </a:rPr>
              <a:t>udostępnianie na portalu dane.gov.pl danych </a:t>
            </a:r>
            <a:r>
              <a:rPr lang="pl-PL" sz="2000" dirty="0">
                <a:latin typeface="Nexa"/>
              </a:rPr>
              <a:t>szczególnie </a:t>
            </a:r>
            <a:r>
              <a:rPr lang="pl-PL" sz="2000" dirty="0" smtClean="0">
                <a:latin typeface="Nexa"/>
              </a:rPr>
              <a:t>pożądanych </a:t>
            </a:r>
            <a:r>
              <a:rPr lang="pl-PL" sz="2000" dirty="0">
                <a:latin typeface="Nexa"/>
              </a:rPr>
              <a:t>w czasie stanu epidemicznego</a:t>
            </a:r>
            <a:r>
              <a:rPr lang="pl-PL" sz="2000" dirty="0" smtClean="0">
                <a:latin typeface="Nexa"/>
              </a:rPr>
              <a:t>.</a:t>
            </a:r>
            <a:endParaRPr lang="pl-PL" sz="2000" dirty="0">
              <a:latin typeface="Nexa"/>
              <a:ea typeface="Calibri" panose="020F0502020204030204" pitchFamily="34" charset="0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0" y="0"/>
            <a:ext cx="872836" cy="6858000"/>
          </a:xfrm>
          <a:prstGeom prst="rect">
            <a:avLst/>
          </a:prstGeom>
          <a:solidFill>
            <a:srgbClr val="0B97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750" y="5909710"/>
            <a:ext cx="767548" cy="878059"/>
          </a:xfrm>
          <a:prstGeom prst="rect">
            <a:avLst/>
          </a:prstGeom>
          <a:solidFill>
            <a:schemeClr val="bg1">
              <a:alpha val="16000"/>
            </a:schemeClr>
          </a:solidFill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8" y="948995"/>
            <a:ext cx="2266604" cy="259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03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zaokrąglony 7"/>
          <p:cNvSpPr/>
          <p:nvPr/>
        </p:nvSpPr>
        <p:spPr>
          <a:xfrm>
            <a:off x="6260005" y="1882308"/>
            <a:ext cx="5618748" cy="4930820"/>
          </a:xfrm>
          <a:prstGeom prst="roundRect">
            <a:avLst>
              <a:gd name="adj" fmla="val 17171"/>
            </a:avLst>
          </a:prstGeom>
          <a:solidFill>
            <a:srgbClr val="E9E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zaokrąglony 1"/>
          <p:cNvSpPr/>
          <p:nvPr/>
        </p:nvSpPr>
        <p:spPr>
          <a:xfrm>
            <a:off x="336885" y="1893929"/>
            <a:ext cx="5618748" cy="4930820"/>
          </a:xfrm>
          <a:prstGeom prst="roundRect">
            <a:avLst>
              <a:gd name="adj" fmla="val 17171"/>
            </a:avLst>
          </a:prstGeom>
          <a:solidFill>
            <a:srgbClr val="E9E9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Rectangle 3"/>
          <p:cNvSpPr/>
          <p:nvPr/>
        </p:nvSpPr>
        <p:spPr>
          <a:xfrm>
            <a:off x="1316001" y="1927181"/>
            <a:ext cx="86905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pl-PL" sz="2000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endParaRPr lang="pl-PL" sz="20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9366341" y="405410"/>
            <a:ext cx="18036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0B97DB"/>
                </a:solidFill>
                <a:latin typeface="Nexa"/>
                <a:ea typeface="Source Sans Pro" panose="020B0503030403020204" pitchFamily="34" charset="0"/>
              </a:rPr>
              <a:t>EFEKTY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43515" y="988221"/>
            <a:ext cx="3798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"/>
                <a:ea typeface="Source Sans Pro ExtraLight" panose="020B0303030403020204" pitchFamily="34" charset="0"/>
              </a:rPr>
              <a:t>Zasoby informacyjne </a:t>
            </a:r>
          </a:p>
          <a:p>
            <a:pPr algn="r"/>
            <a:r>
              <a:rPr lang="pl-PL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exa"/>
                <a:ea typeface="Source Sans Pro ExtraLight" panose="020B0303030403020204" pitchFamily="34" charset="0"/>
              </a:rPr>
              <a:t>portalu Dane.gov.pl </a:t>
            </a:r>
            <a:endParaRPr lang="id-ID" spc="300" dirty="0">
              <a:solidFill>
                <a:schemeClr val="tx1">
                  <a:lumMod val="85000"/>
                  <a:lumOff val="15000"/>
                </a:schemeClr>
              </a:solidFill>
              <a:latin typeface="Nexa"/>
              <a:ea typeface="Source Sans Pro ExtraLight" panose="020B030303040302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70" y="2185679"/>
            <a:ext cx="4944004" cy="439058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313" y="2197707"/>
            <a:ext cx="4908132" cy="439298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640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54DFD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398</Words>
  <Application>Microsoft Office PowerPoint</Application>
  <PresentationFormat>Panoramiczny</PresentationFormat>
  <Paragraphs>99</Paragraphs>
  <Slides>14</Slides>
  <Notes>11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3" baseType="lpstr">
      <vt:lpstr>Aharoni</vt:lpstr>
      <vt:lpstr>Arial</vt:lpstr>
      <vt:lpstr>Calibri</vt:lpstr>
      <vt:lpstr>Calibri Light</vt:lpstr>
      <vt:lpstr>Nexa</vt:lpstr>
      <vt:lpstr>Roboto</vt:lpstr>
      <vt:lpstr>Source Sans Pro</vt:lpstr>
      <vt:lpstr>Source Sans Pro ExtraLight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2020-05-14T07:09:48Z</dcterms:created>
  <dcterms:modified xsi:type="dcterms:W3CDTF">2021-03-03T11:43:46Z</dcterms:modified>
</cp:coreProperties>
</file>