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1"/>
  </p:sldMasterIdLst>
  <p:notesMasterIdLst>
    <p:notesMasterId r:id="rId47"/>
  </p:notesMasterIdLst>
  <p:handoutMasterIdLst>
    <p:handoutMasterId r:id="rId48"/>
  </p:handoutMasterIdLst>
  <p:sldIdLst>
    <p:sldId id="280" r:id="rId2"/>
    <p:sldId id="276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30" r:id="rId28"/>
    <p:sldId id="331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28" r:id="rId42"/>
    <p:sldId id="329" r:id="rId43"/>
    <p:sldId id="285" r:id="rId44"/>
    <p:sldId id="279" r:id="rId45"/>
    <p:sldId id="281" r:id="rId46"/>
  </p:sldIdLst>
  <p:sldSz cx="9144000" cy="5143500" type="screen16x9"/>
  <p:notesSz cx="6858000" cy="9144000"/>
  <p:embeddedFontLst>
    <p:embeddedFont>
      <p:font typeface="Candara" panose="020E0502030303020204" pitchFamily="34" charset="0"/>
      <p:regular r:id="rId49"/>
      <p:bold r:id="rId50"/>
      <p:italic r:id="rId51"/>
      <p:boldItalic r:id="rId52"/>
    </p:embeddedFont>
    <p:embeddedFont>
      <p:font typeface="Poppins Light" panose="00000400000000000000" pitchFamily="2" charset="-18"/>
      <p:regular r:id="rId53"/>
      <p:italic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żytkownik" initials="Użytkowni" lastIdx="5" clrIdx="0">
    <p:extLst>
      <p:ext uri="{19B8F6BF-5375-455C-9EA6-DF929625EA0E}">
        <p15:presenceInfo xmlns:p15="http://schemas.microsoft.com/office/powerpoint/2012/main" userId="Użytkownik" providerId="None"/>
      </p:ext>
    </p:extLst>
  </p:cmAuthor>
  <p:cmAuthor id="2" name="Ewa" initials="EP" lastIdx="12" clrIdx="1">
    <p:extLst>
      <p:ext uri="{19B8F6BF-5375-455C-9EA6-DF929625EA0E}">
        <p15:presenceInfo xmlns:p15="http://schemas.microsoft.com/office/powerpoint/2012/main" userId="Ewa" providerId="None"/>
      </p:ext>
    </p:extLst>
  </p:cmAuthor>
  <p:cmAuthor id="3" name="Reviewer" initials="R" lastIdx="4" clrIdx="2">
    <p:extLst>
      <p:ext uri="{19B8F6BF-5375-455C-9EA6-DF929625EA0E}">
        <p15:presenceInfo xmlns:p15="http://schemas.microsoft.com/office/powerpoint/2012/main" userId="Review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43C"/>
    <a:srgbClr val="57AB27"/>
    <a:srgbClr val="BDDA82"/>
    <a:srgbClr val="98999B"/>
    <a:srgbClr val="6FAD44"/>
    <a:srgbClr val="949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6" autoAdjust="0"/>
    <p:restoredTop sz="94688" autoAdjust="0"/>
  </p:normalViewPr>
  <p:slideViewPr>
    <p:cSldViewPr snapToGrid="0">
      <p:cViewPr varScale="1">
        <p:scale>
          <a:sx n="178" d="100"/>
          <a:sy n="178" d="100"/>
        </p:scale>
        <p:origin x="168" y="4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85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611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27713-48C0-4BB6-AD4C-D5BAD0FF15A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F14C0-A524-49B0-9F16-C7266868D7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81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3_metka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obrazu 13"/>
          <p:cNvSpPr>
            <a:spLocks noGrp="1" noChangeAspect="1"/>
          </p:cNvSpPr>
          <p:nvPr>
            <p:ph type="pic" sz="quarter" idx="12"/>
          </p:nvPr>
        </p:nvSpPr>
        <p:spPr>
          <a:xfrm>
            <a:off x="263525" y="0"/>
            <a:ext cx="8880475" cy="5143500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1" name="Prostokąt 10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63172" y="4217908"/>
            <a:ext cx="8637718" cy="477805"/>
          </a:xfrm>
          <a:solidFill>
            <a:schemeClr val="bg1">
              <a:alpha val="65000"/>
            </a:schemeClr>
          </a:solidFill>
        </p:spPr>
        <p:txBody>
          <a:bodyPr wrap="square" lIns="108000" tIns="72000" rIns="108000" bIns="72000" anchor="b" anchorCtr="0">
            <a:spAutoFit/>
          </a:bodyPr>
          <a:lstStyle>
            <a:lvl1pPr marL="0" indent="0" algn="l">
              <a:buFontTx/>
              <a:buNone/>
              <a:defRPr sz="2400">
                <a:latin typeface="+mj-lt"/>
              </a:defRPr>
            </a:lvl1pPr>
            <a:lvl2pPr marL="342900" indent="0" algn="ctr">
              <a:buFontTx/>
              <a:buNone/>
              <a:defRPr sz="2400">
                <a:latin typeface="+mj-lt"/>
              </a:defRPr>
            </a:lvl2pPr>
            <a:lvl3pPr marL="685800" indent="0" algn="ctr">
              <a:buFontTx/>
              <a:buNone/>
              <a:defRPr sz="2400">
                <a:latin typeface="+mj-lt"/>
              </a:defRPr>
            </a:lvl3pPr>
            <a:lvl4pPr marL="1028700" indent="0" algn="ctr">
              <a:buFontTx/>
              <a:buNone/>
              <a:defRPr sz="2400">
                <a:latin typeface="+mj-lt"/>
              </a:defRPr>
            </a:lvl4pPr>
            <a:lvl5pPr marL="1371600" indent="0" algn="ctr">
              <a:buFontTx/>
              <a:buNone/>
              <a:defRPr sz="2400">
                <a:latin typeface="+mj-lt"/>
              </a:defRPr>
            </a:lvl5pPr>
          </a:lstStyle>
          <a:p>
            <a:pPr lvl="0"/>
            <a:r>
              <a:rPr lang="pl-PL" dirty="0"/>
              <a:t>TYTUŁ </a:t>
            </a:r>
          </a:p>
        </p:txBody>
      </p:sp>
    </p:spTree>
    <p:extLst>
      <p:ext uri="{BB962C8B-B14F-4D97-AF65-F5344CB8AC3E}">
        <p14:creationId xmlns:p14="http://schemas.microsoft.com/office/powerpoint/2010/main" val="291821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1" y="849590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26564" y="1061700"/>
            <a:ext cx="5601067" cy="157851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466241" y="2793514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026561" y="2999950"/>
            <a:ext cx="5610020" cy="158418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3026558" y="855265"/>
            <a:ext cx="5601067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026559" y="2793514"/>
            <a:ext cx="561002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7" name="Prostokąt z rogami zaokrąglonymi z jednej strony 26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9" name="Obraz 2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9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40" name="Obraz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41" name="Prostokąt z rogami zaokrąglonymi z jednej strony 4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42" name="Obraz 4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43" name="Obraz 4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8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90868" y="932266"/>
            <a:ext cx="3336757" cy="36454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8" y="1138701"/>
            <a:ext cx="4634840" cy="157851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2" y="932266"/>
            <a:ext cx="463484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24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6" name="Obraz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7" name="Prostokąt z rogami zaokrąglonymi z jednej strony 26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9" name="Obraz 2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9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" y="837075"/>
            <a:ext cx="8169275" cy="3603625"/>
          </a:xfrm>
        </p:spPr>
        <p:txBody>
          <a:bodyPr lIns="0" r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900" baseline="0"/>
            </a:lvl1pPr>
            <a:lvl2pPr marL="342900" indent="0">
              <a:lnSpc>
                <a:spcPts val="1200"/>
              </a:lnSpc>
              <a:buFontTx/>
              <a:buNone/>
              <a:defRPr sz="1000"/>
            </a:lvl2pPr>
            <a:lvl3pPr marL="685800" indent="0">
              <a:lnSpc>
                <a:spcPts val="1200"/>
              </a:lnSpc>
              <a:buFontTx/>
              <a:buNone/>
              <a:defRPr sz="1000"/>
            </a:lvl3pPr>
            <a:lvl4pPr marL="1028700" indent="0">
              <a:lnSpc>
                <a:spcPts val="1200"/>
              </a:lnSpc>
              <a:buFontTx/>
              <a:buNone/>
              <a:defRPr sz="1000"/>
            </a:lvl4pPr>
            <a:lvl5pPr marL="1371600" indent="0">
              <a:lnSpc>
                <a:spcPts val="1200"/>
              </a:lnSpc>
              <a:buFontTx/>
              <a:buNone/>
              <a:defRPr sz="1000"/>
            </a:lvl5pPr>
          </a:lstStyle>
          <a:p>
            <a:pPr lvl="0"/>
            <a:r>
              <a:rPr lang="pl-PL" dirty="0"/>
              <a:t>Tu tekst do wklejenia SDFKJ</a:t>
            </a:r>
          </a:p>
          <a:p>
            <a:pPr lvl="0"/>
            <a:r>
              <a:rPr lang="pl-PL" dirty="0"/>
              <a:t>FGKL</a:t>
            </a:r>
          </a:p>
        </p:txBody>
      </p:sp>
      <p:sp>
        <p:nvSpPr>
          <p:cNvPr id="15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2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8" name="Obraz 2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9" name="Prostokąt z rogami zaokrąglonymi z jednej strony 2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0" name="Obraz 2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4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4" name="Prostokąt z rogami zaokrąglonymi z jednej strony 13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5" name="Obraz 1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0" name="Prostokąt z rogami zaokrąglonymi z jednej strony 1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0638" y="566146"/>
            <a:ext cx="8215943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7" name="Prostokąt 26"/>
          <p:cNvSpPr/>
          <p:nvPr userDrawn="1"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 txBox="1">
            <a:spLocks/>
          </p:cNvSpPr>
          <p:nvPr userDrawn="1"/>
        </p:nvSpPr>
        <p:spPr>
          <a:xfrm>
            <a:off x="420450" y="28348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/>
              <a:t>CBFC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0562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1" y="835740"/>
            <a:ext cx="8161391" cy="326350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2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5" name="Prostokąt z rogami zaokrąglonymi z jednej strony 24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6" name="Obraz 2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29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1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algn="l">
              <a:defRPr sz="18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0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1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1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6" name="Prostokąt 25"/>
          <p:cNvSpPr/>
          <p:nvPr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9" name="Obraz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0" name="Prostokąt z rogami zaokrąglonymi z jednej strony 2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1" name="Obraz 3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2" name="Prostokąt 31"/>
          <p:cNvSpPr/>
          <p:nvPr userDrawn="1"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97058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637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iec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4366131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5792788" y="0"/>
            <a:ext cx="3351212" cy="5143500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4" name="Prostokąt 13"/>
          <p:cNvSpPr>
            <a:spLocks noChangeAspect="1"/>
          </p:cNvSpPr>
          <p:nvPr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22" name="Prostokąt 21"/>
          <p:cNvSpPr>
            <a:spLocks noChangeAspect="1"/>
          </p:cNvSpPr>
          <p:nvPr userDrawn="1"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26" name="Prostokąt 25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622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oni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6818682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14" name="Prostokąt 13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22" name="Prostokąt 21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3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26" name="Prostokąt 25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487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Koniec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7" name="Prostokąt 6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rostokąt 7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11" name="Prostokąt 10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Prostokąt 13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1379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TU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639870" y="2288719"/>
            <a:ext cx="8240959" cy="1620208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2800" baseline="0">
                <a:latin typeface="+mj-lt"/>
              </a:defRPr>
            </a:lvl1pPr>
          </a:lstStyle>
          <a:p>
            <a:r>
              <a:rPr lang="pl-PL" dirty="0"/>
              <a:t>Generalna Dyrekcja Ochrony Środowiska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37" y="-1"/>
            <a:ext cx="851953" cy="1021347"/>
          </a:xfrm>
          <a:prstGeom prst="rect">
            <a:avLst/>
          </a:prstGeom>
        </p:spPr>
      </p:pic>
      <p:sp>
        <p:nvSpPr>
          <p:cNvPr id="8" name="Prostokąt 7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37" y="-1"/>
            <a:ext cx="851953" cy="10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40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TU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>
            <a:spLocks noChangeAspect="1"/>
          </p:cNvSpPr>
          <p:nvPr/>
        </p:nvSpPr>
        <p:spPr>
          <a:xfrm>
            <a:off x="453657" y="0"/>
            <a:ext cx="888531" cy="3185280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6" y="838043"/>
            <a:ext cx="743998" cy="685604"/>
          </a:xfrm>
          <a:prstGeom prst="rect">
            <a:avLst/>
          </a:prstGeom>
        </p:spPr>
      </p:pic>
      <p:sp>
        <p:nvSpPr>
          <p:cNvPr id="12" name="Prostokąt 11"/>
          <p:cNvSpPr>
            <a:spLocks noChangeAspect="1"/>
          </p:cNvSpPr>
          <p:nvPr/>
        </p:nvSpPr>
        <p:spPr>
          <a:xfrm>
            <a:off x="453657" y="4080042"/>
            <a:ext cx="888531" cy="1063458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ytuł 25"/>
          <p:cNvSpPr>
            <a:spLocks noGrp="1" noChangeAspect="1"/>
          </p:cNvSpPr>
          <p:nvPr>
            <p:ph type="title" hasCustomPrompt="1"/>
          </p:nvPr>
        </p:nvSpPr>
        <p:spPr>
          <a:xfrm>
            <a:off x="1641768" y="3069389"/>
            <a:ext cx="6960813" cy="112933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ts val="2600"/>
              </a:lnSpc>
              <a:defRPr sz="2400" kern="1000" cap="small" spc="0" baseline="0">
                <a:latin typeface="+mj-lt"/>
              </a:defRPr>
            </a:lvl1pPr>
          </a:lstStyle>
          <a:p>
            <a:r>
              <a:rPr lang="pl-PL" dirty="0"/>
              <a:t>GENERALNA DYREKCJA</a:t>
            </a:r>
            <a:br>
              <a:rPr lang="pl-PL" dirty="0"/>
            </a:br>
            <a:r>
              <a:rPr lang="pl-PL" dirty="0"/>
              <a:t>OCHRONY ŚRODOWISKA</a:t>
            </a:r>
            <a:endParaRPr lang="en-US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1" y="3235208"/>
            <a:ext cx="391401" cy="794906"/>
          </a:xfrm>
          <a:prstGeom prst="rect">
            <a:avLst/>
          </a:prstGeom>
        </p:spPr>
      </p:pic>
      <p:sp>
        <p:nvSpPr>
          <p:cNvPr id="7" name="Prostokąt 6"/>
          <p:cNvSpPr>
            <a:spLocks noChangeAspect="1"/>
          </p:cNvSpPr>
          <p:nvPr userDrawn="1"/>
        </p:nvSpPr>
        <p:spPr>
          <a:xfrm>
            <a:off x="453657" y="0"/>
            <a:ext cx="888531" cy="3185280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6" y="838043"/>
            <a:ext cx="743998" cy="685604"/>
          </a:xfrm>
          <a:prstGeom prst="rect">
            <a:avLst/>
          </a:prstGeom>
        </p:spPr>
      </p:pic>
      <p:sp>
        <p:nvSpPr>
          <p:cNvPr id="10" name="Prostokąt 9"/>
          <p:cNvSpPr>
            <a:spLocks noChangeAspect="1"/>
          </p:cNvSpPr>
          <p:nvPr userDrawn="1"/>
        </p:nvSpPr>
        <p:spPr>
          <a:xfrm>
            <a:off x="453657" y="4080042"/>
            <a:ext cx="888531" cy="1063458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1" y="3235208"/>
            <a:ext cx="391401" cy="7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56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1620" userDrawn="1">
          <p15:clr>
            <a:srgbClr val="FBAE40"/>
          </p15:clr>
        </p15:guide>
        <p15:guide id="4" pos="281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YTUŁ 3_metka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obrazu 17"/>
          <p:cNvSpPr>
            <a:spLocks noGrp="1"/>
          </p:cNvSpPr>
          <p:nvPr>
            <p:ph type="pic" sz="quarter" idx="12"/>
          </p:nvPr>
        </p:nvSpPr>
        <p:spPr>
          <a:xfrm>
            <a:off x="263525" y="0"/>
            <a:ext cx="8880475" cy="5143500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63172" y="4217908"/>
            <a:ext cx="4405081" cy="477805"/>
          </a:xfrm>
          <a:solidFill>
            <a:schemeClr val="bg1">
              <a:alpha val="65000"/>
            </a:schemeClr>
          </a:solidFill>
        </p:spPr>
        <p:txBody>
          <a:bodyPr wrap="square" lIns="108000" tIns="72000" rIns="108000" bIns="72000" anchor="b" anchorCtr="0">
            <a:spAutoFit/>
          </a:bodyPr>
          <a:lstStyle>
            <a:lvl1pPr marL="0" indent="0" algn="l">
              <a:buFontTx/>
              <a:buNone/>
              <a:defRPr sz="2400">
                <a:latin typeface="+mj-lt"/>
              </a:defRPr>
            </a:lvl1pPr>
            <a:lvl2pPr marL="342900" indent="0" algn="ctr">
              <a:buFontTx/>
              <a:buNone/>
              <a:defRPr sz="2400">
                <a:latin typeface="+mj-lt"/>
              </a:defRPr>
            </a:lvl2pPr>
            <a:lvl3pPr marL="685800" indent="0" algn="ctr">
              <a:buFontTx/>
              <a:buNone/>
              <a:defRPr sz="2400">
                <a:latin typeface="+mj-lt"/>
              </a:defRPr>
            </a:lvl3pPr>
            <a:lvl4pPr marL="1028700" indent="0" algn="ctr">
              <a:buFontTx/>
              <a:buNone/>
              <a:defRPr sz="2400">
                <a:latin typeface="+mj-lt"/>
              </a:defRPr>
            </a:lvl4pPr>
            <a:lvl5pPr marL="1371600" indent="0" algn="ctr">
              <a:buFontTx/>
              <a:buNone/>
              <a:defRPr sz="2400">
                <a:latin typeface="+mj-lt"/>
              </a:defRPr>
            </a:lvl5pPr>
          </a:lstStyle>
          <a:p>
            <a:pPr lvl="0"/>
            <a:r>
              <a:rPr lang="pl-PL" dirty="0"/>
              <a:t>TYTUŁ </a:t>
            </a:r>
          </a:p>
        </p:txBody>
      </p:sp>
      <p:sp>
        <p:nvSpPr>
          <p:cNvPr id="21" name="Symbol zastępczy obrazu 20"/>
          <p:cNvSpPr>
            <a:spLocks noGrp="1"/>
          </p:cNvSpPr>
          <p:nvPr>
            <p:ph type="pic" sz="quarter" idx="13"/>
          </p:nvPr>
        </p:nvSpPr>
        <p:spPr>
          <a:xfrm>
            <a:off x="8048402" y="0"/>
            <a:ext cx="852488" cy="10207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none"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9" name="Prostokąt 8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53797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YTUŁ_foto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5339" y="2886218"/>
            <a:ext cx="132231" cy="250969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quarter" idx="11" hasCustomPrompt="1"/>
          </p:nvPr>
        </p:nvSpPr>
        <p:spPr>
          <a:xfrm>
            <a:off x="413251" y="3291318"/>
            <a:ext cx="8207375" cy="993135"/>
          </a:xfrm>
        </p:spPr>
        <p:txBody>
          <a:bodyPr>
            <a:norm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FontTx/>
              <a:buNone/>
              <a:defRPr lang="en-US" sz="2800" baseline="0" dirty="0">
                <a:latin typeface="+mj-lt"/>
              </a:defRPr>
            </a:lvl1pPr>
          </a:lstStyle>
          <a:p>
            <a:pPr algn="ctr"/>
            <a:r>
              <a:rPr lang="pl-PL" dirty="0">
                <a:latin typeface="+mn-lt"/>
              </a:rPr>
              <a:t>Generalna Dyrekcja</a:t>
            </a:r>
          </a:p>
          <a:p>
            <a:pPr algn="ctr"/>
            <a:r>
              <a:rPr lang="pl-PL" dirty="0">
                <a:latin typeface="+mn-lt"/>
              </a:rPr>
              <a:t>Ochrony Środowiska</a:t>
            </a:r>
            <a:endParaRPr lang="en-US" dirty="0">
              <a:latin typeface="+mn-lt"/>
            </a:endParaRP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2732088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6" name="Prostokąt z rogami zaokrąglonymi z jednej strony 15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7" name="Obraz 16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5339" y="2886218"/>
            <a:ext cx="132231" cy="2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64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5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7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6406441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3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406438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3436328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436326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1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436324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6406429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9" name="Prostokąt 28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8" name="Obraz 3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9" name="Prostokąt z rogami zaokrąglonymi z jednej strony 3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40" name="Obraz 3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41" name="Obraz 4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96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1" y="849590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26564" y="1061700"/>
            <a:ext cx="5601067" cy="157851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466241" y="2793514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026561" y="2999950"/>
            <a:ext cx="5610020" cy="158418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3026558" y="855265"/>
            <a:ext cx="5601067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026559" y="2793514"/>
            <a:ext cx="561002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8" name="Prostokąt 17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1" name="Obraz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7" name="Prostokąt z rogami zaokrąglonymi z jednej strony 26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9" name="Obraz 2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37" name="Obraz 3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499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90868" y="932266"/>
            <a:ext cx="3336757" cy="36454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8" y="1138701"/>
            <a:ext cx="4634840" cy="157851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2" y="932266"/>
            <a:ext cx="463484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4" name="Prostokąt 13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70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4" name="Prostokąt 13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15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" y="957263"/>
            <a:ext cx="8169275" cy="3603625"/>
          </a:xfrm>
        </p:spPr>
        <p:txBody>
          <a:bodyPr lIns="0" r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900" baseline="0"/>
            </a:lvl1pPr>
            <a:lvl2pPr marL="342900" indent="0">
              <a:lnSpc>
                <a:spcPts val="1200"/>
              </a:lnSpc>
              <a:buFontTx/>
              <a:buNone/>
              <a:defRPr sz="1000"/>
            </a:lvl2pPr>
            <a:lvl3pPr marL="685800" indent="0">
              <a:lnSpc>
                <a:spcPts val="1200"/>
              </a:lnSpc>
              <a:buFontTx/>
              <a:buNone/>
              <a:defRPr sz="1000"/>
            </a:lvl3pPr>
            <a:lvl4pPr marL="1028700" indent="0">
              <a:lnSpc>
                <a:spcPts val="1200"/>
              </a:lnSpc>
              <a:buFontTx/>
              <a:buNone/>
              <a:defRPr sz="1000"/>
            </a:lvl4pPr>
            <a:lvl5pPr marL="1371600" indent="0">
              <a:lnSpc>
                <a:spcPts val="1200"/>
              </a:lnSpc>
              <a:buFontTx/>
              <a:buNone/>
              <a:defRPr sz="1000"/>
            </a:lvl5pPr>
          </a:lstStyle>
          <a:p>
            <a:pPr lvl="0"/>
            <a:r>
              <a:rPr lang="pl-PL" dirty="0"/>
              <a:t>Tu tekst do wklejenia SDFKJ</a:t>
            </a:r>
          </a:p>
          <a:p>
            <a:pPr lvl="0"/>
            <a:r>
              <a:rPr lang="pl-PL" dirty="0"/>
              <a:t>FGKL</a:t>
            </a:r>
          </a:p>
        </p:txBody>
      </p:sp>
      <p:sp>
        <p:nvSpPr>
          <p:cNvPr id="14" name="Prostokąt 13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9" name="Prostokąt z rogami zaokrąglonymi z jednej strony 18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70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9" name="Prostokąt 8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4" name="Prostokąt z rogami zaokrąglonymi z jednej strony 13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5" name="Obraz 14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15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0" name="Prostokąt z rogami zaokrąglonymi z jednej strony 19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20688" y="29427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0638" y="566146"/>
            <a:ext cx="8215943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5" name="Prostokąt 14"/>
          <p:cNvSpPr/>
          <p:nvPr userDrawn="1"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6" name="Prostokąt 15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9" name="Obraz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 userDrawn="1"/>
        </p:nvSpPr>
        <p:spPr>
          <a:xfrm>
            <a:off x="420688" y="29427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595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21" name="Prostokąt 20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5" name="Prostokąt z rogami zaokrąglonymi z jednej strony 24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6" name="Obraz 25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64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ł i 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1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0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6" name="Prostokąt 15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22" name="Obraz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4" name="Prostokąt z rogami zaokrąglonymi z jednej strony 23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5" name="Obraz 24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6" name="Prostokąt 25"/>
          <p:cNvSpPr/>
          <p:nvPr userDrawn="1"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598752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024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oniec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4366131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5792788" y="0"/>
            <a:ext cx="3351212" cy="5143500"/>
          </a:xfrm>
        </p:spPr>
        <p:txBody>
          <a:bodyPr/>
          <a:lstStyle/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4" name="Prostokąt 13"/>
          <p:cNvSpPr>
            <a:spLocks noChangeAspect="1"/>
          </p:cNvSpPr>
          <p:nvPr userDrawn="1"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4930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Koni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6818682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14" name="Prostokąt 13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9" name="Prostokąt 18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Obraz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32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Koniec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rostokąt 11"/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  <p:sp>
        <p:nvSpPr>
          <p:cNvPr id="7" name="Prostokąt 6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rostokąt 7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1593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639870" y="2288719"/>
            <a:ext cx="8240959" cy="1620208"/>
          </a:xfrm>
        </p:spPr>
        <p:txBody>
          <a:bodyPr>
            <a:normAutofit/>
          </a:bodyPr>
          <a:lstStyle>
            <a:lvl1pPr>
              <a:lnSpc>
                <a:spcPts val="3000"/>
              </a:lnSpc>
              <a:defRPr sz="2800" baseline="0">
                <a:latin typeface="+mj-lt"/>
              </a:defRPr>
            </a:lvl1pPr>
          </a:lstStyle>
          <a:p>
            <a:r>
              <a:rPr lang="pl-PL" dirty="0"/>
              <a:t>Generalna Dyrekcja Ochrony Środowiska</a:t>
            </a:r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37" y="-1"/>
            <a:ext cx="851953" cy="10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877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>
            <a:spLocks noChangeAspect="1"/>
          </p:cNvSpPr>
          <p:nvPr userDrawn="1"/>
        </p:nvSpPr>
        <p:spPr>
          <a:xfrm>
            <a:off x="453657" y="0"/>
            <a:ext cx="888531" cy="3185280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6" y="838043"/>
            <a:ext cx="743998" cy="685604"/>
          </a:xfrm>
          <a:prstGeom prst="rect">
            <a:avLst/>
          </a:prstGeom>
        </p:spPr>
      </p:pic>
      <p:sp>
        <p:nvSpPr>
          <p:cNvPr id="12" name="Prostokąt 11"/>
          <p:cNvSpPr>
            <a:spLocks noChangeAspect="1"/>
          </p:cNvSpPr>
          <p:nvPr userDrawn="1"/>
        </p:nvSpPr>
        <p:spPr>
          <a:xfrm>
            <a:off x="453657" y="4080042"/>
            <a:ext cx="888531" cy="1063458"/>
          </a:xfrm>
          <a:prstGeom prst="rect">
            <a:avLst/>
          </a:prstGeom>
          <a:solidFill>
            <a:srgbClr val="949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ytuł 25"/>
          <p:cNvSpPr>
            <a:spLocks noGrp="1" noChangeAspect="1"/>
          </p:cNvSpPr>
          <p:nvPr>
            <p:ph type="title" hasCustomPrompt="1"/>
          </p:nvPr>
        </p:nvSpPr>
        <p:spPr>
          <a:xfrm>
            <a:off x="1641768" y="3069389"/>
            <a:ext cx="6960813" cy="1129335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lnSpc>
                <a:spcPts val="2600"/>
              </a:lnSpc>
              <a:defRPr sz="2400" kern="1000" cap="small" spc="0" baseline="0">
                <a:latin typeface="+mj-lt"/>
              </a:defRPr>
            </a:lvl1pPr>
          </a:lstStyle>
          <a:p>
            <a:r>
              <a:rPr lang="pl-PL" dirty="0"/>
              <a:t>GENERALNA DYREKCJA</a:t>
            </a:r>
            <a:br>
              <a:rPr lang="pl-PL" dirty="0"/>
            </a:br>
            <a:r>
              <a:rPr lang="pl-PL" dirty="0"/>
              <a:t>OCHRONY ŚRODOWISKA</a:t>
            </a:r>
            <a:endParaRPr lang="en-US" dirty="0"/>
          </a:p>
        </p:txBody>
      </p: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1" y="3235208"/>
            <a:ext cx="391401" cy="7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94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1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3_metka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ymbol zastępczy obrazu 17"/>
          <p:cNvSpPr>
            <a:spLocks noGrp="1"/>
          </p:cNvSpPr>
          <p:nvPr>
            <p:ph type="pic" sz="quarter" idx="12"/>
          </p:nvPr>
        </p:nvSpPr>
        <p:spPr>
          <a:xfrm>
            <a:off x="263525" y="0"/>
            <a:ext cx="8880475" cy="5143500"/>
          </a:xfrm>
        </p:spPr>
        <p:txBody>
          <a:bodyPr/>
          <a:lstStyle/>
          <a:p>
            <a:endParaRPr lang="pl-PL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7" name="Prostokąt 6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63172" y="4217908"/>
            <a:ext cx="4405081" cy="477805"/>
          </a:xfrm>
          <a:solidFill>
            <a:schemeClr val="bg1">
              <a:alpha val="65000"/>
            </a:schemeClr>
          </a:solidFill>
        </p:spPr>
        <p:txBody>
          <a:bodyPr wrap="square" lIns="108000" tIns="72000" rIns="108000" bIns="72000" anchor="b" anchorCtr="0">
            <a:spAutoFit/>
          </a:bodyPr>
          <a:lstStyle>
            <a:lvl1pPr marL="0" indent="0" algn="l">
              <a:buFontTx/>
              <a:buNone/>
              <a:defRPr sz="2400">
                <a:latin typeface="+mj-lt"/>
              </a:defRPr>
            </a:lvl1pPr>
            <a:lvl2pPr marL="342900" indent="0" algn="ctr">
              <a:buFontTx/>
              <a:buNone/>
              <a:defRPr sz="2400">
                <a:latin typeface="+mj-lt"/>
              </a:defRPr>
            </a:lvl2pPr>
            <a:lvl3pPr marL="685800" indent="0" algn="ctr">
              <a:buFontTx/>
              <a:buNone/>
              <a:defRPr sz="2400">
                <a:latin typeface="+mj-lt"/>
              </a:defRPr>
            </a:lvl3pPr>
            <a:lvl4pPr marL="1028700" indent="0" algn="ctr">
              <a:buFontTx/>
              <a:buNone/>
              <a:defRPr sz="2400">
                <a:latin typeface="+mj-lt"/>
              </a:defRPr>
            </a:lvl4pPr>
            <a:lvl5pPr marL="1371600" indent="0" algn="ctr">
              <a:buFontTx/>
              <a:buNone/>
              <a:defRPr sz="2400">
                <a:latin typeface="+mj-lt"/>
              </a:defRPr>
            </a:lvl5pPr>
          </a:lstStyle>
          <a:p>
            <a:pPr lvl="0"/>
            <a:r>
              <a:rPr lang="pl-PL" dirty="0"/>
              <a:t>TYTUŁ </a:t>
            </a:r>
          </a:p>
        </p:txBody>
      </p:sp>
      <p:sp>
        <p:nvSpPr>
          <p:cNvPr id="21" name="Symbol zastępczy obrazu 20"/>
          <p:cNvSpPr>
            <a:spLocks noGrp="1"/>
          </p:cNvSpPr>
          <p:nvPr>
            <p:ph type="pic" sz="quarter" idx="13"/>
          </p:nvPr>
        </p:nvSpPr>
        <p:spPr>
          <a:xfrm>
            <a:off x="8048402" y="0"/>
            <a:ext cx="852488" cy="1020763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none"/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32502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_foto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5339" y="2886218"/>
            <a:ext cx="132231" cy="250969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quarter" idx="11" hasCustomPrompt="1"/>
          </p:nvPr>
        </p:nvSpPr>
        <p:spPr>
          <a:xfrm>
            <a:off x="413251" y="3291318"/>
            <a:ext cx="8207375" cy="993135"/>
          </a:xfrm>
        </p:spPr>
        <p:txBody>
          <a:bodyPr>
            <a:norm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FontTx/>
              <a:buNone/>
              <a:defRPr lang="en-US" sz="2800" baseline="0" dirty="0">
                <a:latin typeface="+mj-lt"/>
              </a:defRPr>
            </a:lvl1pPr>
          </a:lstStyle>
          <a:p>
            <a:pPr algn="ctr"/>
            <a:r>
              <a:rPr lang="pl-PL" dirty="0">
                <a:latin typeface="+mn-lt"/>
              </a:rPr>
              <a:t>Generalna Dyrekcja</a:t>
            </a:r>
          </a:p>
          <a:p>
            <a:pPr algn="ctr"/>
            <a:r>
              <a:rPr lang="pl-PL" dirty="0">
                <a:latin typeface="+mn-lt"/>
              </a:rPr>
              <a:t>Ochrony Środowiska</a:t>
            </a:r>
            <a:endParaRPr lang="en-US" dirty="0">
              <a:latin typeface="+mn-lt"/>
            </a:endParaRP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2732088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4176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5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7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4" hasCustomPrompt="1"/>
          </p:nvPr>
        </p:nvSpPr>
        <p:spPr>
          <a:xfrm>
            <a:off x="6406441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3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406438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3436328" y="911954"/>
            <a:ext cx="2221191" cy="166589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436326" y="2864204"/>
            <a:ext cx="2221190" cy="1590707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1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436324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6406429" y="2657769"/>
            <a:ext cx="2221190" cy="20260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ctr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3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42221080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66241" y="849590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026564" y="1061700"/>
            <a:ext cx="5601067" cy="157851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16" hasCustomPrompt="1"/>
          </p:nvPr>
        </p:nvSpPr>
        <p:spPr>
          <a:xfrm>
            <a:off x="466241" y="2793514"/>
            <a:ext cx="2387498" cy="179062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/>
              <a:t>Obraz</a:t>
            </a:r>
            <a:r>
              <a:rPr lang="en-US"/>
              <a:t> 2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3026561" y="2999950"/>
            <a:ext cx="5610020" cy="1584186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9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3026558" y="855265"/>
            <a:ext cx="5601067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026559" y="2793514"/>
            <a:ext cx="561002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2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32708035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oto, tytuł,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90868" y="932266"/>
            <a:ext cx="3336757" cy="36454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pl-PL" dirty="0"/>
              <a:t>Obraz</a:t>
            </a:r>
            <a:r>
              <a:rPr lang="en-US" dirty="0"/>
              <a:t> 1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6248" y="1138701"/>
            <a:ext cx="4634840" cy="157851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None/>
              <a:defRPr sz="850" baseline="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466242" y="932266"/>
            <a:ext cx="4634840" cy="20260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>
              <a:lnSpc>
                <a:spcPts val="1100"/>
              </a:lnSpc>
              <a:spcBef>
                <a:spcPts val="0"/>
              </a:spcBef>
              <a:buNone/>
              <a:defRPr sz="1000" cap="small" baseline="0">
                <a:latin typeface="+mj-lt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pl-PL" dirty="0"/>
              <a:t>TEKST</a:t>
            </a:r>
            <a:r>
              <a:rPr lang="en-US" dirty="0"/>
              <a:t> 1</a:t>
            </a:r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30" name="Obraz 2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31" name="Prostokąt z rogami zaokrąglonymi z jednej strony 30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32" name="Obraz 31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3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34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35" name="Obraz 3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3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2155851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29448320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0" name="Obraz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>
                <a:latin typeface="+mn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>
                <a:latin typeface="+mj-lt"/>
              </a:defRPr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" y="957263"/>
            <a:ext cx="8169275" cy="3603625"/>
          </a:xfrm>
        </p:spPr>
        <p:txBody>
          <a:bodyPr lIns="0" rIns="0">
            <a:normAutofit/>
          </a:bodyPr>
          <a:lstStyle>
            <a:lvl1pPr marL="0" indent="0">
              <a:lnSpc>
                <a:spcPts val="1100"/>
              </a:lnSpc>
              <a:spcBef>
                <a:spcPts val="0"/>
              </a:spcBef>
              <a:buFontTx/>
              <a:buNone/>
              <a:defRPr sz="900" baseline="0"/>
            </a:lvl1pPr>
            <a:lvl2pPr marL="342900" indent="0">
              <a:lnSpc>
                <a:spcPts val="1200"/>
              </a:lnSpc>
              <a:buFontTx/>
              <a:buNone/>
              <a:defRPr sz="1000"/>
            </a:lvl2pPr>
            <a:lvl3pPr marL="685800" indent="0">
              <a:lnSpc>
                <a:spcPts val="1200"/>
              </a:lnSpc>
              <a:buFontTx/>
              <a:buNone/>
              <a:defRPr sz="1000"/>
            </a:lvl3pPr>
            <a:lvl4pPr marL="1028700" indent="0">
              <a:lnSpc>
                <a:spcPts val="1200"/>
              </a:lnSpc>
              <a:buFontTx/>
              <a:buNone/>
              <a:defRPr sz="1000"/>
            </a:lvl4pPr>
            <a:lvl5pPr marL="1371600" indent="0">
              <a:lnSpc>
                <a:spcPts val="1200"/>
              </a:lnSpc>
              <a:buFontTx/>
              <a:buNone/>
              <a:defRPr sz="1000"/>
            </a:lvl5pPr>
          </a:lstStyle>
          <a:p>
            <a:pPr lvl="0"/>
            <a:r>
              <a:rPr lang="pl-PL" dirty="0"/>
              <a:t>Tu tekst do wklejenia SDFKJ</a:t>
            </a:r>
          </a:p>
          <a:p>
            <a:pPr lvl="0"/>
            <a:r>
              <a:rPr lang="pl-PL" dirty="0"/>
              <a:t>FGKL</a:t>
            </a:r>
          </a:p>
        </p:txBody>
      </p:sp>
    </p:spTree>
    <p:extLst>
      <p:ext uri="{BB962C8B-B14F-4D97-AF65-F5344CB8AC3E}">
        <p14:creationId xmlns:p14="http://schemas.microsoft.com/office/powerpoint/2010/main" val="2789648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op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26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0" name="Prostokąt z rogami zaokrąglonymi z jednej strony 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1" name="Obraz 1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3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1446960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0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13" name="Prostokąt 12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8" name="Obraz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0" name="Prostokąt z rogami zaokrąglonymi z jednej strony 19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21" name="Obraz 20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 userDrawn="1"/>
        </p:nvSpPr>
        <p:spPr>
          <a:xfrm>
            <a:off x="420688" y="294279"/>
            <a:ext cx="8207182" cy="27186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kern="1200" cap="sm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20638" y="566146"/>
            <a:ext cx="8215943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11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3447564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Wingdings" panose="05000000000000000000" pitchFamily="2" charset="2"/>
              <a:buChar char="§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00" y="336100"/>
            <a:ext cx="101886" cy="193375"/>
          </a:xfrm>
          <a:prstGeom prst="rect">
            <a:avLst/>
          </a:prstGeom>
        </p:spPr>
      </p:pic>
      <p:sp>
        <p:nvSpPr>
          <p:cNvPr id="16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2947569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tek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66242" y="294279"/>
            <a:ext cx="8161628" cy="271868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algn="l">
              <a:defRPr sz="1600" cap="small" baseline="0">
                <a:latin typeface="+mj-lt"/>
              </a:defRPr>
            </a:lvl1pPr>
          </a:lstStyle>
          <a:p>
            <a:r>
              <a:rPr lang="pl-PL" dirty="0"/>
              <a:t>CBFC</a:t>
            </a:r>
            <a:endParaRPr lang="en-US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6241" y="566146"/>
            <a:ext cx="8170340" cy="20643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l">
              <a:buNone/>
              <a:defRPr sz="10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pl-PL" dirty="0"/>
              <a:t>podtytuł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466240" y="918673"/>
            <a:ext cx="8161391" cy="3263504"/>
          </a:xfrm>
          <a:prstGeom prst="rect">
            <a:avLst/>
          </a:prstGeom>
        </p:spPr>
        <p:txBody>
          <a:bodyPr lIns="0">
            <a:noAutofit/>
          </a:bodyPr>
          <a:lstStyle>
            <a:lvl1pPr marL="400031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900" baseline="0"/>
            </a:lvl1pPr>
            <a:lvl2pPr marL="857208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800" baseline="0"/>
            </a:lvl2pPr>
            <a:lvl3pPr marL="1314386" indent="-171442">
              <a:lnSpc>
                <a:spcPts val="1200"/>
              </a:lnSpc>
              <a:buSzPct val="110000"/>
              <a:buFont typeface="Poppins Light" panose="00000400000000000000" pitchFamily="2" charset="0"/>
              <a:buChar char="•"/>
              <a:defRPr sz="700" baseline="0"/>
            </a:lvl3pPr>
            <a:lvl4pPr>
              <a:defRPr sz="1200"/>
            </a:lvl4pPr>
            <a:lvl5pPr>
              <a:defRPr sz="900"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280799" y="4737438"/>
            <a:ext cx="8346833" cy="40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889925" y="4848615"/>
            <a:ext cx="1639303" cy="173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A9C51-D5CF-4AB1-8194-DA8FCB353E33}" type="slidenum">
              <a:rPr lang="en-US" sz="800" b="0" smtClean="0">
                <a:solidFill>
                  <a:srgbClr val="949699"/>
                </a:solidFill>
              </a:rPr>
              <a:pPr algn="r"/>
              <a:t>‹#›</a:t>
            </a:fld>
            <a:endParaRPr lang="en-US" sz="800" b="0" dirty="0">
              <a:solidFill>
                <a:srgbClr val="949699"/>
              </a:solidFill>
            </a:endParaRPr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18" name="Prostokąt z rogami zaokrąglonymi z jednej strony 17"/>
          <p:cNvSpPr>
            <a:spLocks/>
          </p:cNvSpPr>
          <p:nvPr userDrawn="1"/>
        </p:nvSpPr>
        <p:spPr>
          <a:xfrm>
            <a:off x="8704044" y="4737438"/>
            <a:ext cx="365705" cy="406066"/>
          </a:xfrm>
          <a:prstGeom prst="round2SameRect">
            <a:avLst>
              <a:gd name="adj1" fmla="val 9753"/>
              <a:gd name="adj2" fmla="val 0"/>
            </a:avLst>
          </a:prstGeom>
          <a:solidFill>
            <a:srgbClr val="9496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>
              <a:ln>
                <a:noFill/>
              </a:ln>
            </a:endParaRPr>
          </a:p>
        </p:txBody>
      </p:sp>
      <p:pic>
        <p:nvPicPr>
          <p:cNvPr id="19" name="Obraz 1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966" y="4800765"/>
            <a:ext cx="282513" cy="260340"/>
          </a:xfrm>
          <a:prstGeom prst="rect">
            <a:avLst/>
          </a:prstGeom>
        </p:spPr>
      </p:pic>
      <p:sp>
        <p:nvSpPr>
          <p:cNvPr id="11" name="Prostokąt 10"/>
          <p:cNvSpPr/>
          <p:nvPr userDrawn="1"/>
        </p:nvSpPr>
        <p:spPr>
          <a:xfrm>
            <a:off x="-2115" y="319559"/>
            <a:ext cx="280799" cy="189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800"/>
          </a:p>
        </p:txBody>
      </p:sp>
      <p:sp>
        <p:nvSpPr>
          <p:cNvPr id="20" name="Symbol zastępczy tekstu 2"/>
          <p:cNvSpPr>
            <a:spLocks noGrp="1"/>
          </p:cNvSpPr>
          <p:nvPr>
            <p:ph type="body" sz="quarter" idx="10" hasCustomPrompt="1"/>
          </p:nvPr>
        </p:nvSpPr>
        <p:spPr>
          <a:xfrm>
            <a:off x="420688" y="4800600"/>
            <a:ext cx="7780337" cy="288925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900" cap="small" baseline="0"/>
            </a:lvl1pPr>
            <a:lvl2pPr marL="342900" indent="0" algn="ctr">
              <a:buFontTx/>
              <a:buNone/>
              <a:defRPr sz="700"/>
            </a:lvl2pPr>
            <a:lvl3pPr marL="685800" indent="0" algn="ctr">
              <a:buFontTx/>
              <a:buNone/>
              <a:defRPr sz="700"/>
            </a:lvl3pPr>
            <a:lvl4pPr marL="1028700" indent="0" algn="ctr">
              <a:buFontTx/>
              <a:buNone/>
              <a:defRPr sz="700"/>
            </a:lvl4pPr>
            <a:lvl5pPr marL="1371600" indent="0" algn="ctr">
              <a:buFontTx/>
              <a:buNone/>
              <a:defRPr sz="700"/>
            </a:lvl5pPr>
          </a:lstStyle>
          <a:p>
            <a:pPr lvl="0"/>
            <a:r>
              <a:rPr lang="pl-PL" dirty="0"/>
              <a:t>tytuł rozdziału</a:t>
            </a:r>
          </a:p>
        </p:txBody>
      </p:sp>
    </p:spTree>
    <p:extLst>
      <p:ext uri="{BB962C8B-B14F-4D97-AF65-F5344CB8AC3E}">
        <p14:creationId xmlns:p14="http://schemas.microsoft.com/office/powerpoint/2010/main" val="30257179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71236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iec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 userDrawn="1"/>
        </p:nvSpPr>
        <p:spPr>
          <a:xfrm>
            <a:off x="263172" y="0"/>
            <a:ext cx="5530205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4366131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323" y="3635298"/>
            <a:ext cx="797368" cy="1508202"/>
          </a:xfrm>
          <a:prstGeom prst="rect">
            <a:avLst/>
          </a:prstGeom>
          <a:noFill/>
        </p:spPr>
      </p:pic>
      <p:sp>
        <p:nvSpPr>
          <p:cNvPr id="4" name="Symbol zastępczy obrazu 3"/>
          <p:cNvSpPr>
            <a:spLocks noGrp="1"/>
          </p:cNvSpPr>
          <p:nvPr>
            <p:ph type="pic" sz="quarter" idx="10"/>
          </p:nvPr>
        </p:nvSpPr>
        <p:spPr>
          <a:xfrm>
            <a:off x="5792788" y="0"/>
            <a:ext cx="3351212" cy="5143500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96437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oni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ytuł 3"/>
          <p:cNvSpPr txBox="1">
            <a:spLocks/>
          </p:cNvSpPr>
          <p:nvPr userDrawn="1"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4" y="1710701"/>
            <a:ext cx="1600991" cy="147533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4159598"/>
            <a:ext cx="513525" cy="542593"/>
          </a:xfrm>
          <a:prstGeom prst="rect">
            <a:avLst/>
          </a:prstGeom>
        </p:spPr>
      </p:pic>
      <p:sp>
        <p:nvSpPr>
          <p:cNvPr id="12" name="Prostokąt 11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296618" y="912244"/>
            <a:ext cx="6818682" cy="311674"/>
          </a:xfrm>
        </p:spPr>
        <p:txBody>
          <a:bodyPr anchor="t">
            <a:normAutofit/>
          </a:bodyPr>
          <a:lstStyle>
            <a:lvl1pPr>
              <a:defRPr sz="1600" cap="sm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 dirty="0"/>
              <a:t>dziękujemy za uwagę</a:t>
            </a:r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54648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oniec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>
            <a:spLocks noChangeAspect="1"/>
          </p:cNvSpPr>
          <p:nvPr userDrawn="1"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Prostokąt 11"/>
          <p:cNvSpPr/>
          <p:nvPr userDrawn="1"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 trans="61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709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42949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A64F287-EE83-4DBC-8586-B53C2CD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2DDFB-8633-484E-8DD3-BDFF3481EAEE}" type="datetimeFigureOut">
              <a:rPr lang="pl-PL"/>
              <a:pPr>
                <a:defRPr/>
              </a:pPr>
              <a:t>09.09.2026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A42FF79-F6E1-4B19-80E1-EA95D845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034E4E-067C-470D-AEF7-9636757E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DDBB2-DE22-4975-A731-9812A79E7F8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8992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C764DE79-268F-4C1A-8933-263129D2AF90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9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3" r:id="rId2"/>
    <p:sldLayoutId id="2147483734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693" r:id="rId30"/>
    <p:sldLayoutId id="2147483694" r:id="rId31"/>
    <p:sldLayoutId id="2147483705" r:id="rId32"/>
    <p:sldLayoutId id="2147483695" r:id="rId33"/>
    <p:sldLayoutId id="2147483698" r:id="rId34"/>
    <p:sldLayoutId id="2147483701" r:id="rId35"/>
    <p:sldLayoutId id="2147483704" r:id="rId36"/>
    <p:sldLayoutId id="2147483699" r:id="rId37"/>
    <p:sldLayoutId id="2147483706" r:id="rId38"/>
    <p:sldLayoutId id="2147483703" r:id="rId39"/>
    <p:sldLayoutId id="2147483680" r:id="rId40"/>
    <p:sldLayoutId id="2147483662" r:id="rId41"/>
    <p:sldLayoutId id="2147483700" r:id="rId42"/>
    <p:sldLayoutId id="2147483678" r:id="rId43"/>
    <p:sldLayoutId id="2147483702" r:id="rId44"/>
    <p:sldLayoutId id="2147483707" r:id="rId45"/>
    <p:sldLayoutId id="2147483708" r:id="rId46"/>
    <p:sldLayoutId id="2147483762" r:id="rId4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1620" userDrawn="1">
          <p15:clr>
            <a:srgbClr val="F26B43"/>
          </p15:clr>
        </p15:guide>
        <p15:guide id="8" pos="2880" userDrawn="1">
          <p15:clr>
            <a:srgbClr val="F26B43"/>
          </p15:clr>
        </p15:guide>
        <p15:guide id="9" pos="56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rafal.maciaszek@mail.p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23C9F9-DEC8-A656-0EA7-2AEABDC18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F20CDCAC-931D-97BD-7BB6-F0F9424E909A}"/>
              </a:ext>
            </a:extLst>
          </p:cNvPr>
          <p:cNvSpPr txBox="1"/>
          <p:nvPr/>
        </p:nvSpPr>
        <p:spPr>
          <a:xfrm>
            <a:off x="544588" y="1948748"/>
            <a:ext cx="8054823" cy="17521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pl-PL" sz="1400" spc="-1" dirty="0">
                <a:solidFill>
                  <a:srgbClr val="000000"/>
                </a:solidFill>
                <a:latin typeface="Arial"/>
              </a:rPr>
              <a:t>Współfinansowano w ramach projektu nr FENX.01.05-IW.01-0102/24 </a:t>
            </a:r>
            <a:br>
              <a:rPr lang="pl-PL" sz="1400" spc="-1" dirty="0">
                <a:solidFill>
                  <a:srgbClr val="000000"/>
                </a:solidFill>
                <a:latin typeface="Arial"/>
              </a:rPr>
            </a:br>
            <a:r>
              <a:rPr lang="pl-PL" sz="1400" spc="-1" dirty="0">
                <a:solidFill>
                  <a:srgbClr val="000000"/>
                </a:solidFill>
                <a:latin typeface="Arial"/>
              </a:rPr>
              <a:t>pn. </a:t>
            </a:r>
            <a:r>
              <a:rPr lang="pl-PL" sz="1400" b="1" spc="-1" dirty="0">
                <a:solidFill>
                  <a:srgbClr val="000000"/>
                </a:solidFill>
                <a:latin typeface="Arial"/>
              </a:rPr>
              <a:t>Wdrażanie Planu działań dla priorytetowych dróg przenoszenia inwazyjnych gatunków obcych ze środków Unii Europejskiej w ramach programu Fundusze Europejskie na Infrastrukturę, Klimat, Środowisko 2021-2027</a:t>
            </a:r>
            <a:r>
              <a:rPr lang="pl-PL" sz="1400" b="1" strike="noStrike" spc="-1" dirty="0">
                <a:solidFill>
                  <a:srgbClr val="000000"/>
                </a:solidFill>
                <a:latin typeface="Arial"/>
              </a:rPr>
              <a:t>.</a:t>
            </a:r>
            <a:endParaRPr lang="pl-PL" sz="1400" b="1" strike="noStrike" spc="-1" dirty="0">
              <a:latin typeface="Arial"/>
            </a:endParaRPr>
          </a:p>
        </p:txBody>
      </p:sp>
      <p:pic>
        <p:nvPicPr>
          <p:cNvPr id="4" name="Obraz 3" descr="Logo Funduszy Europejskich na Infrastrukturę, Klimat i Środowisko obok flagi Polski i Unii Europejskiej oraz symbolu dofinansowania. Grafika reprezentuje wsparcie finansowe UE dla projektów w Polsce związanych z ochroną środowiska i infrastrukturą.&#10;">
            <a:extLst>
              <a:ext uri="{FF2B5EF4-FFF2-40B4-BE49-F238E27FC236}">
                <a16:creationId xmlns:a16="http://schemas.microsoft.com/office/drawing/2014/main" id="{07FED6A0-06B5-8BB1-0772-2DCE4578F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17" y="3700868"/>
            <a:ext cx="8477573" cy="98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64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24" y="0"/>
            <a:ext cx="851466" cy="1020763"/>
          </a:xfrm>
          <a:prstGeom prst="rect">
            <a:avLst/>
          </a:prstGeom>
        </p:spPr>
      </p:pic>
      <p:sp>
        <p:nvSpPr>
          <p:cNvPr id="2" name="pole tekstowe 8">
            <a:extLst>
              <a:ext uri="{FF2B5EF4-FFF2-40B4-BE49-F238E27FC236}">
                <a16:creationId xmlns:a16="http://schemas.microsoft.com/office/drawing/2014/main" id="{5E424D1B-76A1-844E-7634-40DBC2B9ABC8}"/>
              </a:ext>
            </a:extLst>
          </p:cNvPr>
          <p:cNvSpPr/>
          <p:nvPr/>
        </p:nvSpPr>
        <p:spPr>
          <a:xfrm>
            <a:off x="3816000" y="2477045"/>
            <a:ext cx="1512000" cy="1894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pl-PL" sz="788" spc="-1" dirty="0">
                <a:solidFill>
                  <a:schemeClr val="bg1"/>
                </a:solidFill>
                <a:latin typeface="Arial"/>
              </a:rPr>
              <a:t>Fot. Łukasz Krajewski</a:t>
            </a:r>
          </a:p>
        </p:txBody>
      </p:sp>
      <p:sp>
        <p:nvSpPr>
          <p:cNvPr id="3" name="Symbol zastępczy tekstu 4">
            <a:extLst>
              <a:ext uri="{FF2B5EF4-FFF2-40B4-BE49-F238E27FC236}">
                <a16:creationId xmlns:a16="http://schemas.microsoft.com/office/drawing/2014/main" id="{8BE3903A-DEE6-0A1A-71AD-2689A73EF389}"/>
              </a:ext>
            </a:extLst>
          </p:cNvPr>
          <p:cNvSpPr txBox="1">
            <a:spLocks/>
          </p:cNvSpPr>
          <p:nvPr/>
        </p:nvSpPr>
        <p:spPr>
          <a:xfrm>
            <a:off x="984202" y="2227391"/>
            <a:ext cx="7916688" cy="2796388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wrap="square" lIns="108000" tIns="72000" rIns="108000" bIns="72000" rtlCol="0" anchor="b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110000"/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10000"/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10000"/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10000"/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10000"/>
              <a:buFontTx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Drogi przenoszenia IGO</a:t>
            </a: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oraz plany działań dla dróg priorytetowych</a:t>
            </a:r>
            <a:b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wprowadzania lub rozprzestrzenienia się IGO</a:t>
            </a:r>
          </a:p>
          <a:p>
            <a:pPr>
              <a:lnSpc>
                <a:spcPct val="100000"/>
              </a:lnSpc>
            </a:pPr>
            <a:endParaRPr lang="pl-PL" sz="1600" i="1" dirty="0">
              <a:latin typeface="Calibri" panose="020F0502020204030204" pitchFamily="34" charset="0"/>
            </a:endParaRPr>
          </a:p>
          <a:p>
            <a:r>
              <a:rPr lang="pl-PL" sz="1600" i="1" dirty="0">
                <a:latin typeface="Calibri" panose="020F0502020204030204" pitchFamily="34" charset="0"/>
              </a:rPr>
              <a:t>– Rafał Maciaszek, Wojciech Solarz, Barbara Tokarska-Guzik, Karolina Mazurska, Tomasz Mroczkowski, Izabela Sachajdakiewicz</a:t>
            </a:r>
          </a:p>
          <a:p>
            <a:endParaRPr lang="pl-PL" sz="1600" i="1" dirty="0"/>
          </a:p>
          <a:p>
            <a:r>
              <a:rPr lang="pl-PL" sz="1600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08034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10" name="Google Shape;109;p3">
            <a:extLst>
              <a:ext uri="{FF2B5EF4-FFF2-40B4-BE49-F238E27FC236}">
                <a16:creationId xmlns:a16="http://schemas.microsoft.com/office/drawing/2014/main" id="{5BF69155-F229-4AB0-9A19-0527A3E9F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8341" y="514842"/>
            <a:ext cx="935335" cy="3917985"/>
          </a:xfrm>
          <a:prstGeom prst="rtTriangle">
            <a:avLst/>
          </a:prstGeom>
          <a:solidFill>
            <a:srgbClr val="98C4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10;p3">
            <a:extLst>
              <a:ext uri="{FF2B5EF4-FFF2-40B4-BE49-F238E27FC236}">
                <a16:creationId xmlns:a16="http://schemas.microsoft.com/office/drawing/2014/main" id="{B35604E0-FF3F-4A34-8918-4479AA453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648272" y="514843"/>
            <a:ext cx="935335" cy="3917984"/>
          </a:xfrm>
          <a:prstGeom prst="rtTriangle">
            <a:avLst/>
          </a:prstGeom>
          <a:solidFill>
            <a:srgbClr val="57AB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11;p3">
            <a:extLst>
              <a:ext uri="{FF2B5EF4-FFF2-40B4-BE49-F238E27FC236}">
                <a16:creationId xmlns:a16="http://schemas.microsoft.com/office/drawing/2014/main" id="{9A6DBEA8-1D66-41E1-9390-4E007AA74B9B}"/>
              </a:ext>
            </a:extLst>
          </p:cNvPr>
          <p:cNvSpPr/>
          <p:nvPr/>
        </p:nvSpPr>
        <p:spPr>
          <a:xfrm rot="16200000">
            <a:off x="-563761" y="3305542"/>
            <a:ext cx="447463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wprowadzenia niezamierzone</a:t>
            </a:r>
            <a:endParaRPr dirty="0"/>
          </a:p>
        </p:txBody>
      </p:sp>
      <p:sp>
        <p:nvSpPr>
          <p:cNvPr id="16" name="Google Shape;112;p3">
            <a:extLst>
              <a:ext uri="{FF2B5EF4-FFF2-40B4-BE49-F238E27FC236}">
                <a16:creationId xmlns:a16="http://schemas.microsoft.com/office/drawing/2014/main" id="{5305EBED-B5C5-4F4B-86F3-EC71C3B90C59}"/>
              </a:ext>
            </a:extLst>
          </p:cNvPr>
          <p:cNvSpPr/>
          <p:nvPr/>
        </p:nvSpPr>
        <p:spPr>
          <a:xfrm rot="16200000">
            <a:off x="215483" y="1288824"/>
            <a:ext cx="447463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wprowadzenia zamierzone</a:t>
            </a:r>
            <a:endParaRPr dirty="0"/>
          </a:p>
        </p:txBody>
      </p:sp>
      <p:graphicFrame>
        <p:nvGraphicFramePr>
          <p:cNvPr id="17" name="Google Shape;106;p3">
            <a:extLst>
              <a:ext uri="{FF2B5EF4-FFF2-40B4-BE49-F238E27FC236}">
                <a16:creationId xmlns:a16="http://schemas.microsoft.com/office/drawing/2014/main" id="{82037989-C91D-4D89-8C8F-D6AC00FDCC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339533"/>
              </p:ext>
            </p:extLst>
          </p:nvPr>
        </p:nvGraphicFramePr>
        <p:xfrm>
          <a:off x="2689146" y="514843"/>
          <a:ext cx="6327854" cy="3914556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162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5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093">
                <a:tc rowSpan="3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Przemieszczenie towarów</a:t>
                      </a:r>
                      <a:endParaRPr sz="1100" b="0" u="none" strike="noStrike" cap="none" dirty="0"/>
                    </a:p>
                    <a:p>
                      <a:pPr marL="71755" marR="71755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(ang. </a:t>
                      </a:r>
                      <a:r>
                        <a:rPr lang="pl-PL" sz="1100" b="0" u="none" strike="noStrike" cap="none" dirty="0" err="1"/>
                        <a:t>Commodity</a:t>
                      </a:r>
                      <a:r>
                        <a:rPr lang="pl-PL" sz="1100" b="0" u="none" strike="noStrike" cap="none" dirty="0"/>
                        <a:t>)</a:t>
                      </a:r>
                      <a:endParaRPr sz="11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71755" marR="71755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/>
                        <a:t>Wsiedlenie do środowiska przyrodniczego</a:t>
                      </a:r>
                      <a:endParaRPr sz="11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09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Ucieczka z uprawy lub hodowli</a:t>
                      </a:r>
                      <a:endParaRPr sz="11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09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Zawleczenie z importowanym towarem (zanieczyszczenie)</a:t>
                      </a:r>
                      <a:endParaRPr sz="11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093">
                <a:tc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Przemieszczanie </a:t>
                      </a:r>
                      <a:br>
                        <a:rPr lang="pl-PL" sz="1100" b="0" u="none" strike="noStrike" cap="none" dirty="0"/>
                      </a:br>
                      <a:r>
                        <a:rPr lang="pl-PL" sz="1100" b="0" u="none" strike="noStrike" cap="none" dirty="0"/>
                        <a:t>wraz ze środkiem transportu</a:t>
                      </a:r>
                      <a:endParaRPr dirty="0"/>
                    </a:p>
                    <a:p>
                      <a:pPr marL="71755" marR="71755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(ang. </a:t>
                      </a:r>
                      <a:r>
                        <a:rPr lang="pl-PL" sz="1100" b="0" u="none" strike="noStrike" cap="none" dirty="0" err="1"/>
                        <a:t>Vector</a:t>
                      </a:r>
                      <a:r>
                        <a:rPr lang="pl-PL" sz="1100" b="0" u="none" strike="noStrike" cap="none" dirty="0"/>
                        <a:t>)</a:t>
                      </a:r>
                      <a:endParaRPr sz="1100" b="0" u="none" strike="noStrike" cap="none" dirty="0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71755" marR="71755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Zawleczenia na / w środkach transportu (pasażer na gapę)</a:t>
                      </a:r>
                      <a:endParaRPr sz="11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093">
                <a:tc rowSpan="2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/>
                        <a:t>Rozprzestrzenianie</a:t>
                      </a:r>
                      <a:endParaRPr/>
                    </a:p>
                    <a:p>
                      <a:pPr marL="71755" marR="71755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/>
                        <a:t>(ang. Disperal)</a:t>
                      </a:r>
                      <a:endParaRPr sz="1100" b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/>
                        <a:t>  Rozprzestrzenianie przez nowy korytarz inwazyjny</a:t>
                      </a:r>
                      <a:endParaRPr sz="11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09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l-PL" sz="1100" b="0" u="none" strike="noStrike" cap="none" dirty="0"/>
                        <a:t> Rozprzestrzenianie po wcześniejszym wprowadzeniu </a:t>
                      </a:r>
                      <a:br>
                        <a:rPr lang="pl-PL" sz="1100" b="0" u="none" strike="noStrike" cap="none" dirty="0"/>
                      </a:br>
                      <a:r>
                        <a:rPr lang="pl-PL" sz="1100" b="0" u="none" strike="noStrike" cap="none" dirty="0"/>
                        <a:t> na innym obszarze</a:t>
                      </a:r>
                      <a:endParaRPr sz="1100" b="0" u="none" strike="noStrike" cap="none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Google Shape;107;p3">
            <a:extLst>
              <a:ext uri="{FF2B5EF4-FFF2-40B4-BE49-F238E27FC236}">
                <a16:creationId xmlns:a16="http://schemas.microsoft.com/office/drawing/2014/main" id="{A679A4EE-5EF7-4F73-8204-99F1EEB4D7A9}"/>
              </a:ext>
            </a:extLst>
          </p:cNvPr>
          <p:cNvSpPr/>
          <p:nvPr/>
        </p:nvSpPr>
        <p:spPr>
          <a:xfrm>
            <a:off x="2683537" y="4403134"/>
            <a:ext cx="71105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Schemat klasyfikacji dróg przenoszenia zastosowany w analizie na zlecenie GDOŚ</a:t>
            </a:r>
            <a:endParaRPr sz="1100" b="1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08;p3">
            <a:extLst>
              <a:ext uri="{FF2B5EF4-FFF2-40B4-BE49-F238E27FC236}">
                <a16:creationId xmlns:a16="http://schemas.microsoft.com/office/drawing/2014/main" id="{A9534BD2-A587-4351-83DE-5F37117F3910}"/>
              </a:ext>
            </a:extLst>
          </p:cNvPr>
          <p:cNvSpPr/>
          <p:nvPr/>
        </p:nvSpPr>
        <p:spPr>
          <a:xfrm>
            <a:off x="2689146" y="4585240"/>
            <a:ext cx="632785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Na podstawie: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Harrower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, C.A.,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Scalera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, R.,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Pagad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, S.,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Schonrogge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, K.,  Roy, H.E. (2018) </a:t>
            </a:r>
            <a:b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Guidance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for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interpretation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of CBD   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categories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   on   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introduction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  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pathways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.  </a:t>
            </a:r>
            <a:b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Report    to    the   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European</a:t>
            </a:r>
            <a:r>
              <a:rPr lang="pl-PL" sz="1000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   </a:t>
            </a:r>
            <a:r>
              <a:rPr lang="pl-PL" sz="1000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Commission</a:t>
            </a:r>
            <a:endParaRPr sz="10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232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11" name="Google Shape;118;p4">
            <a:extLst>
              <a:ext uri="{FF2B5EF4-FFF2-40B4-BE49-F238E27FC236}">
                <a16:creationId xmlns:a16="http://schemas.microsoft.com/office/drawing/2014/main" id="{59B42904-60A1-4BC5-98F1-09FA87D9F24E}"/>
              </a:ext>
            </a:extLst>
          </p:cNvPr>
          <p:cNvSpPr/>
          <p:nvPr/>
        </p:nvSpPr>
        <p:spPr>
          <a:xfrm>
            <a:off x="1436208" y="592207"/>
            <a:ext cx="7503483" cy="445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Rozporządzenie Parlamentu Europejskiego i Rady (UE) nr 1143/2014 z dnia 22 października 2014 r. w sprawie działań zapobiegawczych i zaradczych w odniesieniu do wprowadzania i rozprzestrzeniania inwazyjnych gatunków obcych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Artykuł 13. Plany działania dotyczące dróg przenoszenia inwazyjnych gatunków obcych.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Ustawa z 11 sierpnia 2021 r. o gatunkach obcych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Art. 3. 1. Generalny Dyrektor Ochrony Środowiska: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5) przeprowadza analizę dróg niezamierzonego wprowadzenia do środowiska lub rozprzestrzeniania się IGO stwarzających zagrożenie dla Unii oraz ustala priorytetowe drogi przenoszenia IGO zgodnie z art. 13 ust. 1 rozporządzenia nr 1143/2014;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lvl="0"/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Art. 4. </a:t>
            </a:r>
            <a:r>
              <a:rPr lang="pl-PL" sz="1050" dirty="0"/>
              <a:t>Plan działań dotyczący dróg przenoszenia inwazyjnych gatunków obcych:</a:t>
            </a:r>
            <a:endParaRPr lang="pl-PL" sz="105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1. Generalny Dyrektor Ochrony Środowiska opracowuje plan działań dotyczący priorytetowych dróg przenoszenia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IGO stwarzających zagrożenie dla Unii lub IGO stwarzających zagrożenie dla Polski oraz koordynuje realizację działań   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zawartych w tym planie na poziomie regionalnym zgodnie z art. 13 ust. 2 i 3 rozporządzenia nr 1143/2014.</a:t>
            </a:r>
            <a:endParaRPr lang="pl-PL"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2. Generalny Dyrektor Ochrony Środowiska przy opracowaniu planu działań, o którym mowa w ust. 1, zapewnia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możliwość udziału społeczeństwa na zasadach i w trybie określonych w dziale III rozdziale 3 ustawy z dnia 3   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października 2008 r. o udostępnianiu informacji o środowisku i jego ochronie, udziale społeczeństwa w ochronie 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środowiska oraz o ocenach oddziaływania na środowisko (Dz. U. z 2021 r. poz. 247, 784, 922, 1211, 1551 i 1718).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3. Generalny Dyrektor Ochrony Środowiska przedkłada plan działań, o którym mowa w ust. 1, do akceptacji ministrowi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właściwemu do spraw środowiska, w terminie 30 dni od dnia zakończenia udziału społeczeństwa.</a:t>
            </a:r>
            <a:endParaRPr sz="105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4. Minister właściwy do spraw środowiska przedkłada zaakceptowany plan działań, o którym mowa w ust. 1, Radzie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Ministrów.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5. Rada Ministrów przyjmuje, w drodze uchwały, plan działań, o którym mowa w ust. 1.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6.  Generalny Dyrektor Ochrony Środowiska przekazuje plan działań, o którym mowa w ust. 1, do Komisji Europejskiej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niezwłocznie po jego przyjęciu przez Radę Ministrów.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7.  Do zmiany planu działań, o którym mowa w ust. 1, stosuje się przepisy ust. 1–6.</a:t>
            </a:r>
            <a:endParaRPr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03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aphicFrame>
        <p:nvGraphicFramePr>
          <p:cNvPr id="4" name="Google Shape;124;p5">
            <a:extLst>
              <a:ext uri="{FF2B5EF4-FFF2-40B4-BE49-F238E27FC236}">
                <a16:creationId xmlns:a16="http://schemas.microsoft.com/office/drawing/2014/main" id="{EEAF3495-BD6C-4D08-AE75-E34DD86AD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2760031"/>
              </p:ext>
            </p:extLst>
          </p:nvPr>
        </p:nvGraphicFramePr>
        <p:xfrm>
          <a:off x="1483099" y="585385"/>
          <a:ext cx="7533901" cy="3936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2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0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63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MECHANIZM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KATEGORIA</a:t>
                      </a: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DROGA PRZENOSZENIA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340">
                <a:tc rowSpan="8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PRZEMIESZCZENIE TOWARÓW</a:t>
                      </a:r>
                      <a:endParaRPr sz="1000" u="none" strike="noStrike" cap="none" dirty="0"/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(</a:t>
                      </a:r>
                      <a:r>
                        <a:rPr lang="pl-PL" sz="1000" u="none" strike="noStrike" cap="none" dirty="0" err="1"/>
                        <a:t>ang.commodity</a:t>
                      </a:r>
                      <a:r>
                        <a:rPr lang="pl-PL" sz="1000" u="none" strike="noStrike" cap="none" dirty="0"/>
                        <a:t>)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 rowSpan="8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WSIEDLENIE </a:t>
                      </a:r>
                      <a:br>
                        <a:rPr lang="pl-PL" sz="1000" u="none" strike="noStrike" cap="none" dirty="0"/>
                      </a:br>
                      <a:r>
                        <a:rPr lang="pl-PL" sz="1000" u="none" strike="noStrike" cap="none" dirty="0"/>
                        <a:t>DO ŚRODOWISKA PRZYRODNICZEGO</a:t>
                      </a:r>
                      <a:endParaRPr sz="10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Wprowadzenie gatunków w celu kontroli biologicznej;</a:t>
                      </a:r>
                      <a:endParaRPr sz="1000" i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97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Wprowadzenie gatunków roślin w celu zapobiegania erozji gleb i/lub stabilizacji wydm (także w celu pełnienia funkcji fizycznej bariery np. dla wiatru, wody, przemieszczania się zwierząt, itp.);</a:t>
                      </a:r>
                      <a:endParaRPr sz="1000" i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3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Wprowadzenie gatunków zwierząt w celach wędkarskich i rybackich;</a:t>
                      </a:r>
                      <a:endParaRPr sz="1000" i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3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Wprowadzenie gatunków zwierząt w celach łowieckich;</a:t>
                      </a:r>
                      <a:endParaRPr sz="1000" i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3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/>
                        <a:t>Wprowadzenie gatunków w celach "wzbogacenia" flory, fauny lub krajobrazu;</a:t>
                      </a:r>
                      <a:endParaRPr sz="1000" i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3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/>
                        <a:t>Wprowadzenie gatunków w celu ich ochrony lub zarządzania dzikimi populacjami zwierząt;</a:t>
                      </a:r>
                      <a:endParaRPr sz="1000" i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94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Wprowadzenie gatunków w innych celach użytkowych (np. w celach medycznych, rekultywacji gruntów, zapylania roślin uprawnych); </a:t>
                      </a:r>
                      <a:endParaRPr sz="1000" i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3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000" u="none" strike="noStrike" cap="none" dirty="0"/>
                        <a:t>Inny rodzaj celowego wprowadzenia gatunków (np. w celach religijnych).</a:t>
                      </a:r>
                      <a:endParaRPr sz="1000" i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Google Shape;125;p5">
            <a:extLst>
              <a:ext uri="{FF2B5EF4-FFF2-40B4-BE49-F238E27FC236}">
                <a16:creationId xmlns:a16="http://schemas.microsoft.com/office/drawing/2014/main" id="{125C7090-5C3B-4BAD-834D-EE66D22774E8}"/>
              </a:ext>
            </a:extLst>
          </p:cNvPr>
          <p:cNvSpPr/>
          <p:nvPr/>
        </p:nvSpPr>
        <p:spPr>
          <a:xfrm>
            <a:off x="1483099" y="4589435"/>
            <a:ext cx="7110536" cy="59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Schemat klasyfikacji dróg przenoszenia zastosowany w analizie na zlecenie GDOŚ (</a:t>
            </a:r>
            <a:r>
              <a:rPr lang="pl-PL" sz="1100" b="1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Harrower</a:t>
            </a:r>
            <a:r>
              <a:rPr lang="pl-PL" sz="1100" b="1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i in. 2018)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i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Te drogi nie zostały uwzględnione w analizie dróg niezamierzonego wprowadzania;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2572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133;p6" descr="Widok z góry na płytką wodę, w której widoczne są liczne ciemne ryby pływające nad piaszczystym dnem.&#10;">
            <a:extLst>
              <a:ext uri="{FF2B5EF4-FFF2-40B4-BE49-F238E27FC236}">
                <a16:creationId xmlns:a16="http://schemas.microsoft.com/office/drawing/2014/main" id="{0EA80C81-EDEE-472B-A5F6-56ED3022FF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894" r="16098" b="26083"/>
          <a:stretch/>
        </p:blipFill>
        <p:spPr>
          <a:xfrm>
            <a:off x="2278048" y="539933"/>
            <a:ext cx="6499339" cy="3597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4;p6" descr="zbliżenie na małą rybę gambuzję pospolitą, leżącą spokojnie na dłoni ">
            <a:extLst>
              <a:ext uri="{FF2B5EF4-FFF2-40B4-BE49-F238E27FC236}">
                <a16:creationId xmlns:a16="http://schemas.microsoft.com/office/drawing/2014/main" id="{C5AFF48F-A4F5-45B2-8ED4-88D6433600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3949" t="35277" r="23659" b="33065"/>
          <a:stretch/>
        </p:blipFill>
        <p:spPr>
          <a:xfrm>
            <a:off x="1587262" y="2113986"/>
            <a:ext cx="4339564" cy="2385624"/>
          </a:xfrm>
          <a:prstGeom prst="rect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5" name="Google Shape;132;p6">
            <a:extLst>
              <a:ext uri="{FF2B5EF4-FFF2-40B4-BE49-F238E27FC236}">
                <a16:creationId xmlns:a16="http://schemas.microsoft.com/office/drawing/2014/main" id="{D652EF8D-1A26-41FB-9E12-EF37A845B80B}"/>
              </a:ext>
            </a:extLst>
          </p:cNvPr>
          <p:cNvSpPr txBox="1"/>
          <p:nvPr/>
        </p:nvSpPr>
        <p:spPr>
          <a:xfrm>
            <a:off x="4849728" y="4178909"/>
            <a:ext cx="403244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Gambuzja pospolita </a:t>
            </a:r>
            <a:r>
              <a:rPr lang="pl-PL" sz="1050" i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Gambusia </a:t>
            </a:r>
            <a:r>
              <a:rPr lang="pl-PL" sz="1050" i="1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affinis</a:t>
            </a: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.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Fot. Rafał Maciaszek</a:t>
            </a:r>
            <a:endParaRPr dirty="0">
              <a:latin typeface="+mj-lt"/>
            </a:endParaRPr>
          </a:p>
        </p:txBody>
      </p:sp>
      <p:sp>
        <p:nvSpPr>
          <p:cNvPr id="6" name="Google Shape;135;p6">
            <a:extLst>
              <a:ext uri="{FF2B5EF4-FFF2-40B4-BE49-F238E27FC236}">
                <a16:creationId xmlns:a16="http://schemas.microsoft.com/office/drawing/2014/main" id="{A3B9DDC9-63C4-4EBA-9186-1967F03D0CE8}"/>
              </a:ext>
            </a:extLst>
          </p:cNvPr>
          <p:cNvSpPr txBox="1"/>
          <p:nvPr/>
        </p:nvSpPr>
        <p:spPr>
          <a:xfrm>
            <a:off x="1470541" y="4594407"/>
            <a:ext cx="743481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Gambuzja zwana też 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Mosquito</a:t>
            </a: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fish</a:t>
            </a: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została celowo wprowadzona do wód Europy Południowej celem walki z malarią. </a:t>
            </a:r>
            <a:endParaRPr dirty="0">
              <a:latin typeface="+mj-lt"/>
            </a:endParaRPr>
          </a:p>
        </p:txBody>
      </p:sp>
      <p:sp>
        <p:nvSpPr>
          <p:cNvPr id="8" name="Google Shape;131;p6">
            <a:extLst>
              <a:ext uri="{FF2B5EF4-FFF2-40B4-BE49-F238E27FC236}">
                <a16:creationId xmlns:a16="http://schemas.microsoft.com/office/drawing/2014/main" id="{8AFB1933-8A08-4715-849C-46DE0945C475}"/>
              </a:ext>
            </a:extLst>
          </p:cNvPr>
          <p:cNvSpPr/>
          <p:nvPr/>
        </p:nvSpPr>
        <p:spPr>
          <a:xfrm>
            <a:off x="1358900" y="519066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Wprowadzenie gatunków w celu kontroli biologicznej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0773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141;p7" descr="Ryba o wydłużonym ciele i wąsikach przy pysku trzymana na dłoni w ochronnej rękawicy, na tle trawy.">
            <a:extLst>
              <a:ext uri="{FF2B5EF4-FFF2-40B4-BE49-F238E27FC236}">
                <a16:creationId xmlns:a16="http://schemas.microsoft.com/office/drawing/2014/main" id="{934902CC-70E8-4635-834E-22D630461AB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80" t="21638" r="-2" b="6380"/>
          <a:stretch/>
        </p:blipFill>
        <p:spPr>
          <a:xfrm>
            <a:off x="1504632" y="586740"/>
            <a:ext cx="7164625" cy="37490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2;p7">
            <a:extLst>
              <a:ext uri="{FF2B5EF4-FFF2-40B4-BE49-F238E27FC236}">
                <a16:creationId xmlns:a16="http://schemas.microsoft.com/office/drawing/2014/main" id="{5041CDDE-D5BE-4B70-B7DA-C7880D97ECBA}"/>
              </a:ext>
            </a:extLst>
          </p:cNvPr>
          <p:cNvSpPr txBox="1"/>
          <p:nvPr/>
        </p:nvSpPr>
        <p:spPr>
          <a:xfrm>
            <a:off x="4684459" y="4295254"/>
            <a:ext cx="403244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Sumik karłowaty </a:t>
            </a:r>
            <a:r>
              <a:rPr lang="pl-PL" sz="1050" i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Ameiurus nebulosus</a:t>
            </a: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.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Fot. Rafał Maciaszek</a:t>
            </a:r>
            <a:endParaRPr dirty="0">
              <a:latin typeface="+mj-lt"/>
            </a:endParaRPr>
          </a:p>
        </p:txBody>
      </p:sp>
      <p:sp>
        <p:nvSpPr>
          <p:cNvPr id="5" name="Google Shape;143;p7">
            <a:extLst>
              <a:ext uri="{FF2B5EF4-FFF2-40B4-BE49-F238E27FC236}">
                <a16:creationId xmlns:a16="http://schemas.microsoft.com/office/drawing/2014/main" id="{09761CCB-57D0-4EBA-84F9-FD4F3DF5FDD0}"/>
              </a:ext>
            </a:extLst>
          </p:cNvPr>
          <p:cNvSpPr txBox="1"/>
          <p:nvPr/>
        </p:nvSpPr>
        <p:spPr>
          <a:xfrm>
            <a:off x="1552282" y="4670226"/>
            <a:ext cx="7164625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Pomimo obecności na wykazie krajowym gatunków obcych stanowiących zagrożenie dla Polski, sumik karłowaty jest wciąż nielegalnie wprowadzany do stawów hodowlanych, a także wód otwartych w celach wędkarskich.</a:t>
            </a:r>
            <a:endParaRPr dirty="0">
              <a:latin typeface="+mj-lt"/>
            </a:endParaRPr>
          </a:p>
        </p:txBody>
      </p:sp>
      <p:sp>
        <p:nvSpPr>
          <p:cNvPr id="6" name="Google Shape;140;p7">
            <a:extLst>
              <a:ext uri="{FF2B5EF4-FFF2-40B4-BE49-F238E27FC236}">
                <a16:creationId xmlns:a16="http://schemas.microsoft.com/office/drawing/2014/main" id="{74F5D910-3820-42A0-8110-59A4A946D042}"/>
              </a:ext>
            </a:extLst>
          </p:cNvPr>
          <p:cNvSpPr/>
          <p:nvPr/>
        </p:nvSpPr>
        <p:spPr>
          <a:xfrm>
            <a:off x="1358900" y="505758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Wprowadzenie gatunków zwierząt w celach wędkarskich i rybackich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199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149;p8">
            <a:extLst>
              <a:ext uri="{FF2B5EF4-FFF2-40B4-BE49-F238E27FC236}">
                <a16:creationId xmlns:a16="http://schemas.microsoft.com/office/drawing/2014/main" id="{F775891F-6064-4BE1-8B7E-CA94071A78D0}"/>
              </a:ext>
            </a:extLst>
          </p:cNvPr>
          <p:cNvSpPr txBox="1"/>
          <p:nvPr/>
        </p:nvSpPr>
        <p:spPr>
          <a:xfrm>
            <a:off x="1481971" y="4524534"/>
            <a:ext cx="7411958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Żółw jaszczurowaty pojawił się w środowisku przyrodniczym w Polsce w wyniku zamierzonych działań, których celem było „wzbogacenie” lokalnej fauny. W tym celu nieodpowiedzialne osoby zachęcały do wprowadzania jaj tego gatunku na podstawie specjalnie przygotowanej instrukcji. </a:t>
            </a:r>
            <a:endParaRPr dirty="0">
              <a:latin typeface="+mj-lt"/>
            </a:endParaRPr>
          </a:p>
        </p:txBody>
      </p:sp>
      <p:pic>
        <p:nvPicPr>
          <p:cNvPr id="5" name="Google Shape;151;p8" descr="żółw jaszczurowaty przedstawiony z przodu na białym tle, z widoczną dużą skorupa i masywnym ciałem ">
            <a:extLst>
              <a:ext uri="{FF2B5EF4-FFF2-40B4-BE49-F238E27FC236}">
                <a16:creationId xmlns:a16="http://schemas.microsoft.com/office/drawing/2014/main" id="{D90E2EBA-A83C-4CD8-B865-6BBCCF216D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2311" y="502145"/>
            <a:ext cx="5819378" cy="396812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0;p8">
            <a:extLst>
              <a:ext uri="{FF2B5EF4-FFF2-40B4-BE49-F238E27FC236}">
                <a16:creationId xmlns:a16="http://schemas.microsoft.com/office/drawing/2014/main" id="{8F9FF0D2-D6AA-4770-A0B8-18E4C0DF156B}"/>
              </a:ext>
            </a:extLst>
          </p:cNvPr>
          <p:cNvSpPr/>
          <p:nvPr/>
        </p:nvSpPr>
        <p:spPr>
          <a:xfrm>
            <a:off x="2424669" y="4109036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Żółw jaszczurowaty. </a:t>
            </a:r>
            <a:endParaRPr dirty="0">
              <a:latin typeface="+mj-l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Fot. Bartłomiej Gorzkowski</a:t>
            </a:r>
            <a:endParaRPr sz="105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8;p8">
            <a:extLst>
              <a:ext uri="{FF2B5EF4-FFF2-40B4-BE49-F238E27FC236}">
                <a16:creationId xmlns:a16="http://schemas.microsoft.com/office/drawing/2014/main" id="{FB0D5368-184D-480F-8B5A-811A9AB19E42}"/>
              </a:ext>
            </a:extLst>
          </p:cNvPr>
          <p:cNvSpPr/>
          <p:nvPr/>
        </p:nvSpPr>
        <p:spPr>
          <a:xfrm>
            <a:off x="1358900" y="535763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Wprowadzenie gatunków w celach "wzbogacenia" flory, fauny lub krajobrazu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176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157;p9">
            <a:extLst>
              <a:ext uri="{FF2B5EF4-FFF2-40B4-BE49-F238E27FC236}">
                <a16:creationId xmlns:a16="http://schemas.microsoft.com/office/drawing/2014/main" id="{8D6E2BF0-581B-418C-B3F7-6DB154ED5426}"/>
              </a:ext>
            </a:extLst>
          </p:cNvPr>
          <p:cNvSpPr txBox="1"/>
          <p:nvPr/>
        </p:nvSpPr>
        <p:spPr>
          <a:xfrm>
            <a:off x="4623499" y="4222399"/>
            <a:ext cx="403244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Trojeść amerykańska </a:t>
            </a:r>
            <a:r>
              <a:rPr lang="pl-PL" sz="1050" i="1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Asclepias</a:t>
            </a:r>
            <a:r>
              <a:rPr lang="pl-PL" sz="1050" i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pl-PL" sz="1050" i="1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syriaca</a:t>
            </a: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.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Fot. Magda Podlaska</a:t>
            </a:r>
            <a:endParaRPr dirty="0">
              <a:latin typeface="+mj-lt"/>
            </a:endParaRPr>
          </a:p>
        </p:txBody>
      </p:sp>
      <p:pic>
        <p:nvPicPr>
          <p:cNvPr id="4" name="Google Shape;159;p9" descr="Roślina o dużych, szerokich liściach i kulistych skupieniach drobnych różowobiałych kwiatów; na jednym z kwiatostanów widoczny jest owad.">
            <a:extLst>
              <a:ext uri="{FF2B5EF4-FFF2-40B4-BE49-F238E27FC236}">
                <a16:creationId xmlns:a16="http://schemas.microsoft.com/office/drawing/2014/main" id="{D99BBC45-FCBC-4C7E-BF97-C2D4455838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1902" b="19242"/>
          <a:stretch/>
        </p:blipFill>
        <p:spPr>
          <a:xfrm>
            <a:off x="1931353" y="464509"/>
            <a:ext cx="6656387" cy="375697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8;p9">
            <a:extLst>
              <a:ext uri="{FF2B5EF4-FFF2-40B4-BE49-F238E27FC236}">
                <a16:creationId xmlns:a16="http://schemas.microsoft.com/office/drawing/2014/main" id="{90F92463-51BA-42C4-8349-10F7B863C78A}"/>
              </a:ext>
            </a:extLst>
          </p:cNvPr>
          <p:cNvSpPr txBox="1"/>
          <p:nvPr/>
        </p:nvSpPr>
        <p:spPr>
          <a:xfrm>
            <a:off x="1489393" y="4637897"/>
            <a:ext cx="752760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Przykładem inwazyjnego gatunku obcego o znaczeniu 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nektarodajnym</a:t>
            </a: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o dużym znaczeniu dla pszczelarstwa jest trojeść amerykańska – uprawiana na obszarze Polski od XVIII w. po czasy współczesne.</a:t>
            </a:r>
            <a:endParaRPr dirty="0">
              <a:latin typeface="+mj-lt"/>
            </a:endParaRPr>
          </a:p>
        </p:txBody>
      </p:sp>
      <p:sp>
        <p:nvSpPr>
          <p:cNvPr id="6" name="Google Shape;156;p9">
            <a:extLst>
              <a:ext uri="{FF2B5EF4-FFF2-40B4-BE49-F238E27FC236}">
                <a16:creationId xmlns:a16="http://schemas.microsoft.com/office/drawing/2014/main" id="{2B88172C-B5C3-4D42-8FA5-FB30A82CE2D6}"/>
              </a:ext>
            </a:extLst>
          </p:cNvPr>
          <p:cNvSpPr/>
          <p:nvPr/>
        </p:nvSpPr>
        <p:spPr>
          <a:xfrm>
            <a:off x="1358900" y="532668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Wprowadzenie gatunków w celach użytkowych - przykłady</a:t>
            </a: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344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aphicFrame>
        <p:nvGraphicFramePr>
          <p:cNvPr id="5" name="Google Shape;164;p10">
            <a:extLst>
              <a:ext uri="{FF2B5EF4-FFF2-40B4-BE49-F238E27FC236}">
                <a16:creationId xmlns:a16="http://schemas.microsoft.com/office/drawing/2014/main" id="{D441561D-8310-4A27-B31D-AE09955EC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534533"/>
              </p:ext>
            </p:extLst>
          </p:nvPr>
        </p:nvGraphicFramePr>
        <p:xfrm>
          <a:off x="1455420" y="557354"/>
          <a:ext cx="7561580" cy="3899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562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MECHANIZM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>
                          <a:solidFill>
                            <a:schemeClr val="tx1"/>
                          </a:solidFill>
                        </a:rPr>
                        <a:t>KATEGORIA</a:t>
                      </a:r>
                      <a:endParaRPr sz="1100" u="none" strike="noStrike" cap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DROGA PRZENOSZENIA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438">
                <a:tc rowSpan="12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PRZEMIESZCZENIE TOWARÓW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</a:endParaRPr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(ang. </a:t>
                      </a:r>
                      <a:r>
                        <a:rPr lang="pl-PL" sz="1100" u="none" strike="noStrike" cap="none" dirty="0" err="1">
                          <a:solidFill>
                            <a:schemeClr val="tx1"/>
                          </a:solidFill>
                        </a:rPr>
                        <a:t>commodity</a:t>
                      </a: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 rowSpan="12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UCIECZKA </a:t>
                      </a:r>
                      <a:br>
                        <a:rPr lang="pl-PL" sz="1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</a:b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Z UPRAWY LUB HODOWLII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Ucieczka gatunków roślin z upraw rolnych (w tym roślin wykorzystywanych do produkcji biopaliw); </a:t>
                      </a:r>
                      <a:endParaRPr sz="1100" b="1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90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>
                          <a:solidFill>
                            <a:schemeClr val="tx1"/>
                          </a:solidFill>
                          <a:sym typeface="Arial"/>
                        </a:rPr>
                        <a:t>Ucieczka gatunków z akwakultury/marikultury;</a:t>
                      </a:r>
                      <a:endParaRPr sz="1100" b="0" u="none" strike="noStrike" cap="none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6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>
                          <a:solidFill>
                            <a:schemeClr val="tx1"/>
                          </a:solidFill>
                          <a:sym typeface="Arial"/>
                        </a:rPr>
                        <a:t>Ucieczka gatunków z ogrodu botanicznego lub ogrodu zoologicznego;</a:t>
                      </a:r>
                      <a:endParaRPr sz="1100" b="1" u="none" strike="noStrike" cap="none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4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Ucieczka gatunków zwierząt domowych, gatunków akwarystycznych i terrarystycznych;</a:t>
                      </a:r>
                      <a:endParaRPr sz="1100" b="1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4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Ucieczka gatunków zwierząt gospodarskich (z wyjątkiem zwierząt futerkowych);</a:t>
                      </a:r>
                      <a:endParaRPr sz="1100" b="1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6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Ucieczka gatunków roślin z upraw leśnych; </a:t>
                      </a:r>
                      <a:endParaRPr sz="1100" b="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0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chemeClr val="tx1"/>
                          </a:solidFill>
                          <a:sym typeface="Arial"/>
                        </a:rPr>
                        <a:t>Ucieczka gatunków z ferm zwierząt futerkowych;</a:t>
                      </a:r>
                      <a:endParaRPr sz="1100" b="1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6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Ucieczka gatunków roślin z komercyjnych upraw ogrodniczych;</a:t>
                      </a:r>
                      <a:endParaRPr sz="1100" b="1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740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ym typeface="Arial"/>
                        </a:rPr>
                        <a:t>Ucieczka gatunków roślin ozdobnych z niekomercyjnych upraw ogrodniczych (np. z ogrodów przydomowych i działkowych, parków);</a:t>
                      </a:r>
                      <a:endParaRPr dirty="0"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74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Ucieczka gatunków przetrzymywanych w celu badań naukowych </a:t>
                      </a:r>
                      <a:br>
                        <a:rPr lang="pl-PL" sz="1100" b="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</a:br>
                      <a:r>
                        <a:rPr lang="pl-PL" sz="1100" b="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i rozmnażania ex-situ;</a:t>
                      </a:r>
                      <a:endParaRPr sz="11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6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>
                          <a:solidFill>
                            <a:srgbClr val="000000"/>
                          </a:solidFill>
                          <a:sym typeface="Arial"/>
                        </a:rPr>
                        <a:t>Ucieczka gatunków przetrzymywanych jako pokarm lub żywa przynęta;</a:t>
                      </a:r>
                      <a:endParaRPr sz="11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740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Inny rodzaj ucieczki gatunków z warunków kontrolowanych (np. ze sklepów zoologicznych, z cyrków).</a:t>
                      </a:r>
                      <a:endParaRPr sz="11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Google Shape;165;p10">
            <a:extLst>
              <a:ext uri="{FF2B5EF4-FFF2-40B4-BE49-F238E27FC236}">
                <a16:creationId xmlns:a16="http://schemas.microsoft.com/office/drawing/2014/main" id="{92F1749C-0F34-4F81-91FE-1DBC14275CFC}"/>
              </a:ext>
            </a:extLst>
          </p:cNvPr>
          <p:cNvSpPr/>
          <p:nvPr/>
        </p:nvSpPr>
        <p:spPr>
          <a:xfrm>
            <a:off x="1455420" y="4457317"/>
            <a:ext cx="7110536" cy="76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Schemat klasyfikacji dróg przenoszenia zastosowany w analizie na zlecenie GDOŚ (</a:t>
            </a:r>
            <a:r>
              <a:rPr lang="pl-PL" sz="1100" b="1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Harrower</a:t>
            </a:r>
            <a:r>
              <a:rPr lang="pl-PL" sz="110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i in. 2018)</a:t>
            </a:r>
            <a:endParaRPr sz="1100" b="1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Drogi wybrane co najmniej dla 1 gatunku zostały zaznaczone czcionka pogrubioną;</a:t>
            </a:r>
            <a:endParaRPr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Drogi nie wybrane dla żadnego gatunku zostały opisane czcionka standardową.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947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174;p11" descr="żółw ozdobny czerwonolicy z widoczną czerwoną pręga z boku głowy przedstawiony na zielonym tle prawdopodobnie gęstej trawy ">
            <a:extLst>
              <a:ext uri="{FF2B5EF4-FFF2-40B4-BE49-F238E27FC236}">
                <a16:creationId xmlns:a16="http://schemas.microsoft.com/office/drawing/2014/main" id="{206CF54B-97BE-4202-98DA-6323172C8A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4017" t="11626" r="16701" b="35479"/>
          <a:stretch/>
        </p:blipFill>
        <p:spPr>
          <a:xfrm>
            <a:off x="2030361" y="551304"/>
            <a:ext cx="6584058" cy="35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72;p11">
            <a:extLst>
              <a:ext uri="{FF2B5EF4-FFF2-40B4-BE49-F238E27FC236}">
                <a16:creationId xmlns:a16="http://schemas.microsoft.com/office/drawing/2014/main" id="{261933B6-4C9C-46EA-8614-F4639A0A9809}"/>
              </a:ext>
            </a:extLst>
          </p:cNvPr>
          <p:cNvSpPr txBox="1"/>
          <p:nvPr/>
        </p:nvSpPr>
        <p:spPr>
          <a:xfrm>
            <a:off x="4683571" y="4071725"/>
            <a:ext cx="4032448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Żółw ozdobny - czerwonolicy </a:t>
            </a:r>
            <a:r>
              <a:rPr lang="pl-PL" sz="105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Trachemys scripta elegans</a:t>
            </a:r>
            <a: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b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dirty="0"/>
          </a:p>
        </p:txBody>
      </p:sp>
      <p:sp>
        <p:nvSpPr>
          <p:cNvPr id="5" name="Google Shape;173;p11">
            <a:extLst>
              <a:ext uri="{FF2B5EF4-FFF2-40B4-BE49-F238E27FC236}">
                <a16:creationId xmlns:a16="http://schemas.microsoft.com/office/drawing/2014/main" id="{0CC63998-39E7-47AC-AA0D-5312BBDBEAED}"/>
              </a:ext>
            </a:extLst>
          </p:cNvPr>
          <p:cNvSpPr txBox="1"/>
          <p:nvPr/>
        </p:nvSpPr>
        <p:spPr>
          <a:xfrm>
            <a:off x="1480442" y="4386759"/>
            <a:ext cx="753655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Utrzymywane w niewłaściwie zabezpieczonych oczkach wodnych żółwie akwariowe bardzo często uciekają zasiedlając pobliskie akweny. Obecnie do najczęstszych uciekinierów zalicza się żółwie z rodzaju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Pseudemys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które wciąż są dostępne w sprzedaży i osiągają większe rozmiary niż żółw ozdobny (ponad 40 cm długości skorupa, ponad 5 kg masy ciała).</a:t>
            </a:r>
            <a:endParaRPr dirty="0"/>
          </a:p>
        </p:txBody>
      </p:sp>
      <p:sp>
        <p:nvSpPr>
          <p:cNvPr id="6" name="Google Shape;171;p11">
            <a:extLst>
              <a:ext uri="{FF2B5EF4-FFF2-40B4-BE49-F238E27FC236}">
                <a16:creationId xmlns:a16="http://schemas.microsoft.com/office/drawing/2014/main" id="{7645729C-3898-4FCB-A65D-637C5E2B9508}"/>
              </a:ext>
            </a:extLst>
          </p:cNvPr>
          <p:cNvSpPr/>
          <p:nvPr/>
        </p:nvSpPr>
        <p:spPr>
          <a:xfrm>
            <a:off x="1358900" y="528444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Ucieczka gatunków zwierząt domowych, gatunków akwarystycznych i terrarystycznych</a:t>
            </a: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301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180;p12">
            <a:extLst>
              <a:ext uri="{FF2B5EF4-FFF2-40B4-BE49-F238E27FC236}">
                <a16:creationId xmlns:a16="http://schemas.microsoft.com/office/drawing/2014/main" id="{F907EEDF-122B-493D-9FCE-A41EF2D599D2}"/>
              </a:ext>
            </a:extLst>
          </p:cNvPr>
          <p:cNvSpPr txBox="1"/>
          <p:nvPr/>
        </p:nvSpPr>
        <p:spPr>
          <a:xfrm>
            <a:off x="1358900" y="4374598"/>
            <a:ext cx="76581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Barszcz Sosnowskiego jest jednym z przykładów roślin, które uciekły z upraw rolnych PGR – miał stanowić podstawę do sporządzania kiszonki dla bydła. Pomimo zaniechania uprawy, nie zlikwidowano skutecznie wszystkich roślin. Pozostawione osobniki zaczęły się dziko rozprzestrzeniać. Rozprzestrzenianie mogło być wspierane przez pszczelarzy – gdyż jest to także gatunek miododajny.</a:t>
            </a:r>
            <a:endParaRPr dirty="0"/>
          </a:p>
        </p:txBody>
      </p:sp>
      <p:sp>
        <p:nvSpPr>
          <p:cNvPr id="4" name="Google Shape;181;p12">
            <a:extLst>
              <a:ext uri="{FF2B5EF4-FFF2-40B4-BE49-F238E27FC236}">
                <a16:creationId xmlns:a16="http://schemas.microsoft.com/office/drawing/2014/main" id="{4BC3E862-8693-4A66-910B-E863B8280088}"/>
              </a:ext>
            </a:extLst>
          </p:cNvPr>
          <p:cNvSpPr/>
          <p:nvPr/>
        </p:nvSpPr>
        <p:spPr>
          <a:xfrm>
            <a:off x="1811427" y="3966501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Barszcz Sosnowskiego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Heracleum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sosnowskyi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Barbara Tokarska-Guzik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82;p12" descr="Gęste skupiska barszczu Sosnowskiego przedstawione na tle bezchmurnego nieba ">
            <a:extLst>
              <a:ext uri="{FF2B5EF4-FFF2-40B4-BE49-F238E27FC236}">
                <a16:creationId xmlns:a16="http://schemas.microsoft.com/office/drawing/2014/main" id="{300B9AE7-851A-480C-962E-16E65CD26F6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4748" y="589739"/>
            <a:ext cx="5403055" cy="33894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79;p12">
            <a:extLst>
              <a:ext uri="{FF2B5EF4-FFF2-40B4-BE49-F238E27FC236}">
                <a16:creationId xmlns:a16="http://schemas.microsoft.com/office/drawing/2014/main" id="{94601FF4-FAE3-4CE2-8D36-36555EEDA84B}"/>
              </a:ext>
            </a:extLst>
          </p:cNvPr>
          <p:cNvSpPr/>
          <p:nvPr/>
        </p:nvSpPr>
        <p:spPr>
          <a:xfrm>
            <a:off x="1358900" y="523708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Ucieczka gatunków roślin z upraw rolnych </a:t>
            </a:r>
            <a:r>
              <a:rPr lang="pl-P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przykłady</a:t>
            </a: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053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189;p13" descr="Odmiana pomarańczowa i niebieska raka luizjańskiego leżąca na czarnej rękawicy">
            <a:extLst>
              <a:ext uri="{FF2B5EF4-FFF2-40B4-BE49-F238E27FC236}">
                <a16:creationId xmlns:a16="http://schemas.microsoft.com/office/drawing/2014/main" id="{FCCE05A7-A8FD-45C5-A746-FB196A27E44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3726" r="19208" b="4303"/>
          <a:stretch/>
        </p:blipFill>
        <p:spPr>
          <a:xfrm>
            <a:off x="2713828" y="586995"/>
            <a:ext cx="4948243" cy="34563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88;p13">
            <a:extLst>
              <a:ext uri="{FF2B5EF4-FFF2-40B4-BE49-F238E27FC236}">
                <a16:creationId xmlns:a16="http://schemas.microsoft.com/office/drawing/2014/main" id="{BE9DC076-DDAC-4D49-A127-E1210F03A19A}"/>
              </a:ext>
            </a:extLst>
          </p:cNvPr>
          <p:cNvSpPr txBox="1"/>
          <p:nvPr/>
        </p:nvSpPr>
        <p:spPr>
          <a:xfrm>
            <a:off x="1524000" y="4458758"/>
            <a:ext cx="74930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Podobnie jak w przypadku raka pręgowatego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Faxonius limosus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rak luizjański niejednokrotnie uciekł z niewłaściwie zabezpieczonych stawów hodowlanych do wód otwartych. Właśnie w ten sposób skolonizował wody Europy Południowej. W Polsce jego wszystkie populacje wywodzą się jednak z celowych uwolnień z akwariów.</a:t>
            </a:r>
            <a:endParaRPr dirty="0"/>
          </a:p>
        </p:txBody>
      </p:sp>
      <p:sp>
        <p:nvSpPr>
          <p:cNvPr id="5" name="Google Shape;190;p13">
            <a:extLst>
              <a:ext uri="{FF2B5EF4-FFF2-40B4-BE49-F238E27FC236}">
                <a16:creationId xmlns:a16="http://schemas.microsoft.com/office/drawing/2014/main" id="{492D73B6-626E-443D-A299-12F725876886}"/>
              </a:ext>
            </a:extLst>
          </p:cNvPr>
          <p:cNvSpPr txBox="1"/>
          <p:nvPr/>
        </p:nvSpPr>
        <p:spPr>
          <a:xfrm>
            <a:off x="2072436" y="4043300"/>
            <a:ext cx="5715711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Odmiana pomarańczowa i niebieska raka luizjańskiego </a:t>
            </a:r>
            <a:r>
              <a:rPr lang="pl-PL" sz="105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Procambarus clarkii</a:t>
            </a:r>
            <a: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b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dirty="0"/>
          </a:p>
        </p:txBody>
      </p:sp>
      <p:sp>
        <p:nvSpPr>
          <p:cNvPr id="6" name="Google Shape;187;p13">
            <a:extLst>
              <a:ext uri="{FF2B5EF4-FFF2-40B4-BE49-F238E27FC236}">
                <a16:creationId xmlns:a16="http://schemas.microsoft.com/office/drawing/2014/main" id="{0E362611-F39C-4ED2-B353-6A1EEB904ABD}"/>
              </a:ext>
            </a:extLst>
          </p:cNvPr>
          <p:cNvSpPr/>
          <p:nvPr/>
        </p:nvSpPr>
        <p:spPr>
          <a:xfrm>
            <a:off x="1358900" y="533738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Ucieczka gatunków z akwakultury/marikultury </a:t>
            </a:r>
            <a:r>
              <a:rPr lang="pl-PL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przykłady</a:t>
            </a:r>
            <a:endParaRPr sz="12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8740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198;p14" descr="roślina ozdobna pokazana z góry z widoczną glebą pomiędzy liśćmi ">
            <a:extLst>
              <a:ext uri="{FF2B5EF4-FFF2-40B4-BE49-F238E27FC236}">
                <a16:creationId xmlns:a16="http://schemas.microsoft.com/office/drawing/2014/main" id="{774D02AA-DDFE-44CA-851A-F9C094149D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1647" t="39276"/>
          <a:stretch/>
        </p:blipFill>
        <p:spPr>
          <a:xfrm>
            <a:off x="2514599" y="600554"/>
            <a:ext cx="5764533" cy="33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96;p14">
            <a:extLst>
              <a:ext uri="{FF2B5EF4-FFF2-40B4-BE49-F238E27FC236}">
                <a16:creationId xmlns:a16="http://schemas.microsoft.com/office/drawing/2014/main" id="{D5317BA1-F889-4AB8-915A-77179D6DABC4}"/>
              </a:ext>
            </a:extLst>
          </p:cNvPr>
          <p:cNvSpPr txBox="1"/>
          <p:nvPr/>
        </p:nvSpPr>
        <p:spPr>
          <a:xfrm>
            <a:off x="1358900" y="4318052"/>
            <a:ext cx="765809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Pistia rozetkowa jest rośliną ozdobną, która bywa nielegalnie wprowadzana do stawów hodowlanych na celem uprawy.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Jeśli uprawy zasilane są wodą pochodzącą z lokalnych wód otwartych to ucieczka tego gatunku, podobnie jak azolli karolińskiej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Azolla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filiculoides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czy hiacynta wodnego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Pontederia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Eichhornia) crassipes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jest przy sprzyjających warunkach klimatycznych tylko kwestią czasu.</a:t>
            </a:r>
            <a:endParaRPr dirty="0"/>
          </a:p>
        </p:txBody>
      </p:sp>
      <p:sp>
        <p:nvSpPr>
          <p:cNvPr id="5" name="Google Shape;197;p14">
            <a:extLst>
              <a:ext uri="{FF2B5EF4-FFF2-40B4-BE49-F238E27FC236}">
                <a16:creationId xmlns:a16="http://schemas.microsoft.com/office/drawing/2014/main" id="{FF11CF08-9900-4D45-AFD8-635B3C2109F9}"/>
              </a:ext>
            </a:extLst>
          </p:cNvPr>
          <p:cNvSpPr/>
          <p:nvPr/>
        </p:nvSpPr>
        <p:spPr>
          <a:xfrm>
            <a:off x="1984101" y="3902554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Pistia rozetkowa 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Pistia stratiotes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95;p14">
            <a:extLst>
              <a:ext uri="{FF2B5EF4-FFF2-40B4-BE49-F238E27FC236}">
                <a16:creationId xmlns:a16="http://schemas.microsoft.com/office/drawing/2014/main" id="{F9F1EF7D-B7BD-4E0D-A61D-498236FFEBB8}"/>
              </a:ext>
            </a:extLst>
          </p:cNvPr>
          <p:cNvSpPr/>
          <p:nvPr/>
        </p:nvSpPr>
        <p:spPr>
          <a:xfrm>
            <a:off x="1358900" y="533758"/>
            <a:ext cx="7658099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Ucieczka gatunków roślin z komercyjnych upraw ogrodniczych </a:t>
            </a: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9593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206;p15" descr="Jenot o gęstym, brunatnoczarnym futrze stoi w wysokiej zielonej trawie, widoczny z boku na tle rozmytej roślinności">
            <a:extLst>
              <a:ext uri="{FF2B5EF4-FFF2-40B4-BE49-F238E27FC236}">
                <a16:creationId xmlns:a16="http://schemas.microsoft.com/office/drawing/2014/main" id="{99C3A35A-B80E-4FC8-B9C2-8A1B23380D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4555" b="14015"/>
          <a:stretch/>
        </p:blipFill>
        <p:spPr>
          <a:xfrm>
            <a:off x="1772886" y="571501"/>
            <a:ext cx="7007928" cy="35394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4;p15">
            <a:extLst>
              <a:ext uri="{FF2B5EF4-FFF2-40B4-BE49-F238E27FC236}">
                <a16:creationId xmlns:a16="http://schemas.microsoft.com/office/drawing/2014/main" id="{611490EE-BAB3-4559-AD0D-9382197503DF}"/>
              </a:ext>
            </a:extLst>
          </p:cNvPr>
          <p:cNvSpPr txBox="1"/>
          <p:nvPr/>
        </p:nvSpPr>
        <p:spPr>
          <a:xfrm>
            <a:off x="1772887" y="4526449"/>
            <a:ext cx="7007928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Jest to także jeden z najbardziej znanych uciekinierów z niewłaściwie zabezpieczonych ferm zwierząt futerkowych jest jenot. Będzie to także szop pracz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Procyon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lotor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czy piżmak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Ondatra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zibethicus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5" name="Google Shape;205;p15">
            <a:extLst>
              <a:ext uri="{FF2B5EF4-FFF2-40B4-BE49-F238E27FC236}">
                <a16:creationId xmlns:a16="http://schemas.microsoft.com/office/drawing/2014/main" id="{CF34F852-BD22-4332-936A-EF287DA13826}"/>
              </a:ext>
            </a:extLst>
          </p:cNvPr>
          <p:cNvSpPr/>
          <p:nvPr/>
        </p:nvSpPr>
        <p:spPr>
          <a:xfrm>
            <a:off x="2373118" y="4110951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Jenot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Nyctereutes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procyonoides</a:t>
            </a:r>
            <a:endParaRPr sz="105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Marek Kosiński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03;p15">
            <a:extLst>
              <a:ext uri="{FF2B5EF4-FFF2-40B4-BE49-F238E27FC236}">
                <a16:creationId xmlns:a16="http://schemas.microsoft.com/office/drawing/2014/main" id="{7C6C110A-6416-40E2-9DEA-C307B47106AD}"/>
              </a:ext>
            </a:extLst>
          </p:cNvPr>
          <p:cNvSpPr/>
          <p:nvPr/>
        </p:nvSpPr>
        <p:spPr>
          <a:xfrm>
            <a:off x="1358900" y="541433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Ucieczka gatunków z ferm zwierząt futerkowych </a:t>
            </a: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5189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aphicFrame>
        <p:nvGraphicFramePr>
          <p:cNvPr id="3" name="Google Shape;211;p16">
            <a:extLst>
              <a:ext uri="{FF2B5EF4-FFF2-40B4-BE49-F238E27FC236}">
                <a16:creationId xmlns:a16="http://schemas.microsoft.com/office/drawing/2014/main" id="{82A709BB-019A-43D2-8089-7933E70901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995076"/>
              </p:ext>
            </p:extLst>
          </p:nvPr>
        </p:nvGraphicFramePr>
        <p:xfrm>
          <a:off x="1620520" y="597831"/>
          <a:ext cx="7396480" cy="3851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2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5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7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40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MECHANIZM</a:t>
                      </a: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KATEGORIA</a:t>
                      </a: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DROGA PRZENOSZENIA</a:t>
                      </a: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596">
                <a:tc rowSpan="10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PRZEMIESZCZENIE TOWARÓW</a:t>
                      </a:r>
                      <a:endParaRPr sz="1100" u="none" strike="noStrike" cap="none" dirty="0"/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(</a:t>
                      </a:r>
                      <a:r>
                        <a:rPr lang="pl-PL" sz="1100" u="none" strike="noStrike" cap="none" dirty="0" err="1"/>
                        <a:t>ang.commodity</a:t>
                      </a:r>
                      <a:r>
                        <a:rPr lang="pl-PL" sz="1100" u="none" strike="noStrike" cap="none" dirty="0"/>
                        <a:t>)</a:t>
                      </a: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 rowSpan="10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ym typeface="Arial"/>
                        </a:rPr>
                        <a:t>ZAWLECZENIE </a:t>
                      </a:r>
                      <a:br>
                        <a:rPr lang="pl-PL" sz="1100" u="none" strike="noStrike" cap="none" dirty="0">
                          <a:sym typeface="Arial"/>
                        </a:rPr>
                      </a:br>
                      <a:r>
                        <a:rPr lang="pl-PL" sz="1100" u="none" strike="noStrike" cap="none" dirty="0">
                          <a:sym typeface="Arial"/>
                        </a:rPr>
                        <a:t>Z IMPORTOWANYM TOWAREM</a:t>
                      </a:r>
                      <a:endParaRPr dirty="0"/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- ZANIECZYSZCZENIE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gatunku z żywą przynętą;</a:t>
                      </a:r>
                      <a:endParaRPr sz="1100" b="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73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>
                          <a:solidFill>
                            <a:srgbClr val="000000"/>
                          </a:solidFill>
                          <a:sym typeface="Arial"/>
                        </a:rPr>
                        <a:t>Zawleczenie gatunków z materiałem szkółkarskim;</a:t>
                      </a:r>
                      <a:endParaRPr sz="1100" b="1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gatunków z żywnością;</a:t>
                      </a:r>
                      <a:endParaRPr sz="1100" b="1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gatunków (bez pasożytów) na zwierzętach;</a:t>
                      </a:r>
                      <a:endParaRPr sz="1100" b="1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>
                          <a:solidFill>
                            <a:srgbClr val="000000"/>
                          </a:solidFill>
                          <a:sym typeface="Arial"/>
                        </a:rPr>
                        <a:t>Zawleczenie pasożytów na zwierzętach;</a:t>
                      </a:r>
                      <a:endParaRPr sz="1100" b="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gatunków (z wyjątkiem pasożytów) na roślinach;</a:t>
                      </a:r>
                      <a:endParaRPr sz="1100" b="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05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>
                          <a:solidFill>
                            <a:srgbClr val="000000"/>
                          </a:solidFill>
                          <a:sym typeface="Arial"/>
                        </a:rPr>
                        <a:t>Zawleczenie pasożytów na roślinach;</a:t>
                      </a:r>
                      <a:endParaRPr sz="1100" b="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gatunków z nasionami lub materiałem siewnym;</a:t>
                      </a:r>
                      <a:endParaRPr sz="1100" b="1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>
                          <a:sym typeface="Arial"/>
                        </a:rPr>
                        <a:t>Zawleczenie gatunków z drewnem;</a:t>
                      </a:r>
                      <a:endParaRPr dirty="0">
                        <a:latin typeface="+mj-lt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4976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gatunków z materiałami stosowanymi jako podłoże (z glebą, materiałem roślinnym – ściółką, sianem, słomą, trocinami itp.).</a:t>
                      </a:r>
                      <a:endParaRPr sz="1100" b="1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Google Shape;212;p16">
            <a:extLst>
              <a:ext uri="{FF2B5EF4-FFF2-40B4-BE49-F238E27FC236}">
                <a16:creationId xmlns:a16="http://schemas.microsoft.com/office/drawing/2014/main" id="{4293B7AD-1E0D-4406-810C-BC91394D052B}"/>
              </a:ext>
            </a:extLst>
          </p:cNvPr>
          <p:cNvSpPr/>
          <p:nvPr/>
        </p:nvSpPr>
        <p:spPr>
          <a:xfrm>
            <a:off x="1612900" y="4389413"/>
            <a:ext cx="7110536" cy="76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Schemat klasyfikacji dróg przenoszenia zastosowany w analizie na zlecenie GDOŚ (</a:t>
            </a:r>
            <a:r>
              <a:rPr lang="pl-PL" sz="1100" b="1" dirty="0" err="1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Harrower</a:t>
            </a:r>
            <a:r>
              <a:rPr lang="pl-PL" sz="1100" b="1" dirty="0">
                <a:solidFill>
                  <a:srgbClr val="222222"/>
                </a:solidFill>
                <a:latin typeface="+mj-lt"/>
                <a:ea typeface="Arial"/>
                <a:cs typeface="Arial"/>
                <a:sym typeface="Arial"/>
              </a:rPr>
              <a:t> i in. 2018)</a:t>
            </a:r>
            <a:endParaRPr sz="1100" b="1" dirty="0">
              <a:solidFill>
                <a:srgbClr val="222222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Drogi wybrane co najmniej dla 1 gatunku zostały zaznaczone czcionka pogrubioną;</a:t>
            </a:r>
            <a:endParaRPr dirty="0">
              <a:latin typeface="+mj-lt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Drogi nie wybrane dla żadnego gatunku zostały opisane czcionka standardową.</a:t>
            </a:r>
            <a:endParaRPr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9214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221;p17" descr="osobniki zzebaczka amurskiego  ">
            <a:extLst>
              <a:ext uri="{FF2B5EF4-FFF2-40B4-BE49-F238E27FC236}">
                <a16:creationId xmlns:a16="http://schemas.microsoft.com/office/drawing/2014/main" id="{AC9C6C35-5E63-4DB0-96EE-768B7B5C5E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864" t="16004" r="54651" b="6829"/>
          <a:stretch/>
        </p:blipFill>
        <p:spPr>
          <a:xfrm rot="5400000">
            <a:off x="3575525" y="-1217453"/>
            <a:ext cx="3276603" cy="67935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9;p17">
            <a:extLst>
              <a:ext uri="{FF2B5EF4-FFF2-40B4-BE49-F238E27FC236}">
                <a16:creationId xmlns:a16="http://schemas.microsoft.com/office/drawing/2014/main" id="{323BA73F-CBE1-466E-B111-FF109EE3AA17}"/>
              </a:ext>
            </a:extLst>
          </p:cNvPr>
          <p:cNvSpPr txBox="1"/>
          <p:nvPr/>
        </p:nvSpPr>
        <p:spPr>
          <a:xfrm>
            <a:off x="1542733" y="4133142"/>
            <a:ext cx="7474267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Czebaczek amurski jest regularnie wprowadzany z materiałem zarybieniowym ryb karpiowatych nie tylko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akwakultury, lecz także i z niej do wód otwartych czy na prywatne łowiska. Bardzo często oferowany jest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sprzedaży jako tzw. żywiec wśród przedstawicieli karasia srebrzystego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Carassius gibelio,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 sklepach wędkarskich i zoologicznych. Warto dodać, że czebaczek amurski jest wektorem groźnego pasożyta międzykomórkowego,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jakim jest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Sphaerothecum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destruens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5" name="Google Shape;220;p17">
            <a:extLst>
              <a:ext uri="{FF2B5EF4-FFF2-40B4-BE49-F238E27FC236}">
                <a16:creationId xmlns:a16="http://schemas.microsoft.com/office/drawing/2014/main" id="{E653C27C-F53C-4FCE-8817-488629859A37}"/>
              </a:ext>
            </a:extLst>
          </p:cNvPr>
          <p:cNvSpPr/>
          <p:nvPr/>
        </p:nvSpPr>
        <p:spPr>
          <a:xfrm>
            <a:off x="2258422" y="3767634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Czebaczek amurski 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Pseudorasbora parva. </a:t>
            </a:r>
            <a:endParaRPr sz="105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18;p17">
            <a:extLst>
              <a:ext uri="{FF2B5EF4-FFF2-40B4-BE49-F238E27FC236}">
                <a16:creationId xmlns:a16="http://schemas.microsoft.com/office/drawing/2014/main" id="{88B8D10A-B0BF-4DDB-AA07-01C5ED97C3D6}"/>
              </a:ext>
            </a:extLst>
          </p:cNvPr>
          <p:cNvSpPr/>
          <p:nvPr/>
        </p:nvSpPr>
        <p:spPr>
          <a:xfrm>
            <a:off x="1358900" y="522537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Zawleczenie gatunku z żywą przynętą </a:t>
            </a: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5662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230;p18" descr="Kilka małży o brązowożółtych muszlach ułożonych na dłoni w ochronnej rękawicy, na tle zielonej trawy.">
            <a:extLst>
              <a:ext uri="{FF2B5EF4-FFF2-40B4-BE49-F238E27FC236}">
                <a16:creationId xmlns:a16="http://schemas.microsoft.com/office/drawing/2014/main" id="{42D1812B-6335-4410-BE9B-D02D718F7E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9906" t="17453" r="13249" b="7996"/>
          <a:stretch/>
        </p:blipFill>
        <p:spPr>
          <a:xfrm>
            <a:off x="2364737" y="577111"/>
            <a:ext cx="5781043" cy="351482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28;p18">
            <a:extLst>
              <a:ext uri="{FF2B5EF4-FFF2-40B4-BE49-F238E27FC236}">
                <a16:creationId xmlns:a16="http://schemas.microsoft.com/office/drawing/2014/main" id="{F4DE5E3D-1E21-462C-82E0-B7894F29E90E}"/>
              </a:ext>
            </a:extLst>
          </p:cNvPr>
          <p:cNvSpPr txBox="1"/>
          <p:nvPr/>
        </p:nvSpPr>
        <p:spPr>
          <a:xfrm>
            <a:off x="1550741" y="4444469"/>
            <a:ext cx="7466259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Małże z rodzaju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Corbicula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bywają przemieszczane wraz z piaskiem pobieranym z akwariów lub miejsc gdzie są inwazyjne (np. piasek z rzek). W przypadku wykorzystania zanieczyszczonego małżami piasku jako podłoże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 oczkach wodnych, istnieje szansa na zadomowienie się tego gatunku w nowych lokalizacjach. </a:t>
            </a:r>
            <a:endParaRPr dirty="0"/>
          </a:p>
        </p:txBody>
      </p:sp>
      <p:sp>
        <p:nvSpPr>
          <p:cNvPr id="5" name="Google Shape;229;p18">
            <a:extLst>
              <a:ext uri="{FF2B5EF4-FFF2-40B4-BE49-F238E27FC236}">
                <a16:creationId xmlns:a16="http://schemas.microsoft.com/office/drawing/2014/main" id="{96B59972-C110-4DC5-9F66-DCD69AEC0039}"/>
              </a:ext>
            </a:extLst>
          </p:cNvPr>
          <p:cNvSpPr/>
          <p:nvPr/>
        </p:nvSpPr>
        <p:spPr>
          <a:xfrm>
            <a:off x="1810403" y="4053840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Corbicula 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27;p18">
            <a:extLst>
              <a:ext uri="{FF2B5EF4-FFF2-40B4-BE49-F238E27FC236}">
                <a16:creationId xmlns:a16="http://schemas.microsoft.com/office/drawing/2014/main" id="{F4592F4D-6B72-48E3-8CD6-8A7D5DB9C815}"/>
              </a:ext>
            </a:extLst>
          </p:cNvPr>
          <p:cNvSpPr/>
          <p:nvPr/>
        </p:nvSpPr>
        <p:spPr>
          <a:xfrm>
            <a:off x="1358900" y="540039"/>
            <a:ext cx="7658100" cy="276999"/>
          </a:xfrm>
          <a:prstGeom prst="snip1Rect">
            <a:avLst>
              <a:gd name="adj" fmla="val 0"/>
            </a:avLst>
          </a:prstGeom>
          <a:solidFill>
            <a:srgbClr val="DEE7D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Zawleczenie gatunków z materiałami stosowanymi jako podłoże </a:t>
            </a: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8968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aphicFrame>
        <p:nvGraphicFramePr>
          <p:cNvPr id="6" name="Google Shape;235;p19">
            <a:extLst>
              <a:ext uri="{FF2B5EF4-FFF2-40B4-BE49-F238E27FC236}">
                <a16:creationId xmlns:a16="http://schemas.microsoft.com/office/drawing/2014/main" id="{1BB2B16E-5AF4-4133-B59A-B263E7FEF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286659"/>
              </p:ext>
            </p:extLst>
          </p:nvPr>
        </p:nvGraphicFramePr>
        <p:xfrm>
          <a:off x="1498600" y="591097"/>
          <a:ext cx="7518401" cy="395319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28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MECHANIZM</a:t>
                      </a:r>
                      <a:endParaRPr sz="11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KATEGORIA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DROGA PRZENOSZENIA</a:t>
                      </a: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239">
                <a:tc rowSpan="11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PRZEMIE - SZCZANIE WRAZ ZE ŚRODKIEM TRANSPORTU</a:t>
                      </a:r>
                      <a:endParaRPr dirty="0"/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(ang. </a:t>
                      </a:r>
                      <a:r>
                        <a:rPr lang="pl-PL" sz="1100" u="none" strike="noStrike" cap="none" dirty="0" err="1"/>
                        <a:t>vector</a:t>
                      </a:r>
                      <a:r>
                        <a:rPr lang="pl-PL" sz="1100" u="none" strike="noStrike" cap="none" dirty="0"/>
                        <a:t>)</a:t>
                      </a:r>
                      <a:endParaRPr sz="1100" u="none" strike="noStrike" cap="none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 rowSpan="11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ZAWLECZENIA NA / W ŚRODKACH TRANSPORTU</a:t>
                      </a:r>
                      <a:endParaRPr dirty="0"/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/>
                        <a:t> (PASAŻER </a:t>
                      </a:r>
                      <a:br>
                        <a:rPr lang="pl-PL" sz="1100" u="none" strike="noStrike" cap="none" dirty="0"/>
                      </a:br>
                      <a:r>
                        <a:rPr lang="pl-PL" sz="1100" u="none" strike="noStrike" cap="none" dirty="0"/>
                        <a:t>NA GAPĘ)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/>
                        <a:t>Zawleczenie gatunków na/w sprzęcie wędkarskim lub rybackim;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19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/>
                        <a:t>Zawleczenie gatunków w kontenerach, itp.;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Zawleczenie gatunków na/w samolotach;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3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/>
                        <a:t>Zawleczenie gatunków w organicznym materiale opakowaniowym </a:t>
                      </a:r>
                      <a:br>
                        <a:rPr lang="pl-PL" sz="1100" u="none" strike="noStrike" cap="none"/>
                      </a:br>
                      <a:r>
                        <a:rPr lang="pl-PL" sz="1100" u="none" strike="noStrike" cap="none"/>
                        <a:t>(w tym w opakowaniach drewnianych);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3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/>
                        <a:t>Zawleczenie gatunków na statkach lub łodziach (nie dotyczy wód balastowych i kadłubów);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/>
                        <a:t>Zawleczenie gatunków na/w maszynach lub urządzeniach;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3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/>
                        <a:t>Zawleczenie gatunków przez podróżujących ludzi (w bagażu, </a:t>
                      </a:r>
                      <a:br>
                        <a:rPr lang="pl-PL" sz="1100" b="1" u="none" strike="noStrike" cap="none" dirty="0"/>
                      </a:br>
                      <a:r>
                        <a:rPr lang="pl-PL" sz="1100" b="1" u="none" strike="noStrike" cap="none" dirty="0"/>
                        <a:t>na ubraniu, itp.);</a:t>
                      </a:r>
                      <a:endParaRPr sz="1100" b="1" u="none" strike="noStrike" cap="none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2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/>
                        <a:t>Zawleczenie gatunków w wodach balastowych;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2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>
                          <a:sym typeface="Arial"/>
                        </a:rPr>
                        <a:t>Zawleczenie gatunków na kadłubach statków;</a:t>
                      </a:r>
                      <a:endParaRPr/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354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>
                          <a:solidFill>
                            <a:srgbClr val="000000"/>
                          </a:solidFill>
                          <a:sym typeface="Arial"/>
                        </a:rPr>
                        <a:t>Zawleczenie gatunków na/w pojazdach (samochodach, pociągach, itp.);</a:t>
                      </a:r>
                      <a:endParaRPr sz="11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27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0" u="none" strike="noStrike" cap="none" dirty="0">
                          <a:solidFill>
                            <a:srgbClr val="000000"/>
                          </a:solidFill>
                          <a:sym typeface="Arial"/>
                        </a:rPr>
                        <a:t>Zawleczenie gatunków na/w pozostałych środkach transportu.</a:t>
                      </a:r>
                      <a:endParaRPr sz="1100" b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Google Shape;236;p19">
            <a:extLst>
              <a:ext uri="{FF2B5EF4-FFF2-40B4-BE49-F238E27FC236}">
                <a16:creationId xmlns:a16="http://schemas.microsoft.com/office/drawing/2014/main" id="{A3B762BC-0AA8-4254-A596-8F858FB3940A}"/>
              </a:ext>
            </a:extLst>
          </p:cNvPr>
          <p:cNvSpPr/>
          <p:nvPr/>
        </p:nvSpPr>
        <p:spPr>
          <a:xfrm>
            <a:off x="1498600" y="4544289"/>
            <a:ext cx="7110536" cy="76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Schemat klasyfikacji dróg przenoszenia zastosowany w analizie na zlecenie GDOŚ (</a:t>
            </a:r>
            <a:r>
              <a:rPr lang="pl-PL" sz="1100" b="1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Harrower</a:t>
            </a:r>
            <a:r>
              <a:rPr lang="pl-PL" sz="110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i in. 2018)</a:t>
            </a:r>
            <a:endParaRPr sz="1100" b="1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Drogi wybrane co najmniej dla 1 gatunku zostały zaznaczone czcionka pogrubioną;</a:t>
            </a:r>
            <a:endParaRPr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Drogi nie wybrane dla żadnego gatunku zostały opisane czcionka standardową.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2129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243;p20">
            <a:extLst>
              <a:ext uri="{FF2B5EF4-FFF2-40B4-BE49-F238E27FC236}">
                <a16:creationId xmlns:a16="http://schemas.microsoft.com/office/drawing/2014/main" id="{F5CD367E-455F-4D72-B47F-843AF75F7D5F}"/>
              </a:ext>
            </a:extLst>
          </p:cNvPr>
          <p:cNvSpPr txBox="1"/>
          <p:nvPr/>
        </p:nvSpPr>
        <p:spPr>
          <a:xfrm>
            <a:off x="1465461" y="4364560"/>
            <a:ext cx="7444978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 prawda śmiertelna dla europejskich raków dżuma </a:t>
            </a:r>
            <a:r>
              <a:rPr lang="pl-PL" sz="11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racza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Aphanomyces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astaci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została po raz pierwszy zawleczona z wodami balastowymi statków, jednak kolejne jej warianty wprowadzono do wód Polski wraz z rakiem pręgowatym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Faxonius limosus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rakiem sygnałowym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Pacifastacus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leniusculus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" name="Google Shape;244;p20">
            <a:extLst>
              <a:ext uri="{FF2B5EF4-FFF2-40B4-BE49-F238E27FC236}">
                <a16:creationId xmlns:a16="http://schemas.microsoft.com/office/drawing/2014/main" id="{02CBA65C-06A6-4C0A-A21B-6FC8D2F581C1}"/>
              </a:ext>
            </a:extLst>
          </p:cNvPr>
          <p:cNvSpPr/>
          <p:nvPr/>
        </p:nvSpPr>
        <p:spPr>
          <a:xfrm>
            <a:off x="1725948" y="3944513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Rak pręgowaty 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Faxonius limosus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245;p20" descr="Rak pręgowaty o brązowozielonym pancerzu trzymany na dłoni w ochronnej rękawicy, widoczny z góry na tle zielonej trawy.">
            <a:extLst>
              <a:ext uri="{FF2B5EF4-FFF2-40B4-BE49-F238E27FC236}">
                <a16:creationId xmlns:a16="http://schemas.microsoft.com/office/drawing/2014/main" id="{E9CD77F5-A64C-4782-9679-5EEC4EBC90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8608" t="16347" r="20100" b="15484"/>
          <a:stretch/>
        </p:blipFill>
        <p:spPr>
          <a:xfrm>
            <a:off x="2044119" y="617751"/>
            <a:ext cx="5999955" cy="33267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42;p20">
            <a:extLst>
              <a:ext uri="{FF2B5EF4-FFF2-40B4-BE49-F238E27FC236}">
                <a16:creationId xmlns:a16="http://schemas.microsoft.com/office/drawing/2014/main" id="{5C59004E-717A-4FDC-8056-793ACD4B8F04}"/>
              </a:ext>
            </a:extLst>
          </p:cNvPr>
          <p:cNvSpPr/>
          <p:nvPr/>
        </p:nvSpPr>
        <p:spPr>
          <a:xfrm>
            <a:off x="1358900" y="533758"/>
            <a:ext cx="7658100" cy="276999"/>
          </a:xfrm>
          <a:prstGeom prst="snip1Rect">
            <a:avLst>
              <a:gd name="adj" fmla="val 0"/>
            </a:avLst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Zawleczenie gatunków w wodach balastowych / na sprzęcie wędkarskim lub rybackim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803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251;p21">
            <a:extLst>
              <a:ext uri="{FF2B5EF4-FFF2-40B4-BE49-F238E27FC236}">
                <a16:creationId xmlns:a16="http://schemas.microsoft.com/office/drawing/2014/main" id="{7E38FEB5-FD46-458E-A1A4-90BB6F9CEEED}"/>
              </a:ext>
            </a:extLst>
          </p:cNvPr>
          <p:cNvSpPr txBox="1"/>
          <p:nvPr/>
        </p:nvSpPr>
        <p:spPr>
          <a:xfrm>
            <a:off x="1562100" y="4537750"/>
            <a:ext cx="74549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Krab </a:t>
            </a:r>
            <a:r>
              <a:rPr lang="pl-PL" sz="11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wełnistoręki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Eriocheir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sinensis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dotarł do wód europejskich za pośrednictwem statków, jest też przemieszczany w wodach chwytając się łodzi. </a:t>
            </a:r>
            <a:endParaRPr dirty="0"/>
          </a:p>
        </p:txBody>
      </p:sp>
      <p:sp>
        <p:nvSpPr>
          <p:cNvPr id="4" name="Google Shape;252;p21">
            <a:extLst>
              <a:ext uri="{FF2B5EF4-FFF2-40B4-BE49-F238E27FC236}">
                <a16:creationId xmlns:a16="http://schemas.microsoft.com/office/drawing/2014/main" id="{F38FEEF4-32FB-446F-92A4-DF8A75DA126A}"/>
              </a:ext>
            </a:extLst>
          </p:cNvPr>
          <p:cNvSpPr/>
          <p:nvPr/>
        </p:nvSpPr>
        <p:spPr>
          <a:xfrm>
            <a:off x="2316831" y="4111516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Krab </a:t>
            </a:r>
            <a:r>
              <a:rPr lang="pl-PL" sz="105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wełnistoręki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Eriocheir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sinensis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253;p21" descr="Krab wełnistoręki o brązowozielonym pancerzu trzymany na dłoni w ochronnej rękawicy, widoczny z boku na tle zielonej trawy.">
            <a:extLst>
              <a:ext uri="{FF2B5EF4-FFF2-40B4-BE49-F238E27FC236}">
                <a16:creationId xmlns:a16="http://schemas.microsoft.com/office/drawing/2014/main" id="{EFBBA153-B2EF-485A-BC36-8A4432FBE2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671" t="18387" r="14158" b="2661"/>
          <a:stretch/>
        </p:blipFill>
        <p:spPr>
          <a:xfrm>
            <a:off x="2196553" y="563453"/>
            <a:ext cx="6407696" cy="35480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50;p21">
            <a:extLst>
              <a:ext uri="{FF2B5EF4-FFF2-40B4-BE49-F238E27FC236}">
                <a16:creationId xmlns:a16="http://schemas.microsoft.com/office/drawing/2014/main" id="{F39FF5C7-C2DC-4F92-B8A3-024AE7640C55}"/>
              </a:ext>
            </a:extLst>
          </p:cNvPr>
          <p:cNvSpPr/>
          <p:nvPr/>
        </p:nvSpPr>
        <p:spPr>
          <a:xfrm>
            <a:off x="1358900" y="533758"/>
            <a:ext cx="7658100" cy="276999"/>
          </a:xfrm>
          <a:prstGeom prst="snip1Rect">
            <a:avLst>
              <a:gd name="adj" fmla="val 0"/>
            </a:avLst>
          </a:prstGeom>
          <a:solidFill>
            <a:srgbClr val="DAEE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Zawleczenie gatunków na statkach lub łodziach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9694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aphicFrame>
        <p:nvGraphicFramePr>
          <p:cNvPr id="3" name="Google Shape;258;p22">
            <a:extLst>
              <a:ext uri="{FF2B5EF4-FFF2-40B4-BE49-F238E27FC236}">
                <a16:creationId xmlns:a16="http://schemas.microsoft.com/office/drawing/2014/main" id="{0FFFBE8A-A3B6-4ECC-9B23-9DC50E573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751327"/>
              </p:ext>
            </p:extLst>
          </p:nvPr>
        </p:nvGraphicFramePr>
        <p:xfrm>
          <a:off x="1574539" y="582713"/>
          <a:ext cx="7442461" cy="382418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930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9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MECHANIZM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>
                          <a:solidFill>
                            <a:schemeClr val="tx1"/>
                          </a:solidFill>
                        </a:rPr>
                        <a:t>KATEGORIA</a:t>
                      </a:r>
                      <a:endParaRPr sz="1100" u="none" strike="noStrike" cap="none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>
                          <a:solidFill>
                            <a:schemeClr val="tx1"/>
                          </a:solidFill>
                        </a:rPr>
                        <a:t>DROGA PRZENOSZENIA</a:t>
                      </a:r>
                      <a:endParaRPr sz="1100" u="none" strike="noStrike" cap="none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569">
                <a:tc rowSpan="3">
                  <a:txBody>
                    <a:bodyPr/>
                    <a:lstStyle/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ROZPRZESTRZENIANIE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marL="71755" marR="71755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(ang. </a:t>
                      </a:r>
                      <a:r>
                        <a:rPr lang="pl-PL" sz="1100" u="none" strike="noStrike" cap="none" dirty="0" err="1">
                          <a:solidFill>
                            <a:schemeClr val="tx1"/>
                          </a:solidFill>
                        </a:rPr>
                        <a:t>disperal</a:t>
                      </a: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ROZPRZESTRZENIANIE PRZEZ NOWY KORYTARZ INWAZYJNY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>
                          <a:solidFill>
                            <a:schemeClr val="tx1"/>
                          </a:solidFill>
                        </a:rPr>
                        <a:t>Rozprzestrzenianie się gatunków z wykorzystaniem sztucznych kanałów</a:t>
                      </a:r>
                      <a:r>
                        <a:rPr lang="pl-PL" sz="1100" u="none" strike="noStrike" cap="none">
                          <a:solidFill>
                            <a:schemeClr val="tx1"/>
                          </a:solidFill>
                        </a:rPr>
                        <a:t>;</a:t>
                      </a:r>
                      <a:endParaRPr sz="1100" u="none" strike="noStrike" cap="none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02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>
                          <a:solidFill>
                            <a:schemeClr val="tx1"/>
                          </a:solidFill>
                        </a:rPr>
                        <a:t>Rozprzestrzenianie się gatunków z wykorzystaniem tuneli i mostów.</a:t>
                      </a:r>
                      <a:endParaRPr sz="1100" u="none" strike="noStrike" cap="none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065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ROZPRZESTRZENIANIE PO WCZEŚNIEJSZYM WPROWADZENIU </a:t>
                      </a:r>
                      <a:b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</a:br>
                      <a:r>
                        <a:rPr lang="pl-PL" sz="1100" u="none" strike="noStrike" cap="none" dirty="0">
                          <a:solidFill>
                            <a:schemeClr val="tx1"/>
                          </a:solidFill>
                        </a:rPr>
                        <a:t>NA INNYM OBSZARZE</a:t>
                      </a:r>
                      <a:endParaRPr sz="1100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-PL" sz="1100" b="1" u="none" strike="noStrike" cap="none" dirty="0">
                          <a:solidFill>
                            <a:schemeClr val="tx1"/>
                          </a:solidFill>
                        </a:rPr>
                        <a:t>Samodzielne rozprzestrzenianie się gatunków </a:t>
                      </a:r>
                      <a:br>
                        <a:rPr lang="pl-PL" sz="1100" b="1" u="none" strike="noStrike" cap="none" dirty="0">
                          <a:solidFill>
                            <a:schemeClr val="tx1"/>
                          </a:solidFill>
                        </a:rPr>
                      </a:br>
                      <a:r>
                        <a:rPr lang="pl-PL" sz="1100" b="1" u="none" strike="noStrike" cap="none" dirty="0">
                          <a:solidFill>
                            <a:schemeClr val="tx1"/>
                          </a:solidFill>
                        </a:rPr>
                        <a:t>z obszarów położonych za granicą kraju, po ich wcześniejszej introdukcji na tych obszarach wskutek działalności człowieka.</a:t>
                      </a:r>
                      <a:endParaRPr sz="1100" b="1" u="none" strike="noStrike" cap="none" dirty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Google Shape;259;p22">
            <a:extLst>
              <a:ext uri="{FF2B5EF4-FFF2-40B4-BE49-F238E27FC236}">
                <a16:creationId xmlns:a16="http://schemas.microsoft.com/office/drawing/2014/main" id="{D2CDC745-CC92-4842-A13A-F82647149976}"/>
              </a:ext>
            </a:extLst>
          </p:cNvPr>
          <p:cNvSpPr/>
          <p:nvPr/>
        </p:nvSpPr>
        <p:spPr>
          <a:xfrm>
            <a:off x="1574539" y="4432300"/>
            <a:ext cx="7110536" cy="761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Schemat klasyfikacji dróg przenoszenia zastosowany w analizie na zlecenie GDOŚ (</a:t>
            </a:r>
            <a:r>
              <a:rPr lang="pl-PL" sz="1100" b="1" dirty="0" err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Harrower</a:t>
            </a:r>
            <a:r>
              <a:rPr lang="pl-PL" sz="110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i in. 2018)</a:t>
            </a:r>
            <a:endParaRPr sz="1100" b="1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Drogi wybrane co najmniej dla 1 gatunku zostały zaznaczone czcionka pogrubioną;</a:t>
            </a:r>
            <a:endParaRPr dirty="0"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</a:pP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Drogi nie wybrane dla żadnego gatunku zostały opisane czcionka standardową.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7155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268;p23" descr="Rak sygnałowy o brązowozielonym pancerzu trzymany na dłoni w ochronnej rękawicy, widoczny z góry na tle zielonej trawy.">
            <a:extLst>
              <a:ext uri="{FF2B5EF4-FFF2-40B4-BE49-F238E27FC236}">
                <a16:creationId xmlns:a16="http://schemas.microsoft.com/office/drawing/2014/main" id="{BE561244-5121-4255-94F9-6D1F8EFB47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6582" t="27689" r="6053" b="21498"/>
          <a:stretch/>
        </p:blipFill>
        <p:spPr>
          <a:xfrm>
            <a:off x="1632086" y="634999"/>
            <a:ext cx="6978514" cy="34036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66;p23">
            <a:extLst>
              <a:ext uri="{FF2B5EF4-FFF2-40B4-BE49-F238E27FC236}">
                <a16:creationId xmlns:a16="http://schemas.microsoft.com/office/drawing/2014/main" id="{C9303C85-3F1D-47DC-A24D-517D87037E39}"/>
              </a:ext>
            </a:extLst>
          </p:cNvPr>
          <p:cNvSpPr txBox="1"/>
          <p:nvPr/>
        </p:nvSpPr>
        <p:spPr>
          <a:xfrm>
            <a:off x="1632086" y="4454763"/>
            <a:ext cx="722205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Rak sygnałowy jest przykładem gatunku, który wykorzystuje kanały łączące jeziora mazurskie do zajmowania nowych wód.</a:t>
            </a:r>
            <a:endParaRPr dirty="0"/>
          </a:p>
        </p:txBody>
      </p:sp>
      <p:sp>
        <p:nvSpPr>
          <p:cNvPr id="5" name="Google Shape;267;p23">
            <a:extLst>
              <a:ext uri="{FF2B5EF4-FFF2-40B4-BE49-F238E27FC236}">
                <a16:creationId xmlns:a16="http://schemas.microsoft.com/office/drawing/2014/main" id="{9EEE33F6-9708-4372-A8FC-055B70A11173}"/>
              </a:ext>
            </a:extLst>
          </p:cNvPr>
          <p:cNvSpPr/>
          <p:nvPr/>
        </p:nvSpPr>
        <p:spPr>
          <a:xfrm>
            <a:off x="2314302" y="4038600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Rak sygnałowy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Pacifastacus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l-PL" sz="1050" i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leniusculus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65;p23">
            <a:extLst>
              <a:ext uri="{FF2B5EF4-FFF2-40B4-BE49-F238E27FC236}">
                <a16:creationId xmlns:a16="http://schemas.microsoft.com/office/drawing/2014/main" id="{500C3450-F300-4F36-900E-DD14693231A6}"/>
              </a:ext>
            </a:extLst>
          </p:cNvPr>
          <p:cNvSpPr/>
          <p:nvPr/>
        </p:nvSpPr>
        <p:spPr>
          <a:xfrm>
            <a:off x="1358900" y="533758"/>
            <a:ext cx="7658100" cy="276999"/>
          </a:xfrm>
          <a:prstGeom prst="snip1Rect">
            <a:avLst>
              <a:gd name="adj" fmla="val 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Rozprzestrzenianie się gatunków z wykorzystaniem sztucznych kanałów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575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4" name="Google Shape;275;p24">
            <a:extLst>
              <a:ext uri="{FF2B5EF4-FFF2-40B4-BE49-F238E27FC236}">
                <a16:creationId xmlns:a16="http://schemas.microsoft.com/office/drawing/2014/main" id="{D2DF7E2C-4717-4E22-8203-248CBE881981}"/>
              </a:ext>
            </a:extLst>
          </p:cNvPr>
          <p:cNvSpPr/>
          <p:nvPr/>
        </p:nvSpPr>
        <p:spPr>
          <a:xfrm>
            <a:off x="2609304" y="3814521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Bernikla kanadyjska 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Branta canadensis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Marek Szczepanek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74;p24">
            <a:extLst>
              <a:ext uri="{FF2B5EF4-FFF2-40B4-BE49-F238E27FC236}">
                <a16:creationId xmlns:a16="http://schemas.microsoft.com/office/drawing/2014/main" id="{8D1FBA5F-FF6D-4848-B56C-84B20A792C3F}"/>
              </a:ext>
            </a:extLst>
          </p:cNvPr>
          <p:cNvSpPr txBox="1"/>
          <p:nvPr/>
        </p:nvSpPr>
        <p:spPr>
          <a:xfrm>
            <a:off x="1502172" y="4288103"/>
            <a:ext cx="737155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Bernikla kanadyjska rozprzestrzenia się po krajach europejskich z krajów skandynawskich,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gdzie została wprowadzona. Innym przykładem może być trawianka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Perccottus glenii 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która po wprowadzeniu do wód Europy Wschodniej kierowała się na zachód. Jeszcze innym rak pręgowaty </a:t>
            </a:r>
            <a:r>
              <a:rPr lang="pl-PL" sz="11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Faxonius limosus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który swój podbój Europy rozpoczął w Polsce. </a:t>
            </a:r>
            <a:endParaRPr dirty="0"/>
          </a:p>
        </p:txBody>
      </p:sp>
      <p:sp>
        <p:nvSpPr>
          <p:cNvPr id="6" name="Google Shape;265;p23">
            <a:extLst>
              <a:ext uri="{FF2B5EF4-FFF2-40B4-BE49-F238E27FC236}">
                <a16:creationId xmlns:a16="http://schemas.microsoft.com/office/drawing/2014/main" id="{AFD5D206-976D-423F-9926-6CEC13667F0A}"/>
              </a:ext>
            </a:extLst>
          </p:cNvPr>
          <p:cNvSpPr/>
          <p:nvPr/>
        </p:nvSpPr>
        <p:spPr>
          <a:xfrm>
            <a:off x="1358900" y="533758"/>
            <a:ext cx="7658100" cy="276999"/>
          </a:xfrm>
          <a:prstGeom prst="snip1Rect">
            <a:avLst>
              <a:gd name="adj" fmla="val 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Rozprzestrzenianie po wcześniejszym wprowadzeniu na innym obszarze - przykłady</a:t>
            </a:r>
            <a:endParaRPr sz="1200" b="1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Bernikla kanadyjska o czarnej szyi i głowie oraz brązowoszarym upierzeniu stoi na trawiastym terenie, widoczna z profilu na tle rozmytej roślinnośc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25" y="874309"/>
            <a:ext cx="4746706" cy="335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070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pSp>
        <p:nvGrpSpPr>
          <p:cNvPr id="3" name="Google Shape;281;p25">
            <a:extLst>
              <a:ext uri="{FF2B5EF4-FFF2-40B4-BE49-F238E27FC236}">
                <a16:creationId xmlns:a16="http://schemas.microsoft.com/office/drawing/2014/main" id="{E76F122E-8B86-4FBE-97A8-99DCBF347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98131" y="476673"/>
            <a:ext cx="5830251" cy="3660988"/>
            <a:chOff x="240716" y="834564"/>
            <a:chExt cx="5267388" cy="4575814"/>
          </a:xfrm>
        </p:grpSpPr>
        <p:sp>
          <p:nvSpPr>
            <p:cNvPr id="4" name="Google Shape;282;p25">
              <a:extLst>
                <a:ext uri="{FF2B5EF4-FFF2-40B4-BE49-F238E27FC236}">
                  <a16:creationId xmlns:a16="http://schemas.microsoft.com/office/drawing/2014/main" id="{48996072-9FCA-42E8-A749-4B84EB53C9D2}"/>
                </a:ext>
              </a:extLst>
            </p:cNvPr>
            <p:cNvSpPr/>
            <p:nvPr/>
          </p:nvSpPr>
          <p:spPr>
            <a:xfrm rot="1355707">
              <a:off x="868532" y="2086244"/>
              <a:ext cx="3394866" cy="346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wprowadzenia zamierzone</a:t>
              </a:r>
              <a:endParaRPr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5" name="Google Shape;283;p25">
              <a:extLst>
                <a:ext uri="{FF2B5EF4-FFF2-40B4-BE49-F238E27FC236}">
                  <a16:creationId xmlns:a16="http://schemas.microsoft.com/office/drawing/2014/main" id="{F3BDB115-1279-4A2E-94EF-0E12D880DBF0}"/>
                </a:ext>
              </a:extLst>
            </p:cNvPr>
            <p:cNvCxnSpPr/>
            <p:nvPr/>
          </p:nvCxnSpPr>
          <p:spPr>
            <a:xfrm>
              <a:off x="1114934" y="4975493"/>
              <a:ext cx="439317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6" name="Google Shape;284;p25">
              <a:extLst>
                <a:ext uri="{FF2B5EF4-FFF2-40B4-BE49-F238E27FC236}">
                  <a16:creationId xmlns:a16="http://schemas.microsoft.com/office/drawing/2014/main" id="{AD4F2FE6-08C3-40A1-8564-3B7ABFAFA358}"/>
                </a:ext>
              </a:extLst>
            </p:cNvPr>
            <p:cNvCxnSpPr/>
            <p:nvPr/>
          </p:nvCxnSpPr>
          <p:spPr>
            <a:xfrm rot="10800000">
              <a:off x="1114934" y="1269449"/>
              <a:ext cx="0" cy="3706044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7" name="Google Shape;285;p25">
              <a:extLst>
                <a:ext uri="{FF2B5EF4-FFF2-40B4-BE49-F238E27FC236}">
                  <a16:creationId xmlns:a16="http://schemas.microsoft.com/office/drawing/2014/main" id="{A96B5990-439D-47E2-A784-F2DA93BC7108}"/>
                </a:ext>
              </a:extLst>
            </p:cNvPr>
            <p:cNvSpPr/>
            <p:nvPr/>
          </p:nvSpPr>
          <p:spPr>
            <a:xfrm>
              <a:off x="1332371" y="4975493"/>
              <a:ext cx="3593257" cy="276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czas</a:t>
              </a:r>
              <a:endParaRPr/>
            </a:p>
          </p:txBody>
        </p:sp>
        <p:sp>
          <p:nvSpPr>
            <p:cNvPr id="8" name="Google Shape;286;p25">
              <a:extLst>
                <a:ext uri="{FF2B5EF4-FFF2-40B4-BE49-F238E27FC236}">
                  <a16:creationId xmlns:a16="http://schemas.microsoft.com/office/drawing/2014/main" id="{B69B5195-8EB2-45AE-9AF6-B0395B66C3AF}"/>
                </a:ext>
              </a:extLst>
            </p:cNvPr>
            <p:cNvSpPr/>
            <p:nvPr/>
          </p:nvSpPr>
          <p:spPr>
            <a:xfrm rot="-5400000">
              <a:off x="-1482629" y="2891692"/>
              <a:ext cx="4575814" cy="4615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 introdukcji, N gatunków,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N osobników</a:t>
              </a:r>
              <a:endParaRPr dirty="0"/>
            </a:p>
          </p:txBody>
        </p:sp>
        <p:cxnSp>
          <p:nvCxnSpPr>
            <p:cNvPr id="10" name="Google Shape;287;p25">
              <a:extLst>
                <a:ext uri="{FF2B5EF4-FFF2-40B4-BE49-F238E27FC236}">
                  <a16:creationId xmlns:a16="http://schemas.microsoft.com/office/drawing/2014/main" id="{08DC114C-0C24-41F1-9CEA-95EB66324A8E}"/>
                </a:ext>
              </a:extLst>
            </p:cNvPr>
            <p:cNvCxnSpPr/>
            <p:nvPr/>
          </p:nvCxnSpPr>
          <p:spPr>
            <a:xfrm rot="10800000" flipH="1">
              <a:off x="1378397" y="2415386"/>
              <a:ext cx="4058286" cy="1736077"/>
            </a:xfrm>
            <a:prstGeom prst="straightConnector1">
              <a:avLst/>
            </a:prstGeom>
            <a:noFill/>
            <a:ln w="88900" cap="flat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" name="Google Shape;288;p25">
              <a:extLst>
                <a:ext uri="{FF2B5EF4-FFF2-40B4-BE49-F238E27FC236}">
                  <a16:creationId xmlns:a16="http://schemas.microsoft.com/office/drawing/2014/main" id="{7F593FCA-301B-489F-879E-EC184ACD336E}"/>
                </a:ext>
              </a:extLst>
            </p:cNvPr>
            <p:cNvCxnSpPr/>
            <p:nvPr/>
          </p:nvCxnSpPr>
          <p:spPr>
            <a:xfrm>
              <a:off x="1619641" y="1982089"/>
              <a:ext cx="3672614" cy="2076019"/>
            </a:xfrm>
            <a:prstGeom prst="straightConnector1">
              <a:avLst/>
            </a:prstGeom>
            <a:noFill/>
            <a:ln w="88900" cap="flat" cmpd="sng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2" name="Google Shape;289;p25">
              <a:extLst>
                <a:ext uri="{FF2B5EF4-FFF2-40B4-BE49-F238E27FC236}">
                  <a16:creationId xmlns:a16="http://schemas.microsoft.com/office/drawing/2014/main" id="{4E9560F9-2291-439C-AB52-CD7D5D80B0D1}"/>
                </a:ext>
              </a:extLst>
            </p:cNvPr>
            <p:cNvSpPr/>
            <p:nvPr/>
          </p:nvSpPr>
          <p:spPr>
            <a:xfrm rot="20584963">
              <a:off x="240716" y="3357067"/>
              <a:ext cx="4289383" cy="276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b="1">
                  <a:solidFill>
                    <a:srgbClr val="92D050"/>
                  </a:solidFill>
                  <a:latin typeface="Arial"/>
                  <a:ea typeface="Arial"/>
                  <a:cs typeface="Arial"/>
                  <a:sym typeface="Arial"/>
                </a:rPr>
                <a:t>wprowadzenia niezamierzone</a:t>
              </a:r>
              <a:endParaRPr/>
            </a:p>
          </p:txBody>
        </p:sp>
      </p:grpSp>
      <p:sp>
        <p:nvSpPr>
          <p:cNvPr id="13" name="Google Shape;290;p25">
            <a:extLst>
              <a:ext uri="{FF2B5EF4-FFF2-40B4-BE49-F238E27FC236}">
                <a16:creationId xmlns:a16="http://schemas.microsoft.com/office/drawing/2014/main" id="{9174EBF0-C0F7-4EAD-8760-00B60CCF4E20}"/>
              </a:ext>
            </a:extLst>
          </p:cNvPr>
          <p:cNvSpPr/>
          <p:nvPr/>
        </p:nvSpPr>
        <p:spPr>
          <a:xfrm>
            <a:off x="1941191" y="4504546"/>
            <a:ext cx="752432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Nacisk na drogi niezamierzonego wprowadzania  jest uzasadniony, bo znaczenie tych właśnie dróg rośnie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 biegiem czasu.</a:t>
            </a:r>
            <a:endParaRPr dirty="0"/>
          </a:p>
        </p:txBody>
      </p:sp>
      <p:sp>
        <p:nvSpPr>
          <p:cNvPr id="14" name="Google Shape;293;p25">
            <a:extLst>
              <a:ext uri="{FF2B5EF4-FFF2-40B4-BE49-F238E27FC236}">
                <a16:creationId xmlns:a16="http://schemas.microsoft.com/office/drawing/2014/main" id="{6EE9F076-0C2F-499D-B749-C2571B5D6864}"/>
              </a:ext>
            </a:extLst>
          </p:cNvPr>
          <p:cNvSpPr/>
          <p:nvPr/>
        </p:nvSpPr>
        <p:spPr>
          <a:xfrm>
            <a:off x="1941191" y="4044277"/>
            <a:ext cx="752432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Ryc. Znaczenie wprowadzania niezamierzonego i zamierzonego w zależności od czasu. </a:t>
            </a:r>
            <a:r>
              <a:rPr lang="pl-PL"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Opracowanie własne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271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grpSp>
        <p:nvGrpSpPr>
          <p:cNvPr id="3" name="Google Shape;305;p26">
            <a:extLst>
              <a:ext uri="{FF2B5EF4-FFF2-40B4-BE49-F238E27FC236}">
                <a16:creationId xmlns:a16="http://schemas.microsoft.com/office/drawing/2014/main" id="{F666EE7B-E89F-4FAB-8E6A-2414500A0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80133" y="2866683"/>
            <a:ext cx="3256995" cy="1744523"/>
            <a:chOff x="1114934" y="1269449"/>
            <a:chExt cx="4393170" cy="3706044"/>
          </a:xfrm>
        </p:grpSpPr>
        <p:cxnSp>
          <p:nvCxnSpPr>
            <p:cNvPr id="4" name="Google Shape;306;p26">
              <a:extLst>
                <a:ext uri="{FF2B5EF4-FFF2-40B4-BE49-F238E27FC236}">
                  <a16:creationId xmlns:a16="http://schemas.microsoft.com/office/drawing/2014/main" id="{0CCCF6D7-0B23-4753-8A31-25C24F9897EE}"/>
                </a:ext>
              </a:extLst>
            </p:cNvPr>
            <p:cNvCxnSpPr/>
            <p:nvPr/>
          </p:nvCxnSpPr>
          <p:spPr>
            <a:xfrm>
              <a:off x="1114934" y="4975493"/>
              <a:ext cx="439317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" name="Google Shape;307;p26">
              <a:extLst>
                <a:ext uri="{FF2B5EF4-FFF2-40B4-BE49-F238E27FC236}">
                  <a16:creationId xmlns:a16="http://schemas.microsoft.com/office/drawing/2014/main" id="{EF9E9FC8-2B2F-45A0-AADA-DC5C1C0F28CF}"/>
                </a:ext>
              </a:extLst>
            </p:cNvPr>
            <p:cNvCxnSpPr/>
            <p:nvPr/>
          </p:nvCxnSpPr>
          <p:spPr>
            <a:xfrm rot="10800000">
              <a:off x="1114934" y="1269449"/>
              <a:ext cx="0" cy="3706044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cxnSp>
        <p:nvCxnSpPr>
          <p:cNvPr id="6" name="Google Shape;308;p26">
            <a:extLst>
              <a:ext uri="{FF2B5EF4-FFF2-40B4-BE49-F238E27FC236}">
                <a16:creationId xmlns:a16="http://schemas.microsoft.com/office/drawing/2014/main" id="{F6E9877F-3A0A-4205-BF8B-D4A62B30E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 flipH="1">
            <a:off x="1644150" y="3039914"/>
            <a:ext cx="3013387" cy="1211127"/>
          </a:xfrm>
          <a:prstGeom prst="straightConnector1">
            <a:avLst/>
          </a:prstGeom>
          <a:noFill/>
          <a:ln w="889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Google Shape;310;p26">
            <a:extLst>
              <a:ext uri="{FF2B5EF4-FFF2-40B4-BE49-F238E27FC236}">
                <a16:creationId xmlns:a16="http://schemas.microsoft.com/office/drawing/2014/main" id="{2DE6B8A5-9834-4D9F-B60D-3A257A198669}"/>
              </a:ext>
            </a:extLst>
          </p:cNvPr>
          <p:cNvSpPr/>
          <p:nvPr/>
        </p:nvSpPr>
        <p:spPr>
          <a:xfrm>
            <a:off x="4901143" y="2997737"/>
            <a:ext cx="4372650" cy="1608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Intensyfikacja przepływu towarów i osób – zawleczenia.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Coraz większa dostępność egzotycznych roślin i zwierząt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ucieczki.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Inne przykłady - mimo, że kanały straciły znaczenie gospodarcze,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 dalszym ciągu mają duże znaczenie dla rozprzestrzeniania się gatunków obcych.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11;p26">
            <a:extLst>
              <a:ext uri="{FF2B5EF4-FFF2-40B4-BE49-F238E27FC236}">
                <a16:creationId xmlns:a16="http://schemas.microsoft.com/office/drawing/2014/main" id="{62146580-446C-4740-BF6E-DC702FA7B60A}"/>
              </a:ext>
            </a:extLst>
          </p:cNvPr>
          <p:cNvSpPr/>
          <p:nvPr/>
        </p:nvSpPr>
        <p:spPr>
          <a:xfrm>
            <a:off x="1480133" y="4820583"/>
            <a:ext cx="752432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Ryc. Opracowanie własne.</a:t>
            </a:r>
            <a:endParaRPr dirty="0"/>
          </a:p>
        </p:txBody>
      </p:sp>
      <p:grpSp>
        <p:nvGrpSpPr>
          <p:cNvPr id="10" name="Google Shape;298;p26">
            <a:extLst>
              <a:ext uri="{FF2B5EF4-FFF2-40B4-BE49-F238E27FC236}">
                <a16:creationId xmlns:a16="http://schemas.microsoft.com/office/drawing/2014/main" id="{C6446AE9-3BE5-4450-919F-A853421A2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62506" y="647949"/>
            <a:ext cx="4043950" cy="1917352"/>
            <a:chOff x="651299" y="1269449"/>
            <a:chExt cx="5320439" cy="3706044"/>
          </a:xfrm>
        </p:grpSpPr>
        <p:sp>
          <p:nvSpPr>
            <p:cNvPr id="11" name="Google Shape;299;p26">
              <a:extLst>
                <a:ext uri="{FF2B5EF4-FFF2-40B4-BE49-F238E27FC236}">
                  <a16:creationId xmlns:a16="http://schemas.microsoft.com/office/drawing/2014/main" id="{5C71220C-B8B4-4FCC-B9D0-F27C45332700}"/>
                </a:ext>
              </a:extLst>
            </p:cNvPr>
            <p:cNvSpPr/>
            <p:nvPr/>
          </p:nvSpPr>
          <p:spPr>
            <a:xfrm rot="1211455">
              <a:off x="651299" y="2492725"/>
              <a:ext cx="5320439" cy="535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12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wprowadzenia zamierzone</a:t>
              </a:r>
              <a:endParaRPr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  <p:cxnSp>
          <p:nvCxnSpPr>
            <p:cNvPr id="12" name="Google Shape;300;p26">
              <a:extLst>
                <a:ext uri="{FF2B5EF4-FFF2-40B4-BE49-F238E27FC236}">
                  <a16:creationId xmlns:a16="http://schemas.microsoft.com/office/drawing/2014/main" id="{68C66B7D-3D67-4BD3-9BAD-B1A31B75BB5E}"/>
                </a:ext>
              </a:extLst>
            </p:cNvPr>
            <p:cNvCxnSpPr/>
            <p:nvPr/>
          </p:nvCxnSpPr>
          <p:spPr>
            <a:xfrm>
              <a:off x="1114934" y="4975493"/>
              <a:ext cx="439317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3" name="Google Shape;301;p26">
              <a:extLst>
                <a:ext uri="{FF2B5EF4-FFF2-40B4-BE49-F238E27FC236}">
                  <a16:creationId xmlns:a16="http://schemas.microsoft.com/office/drawing/2014/main" id="{2A37A950-7952-46DA-8FF7-1DA8F9E69B48}"/>
                </a:ext>
              </a:extLst>
            </p:cNvPr>
            <p:cNvCxnSpPr/>
            <p:nvPr/>
          </p:nvCxnSpPr>
          <p:spPr>
            <a:xfrm rot="10800000">
              <a:off x="1114934" y="1269449"/>
              <a:ext cx="0" cy="3706044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4" name="Google Shape;302;p26">
              <a:extLst>
                <a:ext uri="{FF2B5EF4-FFF2-40B4-BE49-F238E27FC236}">
                  <a16:creationId xmlns:a16="http://schemas.microsoft.com/office/drawing/2014/main" id="{4B1C7B12-EB1B-4EF5-9133-C987DAD0ED0E}"/>
                </a:ext>
              </a:extLst>
            </p:cNvPr>
            <p:cNvCxnSpPr/>
            <p:nvPr/>
          </p:nvCxnSpPr>
          <p:spPr>
            <a:xfrm>
              <a:off x="1495594" y="2186669"/>
              <a:ext cx="3631850" cy="2049576"/>
            </a:xfrm>
            <a:prstGeom prst="straightConnector1">
              <a:avLst/>
            </a:prstGeom>
            <a:noFill/>
            <a:ln w="88900" cap="flat" cmpd="sng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5" name="Google Shape;309;p26">
            <a:extLst>
              <a:ext uri="{FF2B5EF4-FFF2-40B4-BE49-F238E27FC236}">
                <a16:creationId xmlns:a16="http://schemas.microsoft.com/office/drawing/2014/main" id="{D9A28DE5-0E39-4BA4-9669-6B6616DC1E15}"/>
              </a:ext>
            </a:extLst>
          </p:cNvPr>
          <p:cNvSpPr/>
          <p:nvPr/>
        </p:nvSpPr>
        <p:spPr>
          <a:xfrm rot="20322798">
            <a:off x="803118" y="3395369"/>
            <a:ext cx="423212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1" dirty="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wprowadzenia niezamierzone</a:t>
            </a:r>
            <a:endParaRPr dirty="0"/>
          </a:p>
        </p:txBody>
      </p:sp>
      <p:sp>
        <p:nvSpPr>
          <p:cNvPr id="16" name="Google Shape;304;p26">
            <a:extLst>
              <a:ext uri="{FF2B5EF4-FFF2-40B4-BE49-F238E27FC236}">
                <a16:creationId xmlns:a16="http://schemas.microsoft.com/office/drawing/2014/main" id="{07E48A48-3386-49EB-913B-C824C6C169E6}"/>
              </a:ext>
            </a:extLst>
          </p:cNvPr>
          <p:cNvSpPr/>
          <p:nvPr/>
        </p:nvSpPr>
        <p:spPr>
          <a:xfrm>
            <a:off x="4914680" y="846407"/>
            <a:ext cx="4102320" cy="194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Wzrost poziomu wiedzy i poziomu świadomości o skutkach inwazji biologicznych.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Rozwój regulacji prawnych i kodeksów dobrych praktyk, mających na celu ograniczanie zagrożeń ze strony obcych gatunków.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Zazwyczaj nie wprowadza się w sposób planowany nowych gatunków, ale takie, które są obecne w Polsce od dawna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stosunkowo niegroźne.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3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324;p27">
            <a:extLst>
              <a:ext uri="{FF2B5EF4-FFF2-40B4-BE49-F238E27FC236}">
                <a16:creationId xmlns:a16="http://schemas.microsoft.com/office/drawing/2014/main" id="{E2B9D123-03A4-4323-8E05-BE74FE5E9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1680" b="5012"/>
          <a:stretch/>
        </p:blipFill>
        <p:spPr>
          <a:xfrm>
            <a:off x="1701799" y="604058"/>
            <a:ext cx="3279775" cy="3796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25;p27">
            <a:extLst>
              <a:ext uri="{FF2B5EF4-FFF2-40B4-BE49-F238E27FC236}">
                <a16:creationId xmlns:a16="http://schemas.microsoft.com/office/drawing/2014/main" id="{9A88939D-D190-4139-BD59-3E9CBBB2A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68607"/>
          <a:stretch/>
        </p:blipFill>
        <p:spPr>
          <a:xfrm>
            <a:off x="5438775" y="604058"/>
            <a:ext cx="3578225" cy="19676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oogle Shape;319;p27">
            <a:extLst>
              <a:ext uri="{FF2B5EF4-FFF2-40B4-BE49-F238E27FC236}">
                <a16:creationId xmlns:a16="http://schemas.microsoft.com/office/drawing/2014/main" id="{EF57659A-1F30-41F5-8133-1E7AFC3F2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17577" y="2711298"/>
            <a:ext cx="4126423" cy="1388872"/>
            <a:chOff x="4643296" y="4569846"/>
            <a:chExt cx="4126916" cy="1388617"/>
          </a:xfrm>
        </p:grpSpPr>
        <p:sp>
          <p:nvSpPr>
            <p:cNvPr id="6" name="Google Shape;320;p27">
              <a:extLst>
                <a:ext uri="{FF2B5EF4-FFF2-40B4-BE49-F238E27FC236}">
                  <a16:creationId xmlns:a16="http://schemas.microsoft.com/office/drawing/2014/main" id="{78D11090-31E4-40F6-A56F-72CEBDF07E29}"/>
                </a:ext>
              </a:extLst>
            </p:cNvPr>
            <p:cNvSpPr/>
            <p:nvPr/>
          </p:nvSpPr>
          <p:spPr>
            <a:xfrm>
              <a:off x="6372200" y="4569846"/>
              <a:ext cx="2361822" cy="369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pl-PL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handel tradycyjny</a:t>
              </a:r>
              <a:endParaRPr sz="1600" dirty="0"/>
            </a:p>
          </p:txBody>
        </p:sp>
        <p:sp>
          <p:nvSpPr>
            <p:cNvPr id="7" name="Google Shape;321;p27">
              <a:extLst>
                <a:ext uri="{FF2B5EF4-FFF2-40B4-BE49-F238E27FC236}">
                  <a16:creationId xmlns:a16="http://schemas.microsoft.com/office/drawing/2014/main" id="{B9EDB912-2405-4487-96C4-E01B05B9B058}"/>
                </a:ext>
              </a:extLst>
            </p:cNvPr>
            <p:cNvSpPr/>
            <p:nvPr/>
          </p:nvSpPr>
          <p:spPr>
            <a:xfrm>
              <a:off x="6408390" y="5589240"/>
              <a:ext cx="2361822" cy="369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pl-PL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handel internetowy</a:t>
              </a:r>
              <a:endParaRPr sz="1600" dirty="0"/>
            </a:p>
          </p:txBody>
        </p:sp>
        <p:cxnSp>
          <p:nvCxnSpPr>
            <p:cNvPr id="8" name="Google Shape;322;p27">
              <a:extLst>
                <a:ext uri="{FF2B5EF4-FFF2-40B4-BE49-F238E27FC236}">
                  <a16:creationId xmlns:a16="http://schemas.microsoft.com/office/drawing/2014/main" id="{A57A5831-ABB2-440C-B076-5644C5B9004F}"/>
                </a:ext>
              </a:extLst>
            </p:cNvPr>
            <p:cNvCxnSpPr/>
            <p:nvPr/>
          </p:nvCxnSpPr>
          <p:spPr>
            <a:xfrm>
              <a:off x="4860809" y="4797263"/>
              <a:ext cx="935150" cy="0"/>
            </a:xfrm>
            <a:prstGeom prst="straightConnector1">
              <a:avLst/>
            </a:prstGeom>
            <a:noFill/>
            <a:ln w="79375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" name="Google Shape;323;p27">
              <a:extLst>
                <a:ext uri="{FF2B5EF4-FFF2-40B4-BE49-F238E27FC236}">
                  <a16:creationId xmlns:a16="http://schemas.microsoft.com/office/drawing/2014/main" id="{04BA8E30-BE4F-42B1-979D-A109A9F33DC9}"/>
                </a:ext>
              </a:extLst>
            </p:cNvPr>
            <p:cNvCxnSpPr/>
            <p:nvPr/>
          </p:nvCxnSpPr>
          <p:spPr>
            <a:xfrm>
              <a:off x="4643296" y="5805141"/>
              <a:ext cx="1765511" cy="0"/>
            </a:xfrm>
            <a:prstGeom prst="straightConnector1">
              <a:avLst/>
            </a:prstGeom>
            <a:noFill/>
            <a:ln w="793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1" name="Google Shape;316;p27">
            <a:extLst>
              <a:ext uri="{FF2B5EF4-FFF2-40B4-BE49-F238E27FC236}">
                <a16:creationId xmlns:a16="http://schemas.microsoft.com/office/drawing/2014/main" id="{EE8A812E-8BEC-4534-B484-CB440C10F1F2}"/>
              </a:ext>
            </a:extLst>
          </p:cNvPr>
          <p:cNvSpPr/>
          <p:nvPr/>
        </p:nvSpPr>
        <p:spPr>
          <a:xfrm>
            <a:off x="1701799" y="4439045"/>
            <a:ext cx="7235121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1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Porównanie odległości przemieszczeń gatunków zakupionych w handlu tradycyjnym i internetowym</a:t>
            </a:r>
            <a:endParaRPr sz="105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18;p27">
            <a:extLst>
              <a:ext uri="{FF2B5EF4-FFF2-40B4-BE49-F238E27FC236}">
                <a16:creationId xmlns:a16="http://schemas.microsoft.com/office/drawing/2014/main" id="{6AB98C5F-7D92-46E0-B32E-FDE1389226B9}"/>
              </a:ext>
            </a:extLst>
          </p:cNvPr>
          <p:cNvSpPr/>
          <p:nvPr/>
        </p:nvSpPr>
        <p:spPr>
          <a:xfrm>
            <a:off x="1689332" y="4700702"/>
            <a:ext cx="696647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Lenda, M., Skórka, P., Knops, J.M., Moroń, D., Sutherland, W.J., Kuszewska, K. and Woyciechowski, M., 2014. Effect of the internet commerce on dispersal modes of invasive alien species. </a:t>
            </a:r>
            <a:r>
              <a:rPr lang="pl-PL" sz="105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PLoS one</a:t>
            </a:r>
            <a:r>
              <a:rPr lang="pl-PL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 </a:t>
            </a:r>
            <a:r>
              <a:rPr lang="pl-PL" sz="105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r>
              <a:rPr lang="pl-PL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(6), p.e99786.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831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330;p28">
            <a:extLst>
              <a:ext uri="{FF2B5EF4-FFF2-40B4-BE49-F238E27FC236}">
                <a16:creationId xmlns:a16="http://schemas.microsoft.com/office/drawing/2014/main" id="{3829FA53-8239-4163-9C6A-A36F7B1F1F01}"/>
              </a:ext>
            </a:extLst>
          </p:cNvPr>
          <p:cNvSpPr/>
          <p:nvPr/>
        </p:nvSpPr>
        <p:spPr>
          <a:xfrm>
            <a:off x="1430337" y="464509"/>
            <a:ext cx="4175695" cy="4316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Zamierzone wprowadzanie jest w Polsce w adekwatny sposób regulowane przepisami prawnymi. 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Zasadniczo zabronione jest wprowadzanie do środowiska przyrodniczego wszystkich gatunków obcych, natomiast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 niektórych przypadkach dopuszczone jest wprowadzanie gatunków obcych nienależących do IGO stwarzających zagrożenie dla Unii albo Polski.</a:t>
            </a:r>
            <a:endParaRPr sz="11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Istniejące przepisy należy stosować z rozwagą, zwłaszcza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 miejscach cennych przyrodniczo i w ich pobliżu.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Należy rozwijać i wdrażać kodeksy dobrych praktyk w zakresie obcych gatunków i działalności związanej z ogrodnictwem, łowiectwem czy rybactwem.</a:t>
            </a:r>
            <a:endParaRPr sz="1100"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IGO stwarzające zagrożenie dla Unii albo Polski są objęte ograniczeniami, włącznie z zakazem przetrzymywania </a:t>
            </a:r>
            <a:b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całkowitym zakazem obrotu. Zarówno wiedza o tych przepisach, jak i ich egzekwowanie, wymaga poprawy. Konieczne jest stworzenie hodowcom takich rozwiązań, które byłyby alternatywą dla uwalniania zwierząt (np. </a:t>
            </a:r>
            <a:r>
              <a:rPr lang="pl-PL" sz="11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azyli</a:t>
            </a: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do których można je oddać).</a:t>
            </a:r>
            <a:endParaRPr sz="11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332;p28">
            <a:extLst>
              <a:ext uri="{FF2B5EF4-FFF2-40B4-BE49-F238E27FC236}">
                <a16:creationId xmlns:a16="http://schemas.microsoft.com/office/drawing/2014/main" id="{E3CBD3F0-BEB6-4499-A180-B08EEA57D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23076" b="5919"/>
          <a:stretch/>
        </p:blipFill>
        <p:spPr>
          <a:xfrm>
            <a:off x="5710807" y="607344"/>
            <a:ext cx="3306193" cy="391703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333;p28">
            <a:extLst>
              <a:ext uri="{FF2B5EF4-FFF2-40B4-BE49-F238E27FC236}">
                <a16:creationId xmlns:a16="http://schemas.microsoft.com/office/drawing/2014/main" id="{8E1DD902-6DFC-4188-AE6A-68366D47A1A1}"/>
              </a:ext>
            </a:extLst>
          </p:cNvPr>
          <p:cNvSpPr/>
          <p:nvPr/>
        </p:nvSpPr>
        <p:spPr>
          <a:xfrm>
            <a:off x="2736304" y="4543017"/>
            <a:ext cx="6407696" cy="42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Przykładowa oferta na jednym z krajowych portali ogłoszeniowych. </a:t>
            </a:r>
            <a:endParaRPr sz="1100"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783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339;p29">
            <a:extLst>
              <a:ext uri="{FF2B5EF4-FFF2-40B4-BE49-F238E27FC236}">
                <a16:creationId xmlns:a16="http://schemas.microsoft.com/office/drawing/2014/main" id="{A0A7F0DE-532A-4A05-96DF-76012908EDC5}"/>
              </a:ext>
            </a:extLst>
          </p:cNvPr>
          <p:cNvSpPr/>
          <p:nvPr/>
        </p:nvSpPr>
        <p:spPr>
          <a:xfrm>
            <a:off x="1546455" y="1853773"/>
            <a:ext cx="7368107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 (Nagłówki)"/>
                <a:ea typeface="Arial"/>
                <a:cs typeface="Arial"/>
                <a:sym typeface="Arial"/>
              </a:rPr>
              <a:t>Drogi wprowadzania i rozprzestrzeniania się gatunków obcych powinny być spójnie zarządzane w skali wykraczającej poza granice państw. Jest to ważne zwłaszcza w kontekście ryzyka samorzutnego rozprzestrzenienia się gatunku poza granice kraju, w którym został on wprowadzony przez człowieka. Rozporządzenie UE dotyczące inwazyjnych gatunków obcych może być skutecznym narzędziem dla realizacji tego zadania. Z perspektywy Polski, kluczowe znaczenie ma również współpraca w tym zakresie z sąsiadującymi krajami, które nie są członkami UE</a:t>
            </a:r>
            <a:endParaRPr lang="pl-PL" sz="1100" dirty="0">
              <a:latin typeface="Arial (Nagłówki)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Arial (Nagłówki)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Arial (Nagłówki)"/>
                <a:ea typeface="Arial"/>
                <a:cs typeface="Arial"/>
                <a:sym typeface="Arial"/>
              </a:rPr>
              <a:t>Kluczowe znaczenie dla skutecznego ograniczenia problemu inwazji biologicznych ma podnoszenie wiedzy na ten temat zarówno wśród interesariuszy bezpośrednio związanych z tym zagadnieniem, jak i szerokiego społeczeństwa. </a:t>
            </a:r>
            <a:r>
              <a:rPr lang="pl-PL" sz="1100" b="1" dirty="0">
                <a:solidFill>
                  <a:schemeClr val="dk1"/>
                </a:solidFill>
                <a:latin typeface="Arial (Nagłówki)"/>
                <a:ea typeface="Arial"/>
                <a:cs typeface="Arial"/>
                <a:sym typeface="Arial"/>
              </a:rPr>
              <a:t> Wiedza o przyczynach i skutkach obecności obcych gatunków jest bowiem niewystarczająca.</a:t>
            </a:r>
            <a:endParaRPr lang="pl-PL" sz="1100" dirty="0">
              <a:latin typeface="Arial (Nagłówki)"/>
            </a:endParaRPr>
          </a:p>
        </p:txBody>
      </p:sp>
      <p:pic>
        <p:nvPicPr>
          <p:cNvPr id="4" name="Google Shape;340;p29" descr="Fotografia przedstawia gęste skupisko zielonych roślin wodnych o zaokrąglonych liściach, pokrytych kroplami wody. ">
            <a:extLst>
              <a:ext uri="{FF2B5EF4-FFF2-40B4-BE49-F238E27FC236}">
                <a16:creationId xmlns:a16="http://schemas.microsoft.com/office/drawing/2014/main" id="{E89914E4-5B39-4376-84D0-810F9D9D1D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1150" b="35299"/>
          <a:stretch/>
        </p:blipFill>
        <p:spPr>
          <a:xfrm>
            <a:off x="1853768" y="549821"/>
            <a:ext cx="6958356" cy="2160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1;p29">
            <a:extLst>
              <a:ext uri="{FF2B5EF4-FFF2-40B4-BE49-F238E27FC236}">
                <a16:creationId xmlns:a16="http://schemas.microsoft.com/office/drawing/2014/main" id="{B192E922-DCE0-46B6-B424-025CD12B60C7}"/>
              </a:ext>
            </a:extLst>
          </p:cNvPr>
          <p:cNvSpPr/>
          <p:nvPr/>
        </p:nvSpPr>
        <p:spPr>
          <a:xfrm>
            <a:off x="2506866" y="2710061"/>
            <a:ext cx="6407696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Hiacynt wodny 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Pontederia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l-PL" sz="105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Eichhornia) crassipes</a:t>
            </a: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b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541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347;p30">
            <a:extLst>
              <a:ext uri="{FF2B5EF4-FFF2-40B4-BE49-F238E27FC236}">
                <a16:creationId xmlns:a16="http://schemas.microsoft.com/office/drawing/2014/main" id="{D7FEF5D7-90B0-4612-8BD8-FAAFBB68D090}"/>
              </a:ext>
            </a:extLst>
          </p:cNvPr>
          <p:cNvSpPr txBox="1"/>
          <p:nvPr/>
        </p:nvSpPr>
        <p:spPr>
          <a:xfrm>
            <a:off x="1358900" y="588232"/>
            <a:ext cx="7785100" cy="233906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6213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	</a:t>
            </a:r>
            <a: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PROJEKT GENERALNEJ DYREKCJI OCHRONY ŚRODOWISKA 2017-2022</a:t>
            </a:r>
            <a:endParaRPr sz="1400" dirty="0"/>
          </a:p>
          <a:p>
            <a:pPr marL="176213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w ramach którego przeprowadzono szereg działań, m.in.:</a:t>
            </a:r>
          </a:p>
          <a:p>
            <a:pPr marL="176213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  <a:p>
            <a:pPr marL="519113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urier New"/>
              <a:buChar char="o"/>
            </a:pPr>
            <a: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Analiza stopnia inwazyjności gatunków obcych w Polsce  </a:t>
            </a:r>
            <a:b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wraz ze wskazaniem gatunków istotnie zagrażających rodzimej florze i faunie </a:t>
            </a:r>
            <a:b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oraz propozycją działań strategicznych w zakresie możliwości ich zwalczania</a:t>
            </a:r>
            <a:endParaRPr sz="1400" dirty="0"/>
          </a:p>
          <a:p>
            <a:pPr marL="519113" marR="0" lvl="0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endParaRPr sz="1600" b="1" dirty="0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519113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urier New"/>
              <a:buChar char="o"/>
            </a:pPr>
            <a:r>
              <a:rPr lang="pl-PL" sz="1600" b="1" dirty="0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rPr>
              <a:t>Analiza dróg niezamierzonego wprowadzania lub rozprzestrzeniania się gatunków obcych wraz z opracowaniem planów działań dla dróg priorytetowych</a:t>
            </a:r>
            <a:endParaRPr sz="1400" dirty="0"/>
          </a:p>
        </p:txBody>
      </p:sp>
      <p:pic>
        <p:nvPicPr>
          <p:cNvPr id="4" name="Google Shape;348;p30">
            <a:extLst>
              <a:ext uri="{FF2B5EF4-FFF2-40B4-BE49-F238E27FC236}">
                <a16:creationId xmlns:a16="http://schemas.microsoft.com/office/drawing/2014/main" id="{D0B3F8DE-45B2-4D7B-BFF4-974F9A3A6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88992"/>
          <a:stretch/>
        </p:blipFill>
        <p:spPr>
          <a:xfrm>
            <a:off x="7129561" y="2968436"/>
            <a:ext cx="1063625" cy="868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49;p30">
            <a:extLst>
              <a:ext uri="{FF2B5EF4-FFF2-40B4-BE49-F238E27FC236}">
                <a16:creationId xmlns:a16="http://schemas.microsoft.com/office/drawing/2014/main" id="{C48343E6-7C5D-44A1-A371-7D26ACCE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1256"/>
          <a:stretch/>
        </p:blipFill>
        <p:spPr>
          <a:xfrm>
            <a:off x="3095248" y="3079560"/>
            <a:ext cx="2212975" cy="646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oogle Shape;350;p30">
            <a:extLst>
              <a:ext uri="{FF2B5EF4-FFF2-40B4-BE49-F238E27FC236}">
                <a16:creationId xmlns:a16="http://schemas.microsoft.com/office/drawing/2014/main" id="{DD4922A2-E666-4155-90B2-C02EE6417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58900" y="4093384"/>
            <a:ext cx="7785100" cy="0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" name="Google Shape;351;p30">
            <a:extLst>
              <a:ext uri="{FF2B5EF4-FFF2-40B4-BE49-F238E27FC236}">
                <a16:creationId xmlns:a16="http://schemas.microsoft.com/office/drawing/2014/main" id="{D4928F17-CC18-4616-8380-DA40C0ACA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6986" y="4180016"/>
            <a:ext cx="4092575" cy="9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52;p30">
            <a:extLst>
              <a:ext uri="{FF2B5EF4-FFF2-40B4-BE49-F238E27FC236}">
                <a16:creationId xmlns:a16="http://schemas.microsoft.com/office/drawing/2014/main" id="{50B9733B-60DF-4882-80BE-21C57E2024D2}"/>
              </a:ext>
            </a:extLst>
          </p:cNvPr>
          <p:cNvSpPr txBox="1"/>
          <p:nvPr/>
        </p:nvSpPr>
        <p:spPr>
          <a:xfrm>
            <a:off x="1583849" y="3110249"/>
            <a:ext cx="159370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>
                <a:solidFill>
                  <a:srgbClr val="2F2B20"/>
                </a:solidFill>
                <a:latin typeface="Candara"/>
                <a:ea typeface="Candara"/>
                <a:cs typeface="Candara"/>
                <a:sym typeface="Candara"/>
              </a:rPr>
              <a:t>Lider zadania 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>
                <a:solidFill>
                  <a:srgbClr val="2F2B20"/>
                </a:solidFill>
                <a:latin typeface="Candara"/>
                <a:ea typeface="Candara"/>
                <a:cs typeface="Candara"/>
                <a:sym typeface="Candara"/>
              </a:rPr>
              <a:t> </a:t>
            </a:r>
            <a:endParaRPr dirty="0"/>
          </a:p>
        </p:txBody>
      </p:sp>
      <p:sp>
        <p:nvSpPr>
          <p:cNvPr id="10" name="Google Shape;352;p30">
            <a:extLst>
              <a:ext uri="{FF2B5EF4-FFF2-40B4-BE49-F238E27FC236}">
                <a16:creationId xmlns:a16="http://schemas.microsoft.com/office/drawing/2014/main" id="{8735A2BF-A155-4BF6-B575-56BC92DD0F5F}"/>
              </a:ext>
            </a:extLst>
          </p:cNvPr>
          <p:cNvSpPr txBox="1"/>
          <p:nvPr/>
        </p:nvSpPr>
        <p:spPr>
          <a:xfrm>
            <a:off x="5412899" y="3233359"/>
            <a:ext cx="159370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600" dirty="0">
                <a:solidFill>
                  <a:srgbClr val="2F2B20"/>
                </a:solidFill>
                <a:latin typeface="Candara"/>
                <a:ea typeface="Candara"/>
                <a:cs typeface="Candara"/>
                <a:sym typeface="Candara"/>
              </a:rPr>
              <a:t>Partner zadania: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10444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419;p39">
            <a:extLst>
              <a:ext uri="{FF2B5EF4-FFF2-40B4-BE49-F238E27FC236}">
                <a16:creationId xmlns:a16="http://schemas.microsoft.com/office/drawing/2014/main" id="{85179D50-DD03-44C3-BBA4-0BD9710CF830}"/>
              </a:ext>
            </a:extLst>
          </p:cNvPr>
          <p:cNvSpPr txBox="1"/>
          <p:nvPr/>
        </p:nvSpPr>
        <p:spPr>
          <a:xfrm>
            <a:off x="1545983" y="426409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59;p31">
            <a:extLst>
              <a:ext uri="{FF2B5EF4-FFF2-40B4-BE49-F238E27FC236}">
                <a16:creationId xmlns:a16="http://schemas.microsoft.com/office/drawing/2014/main" id="{B8C10E02-4527-4E1D-BBE3-A5C84522891B}"/>
              </a:ext>
            </a:extLst>
          </p:cNvPr>
          <p:cNvSpPr/>
          <p:nvPr/>
        </p:nvSpPr>
        <p:spPr>
          <a:xfrm>
            <a:off x="1935535" y="921668"/>
            <a:ext cx="8784976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Metoda: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Ocena ryzyka dla 83 IGO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Przypisanie każdego IGO do drogi / dróg przenoszenia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Ocena liczbowa skutków wprowadzenia każdego IGO:</a:t>
            </a:r>
            <a:endParaRPr sz="1100" dirty="0">
              <a:latin typeface="+mj-l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	najgroźniejsze – IGO nowe dla PL</a:t>
            </a:r>
            <a:endParaRPr sz="1100" dirty="0">
              <a:latin typeface="+mj-lt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    	najmniej groźne – IGO szeroko rozpowszechnione w PL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Dla każdej drogi wprowadzenia - zsumowanie zagrożenia dla wprowadzenia wszystkich IGO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Wybór dróg wprowadzania o najwyższym zagrożeniu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Bilans kosztów i korzyści zarządzania każdą z dróg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Wybór dróg priorytetowych, o najkorzystniejszym bilansie</a:t>
            </a:r>
            <a:endParaRPr sz="1100" dirty="0">
              <a:latin typeface="+mj-lt"/>
            </a:endParaRPr>
          </a:p>
          <a:p>
            <a:pPr marL="3429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Przygotowanie planów działań dla dróg priorytetowych	</a:t>
            </a:r>
            <a: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		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849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365;p32">
            <a:extLst>
              <a:ext uri="{FF2B5EF4-FFF2-40B4-BE49-F238E27FC236}">
                <a16:creationId xmlns:a16="http://schemas.microsoft.com/office/drawing/2014/main" id="{23383BAE-91C4-4A31-AE9C-797376927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2325" y="464509"/>
            <a:ext cx="4422776" cy="46789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84472CE1-8A27-BF72-348E-8EEE5BFDCB9B}"/>
              </a:ext>
            </a:extLst>
          </p:cNvPr>
          <p:cNvSpPr txBox="1"/>
          <p:nvPr/>
        </p:nvSpPr>
        <p:spPr>
          <a:xfrm>
            <a:off x="1467054" y="1174954"/>
            <a:ext cx="21561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400" b="1" dirty="0">
                <a:solidFill>
                  <a:schemeClr val="dk1"/>
                </a:solidFill>
                <a:ea typeface="Arial"/>
                <a:cs typeface="Arial"/>
                <a:sym typeface="Arial"/>
              </a:rPr>
            </a:br>
            <a:r>
              <a:rPr lang="pl-PL" sz="1400" b="1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lub rozprzestrzeniania się gatunków obcych </a:t>
            </a:r>
            <a:endParaRPr lang="pl-PL" b="1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3378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419;p39">
            <a:extLst>
              <a:ext uri="{FF2B5EF4-FFF2-40B4-BE49-F238E27FC236}">
                <a16:creationId xmlns:a16="http://schemas.microsoft.com/office/drawing/2014/main" id="{4831790E-AC96-43D0-89B1-B30775655EF0}"/>
              </a:ext>
            </a:extLst>
          </p:cNvPr>
          <p:cNvSpPr txBox="1"/>
          <p:nvPr/>
        </p:nvSpPr>
        <p:spPr>
          <a:xfrm>
            <a:off x="1545983" y="426409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73;p33">
            <a:extLst>
              <a:ext uri="{FF2B5EF4-FFF2-40B4-BE49-F238E27FC236}">
                <a16:creationId xmlns:a16="http://schemas.microsoft.com/office/drawing/2014/main" id="{21D875A8-5FC2-4DFB-B438-4FFF0EC4DFB6}"/>
              </a:ext>
            </a:extLst>
          </p:cNvPr>
          <p:cNvSpPr/>
          <p:nvPr/>
        </p:nvSpPr>
        <p:spPr>
          <a:xfrm>
            <a:off x="1545983" y="977777"/>
            <a:ext cx="778849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Wybór dróg wprowadzania o najwyższym zagrożeniu:</a:t>
            </a:r>
            <a:endParaRPr sz="1400" dirty="0"/>
          </a:p>
        </p:txBody>
      </p:sp>
      <p:sp>
        <p:nvSpPr>
          <p:cNvPr id="5" name="Google Shape;374;p33">
            <a:extLst>
              <a:ext uri="{FF2B5EF4-FFF2-40B4-BE49-F238E27FC236}">
                <a16:creationId xmlns:a16="http://schemas.microsoft.com/office/drawing/2014/main" id="{90973A77-349F-4C75-ACD4-95A1F04BD599}"/>
              </a:ext>
            </a:extLst>
          </p:cNvPr>
          <p:cNvSpPr/>
          <p:nvPr/>
        </p:nvSpPr>
        <p:spPr>
          <a:xfrm>
            <a:off x="1545983" y="1238483"/>
            <a:ext cx="7344815" cy="2772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Ucieczka gatunków zwierząt domowych, gatunków akwarystycznych i 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terrarystycznych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Samodzielne rozprzestrzenianie się gatunków z obszarów położonych za granicą kraju, po ich wcześniejszej introdukcji na tych obszarach wskutek działalności człowieka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Ucieczka gatunków z ogrodu botanicznego lub ogrodu zoologicznego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Zawleczenie gatunków z materiałami stosowanymi jako podłoże (z glebą, materiałem roślinnym – ściółką, sianem, słomą, trocinami itp.)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Ucieczka gatunków roślin ozdobnych z niekomercyjnych upraw ogrodniczych (np. z ogrodów przydomowych </a:t>
            </a:r>
            <a:b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i działkowych, parków)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Zawleczenie gatunków na/w sprzęcie wędkarskim lub rybackim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Zawleczenie gatunków przez podróżujących ludzi (w bagażu, na ubraniu, itp.)</a:t>
            </a:r>
            <a:endParaRPr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Zawleczenie gatunków na statkach lub łodziach (nie dotyczy wód balastowych i kadłubów)</a:t>
            </a:r>
            <a:endParaRPr sz="1100" dirty="0">
              <a:latin typeface="+mj-lt"/>
            </a:endParaRPr>
          </a:p>
        </p:txBody>
      </p:sp>
      <p:sp>
        <p:nvSpPr>
          <p:cNvPr id="6" name="Google Shape;375;p33">
            <a:extLst>
              <a:ext uri="{FF2B5EF4-FFF2-40B4-BE49-F238E27FC236}">
                <a16:creationId xmlns:a16="http://schemas.microsoft.com/office/drawing/2014/main" id="{43769747-5EA5-4E01-9F47-57D201F4BC80}"/>
              </a:ext>
            </a:extLst>
          </p:cNvPr>
          <p:cNvSpPr/>
          <p:nvPr/>
        </p:nvSpPr>
        <p:spPr>
          <a:xfrm>
            <a:off x="1545983" y="4108573"/>
            <a:ext cx="778849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Wybór dróg priorytetowych po bilansie kosztów i korzyści:</a:t>
            </a:r>
            <a:endParaRPr sz="1100" dirty="0"/>
          </a:p>
        </p:txBody>
      </p:sp>
      <p:sp>
        <p:nvSpPr>
          <p:cNvPr id="7" name="Google Shape;376;p33">
            <a:extLst>
              <a:ext uri="{FF2B5EF4-FFF2-40B4-BE49-F238E27FC236}">
                <a16:creationId xmlns:a16="http://schemas.microsoft.com/office/drawing/2014/main" id="{B2742F43-70CF-472F-BD18-628703758570}"/>
              </a:ext>
            </a:extLst>
          </p:cNvPr>
          <p:cNvSpPr/>
          <p:nvPr/>
        </p:nvSpPr>
        <p:spPr>
          <a:xfrm>
            <a:off x="1545983" y="4341568"/>
            <a:ext cx="7315680" cy="753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Ucieczka gatunków zwierząt domowych, gatunków akwarystycznych i terrarystycznych</a:t>
            </a:r>
            <a:endParaRPr sz="1100" dirty="0"/>
          </a:p>
          <a:p>
            <a:pPr marL="342900" marR="0" lvl="0" indent="-3429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Ucieczka gatunków roślin ozdobnych z niekomercyjnych upraw ogrodniczych (np. z ogrodów przydomowych i działkowych, parków)</a:t>
            </a: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6826066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419;p39">
            <a:extLst>
              <a:ext uri="{FF2B5EF4-FFF2-40B4-BE49-F238E27FC236}">
                <a16:creationId xmlns:a16="http://schemas.microsoft.com/office/drawing/2014/main" id="{B831A4FF-3E9E-4FD4-90D8-F86011842E19}"/>
              </a:ext>
            </a:extLst>
          </p:cNvPr>
          <p:cNvSpPr txBox="1"/>
          <p:nvPr/>
        </p:nvSpPr>
        <p:spPr>
          <a:xfrm>
            <a:off x="1545983" y="464509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397;p36">
            <a:extLst>
              <a:ext uri="{FF2B5EF4-FFF2-40B4-BE49-F238E27FC236}">
                <a16:creationId xmlns:a16="http://schemas.microsoft.com/office/drawing/2014/main" id="{B4E1DEB1-1EE7-41AC-ADDD-1F199EAA5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9367" y="1075650"/>
            <a:ext cx="2930767" cy="3905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Google Shape;411;p38">
            <a:extLst>
              <a:ext uri="{FF2B5EF4-FFF2-40B4-BE49-F238E27FC236}">
                <a16:creationId xmlns:a16="http://schemas.microsoft.com/office/drawing/2014/main" id="{9F896A19-8078-4557-AA4B-B6031C11F1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9250" y="1075650"/>
            <a:ext cx="3073400" cy="39052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7577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397;p36">
            <a:extLst>
              <a:ext uri="{FF2B5EF4-FFF2-40B4-BE49-F238E27FC236}">
                <a16:creationId xmlns:a16="http://schemas.microsoft.com/office/drawing/2014/main" id="{75BF6871-13D3-4C6D-9D3D-EBD493404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464509"/>
            <a:ext cx="3416300" cy="44884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19;p39">
            <a:extLst>
              <a:ext uri="{FF2B5EF4-FFF2-40B4-BE49-F238E27FC236}">
                <a16:creationId xmlns:a16="http://schemas.microsoft.com/office/drawing/2014/main" id="{1EEFFCBB-B998-4756-9A6D-6587B782E2EC}"/>
              </a:ext>
            </a:extLst>
          </p:cNvPr>
          <p:cNvSpPr txBox="1"/>
          <p:nvPr/>
        </p:nvSpPr>
        <p:spPr>
          <a:xfrm>
            <a:off x="-95492" y="474034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92;p35">
            <a:extLst>
              <a:ext uri="{FF2B5EF4-FFF2-40B4-BE49-F238E27FC236}">
                <a16:creationId xmlns:a16="http://schemas.microsoft.com/office/drawing/2014/main" id="{5F1E2DEF-5A85-4409-BB54-7221612E4D4D}"/>
              </a:ext>
            </a:extLst>
          </p:cNvPr>
          <p:cNvSpPr/>
          <p:nvPr/>
        </p:nvSpPr>
        <p:spPr>
          <a:xfrm>
            <a:off x="1427571" y="973011"/>
            <a:ext cx="4173129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Charakterystyka drogi priorytetowej</a:t>
            </a:r>
            <a:endParaRPr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Ucieczka gatunków zwierząt domowych, gatunków akwarystycznych i terrarystycznych </a:t>
            </a:r>
            <a:endParaRPr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– drogą tą przenoszone może być 37 spośród rozpatrywanych 83 gatunków*, w tym: </a:t>
            </a:r>
            <a:endParaRPr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8 gatunków roślin (z analizowanych 33 gatunków), m.in.: azolla karolińska, 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kabomba</a:t>
            </a: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karolińska, wywłócznik brazylijski,</a:t>
            </a:r>
            <a:endParaRPr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29 gatunków zwierząt (z analizowanych 50 gatunków), m.in.: bernikla kanadyjska, bizon, szop pracz, nutria, żaba rycząca, żółw ozdobny, rak luizjański, trawianka, </a:t>
            </a:r>
            <a:endParaRPr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* Dotyczy gatunków ujętych w wykazie krajowym (2011-2021) </a:t>
            </a:r>
            <a:b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oraz w wykazie unijnym z lat 2016-2017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l-PL" sz="1100" dirty="0">
                <a:latin typeface="+mj-lt"/>
              </a:rPr>
            </a:br>
            <a:r>
              <a:rPr lang="pl-PL" sz="1100" dirty="0">
                <a:latin typeface="+mj-lt"/>
              </a:rPr>
              <a:t>Uwaga! Drogą tą mogą być przenoszone także kolejne IGO stwarzające zagrożenie dla Unii albo Polski.</a:t>
            </a:r>
            <a:endParaRPr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8234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397;p36">
            <a:extLst>
              <a:ext uri="{FF2B5EF4-FFF2-40B4-BE49-F238E27FC236}">
                <a16:creationId xmlns:a16="http://schemas.microsoft.com/office/drawing/2014/main" id="{63A71E5E-A3F7-4C14-AC2F-B597F7BDB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464509"/>
            <a:ext cx="3416300" cy="44884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19;p39">
            <a:extLst>
              <a:ext uri="{FF2B5EF4-FFF2-40B4-BE49-F238E27FC236}">
                <a16:creationId xmlns:a16="http://schemas.microsoft.com/office/drawing/2014/main" id="{6D832A1A-BDEC-4AE3-92CF-EABA19D0CDA4}"/>
              </a:ext>
            </a:extLst>
          </p:cNvPr>
          <p:cNvSpPr txBox="1"/>
          <p:nvPr/>
        </p:nvSpPr>
        <p:spPr>
          <a:xfrm>
            <a:off x="-95492" y="474034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99;p36">
            <a:extLst>
              <a:ext uri="{FF2B5EF4-FFF2-40B4-BE49-F238E27FC236}">
                <a16:creationId xmlns:a16="http://schemas.microsoft.com/office/drawing/2014/main" id="{DE3DB278-AB09-4597-AC24-C5E4EE29A1A5}"/>
              </a:ext>
            </a:extLst>
          </p:cNvPr>
          <p:cNvSpPr/>
          <p:nvPr/>
        </p:nvSpPr>
        <p:spPr>
          <a:xfrm>
            <a:off x="1427571" y="1040281"/>
            <a:ext cx="4430303" cy="3924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Charakterystyka drogi priorytetowej</a:t>
            </a:r>
            <a:endParaRPr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Ucieczka gatunków zwierząt domowych, gatunków akwarystycznych i terrarystycznych 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Droga ta obejmuje trzy rodzaje przedostawania się gatunków do środowiska:</a:t>
            </a:r>
            <a:endParaRPr sz="1100" dirty="0">
              <a:latin typeface="+mj-lt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Ucieczki z miejsc przetrzymywania;</a:t>
            </a:r>
            <a:endParaRPr sz="1100" dirty="0">
              <a:latin typeface="+mj-lt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Niezamierzone wprowadzania do środowiska przetrzymywanych osobników;</a:t>
            </a:r>
            <a:endParaRPr sz="1100" dirty="0">
              <a:latin typeface="+mj-lt"/>
            </a:endParaRPr>
          </a:p>
          <a:p>
            <a:pPr marL="171450" marR="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Nieodpowiedzialne uwalnianie osobników przez właścicieli;</a:t>
            </a:r>
            <a:endParaRPr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Obejmuje również zwierzęta utrzymywane w roli żywego pokarmu, </a:t>
            </a:r>
            <a:b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a także florę akwariową i 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terrariową</a:t>
            </a: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utrzymywane w związku </a:t>
            </a:r>
            <a:b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 handlem w akwarystyce i </a:t>
            </a:r>
            <a:r>
              <a:rPr lang="pl-PL" sz="1100" dirty="0" err="1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terrarystyce</a:t>
            </a: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. </a:t>
            </a:r>
            <a:endParaRPr lang="pl-PL"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09188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411;p38">
            <a:extLst>
              <a:ext uri="{FF2B5EF4-FFF2-40B4-BE49-F238E27FC236}">
                <a16:creationId xmlns:a16="http://schemas.microsoft.com/office/drawing/2014/main" id="{1CF41A3F-E7B4-4806-B47B-2D97C7D39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464509"/>
            <a:ext cx="3416300" cy="44211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419;p39">
            <a:extLst>
              <a:ext uri="{FF2B5EF4-FFF2-40B4-BE49-F238E27FC236}">
                <a16:creationId xmlns:a16="http://schemas.microsoft.com/office/drawing/2014/main" id="{B03F11B0-9298-42D8-82BB-A9D9D24A8DA0}"/>
              </a:ext>
            </a:extLst>
          </p:cNvPr>
          <p:cNvSpPr txBox="1"/>
          <p:nvPr/>
        </p:nvSpPr>
        <p:spPr>
          <a:xfrm>
            <a:off x="-95492" y="474034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06;p37">
            <a:extLst>
              <a:ext uri="{FF2B5EF4-FFF2-40B4-BE49-F238E27FC236}">
                <a16:creationId xmlns:a16="http://schemas.microsoft.com/office/drawing/2014/main" id="{7F3F136A-8F6B-4D80-AF57-03E3C5A961EB}"/>
              </a:ext>
            </a:extLst>
          </p:cNvPr>
          <p:cNvSpPr/>
          <p:nvPr/>
        </p:nvSpPr>
        <p:spPr>
          <a:xfrm>
            <a:off x="1437031" y="1120447"/>
            <a:ext cx="4382744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Charakterystyka drogi priorytetowej</a:t>
            </a:r>
            <a:endParaRPr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Ucieczka gatunków roślin ozdobnych z niekomercyjnych upraw ogrodniczych (np. z ogrodów przydomowych </a:t>
            </a:r>
            <a:br>
              <a:rPr lang="pl-PL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działkowych, parków)</a:t>
            </a: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drogą tą przenoszone może być </a:t>
            </a:r>
            <a:b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 spośród rozpatrywanych 83 gatunków*, to jest: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 gatunków roślin (z analizowanych 33 gatunków), m.in. azolla karolińska, hiacynt wodny, barszcz Sosnowskiego, rdestowiec japoński, wywłócznik brazylijski;</a:t>
            </a: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Dotyczy gatunków ujętych w wykazie krajowym (2011-2021) </a:t>
            </a:r>
            <a:b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oraz w wykazie unijnym z lat 2016-2017;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dirty="0">
                <a:latin typeface="+mj-lt"/>
              </a:rPr>
              <a:t>Uwaga! Drogą tą mogą być przenoszone także kolejne IGO stwarzające zagrożenie dla Unii albo Polski.</a:t>
            </a:r>
            <a:endParaRPr sz="1200" dirty="0"/>
          </a:p>
          <a:p>
            <a:pPr marL="342900" marR="0" lvl="0" indent="-2667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3700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411;p38">
            <a:extLst>
              <a:ext uri="{FF2B5EF4-FFF2-40B4-BE49-F238E27FC236}">
                <a16:creationId xmlns:a16="http://schemas.microsoft.com/office/drawing/2014/main" id="{18BA31AA-1A35-4765-938B-1173FD6C0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0700" y="464509"/>
            <a:ext cx="3416300" cy="442114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19;p39">
            <a:extLst>
              <a:ext uri="{FF2B5EF4-FFF2-40B4-BE49-F238E27FC236}">
                <a16:creationId xmlns:a16="http://schemas.microsoft.com/office/drawing/2014/main" id="{5B3C1DB2-E796-42AE-AE49-D82AB964D026}"/>
              </a:ext>
            </a:extLst>
          </p:cNvPr>
          <p:cNvSpPr txBox="1"/>
          <p:nvPr/>
        </p:nvSpPr>
        <p:spPr>
          <a:xfrm>
            <a:off x="-95492" y="474034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413;p38">
            <a:extLst>
              <a:ext uri="{FF2B5EF4-FFF2-40B4-BE49-F238E27FC236}">
                <a16:creationId xmlns:a16="http://schemas.microsoft.com/office/drawing/2014/main" id="{4EA4F4A8-888D-4A07-8C43-2AAA7C1DE44B}"/>
              </a:ext>
            </a:extLst>
          </p:cNvPr>
          <p:cNvSpPr/>
          <p:nvPr/>
        </p:nvSpPr>
        <p:spPr>
          <a:xfrm>
            <a:off x="1454761" y="1072658"/>
            <a:ext cx="4370509" cy="3393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Charakterystyka drogi priorytetowej</a:t>
            </a:r>
            <a:endParaRPr lang="pl-PL"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Ucieczka gatunków roślin ozdobnych z niekomercyjnych upraw ogrodniczych (np. z ogrodów przydomowych </a:t>
            </a:r>
            <a:br>
              <a:rPr lang="pl-PL" sz="11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1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i działkowych, parków)</a:t>
            </a:r>
            <a:endParaRPr lang="pl-PL" sz="1100" dirty="0">
              <a:latin typeface="+mj-lt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sz="1100" b="1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Droga ta obejmuje ucieczki roślin ozdobnych z uprawy </a:t>
            </a:r>
            <a:b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 zamknięciu lub warunkach kontrolowanych, gdzie zostały wprowadzone ze względów dekoracyjnych, z wyłączeniem ogrodnictwa komercyjnego.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Dotyczy gatunków znajdujących się w prywatnych kolekcjach hobbystycznych lub gatunków wykorzystywanych w kształtowaniu krajobrazów.</a:t>
            </a:r>
          </a:p>
        </p:txBody>
      </p:sp>
    </p:spTree>
    <p:extLst>
      <p:ext uri="{BB962C8B-B14F-4D97-AF65-F5344CB8AC3E}">
        <p14:creationId xmlns:p14="http://schemas.microsoft.com/office/powerpoint/2010/main" val="2984682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3" name="Google Shape;419;p39">
            <a:extLst>
              <a:ext uri="{FF2B5EF4-FFF2-40B4-BE49-F238E27FC236}">
                <a16:creationId xmlns:a16="http://schemas.microsoft.com/office/drawing/2014/main" id="{4597EB1D-AED0-4840-9D83-3CA5C00F6535}"/>
              </a:ext>
            </a:extLst>
          </p:cNvPr>
          <p:cNvSpPr txBox="1"/>
          <p:nvPr/>
        </p:nvSpPr>
        <p:spPr>
          <a:xfrm>
            <a:off x="77693" y="603891"/>
            <a:ext cx="7471017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AB27"/>
              </a:buClr>
              <a:buSzPts val="2000"/>
              <a:buFont typeface="Arial"/>
              <a:buNone/>
            </a:pP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Analiza dróg niezamierzonego wprowadzania </a:t>
            </a:r>
            <a:b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l-PL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lub rozprzestrzeniania się gatunków obcych </a:t>
            </a:r>
            <a:br>
              <a:rPr lang="pl-PL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0;p39">
            <a:extLst>
              <a:ext uri="{FF2B5EF4-FFF2-40B4-BE49-F238E27FC236}">
                <a16:creationId xmlns:a16="http://schemas.microsoft.com/office/drawing/2014/main" id="{DB1E1BA2-0B4B-4B02-8C23-CBB85FFB7276}"/>
              </a:ext>
            </a:extLst>
          </p:cNvPr>
          <p:cNvSpPr/>
          <p:nvPr/>
        </p:nvSpPr>
        <p:spPr>
          <a:xfrm>
            <a:off x="1597658" y="1559139"/>
            <a:ext cx="7419342" cy="3326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Podniesienie świadomości o zagrożeniach ze strony inwazyjnych gatunków obcych i o sposobach jego ograniczania;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Zbieranie, gromadzenie i wymiana informacji o inwazyjnych gatunkach obcych;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Uporządkowanie ustawodawstwa i jasny podział kompetencji struktur państwowych i organizacji odpowiedzialnych za rozwiązywanie problemów związanych z obecnością inwazyjnych gatunków obcych; 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Rozwój współpracy międzynarodowej;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Zapobieganie nowym introdukcjom;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Wczesne wykrywanie gatunków obcych i szybkie podejmowanie decyzji co do dalszych procedur;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Łagodzenie negatywnych skutków inwazji biologicznych: eliminacja, izolacja, długoterminowa kontrola;</a:t>
            </a:r>
            <a:endParaRPr sz="1100" dirty="0">
              <a:latin typeface="+mj-lt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10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Odbudowa populacji rodzimych gatunków i ekosystemów.</a:t>
            </a:r>
            <a:endParaRPr sz="1100" dirty="0">
              <a:solidFill>
                <a:schemeClr val="dk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5" name="Google Shape;421;p39">
            <a:extLst>
              <a:ext uri="{FF2B5EF4-FFF2-40B4-BE49-F238E27FC236}">
                <a16:creationId xmlns:a16="http://schemas.microsoft.com/office/drawing/2014/main" id="{A1D7BACA-92C5-46D5-80DD-40C5E20FF9D8}"/>
              </a:ext>
            </a:extLst>
          </p:cNvPr>
          <p:cNvSpPr/>
          <p:nvPr/>
        </p:nvSpPr>
        <p:spPr>
          <a:xfrm>
            <a:off x="-2420019" y="1295222"/>
            <a:ext cx="778849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1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Działania w planach zostały podzielone na 8 obszarów: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158708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sp>
        <p:nvSpPr>
          <p:cNvPr id="4" name="Google Shape;429;p40">
            <a:extLst>
              <a:ext uri="{FF2B5EF4-FFF2-40B4-BE49-F238E27FC236}">
                <a16:creationId xmlns:a16="http://schemas.microsoft.com/office/drawing/2014/main" id="{ABC42CEB-709A-4C7F-AB05-17865F1EFA7D}"/>
              </a:ext>
            </a:extLst>
          </p:cNvPr>
          <p:cNvSpPr/>
          <p:nvPr/>
        </p:nvSpPr>
        <p:spPr>
          <a:xfrm>
            <a:off x="1451778" y="594204"/>
            <a:ext cx="4895775" cy="4478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1" dirty="0">
                <a:solidFill>
                  <a:schemeClr val="dk1"/>
                </a:solidFill>
                <a:latin typeface="+mj-lt"/>
                <a:ea typeface="Lato"/>
                <a:cs typeface="Lato"/>
                <a:sym typeface="Lato"/>
              </a:rPr>
              <a:t>Kodeks dobrych praktyk 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1" i="1" dirty="0">
                <a:solidFill>
                  <a:schemeClr val="dk1"/>
                </a:solidFill>
                <a:latin typeface="+mj-lt"/>
                <a:ea typeface="Lato"/>
                <a:cs typeface="Lato"/>
                <a:sym typeface="Lato"/>
              </a:rPr>
              <a:t>Ogrodnictwo wobec roślin inwazyjnych obcego pochodzenia</a:t>
            </a:r>
            <a:r>
              <a:rPr lang="pl-PL" sz="1050" b="1" dirty="0">
                <a:solidFill>
                  <a:schemeClr val="dk1"/>
                </a:solidFill>
                <a:latin typeface="+mj-lt"/>
                <a:ea typeface="Lato"/>
                <a:cs typeface="Lato"/>
                <a:sym typeface="Lato"/>
              </a:rPr>
              <a:t>.</a:t>
            </a:r>
            <a:endParaRPr sz="1400" dirty="0">
              <a:latin typeface="+mj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535355"/>
              </a:solidFill>
              <a:latin typeface="+mj-lt"/>
              <a:ea typeface="Lato"/>
              <a:cs typeface="Lato"/>
              <a:sym typeface="La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Zasady kodeksu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Poznaj, co dokładnie uprawiasz lub sprzedajesz;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Wprowadzaj prawidłowe oznakowania oferowanych do sprzedaży roślin;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Miej aktualną wiedzę, które obce gatunki roślin stosowanych w  ogrodnictwie są inwazyjne;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Zrezygnuj ze sprzedaży lub z uprawy „zakazanych gatunków”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oraz „uzgodnionych gatunków” obcych roślin;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Przekazuj klientom informacje o inwazyjnych gatunkach roślin;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Unikaj wprowadzania do swojego ogrodu i  na tereny zieleni roślin zaliczanych do gatunków inwazyjnych;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Promuj stosowanie rodzimych lub nieinwazyjnych roślin obcego pochodzenia;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Utrzymuj rośliny obcego pochodzenia w ogrodzie, tak aby nie przedostawały się „za płot”; </a:t>
            </a:r>
            <a:endParaRPr sz="1400" dirty="0">
              <a:latin typeface="+mj-l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Wyrzucaj odpady roślinne w sposób odpowiedzialny </a:t>
            </a:r>
            <a:b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pl-PL" sz="1050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– nigdy „na dziko”.</a:t>
            </a:r>
            <a:endParaRPr sz="1400" dirty="0">
              <a:latin typeface="+mj-lt"/>
            </a:endParaRPr>
          </a:p>
        </p:txBody>
      </p:sp>
      <p:pic>
        <p:nvPicPr>
          <p:cNvPr id="5" name="Google Shape;430;p40">
            <a:extLst>
              <a:ext uri="{FF2B5EF4-FFF2-40B4-BE49-F238E27FC236}">
                <a16:creationId xmlns:a16="http://schemas.microsoft.com/office/drawing/2014/main" id="{062A5583-0968-4529-8C7F-3CE254ED4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2660" y="594204"/>
            <a:ext cx="2997200" cy="4137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7976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436;p41">
            <a:extLst>
              <a:ext uri="{FF2B5EF4-FFF2-40B4-BE49-F238E27FC236}">
                <a16:creationId xmlns:a16="http://schemas.microsoft.com/office/drawing/2014/main" id="{4822CEEE-8415-48B7-A534-9D5377A65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40" t="6701" r="35457" b="15572"/>
          <a:stretch/>
        </p:blipFill>
        <p:spPr>
          <a:xfrm>
            <a:off x="1471656" y="935218"/>
            <a:ext cx="2950630" cy="360021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Google Shape;439;p41">
            <a:extLst>
              <a:ext uri="{FF2B5EF4-FFF2-40B4-BE49-F238E27FC236}">
                <a16:creationId xmlns:a16="http://schemas.microsoft.com/office/drawing/2014/main" id="{A779FCC7-B73B-46D1-A0F0-99D8725F2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739388"/>
            <a:ext cx="2679911" cy="33252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440;p41">
            <a:extLst>
              <a:ext uri="{FF2B5EF4-FFF2-40B4-BE49-F238E27FC236}">
                <a16:creationId xmlns:a16="http://schemas.microsoft.com/office/drawing/2014/main" id="{FBA34F20-2C88-4AD4-AE06-382CC26EB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07510" y="1821346"/>
            <a:ext cx="2488802" cy="26626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" name="Google Shape;441;p41">
            <a:extLst>
              <a:ext uri="{FF2B5EF4-FFF2-40B4-BE49-F238E27FC236}">
                <a16:creationId xmlns:a16="http://schemas.microsoft.com/office/drawing/2014/main" id="{EFFC2DCA-BABF-4DEB-8F98-C8237C088A98}"/>
              </a:ext>
            </a:extLst>
          </p:cNvPr>
          <p:cNvSpPr/>
          <p:nvPr/>
        </p:nvSpPr>
        <p:spPr>
          <a:xfrm>
            <a:off x="1420368" y="4571676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Przykładowe ogłoszenie na krajowych portalach ogłoszeniowych.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7832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79F90-0E67-4DFC-1F54-B8AEA95C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1">
            <a:extLst>
              <a:ext uri="{FF2B5EF4-FFF2-40B4-BE49-F238E27FC236}">
                <a16:creationId xmlns:a16="http://schemas.microsoft.com/office/drawing/2014/main" id="{A08033AA-BA74-495A-B650-80277F30EDE4}"/>
              </a:ext>
            </a:extLst>
          </p:cNvPr>
          <p:cNvSpPr/>
          <p:nvPr/>
        </p:nvSpPr>
        <p:spPr>
          <a:xfrm>
            <a:off x="1358900" y="257850"/>
            <a:ext cx="7658100" cy="206659"/>
          </a:xfrm>
          <a:prstGeom prst="snip1Rect">
            <a:avLst>
              <a:gd name="adj" fmla="val 0"/>
            </a:avLst>
          </a:prstGeom>
          <a:solidFill>
            <a:srgbClr val="EDED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r">
              <a:lnSpc>
                <a:spcPct val="100000"/>
              </a:lnSpc>
            </a:pPr>
            <a:r>
              <a:rPr lang="pl-PL" sz="900" i="1" spc="-1" dirty="0">
                <a:solidFill>
                  <a:srgbClr val="000000"/>
                </a:solidFill>
                <a:latin typeface="Arial"/>
              </a:rPr>
              <a:t>Drogi wprowadzania i rozprzestrzeniania się gatunków obcych</a:t>
            </a:r>
            <a:endParaRPr lang="pl-PL" sz="900" spc="-1" dirty="0">
              <a:latin typeface="Arial"/>
            </a:endParaRPr>
          </a:p>
        </p:txBody>
      </p:sp>
      <p:pic>
        <p:nvPicPr>
          <p:cNvPr id="3" name="Google Shape;449;p42">
            <a:extLst>
              <a:ext uri="{FF2B5EF4-FFF2-40B4-BE49-F238E27FC236}">
                <a16:creationId xmlns:a16="http://schemas.microsoft.com/office/drawing/2014/main" id="{993A5424-D76E-4421-80D1-8D325F8B8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877"/>
          <a:stretch/>
        </p:blipFill>
        <p:spPr>
          <a:xfrm>
            <a:off x="2095500" y="575479"/>
            <a:ext cx="6426200" cy="38288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" name="Google Shape;450;p42">
            <a:extLst>
              <a:ext uri="{FF2B5EF4-FFF2-40B4-BE49-F238E27FC236}">
                <a16:creationId xmlns:a16="http://schemas.microsoft.com/office/drawing/2014/main" id="{92B514AE-C7B8-4778-998D-CF82E786F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3607" t="36936" r="2076"/>
          <a:stretch/>
        </p:blipFill>
        <p:spPr>
          <a:xfrm>
            <a:off x="5308601" y="1671679"/>
            <a:ext cx="3279140" cy="29993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448;p42">
            <a:extLst>
              <a:ext uri="{FF2B5EF4-FFF2-40B4-BE49-F238E27FC236}">
                <a16:creationId xmlns:a16="http://schemas.microsoft.com/office/drawing/2014/main" id="{944A14D7-9549-48A4-BD7E-8D2F709225E4}"/>
              </a:ext>
            </a:extLst>
          </p:cNvPr>
          <p:cNvSpPr/>
          <p:nvPr/>
        </p:nvSpPr>
        <p:spPr>
          <a:xfrm>
            <a:off x="2297480" y="4677901"/>
            <a:ext cx="640769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Przykładowe ogłoszenia na krajowych portalach ogłoszeniowych.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Fot. Rafał Maciaszek</a:t>
            </a:r>
            <a:endParaRPr sz="105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451;p42">
            <a:extLst>
              <a:ext uri="{FF2B5EF4-FFF2-40B4-BE49-F238E27FC236}">
                <a16:creationId xmlns:a16="http://schemas.microsoft.com/office/drawing/2014/main" id="{BD45025C-5395-4418-BC62-6FAFD7A52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2058" t="6161" r="-509" b="82469"/>
          <a:stretch/>
        </p:blipFill>
        <p:spPr>
          <a:xfrm>
            <a:off x="5154519" y="1664838"/>
            <a:ext cx="3587303" cy="62594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" name="Google Shape;452;p42">
            <a:extLst>
              <a:ext uri="{FF2B5EF4-FFF2-40B4-BE49-F238E27FC236}">
                <a16:creationId xmlns:a16="http://schemas.microsoft.com/office/drawing/2014/main" id="{FF68E5CD-822E-4AFE-8B54-16CFB4B8F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1660" y="1012147"/>
            <a:ext cx="301372" cy="1689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7828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E5224-6D2B-4956-59A6-59615C69F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2F47C01-0E53-9C07-A6BE-3807BC3667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424" y="0"/>
            <a:ext cx="851466" cy="1020763"/>
          </a:xfrm>
          <a:prstGeom prst="rect">
            <a:avLst/>
          </a:prstGeom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E686332-98BA-325B-02B0-8C370EE859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0" y="2869618"/>
            <a:ext cx="4328890" cy="2154161"/>
          </a:xfrm>
        </p:spPr>
        <p:txBody>
          <a:bodyPr/>
          <a:lstStyle/>
          <a:p>
            <a:r>
              <a:rPr lang="pl-PL" sz="2000" b="1" dirty="0"/>
              <a:t>Dziękuję za uwagę!</a:t>
            </a:r>
          </a:p>
          <a:p>
            <a:endParaRPr lang="pl-PL" dirty="0"/>
          </a:p>
          <a:p>
            <a:r>
              <a:rPr lang="pl-PL" sz="1600" i="1" dirty="0">
                <a:hlinkClick r:id="rId3"/>
              </a:rPr>
              <a:t>rafal.maciaszek@lowcaobcych.pl</a:t>
            </a:r>
            <a:endParaRPr lang="pl-PL" sz="1600" i="1" dirty="0"/>
          </a:p>
          <a:p>
            <a:endParaRPr lang="pl-PL" sz="1600" i="1" dirty="0"/>
          </a:p>
          <a:p>
            <a:endParaRPr lang="pl-PL" sz="1600" i="1" dirty="0"/>
          </a:p>
          <a:p>
            <a:endParaRPr lang="pl-PL" sz="1600" i="1" dirty="0"/>
          </a:p>
        </p:txBody>
      </p:sp>
    </p:spTree>
    <p:extLst>
      <p:ext uri="{BB962C8B-B14F-4D97-AF65-F5344CB8AC3E}">
        <p14:creationId xmlns:p14="http://schemas.microsoft.com/office/powerpoint/2010/main" val="14122385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63172" y="0"/>
            <a:ext cx="8880828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ytuł 3"/>
          <p:cNvSpPr txBox="1">
            <a:spLocks/>
          </p:cNvSpPr>
          <p:nvPr/>
        </p:nvSpPr>
        <p:spPr>
          <a:xfrm>
            <a:off x="1383087" y="3577389"/>
            <a:ext cx="2552466" cy="49745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GENERALNA DYREKCJA OCHRONY ŚRODOWISKA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Al. Jerozolimskie 136; 02-305 Warszawa</a:t>
            </a:r>
          </a:p>
          <a:p>
            <a:pPr>
              <a:lnSpc>
                <a:spcPts val="1100"/>
              </a:lnSpc>
            </a:pPr>
            <a:r>
              <a:rPr lang="pl-PL" sz="800" dirty="0">
                <a:solidFill>
                  <a:schemeClr val="bg1"/>
                </a:solidFill>
                <a:cs typeface="Calibri" panose="020F0502020204030204" pitchFamily="34" charset="0"/>
              </a:rPr>
              <a:t>www.gov.pl/gdos</a:t>
            </a:r>
          </a:p>
        </p:txBody>
      </p:sp>
      <p:pic>
        <p:nvPicPr>
          <p:cNvPr id="5" name="Obraz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25" y="1710701"/>
            <a:ext cx="1600991" cy="1475331"/>
          </a:xfrm>
          <a:prstGeom prst="rect">
            <a:avLst/>
          </a:prstGeom>
        </p:spPr>
      </p:pic>
      <p:sp>
        <p:nvSpPr>
          <p:cNvPr id="7" name="Prostoką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263171" cy="4695713"/>
          </a:xfrm>
          <a:prstGeom prst="rect">
            <a:avLst/>
          </a:prstGeom>
          <a:solidFill>
            <a:schemeClr val="accent1"/>
          </a:solidFill>
          <a:ln>
            <a:solidFill>
              <a:srgbClr val="57AB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" y="4754880"/>
            <a:ext cx="165022" cy="335149"/>
          </a:xfrm>
          <a:prstGeom prst="rect">
            <a:avLst/>
          </a:prstGeom>
        </p:spPr>
      </p:pic>
      <p:pic>
        <p:nvPicPr>
          <p:cNvPr id="10" name="Obraz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 trans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428" y="3635298"/>
            <a:ext cx="797368" cy="1508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32378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7A18-E063-04C1-3067-5652DF033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2">
            <a:extLst>
              <a:ext uri="{FF2B5EF4-FFF2-40B4-BE49-F238E27FC236}">
                <a16:creationId xmlns:a16="http://schemas.microsoft.com/office/drawing/2014/main" id="{75562EDF-2193-78FC-8148-3E26BF0EE94F}"/>
              </a:ext>
            </a:extLst>
          </p:cNvPr>
          <p:cNvSpPr txBox="1"/>
          <p:nvPr/>
        </p:nvSpPr>
        <p:spPr>
          <a:xfrm>
            <a:off x="544588" y="1948748"/>
            <a:ext cx="8054823" cy="17521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pl-PL" sz="1400" spc="-1" dirty="0">
                <a:solidFill>
                  <a:srgbClr val="000000"/>
                </a:solidFill>
                <a:latin typeface="Arial"/>
              </a:rPr>
              <a:t>Współfinansowano w ramach projektu nr FENX.01.05-IW.01-0102/24 </a:t>
            </a:r>
            <a:br>
              <a:rPr lang="pl-PL" sz="1400" spc="-1" dirty="0">
                <a:solidFill>
                  <a:srgbClr val="000000"/>
                </a:solidFill>
                <a:latin typeface="Arial"/>
              </a:rPr>
            </a:br>
            <a:r>
              <a:rPr lang="pl-PL" sz="1400" spc="-1" dirty="0">
                <a:solidFill>
                  <a:srgbClr val="000000"/>
                </a:solidFill>
                <a:latin typeface="Arial"/>
              </a:rPr>
              <a:t>pn. </a:t>
            </a:r>
            <a:r>
              <a:rPr lang="pl-PL" sz="1400" b="1" spc="-1" dirty="0">
                <a:solidFill>
                  <a:srgbClr val="000000"/>
                </a:solidFill>
                <a:latin typeface="Arial"/>
              </a:rPr>
              <a:t>Wdrażanie Planu działań dla priorytetowych dróg przenoszenia inwazyjnych gatunków obcych ze środków Unii Europejskiej w ramach programu Fundusze Europejskie na Infrastrukturę, Klimat, Środowisko 2021-2027.</a:t>
            </a:r>
            <a:endParaRPr lang="pl-PL" sz="1400" b="1" spc="-1" dirty="0">
              <a:latin typeface="Arial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3F4F9C-D5F8-8776-FDE9-83BF9025A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17" y="3700868"/>
            <a:ext cx="8477573" cy="98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8570"/>
      </p:ext>
    </p:extLst>
  </p:cSld>
  <p:clrMapOvr>
    <a:masterClrMapping/>
  </p:clrMapOvr>
</p:sld>
</file>

<file path=ppt/theme/theme1.xml><?xml version="1.0" encoding="utf-8"?>
<a:theme xmlns:a="http://schemas.openxmlformats.org/drawingml/2006/main" name="GDOS">
  <a:themeElements>
    <a:clrScheme name="GDOS">
      <a:dk1>
        <a:sysClr val="windowText" lastClr="000000"/>
      </a:dk1>
      <a:lt1>
        <a:sysClr val="window" lastClr="FFFFFF"/>
      </a:lt1>
      <a:dk2>
        <a:srgbClr val="98999B"/>
      </a:dk2>
      <a:lt2>
        <a:srgbClr val="E7E6E6"/>
      </a:lt2>
      <a:accent1>
        <a:srgbClr val="57AB27"/>
      </a:accent1>
      <a:accent2>
        <a:srgbClr val="98999B"/>
      </a:accent2>
      <a:accent3>
        <a:srgbClr val="000000"/>
      </a:accent3>
      <a:accent4>
        <a:srgbClr val="002A7E"/>
      </a:accent4>
      <a:accent5>
        <a:srgbClr val="D8D8D8"/>
      </a:accent5>
      <a:accent6>
        <a:srgbClr val="F2F2F2"/>
      </a:accent6>
      <a:hlink>
        <a:srgbClr val="57AB27"/>
      </a:hlink>
      <a:folHlink>
        <a:srgbClr val="9899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DOS" id="{5AF2FC49-D126-4775-A353-AC5B6CDA7DCE}" vid="{D0C9620F-4AA0-499C-A55D-5CC05070883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2825</TotalTime>
  <Words>4118</Words>
  <Application>Microsoft Office PowerPoint</Application>
  <PresentationFormat>Pokaz na ekranie (16:9)</PresentationFormat>
  <Paragraphs>380</Paragraphs>
  <Slides>45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45</vt:i4>
      </vt:variant>
    </vt:vector>
  </HeadingPairs>
  <TitlesOfParts>
    <vt:vector size="55" baseType="lpstr">
      <vt:lpstr>Candara</vt:lpstr>
      <vt:lpstr>Arial</vt:lpstr>
      <vt:lpstr>Calibri</vt:lpstr>
      <vt:lpstr>Noto Sans Symbols</vt:lpstr>
      <vt:lpstr>Arial (Nagłówki)</vt:lpstr>
      <vt:lpstr>Wingdings</vt:lpstr>
      <vt:lpstr>Times New Roman</vt:lpstr>
      <vt:lpstr>Courier New</vt:lpstr>
      <vt:lpstr>Poppins Light</vt:lpstr>
      <vt:lpstr>GDOS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Drogi wprowadzania gatunków obcych_A i B</dc:title>
  <dc:creator>Barbara Troicka</dc:creator>
  <cp:lastModifiedBy>Martyna Tyrakowska-Kowalczyk</cp:lastModifiedBy>
  <cp:revision>248</cp:revision>
  <dcterms:created xsi:type="dcterms:W3CDTF">2023-07-28T06:59:57Z</dcterms:created>
  <dcterms:modified xsi:type="dcterms:W3CDTF">2026-09-09T13:33:27Z</dcterms:modified>
  <cp:contentStatus/>
</cp:coreProperties>
</file>