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ylwia Karczmarczyk" initials="SK" lastIdx="1" clrIdx="0">
    <p:extLst>
      <p:ext uri="{19B8F6BF-5375-455C-9EA6-DF929625EA0E}">
        <p15:presenceInfo xmlns:p15="http://schemas.microsoft.com/office/powerpoint/2012/main" userId="Sylwia Karczmarczy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5611C-FD2A-4A72-9445-4625E2714814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A4DA9-9165-4CFF-B02F-AE0B5CDA7C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8258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2EBD0-5BBE-4169-8686-6A2D55BF36C5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B283-B128-4644-92A8-2EBE182428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2411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16.08.2023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48343" y="1750443"/>
            <a:ext cx="1144813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Usprawnienie rozliczeń podatnika w podatku dochodowym od osób fizycznych – zmiana reguł w algorytmach w usłudze </a:t>
            </a:r>
          </a:p>
          <a:p>
            <a:r>
              <a:rPr lang="pl-PL" sz="4800" b="1" dirty="0" smtClean="0">
                <a:solidFill>
                  <a:schemeClr val="bg1"/>
                </a:solidFill>
              </a:rPr>
              <a:t>Twój e-PIT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>
              <a:buNone/>
            </a:pPr>
            <a:r>
              <a:rPr lang="pl-PL" sz="9600" b="1" dirty="0" smtClean="0">
                <a:solidFill>
                  <a:srgbClr val="002060"/>
                </a:solidFill>
              </a:rPr>
              <a:t>Usprawnienie </a:t>
            </a:r>
            <a:r>
              <a:rPr lang="pl-PL" sz="9600" b="1" dirty="0">
                <a:solidFill>
                  <a:srgbClr val="002060"/>
                </a:solidFill>
              </a:rPr>
              <a:t>rozliczeń podatnika w podatku dochodowym od osób fizycznych – zmiana reguł w algorytmach w usłudze </a:t>
            </a:r>
            <a:r>
              <a:rPr lang="pl-PL" sz="9600" b="1" dirty="0" smtClean="0">
                <a:solidFill>
                  <a:srgbClr val="002060"/>
                </a:solidFill>
              </a:rPr>
              <a:t>Twój </a:t>
            </a:r>
            <a:br>
              <a:rPr lang="pl-PL" sz="9600" b="1" dirty="0" smtClean="0">
                <a:solidFill>
                  <a:srgbClr val="002060"/>
                </a:solidFill>
              </a:rPr>
            </a:br>
            <a:r>
              <a:rPr lang="pl-PL" sz="9600" b="1" dirty="0" smtClean="0">
                <a:solidFill>
                  <a:srgbClr val="002060"/>
                </a:solidFill>
              </a:rPr>
              <a:t>e-PIT</a:t>
            </a:r>
            <a:endParaRPr lang="pl-PL" sz="9600" b="1" dirty="0">
              <a:solidFill>
                <a:srgbClr val="002060"/>
              </a:solidFill>
              <a:cs typeface="Calibri"/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 smtClean="0"/>
              <a:t>Wnioskodawca: </a:t>
            </a:r>
            <a:r>
              <a:rPr lang="pl-PL" sz="6200" dirty="0" smtClean="0"/>
              <a:t>Minister Finansów</a:t>
            </a:r>
            <a:r>
              <a:rPr lang="pl-PL" sz="6200" i="1" dirty="0" smtClean="0"/>
              <a:t>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 smtClean="0"/>
              <a:t>Beneficjent: </a:t>
            </a:r>
            <a:r>
              <a:rPr lang="pl-PL" sz="6200" dirty="0" smtClean="0"/>
              <a:t>Ministerstwo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 smtClean="0"/>
              <a:t>Partnerzy: </a:t>
            </a:r>
            <a:r>
              <a:rPr lang="pl-PL" sz="6200" dirty="0" smtClean="0"/>
              <a:t>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 smtClean="0"/>
              <a:t>Źródło finansowania: </a:t>
            </a:r>
            <a:r>
              <a:rPr lang="pl-PL" sz="6200" dirty="0" smtClean="0"/>
              <a:t>budżet państwa – cz. 19, budżet, finanse publiczne i instytucje finansowe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 smtClean="0"/>
              <a:t>Całkowity koszt projektu: </a:t>
            </a:r>
            <a:r>
              <a:rPr lang="pl-PL" sz="6200" dirty="0" smtClean="0"/>
              <a:t>53 809 483, 00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b="1" dirty="0" smtClean="0"/>
              <a:t>Planowany okres realizacji projektu</a:t>
            </a:r>
            <a:r>
              <a:rPr lang="pl-PL" sz="6200" dirty="0"/>
              <a:t>:</a:t>
            </a:r>
            <a:r>
              <a:rPr lang="pl-PL" sz="6200" dirty="0" smtClean="0"/>
              <a:t> styczeń 2023 – lipiec 2024 roku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2" y="1314691"/>
            <a:ext cx="10826267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</a:pPr>
            <a:r>
              <a:rPr lang="pl-PL" sz="2000" b="1" dirty="0" smtClean="0"/>
              <a:t>Cel </a:t>
            </a:r>
            <a:r>
              <a:rPr lang="pl-PL" sz="2000" b="1" dirty="0"/>
              <a:t>projektu: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Zapewnienie </a:t>
            </a:r>
            <a:r>
              <a:rPr lang="pl-PL" dirty="0"/>
              <a:t>klientom KAS efektywnego i ergonomicznego narzędzia </a:t>
            </a:r>
            <a:r>
              <a:rPr lang="pl-PL" dirty="0" smtClean="0"/>
              <a:t>online ułatwiającego </a:t>
            </a:r>
            <a:r>
              <a:rPr lang="pl-PL" dirty="0"/>
              <a:t>wywiązywanie się z obowiązków podatkowych </a:t>
            </a:r>
            <a:r>
              <a:rPr lang="pl-PL" dirty="0" smtClean="0"/>
              <a:t>poprzez udostępnienie </a:t>
            </a:r>
            <a:r>
              <a:rPr lang="pl-PL" dirty="0"/>
              <a:t>zeznań PIT-28, PIT-36, PIT-37, PIT-38 oraz oświadczeń PIT-OP </a:t>
            </a:r>
            <a:r>
              <a:rPr lang="pl-PL" dirty="0" smtClean="0"/>
              <a:t>i informacji </a:t>
            </a:r>
            <a:r>
              <a:rPr lang="pl-PL" dirty="0"/>
              <a:t>PIT-DZ za 2022 r., które będą uwzględniały zmiany </a:t>
            </a:r>
            <a:r>
              <a:rPr lang="pl-PL" dirty="0" smtClean="0"/>
              <a:t> w przepisach Polskiego </a:t>
            </a:r>
            <a:r>
              <a:rPr lang="pl-PL" dirty="0"/>
              <a:t>Ładu i Niskich </a:t>
            </a:r>
            <a:r>
              <a:rPr lang="pl-PL" dirty="0" smtClean="0"/>
              <a:t>Podatków;</a:t>
            </a:r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dirty="0" smtClean="0"/>
              <a:t>Zapewnienie </a:t>
            </a:r>
            <a:r>
              <a:rPr lang="pl-PL" dirty="0"/>
              <a:t>klientom KAS efektywnego i ergonomicznego narzędzia </a:t>
            </a:r>
            <a:r>
              <a:rPr lang="pl-PL" dirty="0" smtClean="0"/>
              <a:t>online ułatwiającego </a:t>
            </a:r>
            <a:r>
              <a:rPr lang="pl-PL" dirty="0"/>
              <a:t>wywiązywanie się z obowiązków podatkowych </a:t>
            </a:r>
            <a:r>
              <a:rPr lang="pl-PL" dirty="0" smtClean="0"/>
              <a:t>poprzez udostępnienie </a:t>
            </a:r>
            <a:r>
              <a:rPr lang="pl-PL" dirty="0"/>
              <a:t>zeznań PIT-28, PIT-36, PIT-36L, PIT-37, PIT-38 oraz </a:t>
            </a:r>
            <a:r>
              <a:rPr lang="pl-PL" dirty="0" smtClean="0"/>
              <a:t>oświadczeń PIT-OP </a:t>
            </a:r>
            <a:r>
              <a:rPr lang="pl-PL" dirty="0"/>
              <a:t>i informacji PIT-DZ za 2023 r., które będą uwzględniały </a:t>
            </a:r>
            <a:r>
              <a:rPr lang="pl-PL" dirty="0" smtClean="0"/>
              <a:t>rozliczenia klientów </a:t>
            </a:r>
            <a:r>
              <a:rPr lang="pl-PL" dirty="0"/>
              <a:t>prowadzących jednoosobową działalność gospodarczą oraz </a:t>
            </a:r>
            <a:r>
              <a:rPr lang="pl-PL" dirty="0" smtClean="0"/>
              <a:t>działy specjalne </a:t>
            </a:r>
            <a:r>
              <a:rPr lang="pl-PL" dirty="0"/>
              <a:t>produkcji rolnej oraz inne zmiany w przepisach </a:t>
            </a:r>
            <a:r>
              <a:rPr lang="pl-PL" dirty="0" smtClean="0"/>
              <a:t>prawa.</a:t>
            </a: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300"/>
              </a:spcAft>
            </a:pPr>
            <a:r>
              <a:rPr lang="pl-PL" sz="2000" b="1" dirty="0">
                <a:solidFill>
                  <a:prstClr val="black"/>
                </a:solidFill>
              </a:rPr>
              <a:t>Cel strategiczny: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Nowoczesna</a:t>
            </a:r>
            <a:r>
              <a:rPr lang="pl-PL" dirty="0"/>
              <a:t>, przyjazna, bezpieczna obsługa podatnika [Cel KAS: 2.1]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Automatyzacja i digitalizacja usług [Cel KAS: 2.2]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Poprawa skuteczności i efektywności działania organizacji [Cel KAS: 4.1]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723" y="2632538"/>
            <a:ext cx="6813753" cy="422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182</Words>
  <Application>Microsoft Office PowerPoint</Application>
  <PresentationFormat>Panoramiczny</PresentationFormat>
  <Paragraphs>47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Folfoszyńska Emilia</cp:lastModifiedBy>
  <cp:revision>16</cp:revision>
  <dcterms:created xsi:type="dcterms:W3CDTF">2017-01-27T12:50:17Z</dcterms:created>
  <dcterms:modified xsi:type="dcterms:W3CDTF">2023-08-16T10:10:28Z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UxC4dwLulzfINJ8nQH+xvX5LNGipWa4BRSZhPgxsCvkwqS5jU6LeQU3Z9PeRoDJzFOCu8ALwcrTVFYgu+cWfIw==</vt:lpwstr>
  </property>
  <property fmtid="{D5CDD505-2E9C-101B-9397-08002B2CF9AE}" pid="5" name="MFClassificationDate">
    <vt:lpwstr>2023-08-11T13:54:12.8728812+02:00</vt:lpwstr>
  </property>
  <property fmtid="{D5CDD505-2E9C-101B-9397-08002B2CF9AE}" pid="6" name="MFClassifiedBySID">
    <vt:lpwstr>UxC4dwLulzfINJ8nQH+xvX5LNGipWa4BRSZhPgxsCvm42mrIC/DSDv0ggS+FjUN/2v1BBotkLlY5aAiEhoi6uW3pxoXXrpDLzhcAyIx9Fw3tnio5ZxTr5c4lN+lGjGFl</vt:lpwstr>
  </property>
  <property fmtid="{D5CDD505-2E9C-101B-9397-08002B2CF9AE}" pid="7" name="MFGRNItemId">
    <vt:lpwstr>GRN-6a1aac5e-71be-4c2f-8668-586baa36ca3a</vt:lpwstr>
  </property>
  <property fmtid="{D5CDD505-2E9C-101B-9397-08002B2CF9AE}" pid="8" name="MFHash">
    <vt:lpwstr>Y6d0tMFOUdaSx0SIYUerei3VDYocOp9eC6Jluob1uuo=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