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5"/>
  </p:notesMasterIdLst>
  <p:sldIdLst>
    <p:sldId id="256" r:id="rId2"/>
    <p:sldId id="272" r:id="rId3"/>
    <p:sldId id="270" r:id="rId4"/>
  </p:sldIdLst>
  <p:sldSz cx="9144000" cy="6858000" type="screen4x3"/>
  <p:notesSz cx="6794500" cy="99822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>
      <p:cViewPr varScale="1">
        <p:scale>
          <a:sx n="103" d="100"/>
          <a:sy n="103" d="100"/>
        </p:scale>
        <p:origin x="1368" y="96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24" cy="4996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7890" y="0"/>
            <a:ext cx="2945024" cy="4996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2019-09-24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49300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133" y="4741266"/>
            <a:ext cx="5436235" cy="449222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80936"/>
            <a:ext cx="2945024" cy="4996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7890" y="9480936"/>
            <a:ext cx="2945024" cy="4996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2019-09-24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2019-09-24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2019-09-24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2019-09-24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2019-09-24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2019-09-24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2019-09-24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2019-09-24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2019-09-24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2019-09-24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2019-09-24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2019-09-24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55000" lnSpcReduction="20000"/>
          </a:bodyPr>
          <a:lstStyle/>
          <a:p>
            <a:pPr>
              <a:spcAft>
                <a:spcPts val="1200"/>
              </a:spcAft>
            </a:pPr>
            <a:r>
              <a:rPr lang="pl-PL" sz="96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Elektroniczna Platforma Rekrutacyjna Służby Cywilnej</a:t>
            </a:r>
          </a:p>
          <a:p>
            <a:endParaRPr lang="pl-PL" i="1" dirty="0" smtClean="0"/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Wnioskodawca: </a:t>
            </a:r>
            <a:r>
              <a:rPr lang="pl-PL" sz="4900" dirty="0" smtClean="0">
                <a:solidFill>
                  <a:schemeClr val="tx1"/>
                </a:solidFill>
              </a:rPr>
              <a:t>Kancelaria Prezesa Rady Ministrów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Beneficjent: </a:t>
            </a:r>
            <a:r>
              <a:rPr lang="pl-PL" sz="4900" dirty="0" smtClean="0">
                <a:solidFill>
                  <a:schemeClr val="tx1"/>
                </a:solidFill>
              </a:rPr>
              <a:t>Kancelaria Prezesa Rady Ministrów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</a:t>
            </a: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finansowania: </a:t>
            </a:r>
            <a:r>
              <a:rPr lang="pl-PL" sz="4900" dirty="0">
                <a:solidFill>
                  <a:schemeClr val="tx1"/>
                </a:solidFill>
              </a:rPr>
              <a:t>Program Operacyjny </a:t>
            </a:r>
            <a:r>
              <a:rPr lang="pl-PL" sz="4900" dirty="0" smtClean="0">
                <a:solidFill>
                  <a:schemeClr val="tx1"/>
                </a:solidFill>
              </a:rPr>
              <a:t>Polska Cyfrowa 2014-2020, </a:t>
            </a:r>
            <a:r>
              <a:rPr lang="pl-PL" sz="4900" dirty="0">
                <a:solidFill>
                  <a:schemeClr val="tx1"/>
                </a:solidFill>
              </a:rPr>
              <a:t>II Oś priorytetowa „E-administracja i otwarty rząd”, Działanie </a:t>
            </a:r>
            <a:r>
              <a:rPr lang="pl-PL" sz="4900" dirty="0" smtClean="0">
                <a:solidFill>
                  <a:schemeClr val="tx1"/>
                </a:solidFill>
              </a:rPr>
              <a:t>2.1 „Wysoka </a:t>
            </a:r>
            <a:r>
              <a:rPr lang="pl-PL" sz="4900" dirty="0">
                <a:solidFill>
                  <a:schemeClr val="tx1"/>
                </a:solidFill>
              </a:rPr>
              <a:t>dostępność </a:t>
            </a:r>
            <a:r>
              <a:rPr lang="pl-PL" sz="4900" dirty="0" smtClean="0">
                <a:solidFill>
                  <a:schemeClr val="tx1"/>
                </a:solidFill>
              </a:rPr>
              <a:t>i jakość e-usług </a:t>
            </a:r>
            <a:r>
              <a:rPr lang="pl-PL" sz="4900" dirty="0">
                <a:solidFill>
                  <a:schemeClr val="tx1"/>
                </a:solidFill>
              </a:rPr>
              <a:t>publicznych” </a:t>
            </a:r>
            <a:endParaRPr lang="pl-PL" sz="4900" dirty="0" smtClean="0">
              <a:solidFill>
                <a:schemeClr val="tx1"/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projektu: </a:t>
            </a:r>
            <a:r>
              <a:rPr lang="pl-PL" sz="4900" dirty="0" smtClean="0">
                <a:solidFill>
                  <a:schemeClr val="tx1"/>
                </a:solidFill>
              </a:rPr>
              <a:t>2 000 000,00 zł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realizacji projektu: </a:t>
            </a:r>
            <a:r>
              <a:rPr lang="pl-PL" sz="4900" dirty="0" smtClean="0">
                <a:solidFill>
                  <a:schemeClr val="tx1"/>
                </a:solidFill>
              </a:rPr>
              <a:t>04.2020 – 03.2023</a:t>
            </a:r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Prostokąt 8"/>
          <p:cNvSpPr/>
          <p:nvPr/>
        </p:nvSpPr>
        <p:spPr>
          <a:xfrm>
            <a:off x="292447" y="2304584"/>
            <a:ext cx="850967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Zwiększenie dostępności rynku pracy w administracji rządowej dla osób aktywnych zawodowo poprzez budowę i wdrożenie nowoczesnych rozwiązań informatycznych służących poprawie dostępności informacji oraz ułatwieniu aplikowania na wolne stanowiska pracy w służbie cywilnej, obejmujących cały proces rekrutacyjny. </a:t>
            </a:r>
          </a:p>
          <a:p>
            <a:pPr marL="342900" indent="-342900" algn="just">
              <a:buFont typeface="+mj-lt"/>
              <a:buAutoNum type="arabicPeriod"/>
            </a:pPr>
            <a:endParaRPr lang="pl-PL" sz="1600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Usprawnienie funkcjonowania urzędów w obszarze naborów poprzez budowę i wdrożenie kompleksowego narzędzia rekrutacyjnego dla ponad 1800 urzędów administracji rządowej. </a:t>
            </a:r>
          </a:p>
          <a:p>
            <a:pPr algn="just"/>
            <a:endParaRPr lang="pl-PL" sz="1600" i="1" dirty="0" smtClean="0">
              <a:ea typeface="Times New Roman" panose="02020603050405020304" pitchFamily="18" charset="0"/>
            </a:endParaRPr>
          </a:p>
          <a:p>
            <a:pPr algn="just"/>
            <a:r>
              <a:rPr lang="pl-PL" sz="1600" i="1" dirty="0" smtClean="0">
                <a:ea typeface="Times New Roman" panose="02020603050405020304" pitchFamily="18" charset="0"/>
              </a:rPr>
              <a:t>Realizacja </a:t>
            </a:r>
            <a:r>
              <a:rPr lang="pl-PL" sz="1600" i="1" dirty="0">
                <a:ea typeface="Times New Roman" panose="02020603050405020304" pitchFamily="18" charset="0"/>
              </a:rPr>
              <a:t>Projektu wpisuje </a:t>
            </a:r>
            <a:r>
              <a:rPr lang="pl-PL" sz="1600" i="1" dirty="0" smtClean="0">
                <a:ea typeface="Times New Roman" panose="02020603050405020304" pitchFamily="18" charset="0"/>
              </a:rPr>
              <a:t>się m.in. w: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600" i="1" dirty="0">
                <a:ea typeface="Times New Roman" panose="02020603050405020304" pitchFamily="18" charset="0"/>
              </a:rPr>
              <a:t>Strategię Sprawne Państwo 2020 - </a:t>
            </a:r>
            <a:r>
              <a:rPr lang="pl-PL" sz="1600" i="1" dirty="0" smtClean="0">
                <a:ea typeface="Times New Roman" panose="02020603050405020304" pitchFamily="18" charset="0"/>
              </a:rPr>
              <a:t>cel </a:t>
            </a:r>
            <a:r>
              <a:rPr lang="pl-PL" sz="1600" i="1" dirty="0">
                <a:ea typeface="Times New Roman" panose="02020603050405020304" pitchFamily="18" charset="0"/>
              </a:rPr>
              <a:t>5 Efektywne świadczenie usług publicznych, 5.5: Standaryzacja i zarządzanie usługami publicznymi, ze szczególnym uwzględnieniem technologii cyfrowych;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600" i="1" dirty="0">
                <a:ea typeface="Times New Roman" panose="02020603050405020304" pitchFamily="18" charset="0"/>
              </a:rPr>
              <a:t>Strategię na rzecz Odpowiedzialnego Rozwoju - cel szczegółowy </a:t>
            </a:r>
            <a:r>
              <a:rPr lang="pl-PL" sz="1600" i="1" dirty="0" smtClean="0">
                <a:ea typeface="Times New Roman" panose="02020603050405020304" pitchFamily="18" charset="0"/>
              </a:rPr>
              <a:t>III Skuteczne </a:t>
            </a:r>
            <a:r>
              <a:rPr lang="pl-PL" sz="1600" i="1" dirty="0">
                <a:ea typeface="Times New Roman" panose="02020603050405020304" pitchFamily="18" charset="0"/>
              </a:rPr>
              <a:t>państwo i instytucje służące wzrostowi oraz </a:t>
            </a:r>
            <a:r>
              <a:rPr lang="pl-PL" sz="1600" i="1" dirty="0" smtClean="0">
                <a:ea typeface="Times New Roman" panose="02020603050405020304" pitchFamily="18" charset="0"/>
              </a:rPr>
              <a:t>włączeniu społecznemu </a:t>
            </a:r>
            <a:r>
              <a:rPr lang="pl-PL" sz="1600" i="1" dirty="0">
                <a:ea typeface="Times New Roman" panose="02020603050405020304" pitchFamily="18" charset="0"/>
              </a:rPr>
              <a:t>i gospodarczemu, kierunek interwencji: Zwiększenie </a:t>
            </a:r>
            <a:r>
              <a:rPr lang="pl-PL" sz="1600" i="1" dirty="0" smtClean="0">
                <a:ea typeface="Times New Roman" panose="02020603050405020304" pitchFamily="18" charset="0"/>
              </a:rPr>
              <a:t>sprawności funkcjonowania </a:t>
            </a:r>
            <a:r>
              <a:rPr lang="pl-PL" sz="1600" i="1" dirty="0">
                <a:ea typeface="Times New Roman" panose="02020603050405020304" pitchFamily="18" charset="0"/>
              </a:rPr>
              <a:t>instytucji państwa, w tym administracji;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600" i="1" dirty="0" smtClean="0">
                <a:ea typeface="Times New Roman" panose="02020603050405020304" pitchFamily="18" charset="0"/>
              </a:rPr>
              <a:t>cele </a:t>
            </a:r>
            <a:r>
              <a:rPr lang="pl-PL" sz="1600" i="1" dirty="0">
                <a:ea typeface="Times New Roman" panose="02020603050405020304" pitchFamily="18" charset="0"/>
              </a:rPr>
              <a:t>ogólne i cząstkowe POPC „E-administracja i otwarty rząd”, tj. poszerzenie zakresu spraw, które obywatele i przedsiębiorcy mogą załatwić drogą elektroniczną;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600" i="1" dirty="0">
                <a:ea typeface="Times New Roman" panose="02020603050405020304" pitchFamily="18" charset="0"/>
              </a:rPr>
              <a:t>Program Zintegrowanej Informatyzacji </a:t>
            </a:r>
            <a:r>
              <a:rPr lang="pl-PL" sz="1600" i="1" dirty="0" smtClean="0">
                <a:ea typeface="Times New Roman" panose="02020603050405020304" pitchFamily="18" charset="0"/>
              </a:rPr>
              <a:t>Państwa</a:t>
            </a:r>
            <a:r>
              <a:rPr lang="pl-PL" sz="1600" i="1" dirty="0">
                <a:ea typeface="Times New Roman" panose="02020603050405020304" pitchFamily="18" charset="0"/>
              </a:rPr>
              <a:t>.</a:t>
            </a:r>
            <a:endParaRPr lang="pl-PL" sz="1600" i="1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916832"/>
            <a:ext cx="8712968" cy="3528392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906" y="2836254"/>
            <a:ext cx="6605573" cy="3885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1121</TotalTime>
  <Words>226</Words>
  <Application>Microsoft Office PowerPoint</Application>
  <PresentationFormat>Pokaz na ekranie (4:3)</PresentationFormat>
  <Paragraphs>64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Caba Katarzyna</cp:lastModifiedBy>
  <cp:revision>143</cp:revision>
  <cp:lastPrinted>2019-09-24T16:26:01Z</cp:lastPrinted>
  <dcterms:created xsi:type="dcterms:W3CDTF">2014-01-14T15:20:07Z</dcterms:created>
  <dcterms:modified xsi:type="dcterms:W3CDTF">2019-09-24T16:26:05Z</dcterms:modified>
</cp:coreProperties>
</file>