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336" r:id="rId2"/>
    <p:sldId id="308" r:id="rId3"/>
    <p:sldId id="400" r:id="rId4"/>
    <p:sldId id="405" r:id="rId5"/>
    <p:sldId id="412" r:id="rId6"/>
    <p:sldId id="411" r:id="rId7"/>
    <p:sldId id="410" r:id="rId8"/>
    <p:sldId id="409" r:id="rId9"/>
    <p:sldId id="416" r:id="rId10"/>
    <p:sldId id="408" r:id="rId11"/>
    <p:sldId id="407" r:id="rId12"/>
    <p:sldId id="406" r:id="rId13"/>
    <p:sldId id="414" r:id="rId14"/>
    <p:sldId id="413" r:id="rId15"/>
    <p:sldId id="417" r:id="rId16"/>
    <p:sldId id="419" r:id="rId17"/>
    <p:sldId id="433" r:id="rId18"/>
    <p:sldId id="432" r:id="rId19"/>
    <p:sldId id="431" r:id="rId20"/>
    <p:sldId id="430" r:id="rId21"/>
    <p:sldId id="444" r:id="rId22"/>
    <p:sldId id="429" r:id="rId23"/>
    <p:sldId id="428" r:id="rId24"/>
    <p:sldId id="427" r:id="rId25"/>
    <p:sldId id="426" r:id="rId26"/>
    <p:sldId id="425" r:id="rId27"/>
    <p:sldId id="424" r:id="rId28"/>
    <p:sldId id="423" r:id="rId29"/>
    <p:sldId id="422" r:id="rId30"/>
    <p:sldId id="421" r:id="rId31"/>
    <p:sldId id="420" r:id="rId32"/>
    <p:sldId id="418" r:id="rId33"/>
    <p:sldId id="445" r:id="rId34"/>
    <p:sldId id="434" r:id="rId35"/>
    <p:sldId id="439" r:id="rId36"/>
    <p:sldId id="446" r:id="rId37"/>
    <p:sldId id="437" r:id="rId38"/>
    <p:sldId id="436" r:id="rId39"/>
    <p:sldId id="443" r:id="rId40"/>
    <p:sldId id="440" r:id="rId41"/>
    <p:sldId id="332" r:id="rId42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93C67B"/>
    <a:srgbClr val="009242"/>
    <a:srgbClr val="BDBDE9"/>
    <a:srgbClr val="554B97"/>
    <a:srgbClr val="A6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5033" autoAdjust="0"/>
  </p:normalViewPr>
  <p:slideViewPr>
    <p:cSldViewPr showGuides="1">
      <p:cViewPr varScale="1">
        <p:scale>
          <a:sx n="110" d="100"/>
          <a:sy n="110" d="100"/>
        </p:scale>
        <p:origin x="293" y="82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2026-06-29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41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90469" y="1973819"/>
            <a:ext cx="10860206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4" y="1973818"/>
            <a:ext cx="4976807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3" y="540402"/>
            <a:ext cx="1357577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08" y="540402"/>
            <a:ext cx="1357577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84" y="540402"/>
            <a:ext cx="1357577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69" y="3059114"/>
            <a:ext cx="9955708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5" y="540402"/>
            <a:ext cx="2262432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2026-06-29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3099031" y="4500563"/>
            <a:ext cx="10340745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02" y="0"/>
            <a:ext cx="1086157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27" y="4500563"/>
            <a:ext cx="4976807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12" y="5593629"/>
            <a:ext cx="9502629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89102" y="1983573"/>
            <a:ext cx="1086157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2" y="1983572"/>
            <a:ext cx="4976807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69" y="3070227"/>
            <a:ext cx="9955708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5" y="540402"/>
            <a:ext cx="2262432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2026-06-29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" y="1244366"/>
            <a:ext cx="478923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0" y="545866"/>
            <a:ext cx="478923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4" y="1244366"/>
            <a:ext cx="478923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59" y="538288"/>
            <a:ext cx="478923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8" y="545866"/>
            <a:ext cx="478923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29" y="1254829"/>
            <a:ext cx="478923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543567"/>
            <a:ext cx="478923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7" y="535269"/>
            <a:ext cx="478923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98" y="531095"/>
            <a:ext cx="478923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01" y="1251987"/>
            <a:ext cx="478923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42" y="1250549"/>
            <a:ext cx="478923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1250549"/>
            <a:ext cx="47892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8528819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552011" y="4500563"/>
            <a:ext cx="8598663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8270" y="5579563"/>
            <a:ext cx="7709423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8242" y="539751"/>
            <a:ext cx="2262432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2026-06-29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12" y="4500563"/>
            <a:ext cx="4976807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552011" y="4500563"/>
            <a:ext cx="9045658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07" y="0"/>
            <a:ext cx="85926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908961" y="4500563"/>
            <a:ext cx="4525820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552013" y="4500562"/>
            <a:ext cx="1356948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993" y="5195720"/>
            <a:ext cx="8145682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 hidden="1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B42B789-C1F5-DC16-C5E4-9024154D6E08}"/>
              </a:ext>
            </a:extLst>
          </p:cNvPr>
          <p:cNvSpPr/>
          <p:nvPr userDrawn="1"/>
        </p:nvSpPr>
        <p:spPr>
          <a:xfrm>
            <a:off x="2646049" y="-1"/>
            <a:ext cx="9502629" cy="179388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DFD7AA6-312F-4D41-9EDC-04F082B27674}"/>
              </a:ext>
            </a:extLst>
          </p:cNvPr>
          <p:cNvSpPr/>
          <p:nvPr userDrawn="1"/>
        </p:nvSpPr>
        <p:spPr>
          <a:xfrm>
            <a:off x="10791730" y="7380289"/>
            <a:ext cx="1356948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F275C4F-DD33-C1BA-41E1-17E6DFF9FD13}"/>
              </a:ext>
            </a:extLst>
          </p:cNvPr>
          <p:cNvSpPr/>
          <p:nvPr userDrawn="1"/>
        </p:nvSpPr>
        <p:spPr>
          <a:xfrm>
            <a:off x="1289102" y="0"/>
            <a:ext cx="1354805" cy="1793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50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87" y="899837"/>
            <a:ext cx="5430307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887" y="1979837"/>
            <a:ext cx="5430787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62679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50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102" y="899837"/>
            <a:ext cx="10861093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581" y="1979837"/>
            <a:ext cx="10861094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289535" y="0"/>
            <a:ext cx="1358509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648044" y="0"/>
            <a:ext cx="950214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1730" y="7019837"/>
            <a:ext cx="1357577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3" userDrawn="1">
          <p15:clr>
            <a:srgbClr val="F26B43"/>
          </p15:clr>
        </p15:guide>
        <p15:guide id="2" pos="527" userDrawn="1">
          <p15:clr>
            <a:srgbClr val="F26B43"/>
          </p15:clr>
        </p15:guide>
        <p15:guide id="3" pos="812" userDrawn="1">
          <p15:clr>
            <a:srgbClr val="F26B43"/>
          </p15:clr>
        </p15:guide>
        <p15:guide id="4" pos="1097" userDrawn="1">
          <p15:clr>
            <a:srgbClr val="F26B43"/>
          </p15:clr>
        </p15:guide>
        <p15:guide id="5" pos="1383" userDrawn="1">
          <p15:clr>
            <a:srgbClr val="F26B43"/>
          </p15:clr>
        </p15:guide>
        <p15:guide id="6" pos="1668" userDrawn="1">
          <p15:clr>
            <a:srgbClr val="F26B43"/>
          </p15:clr>
        </p15:guide>
        <p15:guide id="7" pos="1952" userDrawn="1">
          <p15:clr>
            <a:srgbClr val="F26B43"/>
          </p15:clr>
        </p15:guide>
        <p15:guide id="8" pos="2237" userDrawn="1">
          <p15:clr>
            <a:srgbClr val="F26B43"/>
          </p15:clr>
        </p15:guide>
        <p15:guide id="9" pos="2523" userDrawn="1">
          <p15:clr>
            <a:srgbClr val="F26B43"/>
          </p15:clr>
        </p15:guide>
        <p15:guide id="10" pos="2808" userDrawn="1">
          <p15:clr>
            <a:srgbClr val="F26B43"/>
          </p15:clr>
        </p15:guide>
        <p15:guide id="11" pos="3092" userDrawn="1">
          <p15:clr>
            <a:srgbClr val="F26B43"/>
          </p15:clr>
        </p15:guide>
        <p15:guide id="12" pos="3378" userDrawn="1">
          <p15:clr>
            <a:srgbClr val="F26B43"/>
          </p15:clr>
        </p15:guide>
        <p15:guide id="13" pos="3663" userDrawn="1">
          <p15:clr>
            <a:srgbClr val="F26B43"/>
          </p15:clr>
        </p15:guide>
        <p15:guide id="14" pos="3948" userDrawn="1">
          <p15:clr>
            <a:srgbClr val="F26B43"/>
          </p15:clr>
        </p15:guide>
        <p15:guide id="15" pos="4234" userDrawn="1">
          <p15:clr>
            <a:srgbClr val="F26B43"/>
          </p15:clr>
        </p15:guide>
        <p15:guide id="16" pos="4518" userDrawn="1">
          <p15:clr>
            <a:srgbClr val="F26B43"/>
          </p15:clr>
        </p15:guide>
        <p15:guide id="17" pos="4803" userDrawn="1">
          <p15:clr>
            <a:srgbClr val="F26B43"/>
          </p15:clr>
        </p15:guide>
        <p15:guide id="18" pos="5088" userDrawn="1">
          <p15:clr>
            <a:srgbClr val="F26B43"/>
          </p15:clr>
        </p15:guide>
        <p15:guide id="19" pos="5374" userDrawn="1">
          <p15:clr>
            <a:srgbClr val="F26B43"/>
          </p15:clr>
        </p15:guide>
        <p15:guide id="20" pos="5658" userDrawn="1">
          <p15:clr>
            <a:srgbClr val="F26B43"/>
          </p15:clr>
        </p15:guide>
        <p15:guide id="21" pos="5943" userDrawn="1">
          <p15:clr>
            <a:srgbClr val="F26B43"/>
          </p15:clr>
        </p15:guide>
        <p15:guide id="22" pos="6229" userDrawn="1">
          <p15:clr>
            <a:srgbClr val="F26B43"/>
          </p15:clr>
        </p15:guide>
        <p15:guide id="23" pos="6514" userDrawn="1">
          <p15:clr>
            <a:srgbClr val="F26B43"/>
          </p15:clr>
        </p15:guide>
        <p15:guide id="24" pos="6798" userDrawn="1">
          <p15:clr>
            <a:srgbClr val="F26B43"/>
          </p15:clr>
        </p15:guide>
        <p15:guide id="25" pos="7083" userDrawn="1">
          <p15:clr>
            <a:srgbClr val="F26B43"/>
          </p15:clr>
        </p15:guide>
        <p15:guide id="26" pos="7369" userDrawn="1">
          <p15:clr>
            <a:srgbClr val="F26B43"/>
          </p15:clr>
        </p15:guide>
        <p15:guide id="27" pos="7654" userDrawn="1">
          <p15:clr>
            <a:srgbClr val="F26B43"/>
          </p15:clr>
        </p15:guide>
        <p15:guide id="28" pos="7939" userDrawn="1">
          <p15:clr>
            <a:srgbClr val="F26B43"/>
          </p15:clr>
        </p15:guide>
        <p15:guide id="29" pos="8223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fundusze-europejskie-na-infrastrukture-klimat-i-srodowi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od.cst2021.gov.pl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5151" y="5075981"/>
            <a:ext cx="13033448" cy="55351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Analiza kosztów i korzyści w perspektywie finansowej 2021-2027 </a:t>
            </a:r>
            <a:endParaRPr lang="pl-PL" altLang="pl-PL" sz="320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4" name="Obraz 3" descr="Obraz zawierający krajobraz, na wolnym powietrzu, trawa, niebo&#10;&#10;Opis wygenerowany automatycznie">
            <a:extLst>
              <a:ext uri="{FF2B5EF4-FFF2-40B4-BE49-F238E27FC236}">
                <a16:creationId xmlns:a16="http://schemas.microsoft.com/office/drawing/2014/main" id="{79186D41-AE21-F972-9D13-80E94C5A6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35926"/>
          <a:stretch/>
        </p:blipFill>
        <p:spPr>
          <a:xfrm>
            <a:off x="469" y="619275"/>
            <a:ext cx="13438837" cy="4224514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2147582" y="5636322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20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Departament Analiz i Ryzyka Finansowego (DF)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20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Michał Muszyński - Ekspert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287" y="7308229"/>
            <a:ext cx="11457930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45086EB-7162-88C4-F711-2E08CD9AB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37" y="619274"/>
            <a:ext cx="8300926" cy="20966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 descr="Obraz zawierający tekst, zrzut ekranu, Czcionka, Grafika&#10;&#10;Opis wygenerowany automatycznie">
            <a:extLst>
              <a:ext uri="{FF2B5EF4-FFF2-40B4-BE49-F238E27FC236}">
                <a16:creationId xmlns:a16="http://schemas.microsoft.com/office/drawing/2014/main" id="{6575F6C1-471D-456B-703A-83AB81F60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3" y="620981"/>
            <a:ext cx="8352723" cy="35257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F7F1958-129D-3C21-959B-2B10DA228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63" y="6373231"/>
            <a:ext cx="11139885" cy="1104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 </a:t>
            </a:r>
            <a:br>
              <a:rPr lang="pl-PL" dirty="0"/>
            </a:br>
            <a:r>
              <a:rPr lang="pl-PL" dirty="0"/>
              <a:t>2.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endParaRPr lang="pl-PL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Studium wykonalności (SW)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SW składa się z dwóch części:</a:t>
            </a:r>
          </a:p>
          <a:p>
            <a:pPr marL="541338" indent="-398463">
              <a:spcBef>
                <a:spcPts val="600"/>
              </a:spcBef>
              <a:buFont typeface="+mj-lt"/>
              <a:buAutoNum type="alphaLcParenR"/>
            </a:pPr>
            <a:r>
              <a:rPr lang="pl-PL" dirty="0"/>
              <a:t>części opisowej - plik tekstowy (stanowiący odrębny załącznik do wniosku o dofinansowanie, tj. wersja elektroniczna) </a:t>
            </a:r>
          </a:p>
          <a:p>
            <a:pPr marL="541338" indent="-398463">
              <a:spcBef>
                <a:spcPts val="600"/>
              </a:spcBef>
              <a:buFont typeface="+mj-lt"/>
              <a:buAutoNum type="alphaLcParenR"/>
            </a:pPr>
            <a:r>
              <a:rPr lang="pl-PL" dirty="0"/>
              <a:t>części obliczeniowej – czyli aktywnego modelu finansowego (plik arkusza kalkulacyjnego stanowiącego odrębny załącznik do wniosku o dofinansowanie, tj. wersja elektroniczna), który powinien:</a:t>
            </a:r>
          </a:p>
          <a:p>
            <a:pPr marL="933721" lvl="1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dirty="0"/>
              <a:t>zawierać analizy finansowe zgodne z „Założeniami do analiz finansowych”,</a:t>
            </a:r>
          </a:p>
          <a:p>
            <a:pPr marL="933721" lvl="1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dirty="0"/>
              <a:t>być zapisany w formacie arkusza kalkulacyjnego (np.: xls, </a:t>
            </a:r>
            <a:r>
              <a:rPr lang="pl-PL" dirty="0" err="1"/>
              <a:t>xlsx</a:t>
            </a:r>
            <a:r>
              <a:rPr lang="pl-PL" dirty="0"/>
              <a:t> lub </a:t>
            </a:r>
            <a:r>
              <a:rPr lang="pl-PL" dirty="0" err="1"/>
              <a:t>xlsm</a:t>
            </a:r>
            <a:r>
              <a:rPr lang="pl-PL" dirty="0"/>
              <a:t>),</a:t>
            </a:r>
          </a:p>
          <a:p>
            <a:pPr marL="933721" lvl="1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dirty="0"/>
              <a:t>być sporządzony w taki sposób, aby można było prześledzić tok poprawności dokonanych wyliczeń (arkusze kalkulacyjne nie mogą być ukryte i muszą mieć odblokowane i aktywne formuły).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76D80F4-A39A-667A-A7A3-3BEE9B93DBED}"/>
              </a:ext>
            </a:extLst>
          </p:cNvPr>
          <p:cNvSpPr txBox="1"/>
          <p:nvPr/>
        </p:nvSpPr>
        <p:spPr>
          <a:xfrm>
            <a:off x="6647879" y="1763613"/>
            <a:ext cx="5256584" cy="830997"/>
          </a:xfrm>
          <a:custGeom>
            <a:avLst/>
            <a:gdLst>
              <a:gd name="csX0" fmla="*/ 0 w 5256584"/>
              <a:gd name="csY0" fmla="*/ 0 h 830997"/>
              <a:gd name="csX1" fmla="*/ 689197 w 5256584"/>
              <a:gd name="csY1" fmla="*/ 0 h 830997"/>
              <a:gd name="csX2" fmla="*/ 1325827 w 5256584"/>
              <a:gd name="csY2" fmla="*/ 0 h 830997"/>
              <a:gd name="csX3" fmla="*/ 1909892 w 5256584"/>
              <a:gd name="csY3" fmla="*/ 0 h 830997"/>
              <a:gd name="csX4" fmla="*/ 2493957 w 5256584"/>
              <a:gd name="csY4" fmla="*/ 0 h 830997"/>
              <a:gd name="csX5" fmla="*/ 3183154 w 5256584"/>
              <a:gd name="csY5" fmla="*/ 0 h 830997"/>
              <a:gd name="csX6" fmla="*/ 3819784 w 5256584"/>
              <a:gd name="csY6" fmla="*/ 0 h 830997"/>
              <a:gd name="csX7" fmla="*/ 4246152 w 5256584"/>
              <a:gd name="csY7" fmla="*/ 0 h 830997"/>
              <a:gd name="csX8" fmla="*/ 5256584 w 5256584"/>
              <a:gd name="csY8" fmla="*/ 0 h 830997"/>
              <a:gd name="csX9" fmla="*/ 5256584 w 5256584"/>
              <a:gd name="csY9" fmla="*/ 432118 h 830997"/>
              <a:gd name="csX10" fmla="*/ 5256584 w 5256584"/>
              <a:gd name="csY10" fmla="*/ 830997 h 830997"/>
              <a:gd name="csX11" fmla="*/ 4777651 w 5256584"/>
              <a:gd name="csY11" fmla="*/ 830997 h 830997"/>
              <a:gd name="csX12" fmla="*/ 4088454 w 5256584"/>
              <a:gd name="csY12" fmla="*/ 830997 h 830997"/>
              <a:gd name="csX13" fmla="*/ 3556955 w 5256584"/>
              <a:gd name="csY13" fmla="*/ 830997 h 830997"/>
              <a:gd name="csX14" fmla="*/ 2867759 w 5256584"/>
              <a:gd name="csY14" fmla="*/ 830997 h 830997"/>
              <a:gd name="csX15" fmla="*/ 2388825 w 5256584"/>
              <a:gd name="csY15" fmla="*/ 830997 h 830997"/>
              <a:gd name="csX16" fmla="*/ 1962458 w 5256584"/>
              <a:gd name="csY16" fmla="*/ 830997 h 830997"/>
              <a:gd name="csX17" fmla="*/ 1536091 w 5256584"/>
              <a:gd name="csY17" fmla="*/ 830997 h 830997"/>
              <a:gd name="csX18" fmla="*/ 899460 w 5256584"/>
              <a:gd name="csY18" fmla="*/ 830997 h 830997"/>
              <a:gd name="csX19" fmla="*/ 0 w 5256584"/>
              <a:gd name="csY19" fmla="*/ 830997 h 830997"/>
              <a:gd name="csX20" fmla="*/ 0 w 5256584"/>
              <a:gd name="csY20" fmla="*/ 415499 h 830997"/>
              <a:gd name="csX21" fmla="*/ 0 w 5256584"/>
              <a:gd name="csY21" fmla="*/ 0 h 8309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256584" h="830997" fill="none" extrusionOk="0">
                <a:moveTo>
                  <a:pt x="0" y="0"/>
                </a:moveTo>
                <a:cubicBezTo>
                  <a:pt x="169194" y="-43023"/>
                  <a:pt x="433603" y="78627"/>
                  <a:pt x="689197" y="0"/>
                </a:cubicBezTo>
                <a:cubicBezTo>
                  <a:pt x="944791" y="-78627"/>
                  <a:pt x="1060846" y="47708"/>
                  <a:pt x="1325827" y="0"/>
                </a:cubicBezTo>
                <a:cubicBezTo>
                  <a:pt x="1590808" y="-47708"/>
                  <a:pt x="1723336" y="36302"/>
                  <a:pt x="1909892" y="0"/>
                </a:cubicBezTo>
                <a:cubicBezTo>
                  <a:pt x="2096448" y="-36302"/>
                  <a:pt x="2253057" y="3572"/>
                  <a:pt x="2493957" y="0"/>
                </a:cubicBezTo>
                <a:cubicBezTo>
                  <a:pt x="2734857" y="-3572"/>
                  <a:pt x="2844561" y="7281"/>
                  <a:pt x="3183154" y="0"/>
                </a:cubicBezTo>
                <a:cubicBezTo>
                  <a:pt x="3521747" y="-7281"/>
                  <a:pt x="3674578" y="11573"/>
                  <a:pt x="3819784" y="0"/>
                </a:cubicBezTo>
                <a:cubicBezTo>
                  <a:pt x="3964990" y="-11573"/>
                  <a:pt x="4035710" y="40629"/>
                  <a:pt x="4246152" y="0"/>
                </a:cubicBezTo>
                <a:cubicBezTo>
                  <a:pt x="4456594" y="-40629"/>
                  <a:pt x="5023374" y="95538"/>
                  <a:pt x="5256584" y="0"/>
                </a:cubicBezTo>
                <a:cubicBezTo>
                  <a:pt x="5280972" y="157668"/>
                  <a:pt x="5224734" y="240282"/>
                  <a:pt x="5256584" y="432118"/>
                </a:cubicBezTo>
                <a:cubicBezTo>
                  <a:pt x="5288434" y="623954"/>
                  <a:pt x="5222112" y="694528"/>
                  <a:pt x="5256584" y="830997"/>
                </a:cubicBezTo>
                <a:cubicBezTo>
                  <a:pt x="5028258" y="868927"/>
                  <a:pt x="4984197" y="811398"/>
                  <a:pt x="4777651" y="830997"/>
                </a:cubicBezTo>
                <a:cubicBezTo>
                  <a:pt x="4571105" y="850596"/>
                  <a:pt x="4311489" y="796958"/>
                  <a:pt x="4088454" y="830997"/>
                </a:cubicBezTo>
                <a:cubicBezTo>
                  <a:pt x="3865419" y="865036"/>
                  <a:pt x="3733680" y="816815"/>
                  <a:pt x="3556955" y="830997"/>
                </a:cubicBezTo>
                <a:cubicBezTo>
                  <a:pt x="3380230" y="845179"/>
                  <a:pt x="3129376" y="815130"/>
                  <a:pt x="2867759" y="830997"/>
                </a:cubicBezTo>
                <a:cubicBezTo>
                  <a:pt x="2606142" y="846864"/>
                  <a:pt x="2511600" y="786348"/>
                  <a:pt x="2388825" y="830997"/>
                </a:cubicBezTo>
                <a:cubicBezTo>
                  <a:pt x="2266050" y="875646"/>
                  <a:pt x="2149202" y="780121"/>
                  <a:pt x="1962458" y="830997"/>
                </a:cubicBezTo>
                <a:cubicBezTo>
                  <a:pt x="1775714" y="881873"/>
                  <a:pt x="1660688" y="809343"/>
                  <a:pt x="1536091" y="830997"/>
                </a:cubicBezTo>
                <a:cubicBezTo>
                  <a:pt x="1411494" y="852651"/>
                  <a:pt x="1148399" y="803972"/>
                  <a:pt x="899460" y="830997"/>
                </a:cubicBezTo>
                <a:cubicBezTo>
                  <a:pt x="650521" y="858022"/>
                  <a:pt x="217622" y="797855"/>
                  <a:pt x="0" y="830997"/>
                </a:cubicBezTo>
                <a:cubicBezTo>
                  <a:pt x="-47585" y="703953"/>
                  <a:pt x="19868" y="554803"/>
                  <a:pt x="0" y="415499"/>
                </a:cubicBezTo>
                <a:cubicBezTo>
                  <a:pt x="-19868" y="276195"/>
                  <a:pt x="19858" y="155802"/>
                  <a:pt x="0" y="0"/>
                </a:cubicBezTo>
                <a:close/>
              </a:path>
              <a:path w="5256584" h="830997" stroke="0" extrusionOk="0">
                <a:moveTo>
                  <a:pt x="0" y="0"/>
                </a:moveTo>
                <a:cubicBezTo>
                  <a:pt x="153217" y="-58670"/>
                  <a:pt x="346607" y="45385"/>
                  <a:pt x="531499" y="0"/>
                </a:cubicBezTo>
                <a:cubicBezTo>
                  <a:pt x="716391" y="-45385"/>
                  <a:pt x="760859" y="49905"/>
                  <a:pt x="957866" y="0"/>
                </a:cubicBezTo>
                <a:cubicBezTo>
                  <a:pt x="1154873" y="-49905"/>
                  <a:pt x="1372844" y="58703"/>
                  <a:pt x="1647063" y="0"/>
                </a:cubicBezTo>
                <a:cubicBezTo>
                  <a:pt x="1921282" y="-58703"/>
                  <a:pt x="2061161" y="38573"/>
                  <a:pt x="2178562" y="0"/>
                </a:cubicBezTo>
                <a:cubicBezTo>
                  <a:pt x="2295963" y="-38573"/>
                  <a:pt x="2540098" y="35419"/>
                  <a:pt x="2710061" y="0"/>
                </a:cubicBezTo>
                <a:cubicBezTo>
                  <a:pt x="2880024" y="-35419"/>
                  <a:pt x="3252026" y="11742"/>
                  <a:pt x="3399258" y="0"/>
                </a:cubicBezTo>
                <a:cubicBezTo>
                  <a:pt x="3546490" y="-11742"/>
                  <a:pt x="3770332" y="25671"/>
                  <a:pt x="3878191" y="0"/>
                </a:cubicBezTo>
                <a:cubicBezTo>
                  <a:pt x="3986050" y="-25671"/>
                  <a:pt x="4335020" y="61647"/>
                  <a:pt x="4567387" y="0"/>
                </a:cubicBezTo>
                <a:cubicBezTo>
                  <a:pt x="4799754" y="-61647"/>
                  <a:pt x="5049774" y="3477"/>
                  <a:pt x="5256584" y="0"/>
                </a:cubicBezTo>
                <a:cubicBezTo>
                  <a:pt x="5299950" y="150474"/>
                  <a:pt x="5221060" y="224543"/>
                  <a:pt x="5256584" y="415499"/>
                </a:cubicBezTo>
                <a:cubicBezTo>
                  <a:pt x="5292108" y="606455"/>
                  <a:pt x="5212228" y="665240"/>
                  <a:pt x="5256584" y="830997"/>
                </a:cubicBezTo>
                <a:cubicBezTo>
                  <a:pt x="5126474" y="836529"/>
                  <a:pt x="4936894" y="776392"/>
                  <a:pt x="4619953" y="830997"/>
                </a:cubicBezTo>
                <a:cubicBezTo>
                  <a:pt x="4303012" y="885602"/>
                  <a:pt x="4081364" y="771490"/>
                  <a:pt x="3930757" y="830997"/>
                </a:cubicBezTo>
                <a:cubicBezTo>
                  <a:pt x="3780150" y="890504"/>
                  <a:pt x="3464670" y="799392"/>
                  <a:pt x="3241560" y="830997"/>
                </a:cubicBezTo>
                <a:cubicBezTo>
                  <a:pt x="3018450" y="862602"/>
                  <a:pt x="2888030" y="782380"/>
                  <a:pt x="2762627" y="830997"/>
                </a:cubicBezTo>
                <a:cubicBezTo>
                  <a:pt x="2637224" y="879614"/>
                  <a:pt x="2332687" y="765503"/>
                  <a:pt x="2178562" y="830997"/>
                </a:cubicBezTo>
                <a:cubicBezTo>
                  <a:pt x="2024438" y="896491"/>
                  <a:pt x="1772513" y="808804"/>
                  <a:pt x="1489365" y="830997"/>
                </a:cubicBezTo>
                <a:cubicBezTo>
                  <a:pt x="1206217" y="853190"/>
                  <a:pt x="1127386" y="801131"/>
                  <a:pt x="905301" y="830997"/>
                </a:cubicBezTo>
                <a:cubicBezTo>
                  <a:pt x="683216" y="860863"/>
                  <a:pt x="334185" y="758905"/>
                  <a:pt x="0" y="830997"/>
                </a:cubicBezTo>
                <a:cubicBezTo>
                  <a:pt x="-10421" y="746849"/>
                  <a:pt x="34790" y="620977"/>
                  <a:pt x="0" y="432118"/>
                </a:cubicBezTo>
                <a:cubicBezTo>
                  <a:pt x="-34790" y="243259"/>
                  <a:pt x="5423" y="10778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W formułach wyliczeń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niedozwolone jest umieszczanie wartości liczbowych „dopisywanych” do treści formuł wyliczeń</a:t>
            </a:r>
            <a:r>
              <a:rPr lang="pl-PL" sz="1600" dirty="0"/>
              <a:t> (np. odręczne „dopisywanie” stawki VAT itp.).</a:t>
            </a:r>
          </a:p>
        </p:txBody>
      </p:sp>
    </p:spTree>
    <p:extLst>
      <p:ext uri="{BB962C8B-B14F-4D97-AF65-F5344CB8AC3E}">
        <p14:creationId xmlns:p14="http://schemas.microsoft.com/office/powerpoint/2010/main" val="425506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 </a:t>
            </a:r>
            <a:br>
              <a:rPr lang="pl-PL" dirty="0"/>
            </a:br>
            <a:r>
              <a:rPr lang="pl-PL" dirty="0"/>
              <a:t>2.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Aktywny model finansowy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Poprawny model finansowy powinien składać się z trzech wyraźnie wyodrębnionych elementów (np. zakładek):</a:t>
            </a:r>
          </a:p>
          <a:p>
            <a:pPr marL="754063" lvl="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założenia,</a:t>
            </a:r>
          </a:p>
          <a:p>
            <a:pPr marL="754063" lvl="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obliczenia,</a:t>
            </a:r>
          </a:p>
          <a:p>
            <a:pPr marL="754063" lvl="2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wyniki,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pl-PL" dirty="0"/>
              <a:t>Opcjonalnie:</a:t>
            </a:r>
          </a:p>
          <a:p>
            <a:pPr marL="788988" lvl="2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Analiza opcji (analiza DGC), </a:t>
            </a:r>
          </a:p>
          <a:p>
            <a:pPr marL="788988" lvl="2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Analiza wrażliwości, </a:t>
            </a:r>
          </a:p>
          <a:p>
            <a:pPr marL="788988" lvl="2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dirty="0"/>
              <a:t>Analiza kosztów i korzyści (analiza ekonomiczna, CBA).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8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 </a:t>
            </a:r>
            <a:br>
              <a:rPr lang="pl-PL" dirty="0"/>
            </a:br>
            <a:r>
              <a:rPr lang="pl-PL" dirty="0"/>
              <a:t>2.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Aktywny model finansowy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Wyliczenia w zakładkach: obliczenia, wyniki oraz innych (jeżeli dotyczy) nie powinny być wykonane poprzez dokonanie operacji na wartościach niewiadomego pochodzenia wpisanych „ręcznie”. Powinny mieć swoje źródło w założeniach, a rezultaty dokonanych obliczeń przeprowadzonych za pomocą widocznych i odblokowanych formuł powinny być uwidocznione w tabelach wynikowych.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powinien prezentować sprawozdania finansowe w zakresie dotychczasowej działalności wnioskodawcy i prognozy w okresie odniesienia w układzie zgodnym z ustawą o rachunkowości (rachunek zysków i strat, bilans,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rachunek przepływów pieniężnych – nawet jeśli wnioskodawca nie jest zobligowany ustawą do jego sporządzania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oraz przepływy dla projektu niezbędne do wyliczenia wskaźników efektywności finansowej. </a:t>
            </a:r>
          </a:p>
          <a:p>
            <a:pPr marL="0"/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0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 </a:t>
            </a:r>
            <a:br>
              <a:rPr lang="pl-PL" dirty="0"/>
            </a:br>
            <a:r>
              <a:rPr lang="pl-PL" dirty="0"/>
              <a:t>2.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Kopie dokumentów potwierdzających dostępność środków na sfinansowanie projektu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promesa udzielenia kredytu/pożyczki/dotacji, wydana przez banki lub inne instytucje finansowe po pozytywnej ocenie zdolności kredytowej,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umowy kredytowe/pożyczkowe/dotacyjne zawarte z bankami lub innymi instytucjami finansowymi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umowy innych pożyczek (należy dodatkowo przedstawić sytuację finansową podmiotu udzielającego pożyczki, potwierdzającą możliwość dysponowania środkami na udzielenie pożyczki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planowanego dokapitalizowania Wnioskodawcy, należy wskazać kwotę, termin, podmiot obejmujący udziały/akcje oraz udokumentować, że wskazany podmiot dysponuje środkami na dokonanie dokapitalizowania lub przedstawić odpis z KRS potwierdzający zarejestrowanie już wniesionego kapitału,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</a:t>
            </a:r>
            <a:br>
              <a:rPr lang="pl-PL" dirty="0"/>
            </a:br>
            <a:r>
              <a:rPr lang="pl-PL" dirty="0"/>
              <a:t>2.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Kopie dokumentów potwierdzających dostępność środków na sfinansowanie projektu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współfinansowania przedsięwzięcia ze środków własnych - udokumentowanie posiadania tych środków</a:t>
            </a:r>
          </a:p>
          <a:p>
            <a:pPr marL="28956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246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E1F5D1E-52EE-8674-D724-7E2D8D58918B}"/>
              </a:ext>
            </a:extLst>
          </p:cNvPr>
          <p:cNvSpPr txBox="1"/>
          <p:nvPr/>
        </p:nvSpPr>
        <p:spPr>
          <a:xfrm>
            <a:off x="1607319" y="3438375"/>
            <a:ext cx="9659171" cy="3077766"/>
          </a:xfrm>
          <a:custGeom>
            <a:avLst/>
            <a:gdLst>
              <a:gd name="csX0" fmla="*/ 0 w 9659171"/>
              <a:gd name="csY0" fmla="*/ 0 h 3077766"/>
              <a:gd name="csX1" fmla="*/ 664778 w 9659171"/>
              <a:gd name="csY1" fmla="*/ 0 h 3077766"/>
              <a:gd name="csX2" fmla="*/ 1329556 w 9659171"/>
              <a:gd name="csY2" fmla="*/ 0 h 3077766"/>
              <a:gd name="csX3" fmla="*/ 1994335 w 9659171"/>
              <a:gd name="csY3" fmla="*/ 0 h 3077766"/>
              <a:gd name="csX4" fmla="*/ 2659113 w 9659171"/>
              <a:gd name="csY4" fmla="*/ 0 h 3077766"/>
              <a:gd name="csX5" fmla="*/ 3420483 w 9659171"/>
              <a:gd name="csY5" fmla="*/ 0 h 3077766"/>
              <a:gd name="csX6" fmla="*/ 3988669 w 9659171"/>
              <a:gd name="csY6" fmla="*/ 0 h 3077766"/>
              <a:gd name="csX7" fmla="*/ 4653448 w 9659171"/>
              <a:gd name="csY7" fmla="*/ 0 h 3077766"/>
              <a:gd name="csX8" fmla="*/ 5221634 w 9659171"/>
              <a:gd name="csY8" fmla="*/ 0 h 3077766"/>
              <a:gd name="csX9" fmla="*/ 5789821 w 9659171"/>
              <a:gd name="csY9" fmla="*/ 0 h 3077766"/>
              <a:gd name="csX10" fmla="*/ 6358007 w 9659171"/>
              <a:gd name="csY10" fmla="*/ 0 h 3077766"/>
              <a:gd name="csX11" fmla="*/ 6636419 w 9659171"/>
              <a:gd name="csY11" fmla="*/ 0 h 3077766"/>
              <a:gd name="csX12" fmla="*/ 7301197 w 9659171"/>
              <a:gd name="csY12" fmla="*/ 0 h 3077766"/>
              <a:gd name="csX13" fmla="*/ 7579608 w 9659171"/>
              <a:gd name="csY13" fmla="*/ 0 h 3077766"/>
              <a:gd name="csX14" fmla="*/ 8147795 w 9659171"/>
              <a:gd name="csY14" fmla="*/ 0 h 3077766"/>
              <a:gd name="csX15" fmla="*/ 8909165 w 9659171"/>
              <a:gd name="csY15" fmla="*/ 0 h 3077766"/>
              <a:gd name="csX16" fmla="*/ 9659171 w 9659171"/>
              <a:gd name="csY16" fmla="*/ 0 h 3077766"/>
              <a:gd name="csX17" fmla="*/ 9659171 w 9659171"/>
              <a:gd name="csY17" fmla="*/ 543739 h 3077766"/>
              <a:gd name="csX18" fmla="*/ 9659171 w 9659171"/>
              <a:gd name="csY18" fmla="*/ 995144 h 3077766"/>
              <a:gd name="csX19" fmla="*/ 9659171 w 9659171"/>
              <a:gd name="csY19" fmla="*/ 1446550 h 3077766"/>
              <a:gd name="csX20" fmla="*/ 9659171 w 9659171"/>
              <a:gd name="csY20" fmla="*/ 1959511 h 3077766"/>
              <a:gd name="csX21" fmla="*/ 9659171 w 9659171"/>
              <a:gd name="csY21" fmla="*/ 2472472 h 3077766"/>
              <a:gd name="csX22" fmla="*/ 9659171 w 9659171"/>
              <a:gd name="csY22" fmla="*/ 3077766 h 3077766"/>
              <a:gd name="csX23" fmla="*/ 8897801 w 9659171"/>
              <a:gd name="csY23" fmla="*/ 3077766 h 3077766"/>
              <a:gd name="csX24" fmla="*/ 8136431 w 9659171"/>
              <a:gd name="csY24" fmla="*/ 3077766 h 3077766"/>
              <a:gd name="csX25" fmla="*/ 7568245 w 9659171"/>
              <a:gd name="csY25" fmla="*/ 3077766 h 3077766"/>
              <a:gd name="csX26" fmla="*/ 6903466 w 9659171"/>
              <a:gd name="csY26" fmla="*/ 3077766 h 3077766"/>
              <a:gd name="csX27" fmla="*/ 6625055 w 9659171"/>
              <a:gd name="csY27" fmla="*/ 3077766 h 3077766"/>
              <a:gd name="csX28" fmla="*/ 5863685 w 9659171"/>
              <a:gd name="csY28" fmla="*/ 3077766 h 3077766"/>
              <a:gd name="csX29" fmla="*/ 5392090 w 9659171"/>
              <a:gd name="csY29" fmla="*/ 3077766 h 3077766"/>
              <a:gd name="csX30" fmla="*/ 4727312 w 9659171"/>
              <a:gd name="csY30" fmla="*/ 3077766 h 3077766"/>
              <a:gd name="csX31" fmla="*/ 4448901 w 9659171"/>
              <a:gd name="csY31" fmla="*/ 3077766 h 3077766"/>
              <a:gd name="csX32" fmla="*/ 3687531 w 9659171"/>
              <a:gd name="csY32" fmla="*/ 3077766 h 3077766"/>
              <a:gd name="csX33" fmla="*/ 3215936 w 9659171"/>
              <a:gd name="csY33" fmla="*/ 3077766 h 3077766"/>
              <a:gd name="csX34" fmla="*/ 2647749 w 9659171"/>
              <a:gd name="csY34" fmla="*/ 3077766 h 3077766"/>
              <a:gd name="csX35" fmla="*/ 2272746 w 9659171"/>
              <a:gd name="csY35" fmla="*/ 3077766 h 3077766"/>
              <a:gd name="csX36" fmla="*/ 1607968 w 9659171"/>
              <a:gd name="csY36" fmla="*/ 3077766 h 3077766"/>
              <a:gd name="csX37" fmla="*/ 846598 w 9659171"/>
              <a:gd name="csY37" fmla="*/ 3077766 h 3077766"/>
              <a:gd name="csX38" fmla="*/ 0 w 9659171"/>
              <a:gd name="csY38" fmla="*/ 3077766 h 3077766"/>
              <a:gd name="csX39" fmla="*/ 0 w 9659171"/>
              <a:gd name="csY39" fmla="*/ 2503250 h 3077766"/>
              <a:gd name="csX40" fmla="*/ 0 w 9659171"/>
              <a:gd name="csY40" fmla="*/ 1959511 h 3077766"/>
              <a:gd name="csX41" fmla="*/ 0 w 9659171"/>
              <a:gd name="csY41" fmla="*/ 1446550 h 3077766"/>
              <a:gd name="csX42" fmla="*/ 0 w 9659171"/>
              <a:gd name="csY42" fmla="*/ 902811 h 3077766"/>
              <a:gd name="csX43" fmla="*/ 0 w 9659171"/>
              <a:gd name="csY43" fmla="*/ 0 h 30777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9659171" h="3077766" fill="none" extrusionOk="0">
                <a:moveTo>
                  <a:pt x="0" y="0"/>
                </a:moveTo>
                <a:cubicBezTo>
                  <a:pt x="170019" y="-72611"/>
                  <a:pt x="526309" y="49293"/>
                  <a:pt x="664778" y="0"/>
                </a:cubicBezTo>
                <a:cubicBezTo>
                  <a:pt x="803247" y="-49293"/>
                  <a:pt x="1061434" y="17001"/>
                  <a:pt x="1329556" y="0"/>
                </a:cubicBezTo>
                <a:cubicBezTo>
                  <a:pt x="1597678" y="-17001"/>
                  <a:pt x="1679035" y="50225"/>
                  <a:pt x="1994335" y="0"/>
                </a:cubicBezTo>
                <a:cubicBezTo>
                  <a:pt x="2309635" y="-50225"/>
                  <a:pt x="2472236" y="56616"/>
                  <a:pt x="2659113" y="0"/>
                </a:cubicBezTo>
                <a:cubicBezTo>
                  <a:pt x="2845990" y="-56616"/>
                  <a:pt x="3042894" y="85390"/>
                  <a:pt x="3420483" y="0"/>
                </a:cubicBezTo>
                <a:cubicBezTo>
                  <a:pt x="3798072" y="-85390"/>
                  <a:pt x="3817395" y="35820"/>
                  <a:pt x="3988669" y="0"/>
                </a:cubicBezTo>
                <a:cubicBezTo>
                  <a:pt x="4159943" y="-35820"/>
                  <a:pt x="4490037" y="76859"/>
                  <a:pt x="4653448" y="0"/>
                </a:cubicBezTo>
                <a:cubicBezTo>
                  <a:pt x="4816859" y="-76859"/>
                  <a:pt x="5021694" y="21967"/>
                  <a:pt x="5221634" y="0"/>
                </a:cubicBezTo>
                <a:cubicBezTo>
                  <a:pt x="5421574" y="-21967"/>
                  <a:pt x="5673661" y="18480"/>
                  <a:pt x="5789821" y="0"/>
                </a:cubicBezTo>
                <a:cubicBezTo>
                  <a:pt x="5905981" y="-18480"/>
                  <a:pt x="6141242" y="55264"/>
                  <a:pt x="6358007" y="0"/>
                </a:cubicBezTo>
                <a:cubicBezTo>
                  <a:pt x="6574772" y="-55264"/>
                  <a:pt x="6543197" y="4833"/>
                  <a:pt x="6636419" y="0"/>
                </a:cubicBezTo>
                <a:cubicBezTo>
                  <a:pt x="6729641" y="-4833"/>
                  <a:pt x="7099271" y="54496"/>
                  <a:pt x="7301197" y="0"/>
                </a:cubicBezTo>
                <a:cubicBezTo>
                  <a:pt x="7503123" y="-54496"/>
                  <a:pt x="7510742" y="26293"/>
                  <a:pt x="7579608" y="0"/>
                </a:cubicBezTo>
                <a:cubicBezTo>
                  <a:pt x="7648474" y="-26293"/>
                  <a:pt x="7868298" y="17461"/>
                  <a:pt x="8147795" y="0"/>
                </a:cubicBezTo>
                <a:cubicBezTo>
                  <a:pt x="8427292" y="-17461"/>
                  <a:pt x="8578084" y="53101"/>
                  <a:pt x="8909165" y="0"/>
                </a:cubicBezTo>
                <a:cubicBezTo>
                  <a:pt x="9240246" y="-53101"/>
                  <a:pt x="9350702" y="1713"/>
                  <a:pt x="9659171" y="0"/>
                </a:cubicBezTo>
                <a:cubicBezTo>
                  <a:pt x="9661841" y="166155"/>
                  <a:pt x="9599171" y="323730"/>
                  <a:pt x="9659171" y="543739"/>
                </a:cubicBezTo>
                <a:cubicBezTo>
                  <a:pt x="9719171" y="763748"/>
                  <a:pt x="9631940" y="849232"/>
                  <a:pt x="9659171" y="995144"/>
                </a:cubicBezTo>
                <a:cubicBezTo>
                  <a:pt x="9686402" y="1141056"/>
                  <a:pt x="9638905" y="1241455"/>
                  <a:pt x="9659171" y="1446550"/>
                </a:cubicBezTo>
                <a:cubicBezTo>
                  <a:pt x="9679437" y="1651645"/>
                  <a:pt x="9636589" y="1850026"/>
                  <a:pt x="9659171" y="1959511"/>
                </a:cubicBezTo>
                <a:cubicBezTo>
                  <a:pt x="9681753" y="2068996"/>
                  <a:pt x="9609031" y="2260857"/>
                  <a:pt x="9659171" y="2472472"/>
                </a:cubicBezTo>
                <a:cubicBezTo>
                  <a:pt x="9709311" y="2684087"/>
                  <a:pt x="9614876" y="2785905"/>
                  <a:pt x="9659171" y="3077766"/>
                </a:cubicBezTo>
                <a:cubicBezTo>
                  <a:pt x="9505239" y="3154483"/>
                  <a:pt x="9216125" y="3017265"/>
                  <a:pt x="8897801" y="3077766"/>
                </a:cubicBezTo>
                <a:cubicBezTo>
                  <a:pt x="8579477" y="3138267"/>
                  <a:pt x="8433787" y="3055492"/>
                  <a:pt x="8136431" y="3077766"/>
                </a:cubicBezTo>
                <a:cubicBezTo>
                  <a:pt x="7839075" y="3100040"/>
                  <a:pt x="7814350" y="3068845"/>
                  <a:pt x="7568245" y="3077766"/>
                </a:cubicBezTo>
                <a:cubicBezTo>
                  <a:pt x="7322140" y="3086687"/>
                  <a:pt x="7089504" y="3031673"/>
                  <a:pt x="6903466" y="3077766"/>
                </a:cubicBezTo>
                <a:cubicBezTo>
                  <a:pt x="6717428" y="3123859"/>
                  <a:pt x="6710401" y="3072786"/>
                  <a:pt x="6625055" y="3077766"/>
                </a:cubicBezTo>
                <a:cubicBezTo>
                  <a:pt x="6539709" y="3082746"/>
                  <a:pt x="6094782" y="3056425"/>
                  <a:pt x="5863685" y="3077766"/>
                </a:cubicBezTo>
                <a:cubicBezTo>
                  <a:pt x="5632588" y="3099107"/>
                  <a:pt x="5564062" y="3063553"/>
                  <a:pt x="5392090" y="3077766"/>
                </a:cubicBezTo>
                <a:cubicBezTo>
                  <a:pt x="5220118" y="3091979"/>
                  <a:pt x="4927300" y="3050116"/>
                  <a:pt x="4727312" y="3077766"/>
                </a:cubicBezTo>
                <a:cubicBezTo>
                  <a:pt x="4527324" y="3105416"/>
                  <a:pt x="4583146" y="3068748"/>
                  <a:pt x="4448901" y="3077766"/>
                </a:cubicBezTo>
                <a:cubicBezTo>
                  <a:pt x="4314656" y="3086784"/>
                  <a:pt x="3960955" y="3009791"/>
                  <a:pt x="3687531" y="3077766"/>
                </a:cubicBezTo>
                <a:cubicBezTo>
                  <a:pt x="3414107" y="3145741"/>
                  <a:pt x="3356193" y="3036882"/>
                  <a:pt x="3215936" y="3077766"/>
                </a:cubicBezTo>
                <a:cubicBezTo>
                  <a:pt x="3075679" y="3118650"/>
                  <a:pt x="2763241" y="3074616"/>
                  <a:pt x="2647749" y="3077766"/>
                </a:cubicBezTo>
                <a:cubicBezTo>
                  <a:pt x="2532257" y="3080916"/>
                  <a:pt x="2348374" y="3043506"/>
                  <a:pt x="2272746" y="3077766"/>
                </a:cubicBezTo>
                <a:cubicBezTo>
                  <a:pt x="2197118" y="3112026"/>
                  <a:pt x="1772379" y="3037837"/>
                  <a:pt x="1607968" y="3077766"/>
                </a:cubicBezTo>
                <a:cubicBezTo>
                  <a:pt x="1443557" y="3117695"/>
                  <a:pt x="1110494" y="3059184"/>
                  <a:pt x="846598" y="3077766"/>
                </a:cubicBezTo>
                <a:cubicBezTo>
                  <a:pt x="582702" y="3096348"/>
                  <a:pt x="313086" y="3063262"/>
                  <a:pt x="0" y="3077766"/>
                </a:cubicBezTo>
                <a:cubicBezTo>
                  <a:pt x="-26818" y="2935098"/>
                  <a:pt x="60029" y="2701996"/>
                  <a:pt x="0" y="2503250"/>
                </a:cubicBezTo>
                <a:cubicBezTo>
                  <a:pt x="-60029" y="2304504"/>
                  <a:pt x="13514" y="2167616"/>
                  <a:pt x="0" y="1959511"/>
                </a:cubicBezTo>
                <a:cubicBezTo>
                  <a:pt x="-13514" y="1751406"/>
                  <a:pt x="50012" y="1666054"/>
                  <a:pt x="0" y="1446550"/>
                </a:cubicBezTo>
                <a:cubicBezTo>
                  <a:pt x="-50012" y="1227046"/>
                  <a:pt x="35446" y="1030315"/>
                  <a:pt x="0" y="902811"/>
                </a:cubicBezTo>
                <a:cubicBezTo>
                  <a:pt x="-35446" y="775307"/>
                  <a:pt x="99160" y="207271"/>
                  <a:pt x="0" y="0"/>
                </a:cubicBezTo>
                <a:close/>
              </a:path>
              <a:path w="9659171" h="3077766" stroke="0" extrusionOk="0">
                <a:moveTo>
                  <a:pt x="0" y="0"/>
                </a:moveTo>
                <a:cubicBezTo>
                  <a:pt x="135254" y="-33869"/>
                  <a:pt x="339289" y="3782"/>
                  <a:pt x="471595" y="0"/>
                </a:cubicBezTo>
                <a:cubicBezTo>
                  <a:pt x="603902" y="-3782"/>
                  <a:pt x="656119" y="22167"/>
                  <a:pt x="750006" y="0"/>
                </a:cubicBezTo>
                <a:cubicBezTo>
                  <a:pt x="843893" y="-22167"/>
                  <a:pt x="1257279" y="42046"/>
                  <a:pt x="1511376" y="0"/>
                </a:cubicBezTo>
                <a:cubicBezTo>
                  <a:pt x="1765473" y="-42046"/>
                  <a:pt x="1837688" y="50630"/>
                  <a:pt x="1982971" y="0"/>
                </a:cubicBezTo>
                <a:cubicBezTo>
                  <a:pt x="2128254" y="-50630"/>
                  <a:pt x="2255778" y="41731"/>
                  <a:pt x="2454566" y="0"/>
                </a:cubicBezTo>
                <a:cubicBezTo>
                  <a:pt x="2653354" y="-41731"/>
                  <a:pt x="2843399" y="57086"/>
                  <a:pt x="3215936" y="0"/>
                </a:cubicBezTo>
                <a:cubicBezTo>
                  <a:pt x="3588473" y="-57086"/>
                  <a:pt x="3443959" y="28311"/>
                  <a:pt x="3590939" y="0"/>
                </a:cubicBezTo>
                <a:cubicBezTo>
                  <a:pt x="3737919" y="-28311"/>
                  <a:pt x="3982685" y="1556"/>
                  <a:pt x="4352309" y="0"/>
                </a:cubicBezTo>
                <a:cubicBezTo>
                  <a:pt x="4721933" y="-1556"/>
                  <a:pt x="4853831" y="33605"/>
                  <a:pt x="5113679" y="0"/>
                </a:cubicBezTo>
                <a:cubicBezTo>
                  <a:pt x="5373527" y="-33605"/>
                  <a:pt x="5498828" y="61076"/>
                  <a:pt x="5681865" y="0"/>
                </a:cubicBezTo>
                <a:cubicBezTo>
                  <a:pt x="5864902" y="-61076"/>
                  <a:pt x="6165825" y="24638"/>
                  <a:pt x="6443235" y="0"/>
                </a:cubicBezTo>
                <a:cubicBezTo>
                  <a:pt x="6720645" y="-24638"/>
                  <a:pt x="6792643" y="30610"/>
                  <a:pt x="6914830" y="0"/>
                </a:cubicBezTo>
                <a:cubicBezTo>
                  <a:pt x="7037017" y="-30610"/>
                  <a:pt x="7168482" y="50776"/>
                  <a:pt x="7386425" y="0"/>
                </a:cubicBezTo>
                <a:cubicBezTo>
                  <a:pt x="7604368" y="-50776"/>
                  <a:pt x="7916565" y="78871"/>
                  <a:pt x="8051203" y="0"/>
                </a:cubicBezTo>
                <a:cubicBezTo>
                  <a:pt x="8185841" y="-78871"/>
                  <a:pt x="8406653" y="9585"/>
                  <a:pt x="8522798" y="0"/>
                </a:cubicBezTo>
                <a:cubicBezTo>
                  <a:pt x="8638943" y="-9585"/>
                  <a:pt x="9391199" y="30104"/>
                  <a:pt x="9659171" y="0"/>
                </a:cubicBezTo>
                <a:cubicBezTo>
                  <a:pt x="9666734" y="244382"/>
                  <a:pt x="9653401" y="445693"/>
                  <a:pt x="9659171" y="574516"/>
                </a:cubicBezTo>
                <a:cubicBezTo>
                  <a:pt x="9664941" y="703339"/>
                  <a:pt x="9599474" y="865411"/>
                  <a:pt x="9659171" y="1118255"/>
                </a:cubicBezTo>
                <a:cubicBezTo>
                  <a:pt x="9718868" y="1371099"/>
                  <a:pt x="9606125" y="1488586"/>
                  <a:pt x="9659171" y="1661994"/>
                </a:cubicBezTo>
                <a:cubicBezTo>
                  <a:pt x="9712217" y="1835402"/>
                  <a:pt x="9656242" y="1962135"/>
                  <a:pt x="9659171" y="2082622"/>
                </a:cubicBezTo>
                <a:cubicBezTo>
                  <a:pt x="9662100" y="2203109"/>
                  <a:pt x="9607295" y="2308970"/>
                  <a:pt x="9659171" y="2534027"/>
                </a:cubicBezTo>
                <a:cubicBezTo>
                  <a:pt x="9711047" y="2759084"/>
                  <a:pt x="9637763" y="2836785"/>
                  <a:pt x="9659171" y="3077766"/>
                </a:cubicBezTo>
                <a:cubicBezTo>
                  <a:pt x="9521520" y="3122761"/>
                  <a:pt x="9309689" y="3055763"/>
                  <a:pt x="9187576" y="3077766"/>
                </a:cubicBezTo>
                <a:cubicBezTo>
                  <a:pt x="9065463" y="3099769"/>
                  <a:pt x="8834854" y="3017008"/>
                  <a:pt x="8619390" y="3077766"/>
                </a:cubicBezTo>
                <a:cubicBezTo>
                  <a:pt x="8403926" y="3138524"/>
                  <a:pt x="8442940" y="3056537"/>
                  <a:pt x="8340978" y="3077766"/>
                </a:cubicBezTo>
                <a:cubicBezTo>
                  <a:pt x="8239016" y="3098995"/>
                  <a:pt x="8185459" y="3069726"/>
                  <a:pt x="8062567" y="3077766"/>
                </a:cubicBezTo>
                <a:cubicBezTo>
                  <a:pt x="7939675" y="3085806"/>
                  <a:pt x="7616294" y="3032785"/>
                  <a:pt x="7494380" y="3077766"/>
                </a:cubicBezTo>
                <a:cubicBezTo>
                  <a:pt x="7372466" y="3122747"/>
                  <a:pt x="7250363" y="3051988"/>
                  <a:pt x="7119377" y="3077766"/>
                </a:cubicBezTo>
                <a:cubicBezTo>
                  <a:pt x="6988391" y="3103544"/>
                  <a:pt x="6753038" y="3042849"/>
                  <a:pt x="6454599" y="3077766"/>
                </a:cubicBezTo>
                <a:cubicBezTo>
                  <a:pt x="6156160" y="3112683"/>
                  <a:pt x="6202784" y="3036580"/>
                  <a:pt x="6079596" y="3077766"/>
                </a:cubicBezTo>
                <a:cubicBezTo>
                  <a:pt x="5956408" y="3118952"/>
                  <a:pt x="5729410" y="3047724"/>
                  <a:pt x="5414818" y="3077766"/>
                </a:cubicBezTo>
                <a:cubicBezTo>
                  <a:pt x="5100226" y="3107808"/>
                  <a:pt x="5271695" y="3064775"/>
                  <a:pt x="5136406" y="3077766"/>
                </a:cubicBezTo>
                <a:cubicBezTo>
                  <a:pt x="5001117" y="3090757"/>
                  <a:pt x="4636511" y="3042313"/>
                  <a:pt x="4471628" y="3077766"/>
                </a:cubicBezTo>
                <a:cubicBezTo>
                  <a:pt x="4306745" y="3113219"/>
                  <a:pt x="4271572" y="3046151"/>
                  <a:pt x="4096625" y="3077766"/>
                </a:cubicBezTo>
                <a:cubicBezTo>
                  <a:pt x="3921678" y="3109381"/>
                  <a:pt x="3915670" y="3057173"/>
                  <a:pt x="3818213" y="3077766"/>
                </a:cubicBezTo>
                <a:cubicBezTo>
                  <a:pt x="3720756" y="3098359"/>
                  <a:pt x="3598160" y="3052787"/>
                  <a:pt x="3443210" y="3077766"/>
                </a:cubicBezTo>
                <a:cubicBezTo>
                  <a:pt x="3288260" y="3102745"/>
                  <a:pt x="3058876" y="3026884"/>
                  <a:pt x="2778432" y="3077766"/>
                </a:cubicBezTo>
                <a:cubicBezTo>
                  <a:pt x="2497988" y="3128648"/>
                  <a:pt x="2518761" y="3061170"/>
                  <a:pt x="2403429" y="3077766"/>
                </a:cubicBezTo>
                <a:cubicBezTo>
                  <a:pt x="2288097" y="3094362"/>
                  <a:pt x="2243512" y="3065670"/>
                  <a:pt x="2125018" y="3077766"/>
                </a:cubicBezTo>
                <a:cubicBezTo>
                  <a:pt x="2006524" y="3089862"/>
                  <a:pt x="1927756" y="3063643"/>
                  <a:pt x="1750015" y="3077766"/>
                </a:cubicBezTo>
                <a:cubicBezTo>
                  <a:pt x="1572274" y="3091889"/>
                  <a:pt x="1481415" y="3030919"/>
                  <a:pt x="1278420" y="3077766"/>
                </a:cubicBezTo>
                <a:cubicBezTo>
                  <a:pt x="1075426" y="3124613"/>
                  <a:pt x="988484" y="3053458"/>
                  <a:pt x="710233" y="3077766"/>
                </a:cubicBezTo>
                <a:cubicBezTo>
                  <a:pt x="431982" y="3102074"/>
                  <a:pt x="332843" y="3052659"/>
                  <a:pt x="0" y="3077766"/>
                </a:cubicBezTo>
                <a:cubicBezTo>
                  <a:pt x="-4232" y="2812020"/>
                  <a:pt x="10164" y="2758620"/>
                  <a:pt x="0" y="2503250"/>
                </a:cubicBezTo>
                <a:cubicBezTo>
                  <a:pt x="-10164" y="2247880"/>
                  <a:pt x="41409" y="2127257"/>
                  <a:pt x="0" y="1990289"/>
                </a:cubicBezTo>
                <a:cubicBezTo>
                  <a:pt x="-41409" y="1853321"/>
                  <a:pt x="9332" y="1670244"/>
                  <a:pt x="0" y="1477328"/>
                </a:cubicBezTo>
                <a:cubicBezTo>
                  <a:pt x="-9332" y="1284412"/>
                  <a:pt x="60785" y="1105762"/>
                  <a:pt x="0" y="964367"/>
                </a:cubicBezTo>
                <a:cubicBezTo>
                  <a:pt x="-60785" y="822972"/>
                  <a:pt x="29558" y="686943"/>
                  <a:pt x="0" y="451406"/>
                </a:cubicBezTo>
                <a:cubicBezTo>
                  <a:pt x="-29558" y="215869"/>
                  <a:pt x="29786" y="14330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Dla potwierdzenia zbilansowania Wnioskodawca składa Załącznik nr 18</a:t>
            </a:r>
          </a:p>
          <a:p>
            <a:pPr marL="0" indent="0" algn="just">
              <a:buNone/>
            </a:pPr>
            <a:r>
              <a:rPr lang="pl-PL" sz="1600" dirty="0"/>
              <a:t>Dla JST potwierdzeniem jest odpowiednia uchwała rady gminy/miasta wraz z wpisaniem projektu do WPF. </a:t>
            </a:r>
          </a:p>
          <a:p>
            <a:pPr marL="0" indent="0" algn="just">
              <a:buNone/>
            </a:pPr>
            <a:r>
              <a:rPr lang="pl-PL" sz="1600" dirty="0"/>
              <a:t>Spółki prawa handlowego – zgodnie z przyjętymi źródłami finansowania.</a:t>
            </a:r>
          </a:p>
          <a:p>
            <a:pPr marL="0" indent="0" algn="just">
              <a:buNone/>
            </a:pPr>
            <a:r>
              <a:rPr lang="pl-PL" sz="1600" dirty="0"/>
              <a:t>W każdym przypadku wnioskodawca składa oświadczenie, w którym wskazuje źródła finansowania projektu.</a:t>
            </a:r>
          </a:p>
          <a:p>
            <a:pPr algn="just"/>
            <a:r>
              <a:rPr lang="pl-PL" sz="1600" dirty="0"/>
              <a:t>W przypadku braku możliwości przedstawienia dokumentów potwierdzających zbilansowanie – przy spełnieniu pozostałych kryteriów oceny – wniosek jest oceniany pozytywnie, z zastrzeżeniem konieczności podjęcia dodatkowych czynności przed podpisaniem umowy o dofinansowanie (Regulamin wyboru projektów, </a:t>
            </a:r>
            <a:r>
              <a:rPr lang="pl-PL" dirty="0"/>
              <a:t>§ </a:t>
            </a:r>
            <a:r>
              <a:rPr lang="pl-PL" sz="1600" dirty="0"/>
              <a:t>12, ust. 7).</a:t>
            </a:r>
          </a:p>
          <a:p>
            <a:pPr marL="0" indent="0" algn="just">
              <a:buNone/>
            </a:pPr>
            <a:r>
              <a:rPr lang="pl-PL" sz="1600" dirty="0"/>
              <a:t>W praktyce oznacza to konieczność przedstawienia właściwych dokumentów przed podpisaniem umowy o dofinansowanie, z zastrzeżeniem, że na wnioskodawcy spoczywa obowiązek przedstawienia dokumentów potwierdzający posiadanie środków na pokrycie wkładu własnego. </a:t>
            </a:r>
          </a:p>
          <a:p>
            <a:r>
              <a:rPr lang="pl-PL" sz="1600" dirty="0"/>
              <a:t>W przypadku niedostarczenia, negatywnej oceny złożonych dokumentów lub niezgodności dokumentów ze złożonym oświadczeniem, nie dochodzi do podpisania umowy o dofinansowanie. </a:t>
            </a:r>
          </a:p>
        </p:txBody>
      </p:sp>
    </p:spTree>
    <p:extLst>
      <p:ext uri="{BB962C8B-B14F-4D97-AF65-F5344CB8AC3E}">
        <p14:creationId xmlns:p14="http://schemas.microsoft.com/office/powerpoint/2010/main" val="20699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ramach analizy finansowej należy m.in.: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określić założenia do analizy,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zestawić prognozy sprawozdań finansowych dla każdego roku analizy,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zestawić przepływy pieniężne projektu dla każdego roku analizy,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określić źródła finansowania projektu,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ustalić wartości wskaźników efektywności finansowej projektu (NPV i IRR),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przeprowadzić analizę stabilności (trwałości) finansowej.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 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Okres odniesienia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358775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b="1" dirty="0">
                <a:highlight>
                  <a:srgbClr val="FFFFFF"/>
                </a:highlight>
              </a:rPr>
              <a:t>25 lat </a:t>
            </a:r>
            <a:r>
              <a:rPr lang="pl-PL" dirty="0">
                <a:highlight>
                  <a:srgbClr val="FFFFFF"/>
                </a:highlight>
              </a:rPr>
              <a:t> - tj. zgodnie z okresami odniesienia tożsamymi dla analizy finansowej i analizy ekonomicznej, zdefiniowanymi dla perspektywy finansowej POIiŚ 2014-2020, (załącznik I do rozporządzenia nr KE 480/2014) w pozycji „Energia”.</a:t>
            </a:r>
          </a:p>
          <a:p>
            <a:pPr marL="358775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dirty="0">
                <a:highlight>
                  <a:srgbClr val="FFFFFF"/>
                </a:highlight>
              </a:rPr>
              <a:t>Pierwszym rokiem (bazowym) okresu odniesienia jest rok:</a:t>
            </a:r>
          </a:p>
          <a:p>
            <a:pPr marL="1148496" lvl="1" indent="-285750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highlight>
                  <a:srgbClr val="FFFFFF"/>
                </a:highlight>
              </a:rPr>
              <a:t>złożenia wniosku o dofinansowanie – jeśli inwestycja została rozpoczęta przed jego złożeniem,</a:t>
            </a:r>
          </a:p>
          <a:p>
            <a:pPr marL="358775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dirty="0">
                <a:highlight>
                  <a:srgbClr val="FFFFFF"/>
                </a:highlight>
              </a:rPr>
              <a:t>lub</a:t>
            </a:r>
          </a:p>
          <a:p>
            <a:pPr marL="1148496" lvl="1" indent="-285750">
              <a:lnSpc>
                <a:spcPts val="2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highlight>
                  <a:srgbClr val="FFFFFF"/>
                </a:highlight>
              </a:rPr>
              <a:t>planowanej daty rozpoczęcia inwestycji (czyli planowanej daty rozpoczęcia robót budowlanych).</a:t>
            </a:r>
          </a:p>
          <a:p>
            <a:pPr marL="358775" lvl="1" indent="0">
              <a:lnSpc>
                <a:spcPts val="2200"/>
              </a:lnSpc>
              <a:spcBef>
                <a:spcPts val="2400"/>
              </a:spcBef>
              <a:buNone/>
            </a:pPr>
            <a:r>
              <a:rPr lang="pl-PL" dirty="0">
                <a:highlight>
                  <a:srgbClr val="FFFFFF"/>
                </a:highlight>
              </a:rPr>
              <a:t>Dyskontowanie przepływów pieniężnych należy rozpocząć od drugiego roku okresu odniesienia.</a:t>
            </a:r>
          </a:p>
          <a:p>
            <a:pPr marL="358775" lvl="1" indent="0">
              <a:lnSpc>
                <a:spcPts val="2200"/>
              </a:lnSpc>
              <a:buNone/>
            </a:pPr>
            <a:r>
              <a:rPr lang="pl-PL" dirty="0"/>
              <a:t>W modelu finansowym należy także przedstawić jako dane wyjściowe, historyczne dane finansowe Wnioskodawcy za ostatnie trzy lata poprzedzające rok złożenia wniosku (wykonanie wyników).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0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Ceny stałe/bieżące (zmienne)</a:t>
            </a:r>
          </a:p>
          <a:p>
            <a:pPr marL="809626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/>
              <a:t>Zgodnie z dokumentem: „Wytyczne dotyczące zagadnień związanych z przygotowaniem projektów inwestycyjnych, w tym hybrydowych na lata 2021-2027” (dalej „Wytyczne”), Roz. 6 Analiza finansowa, Podrozdział 6.4, analiza finansowa może być sporządzona:</a:t>
            </a:r>
          </a:p>
          <a:p>
            <a:pPr marL="1454151" lvl="3">
              <a:spcBef>
                <a:spcPts val="400"/>
              </a:spcBef>
              <a:buNone/>
            </a:pPr>
            <a:r>
              <a:rPr lang="pl-PL" dirty="0"/>
              <a:t>a)	w cenach stałych lub</a:t>
            </a:r>
          </a:p>
          <a:p>
            <a:pPr marL="1546226" lvl="3" indent="-342900">
              <a:spcBef>
                <a:spcPts val="400"/>
              </a:spcBef>
              <a:buAutoNum type="alphaLcParenR" startAt="2"/>
            </a:pPr>
            <a:r>
              <a:rPr lang="pl-PL" dirty="0"/>
              <a:t>w cenach bieżących,</a:t>
            </a:r>
          </a:p>
          <a:p>
            <a:pPr marL="195263" lvl="1" indent="0">
              <a:spcBef>
                <a:spcPts val="400"/>
              </a:spcBef>
              <a:buNone/>
            </a:pPr>
            <a:r>
              <a:rPr lang="pl-PL" dirty="0"/>
              <a:t>	przy czym, </a:t>
            </a:r>
            <a:r>
              <a:rPr lang="pl-PL" b="1" dirty="0"/>
              <a:t>o ile to możliwe i uzasadnione, powinna być przeprowadzona w cenach stałych</a:t>
            </a:r>
            <a:r>
              <a:rPr lang="pl-PL" dirty="0"/>
              <a:t>.</a:t>
            </a:r>
          </a:p>
          <a:p>
            <a:pPr marL="195263" lvl="1" indent="0">
              <a:spcBef>
                <a:spcPts val="400"/>
              </a:spcBef>
              <a:buNone/>
            </a:pPr>
            <a:endParaRPr lang="pl-PL" dirty="0"/>
          </a:p>
          <a:p>
            <a:pPr marL="809626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/>
              <a:t>Ceny stałe/bieżące determinują stosowanie określonych stawek dyskontowych:</a:t>
            </a:r>
          </a:p>
          <a:p>
            <a:pPr marL="1279526" lvl="3">
              <a:spcBef>
                <a:spcPts val="400"/>
              </a:spcBef>
            </a:pPr>
            <a:r>
              <a:rPr lang="pl-PL" dirty="0"/>
              <a:t>4 % do analizy finansowej prowadzonej w cenach stałych, </a:t>
            </a:r>
          </a:p>
          <a:p>
            <a:pPr marL="1279526" lvl="3">
              <a:spcBef>
                <a:spcPts val="400"/>
              </a:spcBef>
            </a:pPr>
            <a:r>
              <a:rPr lang="pl-PL" dirty="0"/>
              <a:t>9 % dla analizy finansowej prowadzonej w cenach bieżących.</a:t>
            </a:r>
          </a:p>
          <a:p>
            <a:pPr marL="504825" lvl="1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E53415-66D6-3003-DABC-A817F2FD0EF2}"/>
              </a:ext>
            </a:extLst>
          </p:cNvPr>
          <p:cNvSpPr txBox="1"/>
          <p:nvPr/>
        </p:nvSpPr>
        <p:spPr>
          <a:xfrm>
            <a:off x="6575871" y="1961173"/>
            <a:ext cx="5388585" cy="738664"/>
          </a:xfrm>
          <a:custGeom>
            <a:avLst/>
            <a:gdLst>
              <a:gd name="csX0" fmla="*/ 0 w 5388585"/>
              <a:gd name="csY0" fmla="*/ 0 h 738664"/>
              <a:gd name="csX1" fmla="*/ 706503 w 5388585"/>
              <a:gd name="csY1" fmla="*/ 0 h 738664"/>
              <a:gd name="csX2" fmla="*/ 1359121 w 5388585"/>
              <a:gd name="csY2" fmla="*/ 0 h 738664"/>
              <a:gd name="csX3" fmla="*/ 1957853 w 5388585"/>
              <a:gd name="csY3" fmla="*/ 0 h 738664"/>
              <a:gd name="csX4" fmla="*/ 2556584 w 5388585"/>
              <a:gd name="csY4" fmla="*/ 0 h 738664"/>
              <a:gd name="csX5" fmla="*/ 3263088 w 5388585"/>
              <a:gd name="csY5" fmla="*/ 0 h 738664"/>
              <a:gd name="csX6" fmla="*/ 3915705 w 5388585"/>
              <a:gd name="csY6" fmla="*/ 0 h 738664"/>
              <a:gd name="csX7" fmla="*/ 4352779 w 5388585"/>
              <a:gd name="csY7" fmla="*/ 0 h 738664"/>
              <a:gd name="csX8" fmla="*/ 5388585 w 5388585"/>
              <a:gd name="csY8" fmla="*/ 0 h 738664"/>
              <a:gd name="csX9" fmla="*/ 5388585 w 5388585"/>
              <a:gd name="csY9" fmla="*/ 384105 h 738664"/>
              <a:gd name="csX10" fmla="*/ 5388585 w 5388585"/>
              <a:gd name="csY10" fmla="*/ 738664 h 738664"/>
              <a:gd name="csX11" fmla="*/ 4897625 w 5388585"/>
              <a:gd name="csY11" fmla="*/ 738664 h 738664"/>
              <a:gd name="csX12" fmla="*/ 4191122 w 5388585"/>
              <a:gd name="csY12" fmla="*/ 738664 h 738664"/>
              <a:gd name="csX13" fmla="*/ 3646276 w 5388585"/>
              <a:gd name="csY13" fmla="*/ 738664 h 738664"/>
              <a:gd name="csX14" fmla="*/ 2939772 w 5388585"/>
              <a:gd name="csY14" fmla="*/ 738664 h 738664"/>
              <a:gd name="csX15" fmla="*/ 2448813 w 5388585"/>
              <a:gd name="csY15" fmla="*/ 738664 h 738664"/>
              <a:gd name="csX16" fmla="*/ 2011738 w 5388585"/>
              <a:gd name="csY16" fmla="*/ 738664 h 738664"/>
              <a:gd name="csX17" fmla="*/ 1574664 w 5388585"/>
              <a:gd name="csY17" fmla="*/ 738664 h 738664"/>
              <a:gd name="csX18" fmla="*/ 922047 w 5388585"/>
              <a:gd name="csY18" fmla="*/ 738664 h 738664"/>
              <a:gd name="csX19" fmla="*/ 0 w 5388585"/>
              <a:gd name="csY19" fmla="*/ 738664 h 738664"/>
              <a:gd name="csX20" fmla="*/ 0 w 5388585"/>
              <a:gd name="csY20" fmla="*/ 369332 h 738664"/>
              <a:gd name="csX21" fmla="*/ 0 w 5388585"/>
              <a:gd name="csY21" fmla="*/ 0 h 738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388585" h="738664" fill="none" extrusionOk="0">
                <a:moveTo>
                  <a:pt x="0" y="0"/>
                </a:moveTo>
                <a:cubicBezTo>
                  <a:pt x="186833" y="-56757"/>
                  <a:pt x="523019" y="57673"/>
                  <a:pt x="706503" y="0"/>
                </a:cubicBezTo>
                <a:cubicBezTo>
                  <a:pt x="889987" y="-57673"/>
                  <a:pt x="1135378" y="14244"/>
                  <a:pt x="1359121" y="0"/>
                </a:cubicBezTo>
                <a:cubicBezTo>
                  <a:pt x="1582864" y="-14244"/>
                  <a:pt x="1710056" y="71316"/>
                  <a:pt x="1957853" y="0"/>
                </a:cubicBezTo>
                <a:cubicBezTo>
                  <a:pt x="2205650" y="-71316"/>
                  <a:pt x="2428236" y="57893"/>
                  <a:pt x="2556584" y="0"/>
                </a:cubicBezTo>
                <a:cubicBezTo>
                  <a:pt x="2684932" y="-57893"/>
                  <a:pt x="2983054" y="16482"/>
                  <a:pt x="3263088" y="0"/>
                </a:cubicBezTo>
                <a:cubicBezTo>
                  <a:pt x="3543122" y="-16482"/>
                  <a:pt x="3772235" y="21344"/>
                  <a:pt x="3915705" y="0"/>
                </a:cubicBezTo>
                <a:cubicBezTo>
                  <a:pt x="4059175" y="-21344"/>
                  <a:pt x="4227945" y="39358"/>
                  <a:pt x="4352779" y="0"/>
                </a:cubicBezTo>
                <a:cubicBezTo>
                  <a:pt x="4477613" y="-39358"/>
                  <a:pt x="4872033" y="8242"/>
                  <a:pt x="5388585" y="0"/>
                </a:cubicBezTo>
                <a:cubicBezTo>
                  <a:pt x="5390527" y="130597"/>
                  <a:pt x="5357722" y="211814"/>
                  <a:pt x="5388585" y="384105"/>
                </a:cubicBezTo>
                <a:cubicBezTo>
                  <a:pt x="5419448" y="556397"/>
                  <a:pt x="5353285" y="663710"/>
                  <a:pt x="5388585" y="738664"/>
                </a:cubicBezTo>
                <a:cubicBezTo>
                  <a:pt x="5273641" y="762748"/>
                  <a:pt x="5085723" y="708379"/>
                  <a:pt x="4897625" y="738664"/>
                </a:cubicBezTo>
                <a:cubicBezTo>
                  <a:pt x="4709527" y="768949"/>
                  <a:pt x="4363692" y="673136"/>
                  <a:pt x="4191122" y="738664"/>
                </a:cubicBezTo>
                <a:cubicBezTo>
                  <a:pt x="4018552" y="804192"/>
                  <a:pt x="3896765" y="673716"/>
                  <a:pt x="3646276" y="738664"/>
                </a:cubicBezTo>
                <a:cubicBezTo>
                  <a:pt x="3395787" y="803612"/>
                  <a:pt x="3245956" y="696525"/>
                  <a:pt x="2939772" y="738664"/>
                </a:cubicBezTo>
                <a:cubicBezTo>
                  <a:pt x="2633588" y="780803"/>
                  <a:pt x="2653435" y="697819"/>
                  <a:pt x="2448813" y="738664"/>
                </a:cubicBezTo>
                <a:cubicBezTo>
                  <a:pt x="2244191" y="779509"/>
                  <a:pt x="2125308" y="728383"/>
                  <a:pt x="2011738" y="738664"/>
                </a:cubicBezTo>
                <a:cubicBezTo>
                  <a:pt x="1898168" y="748945"/>
                  <a:pt x="1665169" y="719212"/>
                  <a:pt x="1574664" y="738664"/>
                </a:cubicBezTo>
                <a:cubicBezTo>
                  <a:pt x="1484159" y="758116"/>
                  <a:pt x="1080928" y="724656"/>
                  <a:pt x="922047" y="738664"/>
                </a:cubicBezTo>
                <a:cubicBezTo>
                  <a:pt x="763166" y="752672"/>
                  <a:pt x="285491" y="631326"/>
                  <a:pt x="0" y="738664"/>
                </a:cubicBezTo>
                <a:cubicBezTo>
                  <a:pt x="-24954" y="572617"/>
                  <a:pt x="27326" y="531652"/>
                  <a:pt x="0" y="369332"/>
                </a:cubicBezTo>
                <a:cubicBezTo>
                  <a:pt x="-27326" y="207012"/>
                  <a:pt x="4566" y="118566"/>
                  <a:pt x="0" y="0"/>
                </a:cubicBezTo>
                <a:close/>
              </a:path>
              <a:path w="5388585" h="738664" stroke="0" extrusionOk="0">
                <a:moveTo>
                  <a:pt x="0" y="0"/>
                </a:moveTo>
                <a:cubicBezTo>
                  <a:pt x="207126" y="-60795"/>
                  <a:pt x="415915" y="26688"/>
                  <a:pt x="544846" y="0"/>
                </a:cubicBezTo>
                <a:cubicBezTo>
                  <a:pt x="673777" y="-26688"/>
                  <a:pt x="778491" y="29955"/>
                  <a:pt x="981920" y="0"/>
                </a:cubicBezTo>
                <a:cubicBezTo>
                  <a:pt x="1185349" y="-29955"/>
                  <a:pt x="1545902" y="15685"/>
                  <a:pt x="1688423" y="0"/>
                </a:cubicBezTo>
                <a:cubicBezTo>
                  <a:pt x="1830944" y="-15685"/>
                  <a:pt x="2020339" y="32625"/>
                  <a:pt x="2233269" y="0"/>
                </a:cubicBezTo>
                <a:cubicBezTo>
                  <a:pt x="2446199" y="-32625"/>
                  <a:pt x="2617622" y="42461"/>
                  <a:pt x="2778115" y="0"/>
                </a:cubicBezTo>
                <a:cubicBezTo>
                  <a:pt x="2938608" y="-42461"/>
                  <a:pt x="3282777" y="4580"/>
                  <a:pt x="3484618" y="0"/>
                </a:cubicBezTo>
                <a:cubicBezTo>
                  <a:pt x="3686459" y="-4580"/>
                  <a:pt x="3871438" y="24939"/>
                  <a:pt x="3975578" y="0"/>
                </a:cubicBezTo>
                <a:cubicBezTo>
                  <a:pt x="4079718" y="-24939"/>
                  <a:pt x="4479581" y="59600"/>
                  <a:pt x="4682082" y="0"/>
                </a:cubicBezTo>
                <a:cubicBezTo>
                  <a:pt x="4884583" y="-59600"/>
                  <a:pt x="5207387" y="16137"/>
                  <a:pt x="5388585" y="0"/>
                </a:cubicBezTo>
                <a:cubicBezTo>
                  <a:pt x="5405705" y="100193"/>
                  <a:pt x="5355510" y="257057"/>
                  <a:pt x="5388585" y="369332"/>
                </a:cubicBezTo>
                <a:cubicBezTo>
                  <a:pt x="5421660" y="481607"/>
                  <a:pt x="5345795" y="631012"/>
                  <a:pt x="5388585" y="738664"/>
                </a:cubicBezTo>
                <a:cubicBezTo>
                  <a:pt x="5149878" y="804730"/>
                  <a:pt x="4913516" y="721954"/>
                  <a:pt x="4735967" y="738664"/>
                </a:cubicBezTo>
                <a:cubicBezTo>
                  <a:pt x="4558418" y="755374"/>
                  <a:pt x="4371010" y="669454"/>
                  <a:pt x="4029464" y="738664"/>
                </a:cubicBezTo>
                <a:cubicBezTo>
                  <a:pt x="3687918" y="807874"/>
                  <a:pt x="3507143" y="682645"/>
                  <a:pt x="3322961" y="738664"/>
                </a:cubicBezTo>
                <a:cubicBezTo>
                  <a:pt x="3138779" y="794683"/>
                  <a:pt x="2996413" y="713640"/>
                  <a:pt x="2832001" y="738664"/>
                </a:cubicBezTo>
                <a:cubicBezTo>
                  <a:pt x="2667589" y="763688"/>
                  <a:pt x="2386971" y="698963"/>
                  <a:pt x="2233269" y="738664"/>
                </a:cubicBezTo>
                <a:cubicBezTo>
                  <a:pt x="2079567" y="778365"/>
                  <a:pt x="1717794" y="712395"/>
                  <a:pt x="1526766" y="738664"/>
                </a:cubicBezTo>
                <a:cubicBezTo>
                  <a:pt x="1335738" y="764933"/>
                  <a:pt x="1168682" y="679175"/>
                  <a:pt x="928034" y="738664"/>
                </a:cubicBezTo>
                <a:cubicBezTo>
                  <a:pt x="687386" y="798153"/>
                  <a:pt x="367337" y="729913"/>
                  <a:pt x="0" y="738664"/>
                </a:cubicBezTo>
                <a:cubicBezTo>
                  <a:pt x="-19740" y="570931"/>
                  <a:pt x="19761" y="497873"/>
                  <a:pt x="0" y="384105"/>
                </a:cubicBezTo>
                <a:cubicBezTo>
                  <a:pt x="-19761" y="270337"/>
                  <a:pt x="45686" y="11759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pl-PL" sz="1400" b="1" dirty="0"/>
          </a:p>
          <a:p>
            <a:pPr marL="0" indent="0" algn="just">
              <a:buNone/>
            </a:pPr>
            <a:r>
              <a:rPr lang="pl-PL" sz="1400" b="1" dirty="0"/>
              <a:t>Zaleca się stosowanie cen stałych</a:t>
            </a:r>
          </a:p>
          <a:p>
            <a:pPr marL="0" indent="0" algn="just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2009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Ceny stałe/bieżące (zmienne)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788988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Dla projektów o wartości do 50 mln zł </a:t>
            </a:r>
            <a:r>
              <a:rPr lang="pl-PL" dirty="0"/>
              <a:t>przyjęto </a:t>
            </a:r>
            <a:r>
              <a:rPr lang="pl-PL" b="1" dirty="0"/>
              <a:t>możliwość dokonywania wyboru </a:t>
            </a:r>
            <a:r>
              <a:rPr lang="pl-PL" dirty="0"/>
              <a:t>przez Wnioskodawcę czy na potrzeby analizy stosuje </a:t>
            </a:r>
            <a:r>
              <a:rPr lang="pl-PL" b="1" dirty="0"/>
              <a:t>ceny stałe czy zmienne </a:t>
            </a:r>
            <a:r>
              <a:rPr lang="pl-PL" dirty="0"/>
              <a:t>z zastrzeżeniem jednak, że przyjęcie cen zmiennych w analizie finansowej wymaga przedstawienia przez wnioskodawcę odpowiedniej argumentacji (specyfika branży, warunki makroekonomiczne, itp.)</a:t>
            </a:r>
          </a:p>
          <a:p>
            <a:pPr marL="788988" lvl="2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Dla projektów o wartości powyżej 50 mln zł </a:t>
            </a:r>
            <a:r>
              <a:rPr lang="pl-PL" dirty="0"/>
              <a:t>zaleca się </a:t>
            </a:r>
            <a:r>
              <a:rPr lang="pl-PL" b="1" dirty="0"/>
              <a:t>stosowanie cen stałych</a:t>
            </a:r>
            <a:r>
              <a:rPr lang="pl-PL" dirty="0"/>
              <a:t>, ze względu na konieczność ujednolicenia analizy finansowej oraz analizy ekonomicznej, która - co do zasady - jest przeprowadzana w cenach stałych.</a:t>
            </a:r>
          </a:p>
          <a:p>
            <a:pPr marL="0" lvl="1" indent="0">
              <a:buNone/>
            </a:pPr>
            <a:endParaRPr lang="pl-PL" dirty="0"/>
          </a:p>
          <a:p>
            <a:pPr marL="0" lvl="1" indent="0">
              <a:buNone/>
            </a:pPr>
            <a:endParaRPr lang="pl-PL" dirty="0"/>
          </a:p>
          <a:p>
            <a:pPr marL="504825" lvl="1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D56C89F-56AE-E033-6FE5-EEC80320EF53}"/>
              </a:ext>
            </a:extLst>
          </p:cNvPr>
          <p:cNvSpPr txBox="1"/>
          <p:nvPr/>
        </p:nvSpPr>
        <p:spPr>
          <a:xfrm>
            <a:off x="5999807" y="5551842"/>
            <a:ext cx="5388585" cy="738664"/>
          </a:xfrm>
          <a:custGeom>
            <a:avLst/>
            <a:gdLst>
              <a:gd name="csX0" fmla="*/ 0 w 5388585"/>
              <a:gd name="csY0" fmla="*/ 0 h 738664"/>
              <a:gd name="csX1" fmla="*/ 706503 w 5388585"/>
              <a:gd name="csY1" fmla="*/ 0 h 738664"/>
              <a:gd name="csX2" fmla="*/ 1359121 w 5388585"/>
              <a:gd name="csY2" fmla="*/ 0 h 738664"/>
              <a:gd name="csX3" fmla="*/ 1957853 w 5388585"/>
              <a:gd name="csY3" fmla="*/ 0 h 738664"/>
              <a:gd name="csX4" fmla="*/ 2556584 w 5388585"/>
              <a:gd name="csY4" fmla="*/ 0 h 738664"/>
              <a:gd name="csX5" fmla="*/ 3263088 w 5388585"/>
              <a:gd name="csY5" fmla="*/ 0 h 738664"/>
              <a:gd name="csX6" fmla="*/ 3915705 w 5388585"/>
              <a:gd name="csY6" fmla="*/ 0 h 738664"/>
              <a:gd name="csX7" fmla="*/ 4352779 w 5388585"/>
              <a:gd name="csY7" fmla="*/ 0 h 738664"/>
              <a:gd name="csX8" fmla="*/ 5388585 w 5388585"/>
              <a:gd name="csY8" fmla="*/ 0 h 738664"/>
              <a:gd name="csX9" fmla="*/ 5388585 w 5388585"/>
              <a:gd name="csY9" fmla="*/ 384105 h 738664"/>
              <a:gd name="csX10" fmla="*/ 5388585 w 5388585"/>
              <a:gd name="csY10" fmla="*/ 738664 h 738664"/>
              <a:gd name="csX11" fmla="*/ 4897625 w 5388585"/>
              <a:gd name="csY11" fmla="*/ 738664 h 738664"/>
              <a:gd name="csX12" fmla="*/ 4191122 w 5388585"/>
              <a:gd name="csY12" fmla="*/ 738664 h 738664"/>
              <a:gd name="csX13" fmla="*/ 3646276 w 5388585"/>
              <a:gd name="csY13" fmla="*/ 738664 h 738664"/>
              <a:gd name="csX14" fmla="*/ 2939772 w 5388585"/>
              <a:gd name="csY14" fmla="*/ 738664 h 738664"/>
              <a:gd name="csX15" fmla="*/ 2448813 w 5388585"/>
              <a:gd name="csY15" fmla="*/ 738664 h 738664"/>
              <a:gd name="csX16" fmla="*/ 2011738 w 5388585"/>
              <a:gd name="csY16" fmla="*/ 738664 h 738664"/>
              <a:gd name="csX17" fmla="*/ 1574664 w 5388585"/>
              <a:gd name="csY17" fmla="*/ 738664 h 738664"/>
              <a:gd name="csX18" fmla="*/ 922047 w 5388585"/>
              <a:gd name="csY18" fmla="*/ 738664 h 738664"/>
              <a:gd name="csX19" fmla="*/ 0 w 5388585"/>
              <a:gd name="csY19" fmla="*/ 738664 h 738664"/>
              <a:gd name="csX20" fmla="*/ 0 w 5388585"/>
              <a:gd name="csY20" fmla="*/ 369332 h 738664"/>
              <a:gd name="csX21" fmla="*/ 0 w 5388585"/>
              <a:gd name="csY21" fmla="*/ 0 h 738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388585" h="738664" fill="none" extrusionOk="0">
                <a:moveTo>
                  <a:pt x="0" y="0"/>
                </a:moveTo>
                <a:cubicBezTo>
                  <a:pt x="186833" y="-56757"/>
                  <a:pt x="523019" y="57673"/>
                  <a:pt x="706503" y="0"/>
                </a:cubicBezTo>
                <a:cubicBezTo>
                  <a:pt x="889987" y="-57673"/>
                  <a:pt x="1135378" y="14244"/>
                  <a:pt x="1359121" y="0"/>
                </a:cubicBezTo>
                <a:cubicBezTo>
                  <a:pt x="1582864" y="-14244"/>
                  <a:pt x="1710056" y="71316"/>
                  <a:pt x="1957853" y="0"/>
                </a:cubicBezTo>
                <a:cubicBezTo>
                  <a:pt x="2205650" y="-71316"/>
                  <a:pt x="2428236" y="57893"/>
                  <a:pt x="2556584" y="0"/>
                </a:cubicBezTo>
                <a:cubicBezTo>
                  <a:pt x="2684932" y="-57893"/>
                  <a:pt x="2983054" y="16482"/>
                  <a:pt x="3263088" y="0"/>
                </a:cubicBezTo>
                <a:cubicBezTo>
                  <a:pt x="3543122" y="-16482"/>
                  <a:pt x="3772235" y="21344"/>
                  <a:pt x="3915705" y="0"/>
                </a:cubicBezTo>
                <a:cubicBezTo>
                  <a:pt x="4059175" y="-21344"/>
                  <a:pt x="4227945" y="39358"/>
                  <a:pt x="4352779" y="0"/>
                </a:cubicBezTo>
                <a:cubicBezTo>
                  <a:pt x="4477613" y="-39358"/>
                  <a:pt x="4872033" y="8242"/>
                  <a:pt x="5388585" y="0"/>
                </a:cubicBezTo>
                <a:cubicBezTo>
                  <a:pt x="5390527" y="130597"/>
                  <a:pt x="5357722" y="211814"/>
                  <a:pt x="5388585" y="384105"/>
                </a:cubicBezTo>
                <a:cubicBezTo>
                  <a:pt x="5419448" y="556397"/>
                  <a:pt x="5353285" y="663710"/>
                  <a:pt x="5388585" y="738664"/>
                </a:cubicBezTo>
                <a:cubicBezTo>
                  <a:pt x="5273641" y="762748"/>
                  <a:pt x="5085723" y="708379"/>
                  <a:pt x="4897625" y="738664"/>
                </a:cubicBezTo>
                <a:cubicBezTo>
                  <a:pt x="4709527" y="768949"/>
                  <a:pt x="4363692" y="673136"/>
                  <a:pt x="4191122" y="738664"/>
                </a:cubicBezTo>
                <a:cubicBezTo>
                  <a:pt x="4018552" y="804192"/>
                  <a:pt x="3896765" y="673716"/>
                  <a:pt x="3646276" y="738664"/>
                </a:cubicBezTo>
                <a:cubicBezTo>
                  <a:pt x="3395787" y="803612"/>
                  <a:pt x="3245956" y="696525"/>
                  <a:pt x="2939772" y="738664"/>
                </a:cubicBezTo>
                <a:cubicBezTo>
                  <a:pt x="2633588" y="780803"/>
                  <a:pt x="2653435" y="697819"/>
                  <a:pt x="2448813" y="738664"/>
                </a:cubicBezTo>
                <a:cubicBezTo>
                  <a:pt x="2244191" y="779509"/>
                  <a:pt x="2125308" y="728383"/>
                  <a:pt x="2011738" y="738664"/>
                </a:cubicBezTo>
                <a:cubicBezTo>
                  <a:pt x="1898168" y="748945"/>
                  <a:pt x="1665169" y="719212"/>
                  <a:pt x="1574664" y="738664"/>
                </a:cubicBezTo>
                <a:cubicBezTo>
                  <a:pt x="1484159" y="758116"/>
                  <a:pt x="1080928" y="724656"/>
                  <a:pt x="922047" y="738664"/>
                </a:cubicBezTo>
                <a:cubicBezTo>
                  <a:pt x="763166" y="752672"/>
                  <a:pt x="285491" y="631326"/>
                  <a:pt x="0" y="738664"/>
                </a:cubicBezTo>
                <a:cubicBezTo>
                  <a:pt x="-24954" y="572617"/>
                  <a:pt x="27326" y="531652"/>
                  <a:pt x="0" y="369332"/>
                </a:cubicBezTo>
                <a:cubicBezTo>
                  <a:pt x="-27326" y="207012"/>
                  <a:pt x="4566" y="118566"/>
                  <a:pt x="0" y="0"/>
                </a:cubicBezTo>
                <a:close/>
              </a:path>
              <a:path w="5388585" h="738664" stroke="0" extrusionOk="0">
                <a:moveTo>
                  <a:pt x="0" y="0"/>
                </a:moveTo>
                <a:cubicBezTo>
                  <a:pt x="207126" y="-60795"/>
                  <a:pt x="415915" y="26688"/>
                  <a:pt x="544846" y="0"/>
                </a:cubicBezTo>
                <a:cubicBezTo>
                  <a:pt x="673777" y="-26688"/>
                  <a:pt x="778491" y="29955"/>
                  <a:pt x="981920" y="0"/>
                </a:cubicBezTo>
                <a:cubicBezTo>
                  <a:pt x="1185349" y="-29955"/>
                  <a:pt x="1545902" y="15685"/>
                  <a:pt x="1688423" y="0"/>
                </a:cubicBezTo>
                <a:cubicBezTo>
                  <a:pt x="1830944" y="-15685"/>
                  <a:pt x="2020339" y="32625"/>
                  <a:pt x="2233269" y="0"/>
                </a:cubicBezTo>
                <a:cubicBezTo>
                  <a:pt x="2446199" y="-32625"/>
                  <a:pt x="2617622" y="42461"/>
                  <a:pt x="2778115" y="0"/>
                </a:cubicBezTo>
                <a:cubicBezTo>
                  <a:pt x="2938608" y="-42461"/>
                  <a:pt x="3282777" y="4580"/>
                  <a:pt x="3484618" y="0"/>
                </a:cubicBezTo>
                <a:cubicBezTo>
                  <a:pt x="3686459" y="-4580"/>
                  <a:pt x="3871438" y="24939"/>
                  <a:pt x="3975578" y="0"/>
                </a:cubicBezTo>
                <a:cubicBezTo>
                  <a:pt x="4079718" y="-24939"/>
                  <a:pt x="4479581" y="59600"/>
                  <a:pt x="4682082" y="0"/>
                </a:cubicBezTo>
                <a:cubicBezTo>
                  <a:pt x="4884583" y="-59600"/>
                  <a:pt x="5207387" y="16137"/>
                  <a:pt x="5388585" y="0"/>
                </a:cubicBezTo>
                <a:cubicBezTo>
                  <a:pt x="5405705" y="100193"/>
                  <a:pt x="5355510" y="257057"/>
                  <a:pt x="5388585" y="369332"/>
                </a:cubicBezTo>
                <a:cubicBezTo>
                  <a:pt x="5421660" y="481607"/>
                  <a:pt x="5345795" y="631012"/>
                  <a:pt x="5388585" y="738664"/>
                </a:cubicBezTo>
                <a:cubicBezTo>
                  <a:pt x="5149878" y="804730"/>
                  <a:pt x="4913516" y="721954"/>
                  <a:pt x="4735967" y="738664"/>
                </a:cubicBezTo>
                <a:cubicBezTo>
                  <a:pt x="4558418" y="755374"/>
                  <a:pt x="4371010" y="669454"/>
                  <a:pt x="4029464" y="738664"/>
                </a:cubicBezTo>
                <a:cubicBezTo>
                  <a:pt x="3687918" y="807874"/>
                  <a:pt x="3507143" y="682645"/>
                  <a:pt x="3322961" y="738664"/>
                </a:cubicBezTo>
                <a:cubicBezTo>
                  <a:pt x="3138779" y="794683"/>
                  <a:pt x="2996413" y="713640"/>
                  <a:pt x="2832001" y="738664"/>
                </a:cubicBezTo>
                <a:cubicBezTo>
                  <a:pt x="2667589" y="763688"/>
                  <a:pt x="2386971" y="698963"/>
                  <a:pt x="2233269" y="738664"/>
                </a:cubicBezTo>
                <a:cubicBezTo>
                  <a:pt x="2079567" y="778365"/>
                  <a:pt x="1717794" y="712395"/>
                  <a:pt x="1526766" y="738664"/>
                </a:cubicBezTo>
                <a:cubicBezTo>
                  <a:pt x="1335738" y="764933"/>
                  <a:pt x="1168682" y="679175"/>
                  <a:pt x="928034" y="738664"/>
                </a:cubicBezTo>
                <a:cubicBezTo>
                  <a:pt x="687386" y="798153"/>
                  <a:pt x="367337" y="729913"/>
                  <a:pt x="0" y="738664"/>
                </a:cubicBezTo>
                <a:cubicBezTo>
                  <a:pt x="-19740" y="570931"/>
                  <a:pt x="19761" y="497873"/>
                  <a:pt x="0" y="384105"/>
                </a:cubicBezTo>
                <a:cubicBezTo>
                  <a:pt x="-19761" y="270337"/>
                  <a:pt x="45686" y="11759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400" b="1" dirty="0"/>
              <a:t>50 mln zł </a:t>
            </a:r>
            <a:r>
              <a:rPr lang="pl-PL" sz="1400" dirty="0"/>
              <a:t>= koszt całkowity projektu, stanowiący sumę wydatków kwalifikowanych i niekwalifikowanych (zawiera podatek VAT, niezależnie od tego, czy stanowi on wydatek kwalifikowalny w danym projekcie)</a:t>
            </a:r>
          </a:p>
        </p:txBody>
      </p:sp>
    </p:spTree>
    <p:extLst>
      <p:ext uri="{BB962C8B-B14F-4D97-AF65-F5344CB8AC3E}">
        <p14:creationId xmlns:p14="http://schemas.microsoft.com/office/powerpoint/2010/main" val="240371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Ceny stałe</a:t>
            </a:r>
          </a:p>
          <a:p>
            <a:pPr marL="0" indent="0">
              <a:buNone/>
            </a:pPr>
            <a:r>
              <a:rPr lang="pl-PL" dirty="0"/>
              <a:t>Dla analizy w cenach </a:t>
            </a:r>
            <a:r>
              <a:rPr lang="pl-PL" dirty="0">
                <a:highlight>
                  <a:srgbClr val="FFFFFF"/>
                </a:highlight>
              </a:rPr>
              <a:t>stałych należy przyjąć jednostkowe ceny energii, podstawowych surowców energetycznych, energii elektrycznej i cieplnej oraz innych kosztów operacyjnych ponoszonych przez wnioskodawcę zgodnie ze stanem faktycznym na dzień ogłoszenia naboru wniosków.</a:t>
            </a:r>
          </a:p>
          <a:p>
            <a:pPr marL="0" indent="0">
              <a:buNone/>
            </a:pPr>
            <a:r>
              <a:rPr lang="pl-PL" dirty="0">
                <a:highlight>
                  <a:srgbClr val="FFFFFF"/>
                </a:highlight>
              </a:rPr>
              <a:t>Po stronie przychodowej należy przyjąć przychody generowane przez projekt (jeżeli dotyczy).</a:t>
            </a:r>
          </a:p>
          <a:p>
            <a:pPr marL="0" indent="0">
              <a:buNone/>
            </a:pPr>
            <a:r>
              <a:rPr lang="pl-PL" b="1" dirty="0">
                <a:highlight>
                  <a:srgbClr val="FFFFFF"/>
                </a:highlight>
              </a:rPr>
              <a:t>Wszystkie przyjęte jednostkowe założenia przychodowo-kosztowe powinny pozostać niezmienne w całym okresie odniesienia</a:t>
            </a:r>
            <a:r>
              <a:rPr lang="pl-PL" b="1" dirty="0"/>
              <a:t>. </a:t>
            </a:r>
          </a:p>
          <a:p>
            <a:pPr marL="0" indent="0">
              <a:buNone/>
            </a:pPr>
            <a:r>
              <a:rPr lang="pl-PL" b="1" dirty="0">
                <a:highlight>
                  <a:srgbClr val="FFFFFF"/>
                </a:highlight>
              </a:rPr>
              <a:t>Wszystkie przyjęte jednostkowe założenia przychodowo-kosztowe powinny zostać szczegółowo opisane w Studium Wykonalności</a:t>
            </a:r>
            <a:r>
              <a:rPr lang="pl-PL" b="1" dirty="0"/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399507" y="360363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DA37B94-D69E-4778-362F-9CA42162589C}"/>
              </a:ext>
            </a:extLst>
          </p:cNvPr>
          <p:cNvSpPr txBox="1">
            <a:spLocks/>
          </p:cNvSpPr>
          <p:nvPr/>
        </p:nvSpPr>
        <p:spPr bwMode="auto">
          <a:xfrm>
            <a:off x="6431855" y="695649"/>
            <a:ext cx="4860560" cy="583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OBOWIĄZUJĄCE DOKUMENTY</a:t>
            </a: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APLIKACYJNE</a:t>
            </a:r>
          </a:p>
          <a:p>
            <a:pPr marL="446088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II.1. Wniosek o dofinansowanie</a:t>
            </a:r>
          </a:p>
          <a:p>
            <a:pPr marL="804863" indent="-35877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II.2	 Załączniki do wniosku o dofinansowanie</a:t>
            </a: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romanUcPeriod" startAt="3"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FINANSOWA</a:t>
            </a:r>
          </a:p>
          <a:p>
            <a:pPr marL="936000" indent="-47307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III.1	Założenia do analizy finansowej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	Wykonalność i stabilność finansowa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	Efektywność finansowa projektu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 Ustalenie wysokości dofinansowania 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III.5	Analiza ekonomiczna, analiza kosztów i korzyści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III.6	Analiza ryzyka i wrażliwości </a:t>
            </a:r>
          </a:p>
          <a:p>
            <a:pPr marL="892175" indent="-43973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III.7 Uproszczenia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KRYTERIA OCENY PROJEKTU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IV.1 Kryteria merytoryczne</a:t>
            </a:r>
          </a:p>
          <a:p>
            <a:pPr marL="271463" indent="-27146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	ZABEZPIECZENIE ZWROTU ŚRODKÓW</a:t>
            </a:r>
          </a:p>
          <a:p>
            <a:endParaRPr lang="pl-PL" sz="1600" dirty="0"/>
          </a:p>
        </p:txBody>
      </p:sp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8D6727F-92DC-8074-D290-B9EA3703D3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pic>
        <p:nvPicPr>
          <p:cNvPr id="6" name="Obraz 5" descr="Obraz zawierający na wolnym powietrzu, krajobraz, trawa, Zasoby wodne&#10;&#10;Opis wygenerowany automatycznie">
            <a:extLst>
              <a:ext uri="{FF2B5EF4-FFF2-40B4-BE49-F238E27FC236}">
                <a16:creationId xmlns:a16="http://schemas.microsoft.com/office/drawing/2014/main" id="{46CB8775-B182-BE79-7571-680E46782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r="14709"/>
          <a:stretch/>
        </p:blipFill>
        <p:spPr>
          <a:xfrm>
            <a:off x="-1" y="454856"/>
            <a:ext cx="6179711" cy="58320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Założenia makroekonomiczne: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/>
              <a:t>Zgodnie z „Wytycznymi dotyczącymi stosowania jednolitych wskaźników makroekonomicznych będących podstawą oszacowania skutków finansowych projektowanych ustaw” Ministra Finansów z dnia 10.10.2024 r. (albo w nowszej wersji tych wytycznych, jeżeli jest dostępna).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/>
              <a:t>Dla okresu analizy wykraczającego poza okres prognozy zawartej w ww.  dokumencie należy stosować wartości, jak z ostatniego roku ww. wytycznych. Wytyczne te będą podlegały okresowej aktualizacji (ostatnia wersja jest datowana na maj 2026 r.).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dirty="0"/>
              <a:t>W przypadku stawek podatkowych (w tym stawek VAT), należy stosować ich wartości, zgodnie z obowiązującymi przepisami.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Rezerwa na nieprzewidziane wydatki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Wnioskodawca ma możliwość uwzględniania rezerwy na nieprzewidziane wydatki (tzw. rezerwa inwestycyjna), ale z zastrzeżeniem, że </a:t>
            </a:r>
            <a:r>
              <a:rPr lang="pl-PL" b="1" dirty="0"/>
              <a:t>maksymalna jej wartość nie może przekraczać 15% całkowitych nakładów inwestycyjnych </a:t>
            </a:r>
            <a:r>
              <a:rPr lang="pl-PL" dirty="0"/>
              <a:t>oraz z zastrzeżeniem, że do wnioskowanego projektu załączona jest szczegółowa analiza ryzyka, uzasadniająca utworzenie rezerwy.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Szczegółowe regulacje dotyczące rezerwy zawiera Załącznik nr 3 do Regulaminu wyboru projektów.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Całkowity koszt projektu/inwestycji obejmuje wydatki kwalifikowalne i niekwalifikowalne, o których mowa w dokumencie „Wytyczne dotyczące zagadnień związanych z przygotowaniem projektów inwestycyjnych, w tym hybrydowych na lata 2021-2027”.</a:t>
            </a:r>
          </a:p>
          <a:p>
            <a:pPr marL="0" indent="0" algn="just">
              <a:buNone/>
            </a:pPr>
            <a:endParaRPr lang="pl-PL" b="1" u="sng" dirty="0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0" indent="0" algn="just">
              <a:buNone/>
            </a:pPr>
            <a:endParaRPr lang="pl-PL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9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Rezerwa na nieprzewidziane wydatki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Rezerw na nieprzewidziane wydatki nie uwzględnia się dla potrzeb kalkulacji wskaźników efektywności finansowej i ekonomicznej oraz trwałości finansowej projektu z uwagi na fakt, iż nie stanowią one przepływu środków pieniężnych. W związku z tym, wartość rezerw na nieprzewidziane wydatki należy prezentować oddzielnie od nakładów inwestycyjnych na realizację projektu.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l-P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Rezerwa na nieprzewidziane wydatki nie stanowi kosztów operacyjnych. Ponadto niepieniężne pozycje rachunkowe, takie jak rezerwy na nieprzewidziane wydatki, nie mogą być przedmiotem analizy finansowej.</a:t>
            </a:r>
          </a:p>
          <a:p>
            <a:pPr marL="0" indent="0" algn="just">
              <a:buNone/>
            </a:pPr>
            <a:endParaRPr lang="pl-PL" b="1" u="sng" dirty="0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0" indent="0" algn="just">
              <a:buNone/>
            </a:pPr>
            <a:endParaRPr lang="pl-PL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1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1. Założenia do analizy finansowej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Zmiany w kapitale obrotowym netto</a:t>
            </a:r>
          </a:p>
          <a:p>
            <a:pPr marL="0" indent="0">
              <a:buNone/>
            </a:pPr>
            <a:r>
              <a:rPr lang="pl-PL" dirty="0"/>
              <a:t>Zmiany KON nie są uwzględniane w analizie finansowej (obliczenie wskaźników efektywności finansowej), ale uwzględnia się je w analizie trwałości.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</a:rPr>
              <a:t>Wartość rezydualna</a:t>
            </a:r>
          </a:p>
          <a:p>
            <a:pPr marL="0" indent="0" algn="just">
              <a:buNone/>
            </a:pPr>
            <a:r>
              <a:rPr lang="pl-PL" dirty="0">
                <a:highlight>
                  <a:srgbClr val="FFFFFF"/>
                </a:highlight>
              </a:rPr>
              <a:t>Obliczana w ostatnim roku okresu odniesienia w oparciu o bieżącą wartość aktywów netto w ostatnim roku analizy (wycena wartości aktywów trwałych netto, określona przy wykorzystaniu metody i okresu amortyzacji zgodnych z polityką rachunkowości beneficjenta/operatora).</a:t>
            </a:r>
          </a:p>
          <a:p>
            <a:pPr marL="0" indent="0" algn="just">
              <a:buNone/>
            </a:pPr>
            <a:endParaRPr lang="pl-PL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2. Wykonalność i stabilność finansowa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Wykonalność finansowa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O wykonalności finansowej projektu decyduje możliwość zapewnienia źródeł jego finansowania na które składa się:</a:t>
            </a:r>
          </a:p>
          <a:p>
            <a:pPr marL="788988" lvl="2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dirty="0"/>
              <a:t>wnioskowana kwota dofinansowania dla projektu;</a:t>
            </a:r>
          </a:p>
          <a:p>
            <a:pPr marL="788988" lvl="2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dirty="0"/>
              <a:t>wkład własny wnioskodawcy.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Tym samym, poza wnioskowanym finansowaniem ze środków UE należy wskazać źródła pochodzenia wkładu własnego, złożyć oświadczenie o jego zapewnieniu wraz z posiadanymi dokumentami potwierdzającymi jego źródła (nie dotyczy środków generowanych w ramach prowadzonej działalności).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Wykazanie przez Wnioskodawcę zbilansowania źródeł finansowania wkładu własnego ma fundamentalne znaczenie dla potwierdzenia spełnienia horyzontalnych kryteriów wyboru projektów (obligatoryjnych, ocenianych zerojedynkowo): </a:t>
            </a:r>
            <a:r>
              <a:rPr lang="pl-PL" b="1" dirty="0"/>
              <a:t>stabilność finansowa projektu oraz poprawności analizy finansowej i ekonomicznej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D5B9712-4F38-452D-6296-130DB3AB0192}"/>
              </a:ext>
            </a:extLst>
          </p:cNvPr>
          <p:cNvSpPr txBox="1"/>
          <p:nvPr/>
        </p:nvSpPr>
        <p:spPr>
          <a:xfrm>
            <a:off x="6431855" y="359838"/>
            <a:ext cx="5977548" cy="954107"/>
          </a:xfrm>
          <a:custGeom>
            <a:avLst/>
            <a:gdLst>
              <a:gd name="csX0" fmla="*/ 0 w 5977548"/>
              <a:gd name="csY0" fmla="*/ 0 h 954107"/>
              <a:gd name="csX1" fmla="*/ 418428 w 5977548"/>
              <a:gd name="csY1" fmla="*/ 0 h 954107"/>
              <a:gd name="csX2" fmla="*/ 1135734 w 5977548"/>
              <a:gd name="csY2" fmla="*/ 0 h 954107"/>
              <a:gd name="csX3" fmla="*/ 1793264 w 5977548"/>
              <a:gd name="csY3" fmla="*/ 0 h 954107"/>
              <a:gd name="csX4" fmla="*/ 2211693 w 5977548"/>
              <a:gd name="csY4" fmla="*/ 0 h 954107"/>
              <a:gd name="csX5" fmla="*/ 2749672 w 5977548"/>
              <a:gd name="csY5" fmla="*/ 0 h 954107"/>
              <a:gd name="csX6" fmla="*/ 3466978 w 5977548"/>
              <a:gd name="csY6" fmla="*/ 0 h 954107"/>
              <a:gd name="csX7" fmla="*/ 4064733 w 5977548"/>
              <a:gd name="csY7" fmla="*/ 0 h 954107"/>
              <a:gd name="csX8" fmla="*/ 4722263 w 5977548"/>
              <a:gd name="csY8" fmla="*/ 0 h 954107"/>
              <a:gd name="csX9" fmla="*/ 5260242 w 5977548"/>
              <a:gd name="csY9" fmla="*/ 0 h 954107"/>
              <a:gd name="csX10" fmla="*/ 5977548 w 5977548"/>
              <a:gd name="csY10" fmla="*/ 0 h 954107"/>
              <a:gd name="csX11" fmla="*/ 5977548 w 5977548"/>
              <a:gd name="csY11" fmla="*/ 496136 h 954107"/>
              <a:gd name="csX12" fmla="*/ 5977548 w 5977548"/>
              <a:gd name="csY12" fmla="*/ 954107 h 954107"/>
              <a:gd name="csX13" fmla="*/ 5559120 w 5977548"/>
              <a:gd name="csY13" fmla="*/ 954107 h 954107"/>
              <a:gd name="csX14" fmla="*/ 5140691 w 5977548"/>
              <a:gd name="csY14" fmla="*/ 954107 h 954107"/>
              <a:gd name="csX15" fmla="*/ 4483161 w 5977548"/>
              <a:gd name="csY15" fmla="*/ 954107 h 954107"/>
              <a:gd name="csX16" fmla="*/ 4064733 w 5977548"/>
              <a:gd name="csY16" fmla="*/ 954107 h 954107"/>
              <a:gd name="csX17" fmla="*/ 3466978 w 5977548"/>
              <a:gd name="csY17" fmla="*/ 954107 h 954107"/>
              <a:gd name="csX18" fmla="*/ 2988774 w 5977548"/>
              <a:gd name="csY18" fmla="*/ 954107 h 954107"/>
              <a:gd name="csX19" fmla="*/ 2391019 w 5977548"/>
              <a:gd name="csY19" fmla="*/ 954107 h 954107"/>
              <a:gd name="csX20" fmla="*/ 1793264 w 5977548"/>
              <a:gd name="csY20" fmla="*/ 954107 h 954107"/>
              <a:gd name="csX21" fmla="*/ 1195510 w 5977548"/>
              <a:gd name="csY21" fmla="*/ 954107 h 954107"/>
              <a:gd name="csX22" fmla="*/ 597755 w 5977548"/>
              <a:gd name="csY22" fmla="*/ 954107 h 954107"/>
              <a:gd name="csX23" fmla="*/ 0 w 5977548"/>
              <a:gd name="csY23" fmla="*/ 954107 h 954107"/>
              <a:gd name="csX24" fmla="*/ 0 w 5977548"/>
              <a:gd name="csY24" fmla="*/ 467512 h 954107"/>
              <a:gd name="csX25" fmla="*/ 0 w 5977548"/>
              <a:gd name="csY25" fmla="*/ 0 h 954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5977548" h="954107" fill="none" extrusionOk="0">
                <a:moveTo>
                  <a:pt x="0" y="0"/>
                </a:moveTo>
                <a:cubicBezTo>
                  <a:pt x="141479" y="-41183"/>
                  <a:pt x="221598" y="25846"/>
                  <a:pt x="418428" y="0"/>
                </a:cubicBezTo>
                <a:cubicBezTo>
                  <a:pt x="615258" y="-25846"/>
                  <a:pt x="862670" y="29807"/>
                  <a:pt x="1135734" y="0"/>
                </a:cubicBezTo>
                <a:cubicBezTo>
                  <a:pt x="1408798" y="-29807"/>
                  <a:pt x="1519648" y="52469"/>
                  <a:pt x="1793264" y="0"/>
                </a:cubicBezTo>
                <a:cubicBezTo>
                  <a:pt x="2066880" y="-52469"/>
                  <a:pt x="2076626" y="4698"/>
                  <a:pt x="2211693" y="0"/>
                </a:cubicBezTo>
                <a:cubicBezTo>
                  <a:pt x="2346760" y="-4698"/>
                  <a:pt x="2485516" y="17022"/>
                  <a:pt x="2749672" y="0"/>
                </a:cubicBezTo>
                <a:cubicBezTo>
                  <a:pt x="3013828" y="-17022"/>
                  <a:pt x="3314069" y="49855"/>
                  <a:pt x="3466978" y="0"/>
                </a:cubicBezTo>
                <a:cubicBezTo>
                  <a:pt x="3619887" y="-49855"/>
                  <a:pt x="3894834" y="59102"/>
                  <a:pt x="4064733" y="0"/>
                </a:cubicBezTo>
                <a:cubicBezTo>
                  <a:pt x="4234633" y="-59102"/>
                  <a:pt x="4560007" y="65485"/>
                  <a:pt x="4722263" y="0"/>
                </a:cubicBezTo>
                <a:cubicBezTo>
                  <a:pt x="4884519" y="-65485"/>
                  <a:pt x="5139259" y="21869"/>
                  <a:pt x="5260242" y="0"/>
                </a:cubicBezTo>
                <a:cubicBezTo>
                  <a:pt x="5381225" y="-21869"/>
                  <a:pt x="5824694" y="67809"/>
                  <a:pt x="5977548" y="0"/>
                </a:cubicBezTo>
                <a:cubicBezTo>
                  <a:pt x="5988439" y="230201"/>
                  <a:pt x="5970902" y="288870"/>
                  <a:pt x="5977548" y="496136"/>
                </a:cubicBezTo>
                <a:cubicBezTo>
                  <a:pt x="5984194" y="703402"/>
                  <a:pt x="5930383" y="769135"/>
                  <a:pt x="5977548" y="954107"/>
                </a:cubicBezTo>
                <a:cubicBezTo>
                  <a:pt x="5884602" y="957974"/>
                  <a:pt x="5689632" y="924066"/>
                  <a:pt x="5559120" y="954107"/>
                </a:cubicBezTo>
                <a:cubicBezTo>
                  <a:pt x="5428608" y="984148"/>
                  <a:pt x="5309480" y="949084"/>
                  <a:pt x="5140691" y="954107"/>
                </a:cubicBezTo>
                <a:cubicBezTo>
                  <a:pt x="4971902" y="959130"/>
                  <a:pt x="4755883" y="934486"/>
                  <a:pt x="4483161" y="954107"/>
                </a:cubicBezTo>
                <a:cubicBezTo>
                  <a:pt x="4210439" y="973728"/>
                  <a:pt x="4236937" y="951784"/>
                  <a:pt x="4064733" y="954107"/>
                </a:cubicBezTo>
                <a:cubicBezTo>
                  <a:pt x="3892529" y="956430"/>
                  <a:pt x="3592061" y="907622"/>
                  <a:pt x="3466978" y="954107"/>
                </a:cubicBezTo>
                <a:cubicBezTo>
                  <a:pt x="3341896" y="1000592"/>
                  <a:pt x="3154715" y="941505"/>
                  <a:pt x="2988774" y="954107"/>
                </a:cubicBezTo>
                <a:cubicBezTo>
                  <a:pt x="2822833" y="966709"/>
                  <a:pt x="2662526" y="913298"/>
                  <a:pt x="2391019" y="954107"/>
                </a:cubicBezTo>
                <a:cubicBezTo>
                  <a:pt x="2119513" y="994916"/>
                  <a:pt x="2083542" y="905145"/>
                  <a:pt x="1793264" y="954107"/>
                </a:cubicBezTo>
                <a:cubicBezTo>
                  <a:pt x="1502987" y="1003069"/>
                  <a:pt x="1468671" y="947771"/>
                  <a:pt x="1195510" y="954107"/>
                </a:cubicBezTo>
                <a:cubicBezTo>
                  <a:pt x="922349" y="960443"/>
                  <a:pt x="803536" y="916049"/>
                  <a:pt x="597755" y="954107"/>
                </a:cubicBezTo>
                <a:cubicBezTo>
                  <a:pt x="391975" y="992165"/>
                  <a:pt x="172989" y="933442"/>
                  <a:pt x="0" y="954107"/>
                </a:cubicBezTo>
                <a:cubicBezTo>
                  <a:pt x="-20482" y="786271"/>
                  <a:pt x="36130" y="623989"/>
                  <a:pt x="0" y="467512"/>
                </a:cubicBezTo>
                <a:cubicBezTo>
                  <a:pt x="-36130" y="311036"/>
                  <a:pt x="37029" y="217275"/>
                  <a:pt x="0" y="0"/>
                </a:cubicBezTo>
                <a:close/>
              </a:path>
              <a:path w="5977548" h="954107" stroke="0" extrusionOk="0">
                <a:moveTo>
                  <a:pt x="0" y="0"/>
                </a:moveTo>
                <a:cubicBezTo>
                  <a:pt x="113815" y="-13565"/>
                  <a:pt x="310345" y="4008"/>
                  <a:pt x="537979" y="0"/>
                </a:cubicBezTo>
                <a:cubicBezTo>
                  <a:pt x="765613" y="-4008"/>
                  <a:pt x="854446" y="25433"/>
                  <a:pt x="956408" y="0"/>
                </a:cubicBezTo>
                <a:cubicBezTo>
                  <a:pt x="1058370" y="-25433"/>
                  <a:pt x="1366208" y="13240"/>
                  <a:pt x="1673713" y="0"/>
                </a:cubicBezTo>
                <a:cubicBezTo>
                  <a:pt x="1981218" y="-13240"/>
                  <a:pt x="2017179" y="37809"/>
                  <a:pt x="2211693" y="0"/>
                </a:cubicBezTo>
                <a:cubicBezTo>
                  <a:pt x="2406207" y="-37809"/>
                  <a:pt x="2552541" y="3324"/>
                  <a:pt x="2749672" y="0"/>
                </a:cubicBezTo>
                <a:cubicBezTo>
                  <a:pt x="2946803" y="-3324"/>
                  <a:pt x="3207185" y="85944"/>
                  <a:pt x="3466978" y="0"/>
                </a:cubicBezTo>
                <a:cubicBezTo>
                  <a:pt x="3726771" y="-85944"/>
                  <a:pt x="3817652" y="57326"/>
                  <a:pt x="3945182" y="0"/>
                </a:cubicBezTo>
                <a:cubicBezTo>
                  <a:pt x="4072712" y="-57326"/>
                  <a:pt x="4378986" y="7063"/>
                  <a:pt x="4662487" y="0"/>
                </a:cubicBezTo>
                <a:cubicBezTo>
                  <a:pt x="4945988" y="-7063"/>
                  <a:pt x="5093099" y="80463"/>
                  <a:pt x="5379793" y="0"/>
                </a:cubicBezTo>
                <a:cubicBezTo>
                  <a:pt x="5666487" y="-80463"/>
                  <a:pt x="5707176" y="15006"/>
                  <a:pt x="5977548" y="0"/>
                </a:cubicBezTo>
                <a:cubicBezTo>
                  <a:pt x="6007393" y="201771"/>
                  <a:pt x="5977045" y="390922"/>
                  <a:pt x="5977548" y="496136"/>
                </a:cubicBezTo>
                <a:cubicBezTo>
                  <a:pt x="5978051" y="601350"/>
                  <a:pt x="5975698" y="842600"/>
                  <a:pt x="5977548" y="954107"/>
                </a:cubicBezTo>
                <a:cubicBezTo>
                  <a:pt x="5791059" y="963118"/>
                  <a:pt x="5687500" y="935205"/>
                  <a:pt x="5559120" y="954107"/>
                </a:cubicBezTo>
                <a:cubicBezTo>
                  <a:pt x="5430740" y="973009"/>
                  <a:pt x="5150222" y="896695"/>
                  <a:pt x="4841814" y="954107"/>
                </a:cubicBezTo>
                <a:cubicBezTo>
                  <a:pt x="4533406" y="1011519"/>
                  <a:pt x="4543661" y="928208"/>
                  <a:pt x="4363610" y="954107"/>
                </a:cubicBezTo>
                <a:cubicBezTo>
                  <a:pt x="4183559" y="980006"/>
                  <a:pt x="3970723" y="942615"/>
                  <a:pt x="3765855" y="954107"/>
                </a:cubicBezTo>
                <a:cubicBezTo>
                  <a:pt x="3560988" y="965599"/>
                  <a:pt x="3390416" y="951815"/>
                  <a:pt x="3048549" y="954107"/>
                </a:cubicBezTo>
                <a:cubicBezTo>
                  <a:pt x="2706682" y="956399"/>
                  <a:pt x="2694736" y="904712"/>
                  <a:pt x="2450795" y="954107"/>
                </a:cubicBezTo>
                <a:cubicBezTo>
                  <a:pt x="2206854" y="1003502"/>
                  <a:pt x="2214843" y="938539"/>
                  <a:pt x="2032366" y="954107"/>
                </a:cubicBezTo>
                <a:cubicBezTo>
                  <a:pt x="1849889" y="969675"/>
                  <a:pt x="1677892" y="944110"/>
                  <a:pt x="1554162" y="954107"/>
                </a:cubicBezTo>
                <a:cubicBezTo>
                  <a:pt x="1430432" y="964104"/>
                  <a:pt x="1111374" y="908515"/>
                  <a:pt x="836857" y="954107"/>
                </a:cubicBezTo>
                <a:cubicBezTo>
                  <a:pt x="562341" y="999699"/>
                  <a:pt x="332054" y="921324"/>
                  <a:pt x="0" y="954107"/>
                </a:cubicBezTo>
                <a:cubicBezTo>
                  <a:pt x="-2685" y="781558"/>
                  <a:pt x="43778" y="647387"/>
                  <a:pt x="0" y="496136"/>
                </a:cubicBezTo>
                <a:cubicBezTo>
                  <a:pt x="-43778" y="344885"/>
                  <a:pt x="44917" y="137215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400" dirty="0"/>
              <a:t>Wykonalność i stabilność finansowa to analiza mająca na celu weryfikację faktu, czy wpływy finansowe (źródła finansowania projektu, przychody, oszczędności kosztów oraz inne wpływy) wystarczą na pokrycie wszystkich kosztów, w tym kosztów finansowych, </a:t>
            </a:r>
            <a:r>
              <a:rPr lang="pl-PL" sz="1400" b="1" dirty="0"/>
              <a:t>rok po roku</a:t>
            </a:r>
            <a:r>
              <a:rPr lang="pl-PL" sz="1400" dirty="0"/>
              <a:t>, na przestrzeni całego okresu odniesienia.</a:t>
            </a:r>
          </a:p>
        </p:txBody>
      </p:sp>
    </p:spTree>
    <p:extLst>
      <p:ext uri="{BB962C8B-B14F-4D97-AF65-F5344CB8AC3E}">
        <p14:creationId xmlns:p14="http://schemas.microsoft.com/office/powerpoint/2010/main" val="349293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2. Wykonalność i stabilność finansowa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Koszt/wydatki całkowity to wydatki kwalifikowane i niekwalifikowane.</a:t>
            </a:r>
          </a:p>
          <a:p>
            <a:pPr marL="0" indent="0">
              <a:buNone/>
            </a:pPr>
            <a:r>
              <a:rPr lang="pl-PL" dirty="0"/>
              <a:t>Podatek VAT dla projektów współfinansowanych z UE w ramach FENX traktowany jest jako wydatek niekwalifikowany.  </a:t>
            </a:r>
          </a:p>
          <a:p>
            <a:pPr marL="0" indent="0">
              <a:buNone/>
            </a:pPr>
            <a:r>
              <a:rPr lang="pl-PL" b="1" dirty="0"/>
              <a:t>Wydatki całkowite </a:t>
            </a:r>
            <a:r>
              <a:rPr lang="pl-PL" dirty="0"/>
              <a:t>projektu powinny być zaprezentowane </a:t>
            </a:r>
            <a:r>
              <a:rPr lang="pl-PL" b="1" dirty="0"/>
              <a:t>w podziale na: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b="1" dirty="0"/>
              <a:t>wydatki kwalifikowane </a:t>
            </a:r>
            <a:r>
              <a:rPr lang="pl-PL" dirty="0"/>
              <a:t>(ze wskazaniem źródeł ich finansowania);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b="1" dirty="0"/>
              <a:t>Wydatki niekwalifikowane </a:t>
            </a:r>
            <a:r>
              <a:rPr lang="pl-PL" dirty="0"/>
              <a:t>(ze wskazaniem podatku źródeł finansowania, w tym źródło finansowania podatku). </a:t>
            </a:r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677651C-88E0-798A-A511-12B92698A38A}"/>
              </a:ext>
            </a:extLst>
          </p:cNvPr>
          <p:cNvSpPr txBox="1"/>
          <p:nvPr/>
        </p:nvSpPr>
        <p:spPr>
          <a:xfrm>
            <a:off x="6325013" y="4772267"/>
            <a:ext cx="5133846" cy="1815882"/>
          </a:xfrm>
          <a:custGeom>
            <a:avLst/>
            <a:gdLst>
              <a:gd name="csX0" fmla="*/ 0 w 5133846"/>
              <a:gd name="csY0" fmla="*/ 0 h 1815882"/>
              <a:gd name="csX1" fmla="*/ 621766 w 5133846"/>
              <a:gd name="csY1" fmla="*/ 0 h 1815882"/>
              <a:gd name="csX2" fmla="*/ 1038178 w 5133846"/>
              <a:gd name="csY2" fmla="*/ 0 h 1815882"/>
              <a:gd name="csX3" fmla="*/ 1557267 w 5133846"/>
              <a:gd name="csY3" fmla="*/ 0 h 1815882"/>
              <a:gd name="csX4" fmla="*/ 2230371 w 5133846"/>
              <a:gd name="csY4" fmla="*/ 0 h 1815882"/>
              <a:gd name="csX5" fmla="*/ 2800798 w 5133846"/>
              <a:gd name="csY5" fmla="*/ 0 h 1815882"/>
              <a:gd name="csX6" fmla="*/ 3422564 w 5133846"/>
              <a:gd name="csY6" fmla="*/ 0 h 1815882"/>
              <a:gd name="csX7" fmla="*/ 3941653 w 5133846"/>
              <a:gd name="csY7" fmla="*/ 0 h 1815882"/>
              <a:gd name="csX8" fmla="*/ 4512080 w 5133846"/>
              <a:gd name="csY8" fmla="*/ 0 h 1815882"/>
              <a:gd name="csX9" fmla="*/ 5133846 w 5133846"/>
              <a:gd name="csY9" fmla="*/ 0 h 1815882"/>
              <a:gd name="csX10" fmla="*/ 5133846 w 5133846"/>
              <a:gd name="csY10" fmla="*/ 417653 h 1815882"/>
              <a:gd name="csX11" fmla="*/ 5133846 w 5133846"/>
              <a:gd name="csY11" fmla="*/ 817147 h 1815882"/>
              <a:gd name="csX12" fmla="*/ 5133846 w 5133846"/>
              <a:gd name="csY12" fmla="*/ 1234800 h 1815882"/>
              <a:gd name="csX13" fmla="*/ 5133846 w 5133846"/>
              <a:gd name="csY13" fmla="*/ 1815882 h 1815882"/>
              <a:gd name="csX14" fmla="*/ 4563419 w 5133846"/>
              <a:gd name="csY14" fmla="*/ 1815882 h 1815882"/>
              <a:gd name="csX15" fmla="*/ 3992991 w 5133846"/>
              <a:gd name="csY15" fmla="*/ 1815882 h 1815882"/>
              <a:gd name="csX16" fmla="*/ 3525241 w 5133846"/>
              <a:gd name="csY16" fmla="*/ 1815882 h 1815882"/>
              <a:gd name="csX17" fmla="*/ 2954814 w 5133846"/>
              <a:gd name="csY17" fmla="*/ 1815882 h 1815882"/>
              <a:gd name="csX18" fmla="*/ 2384386 w 5133846"/>
              <a:gd name="csY18" fmla="*/ 1815882 h 1815882"/>
              <a:gd name="csX19" fmla="*/ 1813959 w 5133846"/>
              <a:gd name="csY19" fmla="*/ 1815882 h 1815882"/>
              <a:gd name="csX20" fmla="*/ 1243532 w 5133846"/>
              <a:gd name="csY20" fmla="*/ 1815882 h 1815882"/>
              <a:gd name="csX21" fmla="*/ 724443 w 5133846"/>
              <a:gd name="csY21" fmla="*/ 1815882 h 1815882"/>
              <a:gd name="csX22" fmla="*/ 0 w 5133846"/>
              <a:gd name="csY22" fmla="*/ 1815882 h 1815882"/>
              <a:gd name="csX23" fmla="*/ 0 w 5133846"/>
              <a:gd name="csY23" fmla="*/ 1361912 h 1815882"/>
              <a:gd name="csX24" fmla="*/ 0 w 5133846"/>
              <a:gd name="csY24" fmla="*/ 889782 h 1815882"/>
              <a:gd name="csX25" fmla="*/ 0 w 5133846"/>
              <a:gd name="csY25" fmla="*/ 417653 h 1815882"/>
              <a:gd name="csX26" fmla="*/ 0 w 5133846"/>
              <a:gd name="csY26" fmla="*/ 0 h 18158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5133846" h="1815882" fill="none" extrusionOk="0">
                <a:moveTo>
                  <a:pt x="0" y="0"/>
                </a:moveTo>
                <a:cubicBezTo>
                  <a:pt x="186539" y="-32624"/>
                  <a:pt x="409611" y="45287"/>
                  <a:pt x="621766" y="0"/>
                </a:cubicBezTo>
                <a:cubicBezTo>
                  <a:pt x="833921" y="-45287"/>
                  <a:pt x="847640" y="32989"/>
                  <a:pt x="1038178" y="0"/>
                </a:cubicBezTo>
                <a:cubicBezTo>
                  <a:pt x="1228716" y="-32989"/>
                  <a:pt x="1374118" y="2349"/>
                  <a:pt x="1557267" y="0"/>
                </a:cubicBezTo>
                <a:cubicBezTo>
                  <a:pt x="1740416" y="-2349"/>
                  <a:pt x="2072036" y="27394"/>
                  <a:pt x="2230371" y="0"/>
                </a:cubicBezTo>
                <a:cubicBezTo>
                  <a:pt x="2388706" y="-27394"/>
                  <a:pt x="2672359" y="19245"/>
                  <a:pt x="2800798" y="0"/>
                </a:cubicBezTo>
                <a:cubicBezTo>
                  <a:pt x="2929237" y="-19245"/>
                  <a:pt x="3249087" y="53465"/>
                  <a:pt x="3422564" y="0"/>
                </a:cubicBezTo>
                <a:cubicBezTo>
                  <a:pt x="3596041" y="-53465"/>
                  <a:pt x="3693355" y="56177"/>
                  <a:pt x="3941653" y="0"/>
                </a:cubicBezTo>
                <a:cubicBezTo>
                  <a:pt x="4189951" y="-56177"/>
                  <a:pt x="4326368" y="40282"/>
                  <a:pt x="4512080" y="0"/>
                </a:cubicBezTo>
                <a:cubicBezTo>
                  <a:pt x="4697792" y="-40282"/>
                  <a:pt x="4903073" y="31540"/>
                  <a:pt x="5133846" y="0"/>
                </a:cubicBezTo>
                <a:cubicBezTo>
                  <a:pt x="5177714" y="102481"/>
                  <a:pt x="5095217" y="233110"/>
                  <a:pt x="5133846" y="417653"/>
                </a:cubicBezTo>
                <a:cubicBezTo>
                  <a:pt x="5172475" y="602196"/>
                  <a:pt x="5096885" y="734904"/>
                  <a:pt x="5133846" y="817147"/>
                </a:cubicBezTo>
                <a:cubicBezTo>
                  <a:pt x="5170807" y="899390"/>
                  <a:pt x="5092203" y="1103970"/>
                  <a:pt x="5133846" y="1234800"/>
                </a:cubicBezTo>
                <a:cubicBezTo>
                  <a:pt x="5175489" y="1365630"/>
                  <a:pt x="5129891" y="1636947"/>
                  <a:pt x="5133846" y="1815882"/>
                </a:cubicBezTo>
                <a:cubicBezTo>
                  <a:pt x="4946298" y="1848948"/>
                  <a:pt x="4809437" y="1748886"/>
                  <a:pt x="4563419" y="1815882"/>
                </a:cubicBezTo>
                <a:cubicBezTo>
                  <a:pt x="4317401" y="1882878"/>
                  <a:pt x="4193534" y="1752983"/>
                  <a:pt x="3992991" y="1815882"/>
                </a:cubicBezTo>
                <a:cubicBezTo>
                  <a:pt x="3792448" y="1878781"/>
                  <a:pt x="3698237" y="1804749"/>
                  <a:pt x="3525241" y="1815882"/>
                </a:cubicBezTo>
                <a:cubicBezTo>
                  <a:pt x="3352245" y="1827015"/>
                  <a:pt x="3226391" y="1795470"/>
                  <a:pt x="2954814" y="1815882"/>
                </a:cubicBezTo>
                <a:cubicBezTo>
                  <a:pt x="2683237" y="1836294"/>
                  <a:pt x="2658278" y="1795727"/>
                  <a:pt x="2384386" y="1815882"/>
                </a:cubicBezTo>
                <a:cubicBezTo>
                  <a:pt x="2110494" y="1836037"/>
                  <a:pt x="2088138" y="1764587"/>
                  <a:pt x="1813959" y="1815882"/>
                </a:cubicBezTo>
                <a:cubicBezTo>
                  <a:pt x="1539780" y="1867177"/>
                  <a:pt x="1506307" y="1812317"/>
                  <a:pt x="1243532" y="1815882"/>
                </a:cubicBezTo>
                <a:cubicBezTo>
                  <a:pt x="980757" y="1819447"/>
                  <a:pt x="881687" y="1766906"/>
                  <a:pt x="724443" y="1815882"/>
                </a:cubicBezTo>
                <a:cubicBezTo>
                  <a:pt x="567199" y="1864858"/>
                  <a:pt x="153354" y="1808806"/>
                  <a:pt x="0" y="1815882"/>
                </a:cubicBezTo>
                <a:cubicBezTo>
                  <a:pt x="-29862" y="1602456"/>
                  <a:pt x="9232" y="1459156"/>
                  <a:pt x="0" y="1361912"/>
                </a:cubicBezTo>
                <a:cubicBezTo>
                  <a:pt x="-9232" y="1264668"/>
                  <a:pt x="2361" y="1025220"/>
                  <a:pt x="0" y="889782"/>
                </a:cubicBezTo>
                <a:cubicBezTo>
                  <a:pt x="-2361" y="754344"/>
                  <a:pt x="48917" y="615067"/>
                  <a:pt x="0" y="417653"/>
                </a:cubicBezTo>
                <a:cubicBezTo>
                  <a:pt x="-48917" y="220239"/>
                  <a:pt x="82" y="121666"/>
                  <a:pt x="0" y="0"/>
                </a:cubicBezTo>
                <a:close/>
              </a:path>
              <a:path w="5133846" h="1815882" stroke="0" extrusionOk="0">
                <a:moveTo>
                  <a:pt x="0" y="0"/>
                </a:moveTo>
                <a:cubicBezTo>
                  <a:pt x="162130" y="-36138"/>
                  <a:pt x="283298" y="22624"/>
                  <a:pt x="519089" y="0"/>
                </a:cubicBezTo>
                <a:cubicBezTo>
                  <a:pt x="754880" y="-22624"/>
                  <a:pt x="772737" y="42296"/>
                  <a:pt x="935501" y="0"/>
                </a:cubicBezTo>
                <a:cubicBezTo>
                  <a:pt x="1098265" y="-42296"/>
                  <a:pt x="1341377" y="12314"/>
                  <a:pt x="1608605" y="0"/>
                </a:cubicBezTo>
                <a:cubicBezTo>
                  <a:pt x="1875833" y="-12314"/>
                  <a:pt x="1897484" y="38107"/>
                  <a:pt x="2127694" y="0"/>
                </a:cubicBezTo>
                <a:cubicBezTo>
                  <a:pt x="2357904" y="-38107"/>
                  <a:pt x="2502502" y="60012"/>
                  <a:pt x="2646783" y="0"/>
                </a:cubicBezTo>
                <a:cubicBezTo>
                  <a:pt x="2791064" y="-60012"/>
                  <a:pt x="3145004" y="37426"/>
                  <a:pt x="3319887" y="0"/>
                </a:cubicBezTo>
                <a:cubicBezTo>
                  <a:pt x="3494770" y="-37426"/>
                  <a:pt x="3604173" y="15867"/>
                  <a:pt x="3787637" y="0"/>
                </a:cubicBezTo>
                <a:cubicBezTo>
                  <a:pt x="3971101" y="-15867"/>
                  <a:pt x="4175189" y="42062"/>
                  <a:pt x="4460742" y="0"/>
                </a:cubicBezTo>
                <a:cubicBezTo>
                  <a:pt x="4746296" y="-42062"/>
                  <a:pt x="4956488" y="4324"/>
                  <a:pt x="5133846" y="0"/>
                </a:cubicBezTo>
                <a:cubicBezTo>
                  <a:pt x="5168856" y="139813"/>
                  <a:pt x="5116055" y="318594"/>
                  <a:pt x="5133846" y="453971"/>
                </a:cubicBezTo>
                <a:cubicBezTo>
                  <a:pt x="5151637" y="589348"/>
                  <a:pt x="5100464" y="755210"/>
                  <a:pt x="5133846" y="907941"/>
                </a:cubicBezTo>
                <a:cubicBezTo>
                  <a:pt x="5167228" y="1060672"/>
                  <a:pt x="5078896" y="1259905"/>
                  <a:pt x="5133846" y="1380070"/>
                </a:cubicBezTo>
                <a:cubicBezTo>
                  <a:pt x="5188796" y="1500235"/>
                  <a:pt x="5094670" y="1625383"/>
                  <a:pt x="5133846" y="1815882"/>
                </a:cubicBezTo>
                <a:cubicBezTo>
                  <a:pt x="5011189" y="1881918"/>
                  <a:pt x="4789592" y="1813764"/>
                  <a:pt x="4563419" y="1815882"/>
                </a:cubicBezTo>
                <a:cubicBezTo>
                  <a:pt x="4337246" y="1818000"/>
                  <a:pt x="4268987" y="1807156"/>
                  <a:pt x="4095668" y="1815882"/>
                </a:cubicBezTo>
                <a:cubicBezTo>
                  <a:pt x="3922349" y="1824608"/>
                  <a:pt x="3755309" y="1773537"/>
                  <a:pt x="3525241" y="1815882"/>
                </a:cubicBezTo>
                <a:cubicBezTo>
                  <a:pt x="3295173" y="1858227"/>
                  <a:pt x="3090299" y="1771287"/>
                  <a:pt x="2852137" y="1815882"/>
                </a:cubicBezTo>
                <a:cubicBezTo>
                  <a:pt x="2613975" y="1860477"/>
                  <a:pt x="2472251" y="1762601"/>
                  <a:pt x="2281709" y="1815882"/>
                </a:cubicBezTo>
                <a:cubicBezTo>
                  <a:pt x="2091167" y="1869163"/>
                  <a:pt x="2034012" y="1813759"/>
                  <a:pt x="1865297" y="1815882"/>
                </a:cubicBezTo>
                <a:cubicBezTo>
                  <a:pt x="1696582" y="1818005"/>
                  <a:pt x="1537835" y="1809749"/>
                  <a:pt x="1397547" y="1815882"/>
                </a:cubicBezTo>
                <a:cubicBezTo>
                  <a:pt x="1257259" y="1822015"/>
                  <a:pt x="923181" y="1749243"/>
                  <a:pt x="724443" y="1815882"/>
                </a:cubicBezTo>
                <a:cubicBezTo>
                  <a:pt x="525705" y="1882521"/>
                  <a:pt x="155963" y="1734922"/>
                  <a:pt x="0" y="1815882"/>
                </a:cubicBezTo>
                <a:cubicBezTo>
                  <a:pt x="-41286" y="1669025"/>
                  <a:pt x="47521" y="1597142"/>
                  <a:pt x="0" y="1398229"/>
                </a:cubicBezTo>
                <a:cubicBezTo>
                  <a:pt x="-47521" y="1199316"/>
                  <a:pt x="19756" y="1060493"/>
                  <a:pt x="0" y="962417"/>
                </a:cubicBezTo>
                <a:cubicBezTo>
                  <a:pt x="-19756" y="864341"/>
                  <a:pt x="29439" y="685329"/>
                  <a:pt x="0" y="562923"/>
                </a:cubicBezTo>
                <a:cubicBezTo>
                  <a:pt x="-29439" y="440517"/>
                  <a:pt x="50193" y="27917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W przypadku, gdy struktura finansowania wydatków projektu uwzględnienia  finansowanie dłużne – konieczne jest także uwzględnienie w modelu finansowym warunków, na jakich mają być udzielone kredyty/pożyczki.</a:t>
            </a:r>
          </a:p>
          <a:p>
            <a:pPr marL="0" indent="0" algn="just">
              <a:buNone/>
            </a:pPr>
            <a:r>
              <a:rPr lang="pl-PL" sz="1600" dirty="0"/>
              <a:t>Studium Wykonalności powinno zawierać odpowiedni opis źródeł finansowania oraz warunków finansowych dla tych źródeł</a:t>
            </a:r>
          </a:p>
        </p:txBody>
      </p:sp>
    </p:spTree>
    <p:extLst>
      <p:ext uri="{BB962C8B-B14F-4D97-AF65-F5344CB8AC3E}">
        <p14:creationId xmlns:p14="http://schemas.microsoft.com/office/powerpoint/2010/main" val="608754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2. Wykonalność i stabilność finansowa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Stabilność finansowa</a:t>
            </a:r>
          </a:p>
          <a:p>
            <a:pPr marL="0" indent="0">
              <a:buNone/>
            </a:pPr>
            <a:r>
              <a:rPr lang="pl-PL" dirty="0"/>
              <a:t>O stabilności finansowej projektu decyduje obecna i przewidywana sytuacja finansowa Wnioskodawcy (beneficjenta), która winna wykazać, że posiada on niezbędne zasoby i mechanizmy finansowe, aby </a:t>
            </a:r>
            <a:r>
              <a:rPr lang="pl-PL" b="1" dirty="0"/>
              <a:t>pokryć koszty eksploatacji i utrzymania projektu </a:t>
            </a:r>
            <a:r>
              <a:rPr lang="pl-PL" dirty="0"/>
              <a:t>– w tym też inwestycje w infrastrukturę lub inwestycje produkcyjne – tak by zapewnić stabilność ich finansowania, co najmniej w okresie trwałości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5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2. Wykonalność i stabilność finansowa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Stabilność finansowa</a:t>
            </a:r>
          </a:p>
          <a:p>
            <a:pPr marL="0" indent="0">
              <a:buNone/>
            </a:pPr>
            <a:r>
              <a:rPr lang="pl-PL" dirty="0"/>
              <a:t>Analiza stabilności (trwałości) finansowej powinna potwierdzać, że: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/>
              <a:t>wskaźnik pokrycia obsługi długu (WPOD) jest nie niższy niż 1,2 w całym okresie odniesienia. Wskaźnik WPOD = (stan środków pieniężnych na początek roku + saldo przepływów z działalności operacyjnej + saldo przepływów z działalności inwestycyjnej + wpływy z działalności finansowej)/wydatki z działalności finansowej,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/>
              <a:t>skumulowane przepływy pieniężne netto nie są ujemne w żadnym roku analizy.</a:t>
            </a:r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l-PL" dirty="0"/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l-PL" dirty="0"/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l-PL" dirty="0"/>
          </a:p>
          <a:p>
            <a:pPr marL="788988" lvl="2" indent="-285750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50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3. Efektywność finansowa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Dla </a:t>
            </a:r>
            <a:r>
              <a:rPr lang="pl-PL" b="1" dirty="0"/>
              <a:t>każdego projektu </a:t>
            </a:r>
            <a:r>
              <a:rPr lang="pl-PL" dirty="0"/>
              <a:t>- bez względu na jego wartość - należy obliczyć: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finansową bieżącą wartość netto inwestycji (</a:t>
            </a:r>
            <a:r>
              <a:rPr lang="pl-PL" b="1" dirty="0"/>
              <a:t>FNPV/C</a:t>
            </a:r>
            <a:r>
              <a:rPr lang="pl-PL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finansową wewnętrzną stopę zwrotu z inwestycji (</a:t>
            </a:r>
            <a:r>
              <a:rPr lang="pl-PL" b="1" dirty="0"/>
              <a:t>FRR/C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Dla projektów objętych regulacjami pomocy publicznej </a:t>
            </a:r>
            <a:r>
              <a:rPr lang="pl-PL" b="1" dirty="0"/>
              <a:t>nie ma zastosowania </a:t>
            </a:r>
            <a:r>
              <a:rPr lang="pl-PL" dirty="0"/>
              <a:t>regulacja Wytycznych dotycząca ujemnej  wartości NPV/c oraz wartości FRR/c niższej od stopy dyskontowej użytej w analizie finansowej.</a:t>
            </a:r>
          </a:p>
          <a:p>
            <a:pPr marL="0" indent="0">
              <a:buNone/>
            </a:pPr>
            <a:r>
              <a:rPr lang="pl-PL" b="1" dirty="0"/>
              <a:t>Dla projektów o wartości powyżej 50 mln zł </a:t>
            </a:r>
            <a:r>
              <a:rPr lang="pl-PL" dirty="0"/>
              <a:t>wymagane jest obliczenie także wskaźników </a:t>
            </a:r>
            <a:r>
              <a:rPr lang="pl-PL" b="1" u="sng" dirty="0"/>
              <a:t>FNPV/K</a:t>
            </a:r>
            <a:r>
              <a:rPr lang="pl-PL" dirty="0"/>
              <a:t> (finansowa bieżąca wartość netto kapitału) i </a:t>
            </a:r>
            <a:r>
              <a:rPr lang="pl-PL" b="1" u="sng" dirty="0"/>
              <a:t>FRR/K</a:t>
            </a:r>
            <a:r>
              <a:rPr lang="pl-PL" dirty="0"/>
              <a:t> (finansowa wewnętrzna stopa zwrotu z kapitału).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9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>
            <a:normAutofit/>
          </a:bodyPr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4. Ustalenie wysokości dofinansowania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/>
          </a:bodyPr>
          <a:lstStyle/>
          <a:p>
            <a:pPr marL="90487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0487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dofinansowania dla projektów realizowanych w ramach:</a:t>
            </a: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pl-PL" b="1" dirty="0"/>
              <a:t>Nabór nr FENX.11.02-IW.01-001/26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pl-PL" b="1" dirty="0"/>
              <a:t>Wspieranie ochrony krytycznej infrastruktury energetycznej oraz magazynów ciepła na poziomie systemowym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90487" indent="0">
              <a:buNone/>
            </a:pPr>
            <a:r>
              <a:rPr lang="pl-PL" dirty="0"/>
              <a:t>Maksymalny poziom dofinansowania ze środków Europejskiego Funduszu Rozwoju Regionalnego w wydatkach kwalifikowalnych na poziomie projektu odpowiada maksymalnej intensywności pomocy wskazanej w § 3 ust. 10 Regulaminu wyboru projektów.</a:t>
            </a:r>
          </a:p>
          <a:p>
            <a:pPr marL="90487" indent="0">
              <a:buNone/>
            </a:pPr>
            <a:r>
              <a:rPr lang="pl-PL" dirty="0"/>
              <a:t>Maksymalny poziom dofinansowania wyliczany jest w Kalkulatorze pomocy publicznej, stanowiącym Załącznik nr 22 do wniosku o dofinansowanie.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</a:p>
          <a:p>
            <a:pPr marL="90487" indent="0">
              <a:buNone/>
            </a:pPr>
            <a:r>
              <a:rPr lang="pl-P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Minimalna wartość dofinansowania: brak regulacji.</a:t>
            </a:r>
          </a:p>
          <a:p>
            <a:pPr marL="90487" indent="0">
              <a:buNone/>
            </a:pPr>
            <a:r>
              <a:rPr lang="pl-P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Maksymalna wartość dofinansowania: brak regulacji.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9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I. OBOWIĄZUJĄCE DOKUMENTY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analizy i oceny finansowej projektów w perspektywie 2021-2027 mają zastosowanie: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„Wytyczne dotyczące zagadnień związanych z przygotowaniem projektów inwestycyjnych, w tym hybrydowych na lata 2021-2027”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(Minister Funduszy i Polityki Regionalnej, Warszawa, dn. 05.03.2023 r. - dalej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„Wytyczne”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które opisują sposób sporządzania niektórych elementów studium wykonalności, w tym w szczególności dotyczących analizy finansowej i ekonomicznej projektów inwestycyjnych.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94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5. Analiza ekonomiczna, analiza kosztów i korzyści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Analiza ekonomiczna (CBA)</a:t>
            </a:r>
          </a:p>
          <a:p>
            <a:pPr marL="56832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polega na skorygowaniu wyników analizy finansowej o efekty fiskalne, efekty zewnętrzne i ceny rozrachunkowe;</a:t>
            </a:r>
          </a:p>
          <a:p>
            <a:pPr marL="56832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analizę CBA przeprowadza się w cenach stałych;</a:t>
            </a:r>
          </a:p>
          <a:p>
            <a:pPr marL="56832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do przeprowadzenia analizy CBA stosuje się 3% stopę dyskontową; </a:t>
            </a:r>
          </a:p>
          <a:p>
            <a:pPr marL="56832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w celu dokonania oceny ekonomicznej projektu zaleca się stosowanie następujących wskaźników efektywności ekonomicznych:</a:t>
            </a:r>
          </a:p>
          <a:p>
            <a:pPr marL="10731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ENPV, która powinna być większa od zera, </a:t>
            </a:r>
          </a:p>
          <a:p>
            <a:pPr marL="10731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ERR, która powinna przewyższać przyjętą stopę dyskontową, </a:t>
            </a:r>
          </a:p>
          <a:p>
            <a:pPr marL="10731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relacją zdyskontowanych korzyści do zdyskontowanych kosztów (B/C), która powinna być wyższa od jedności, co oznacza przewagę korzyści nad kosztami.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D1C0EC2-3726-FCE8-CDE9-87F5F31D237F}"/>
              </a:ext>
            </a:extLst>
          </p:cNvPr>
          <p:cNvSpPr txBox="1"/>
          <p:nvPr/>
        </p:nvSpPr>
        <p:spPr>
          <a:xfrm>
            <a:off x="8643241" y="683493"/>
            <a:ext cx="4053726" cy="584775"/>
          </a:xfrm>
          <a:custGeom>
            <a:avLst/>
            <a:gdLst>
              <a:gd name="csX0" fmla="*/ 0 w 4053726"/>
              <a:gd name="csY0" fmla="*/ 0 h 584775"/>
              <a:gd name="csX1" fmla="*/ 538566 w 4053726"/>
              <a:gd name="csY1" fmla="*/ 0 h 584775"/>
              <a:gd name="csX2" fmla="*/ 996058 w 4053726"/>
              <a:gd name="csY2" fmla="*/ 0 h 584775"/>
              <a:gd name="csX3" fmla="*/ 1494088 w 4053726"/>
              <a:gd name="csY3" fmla="*/ 0 h 584775"/>
              <a:gd name="csX4" fmla="*/ 2113729 w 4053726"/>
              <a:gd name="csY4" fmla="*/ 0 h 584775"/>
              <a:gd name="csX5" fmla="*/ 2652295 w 4053726"/>
              <a:gd name="csY5" fmla="*/ 0 h 584775"/>
              <a:gd name="csX6" fmla="*/ 3150324 w 4053726"/>
              <a:gd name="csY6" fmla="*/ 0 h 584775"/>
              <a:gd name="csX7" fmla="*/ 4053726 w 4053726"/>
              <a:gd name="csY7" fmla="*/ 0 h 584775"/>
              <a:gd name="csX8" fmla="*/ 4053726 w 4053726"/>
              <a:gd name="csY8" fmla="*/ 584775 h 584775"/>
              <a:gd name="csX9" fmla="*/ 3474622 w 4053726"/>
              <a:gd name="csY9" fmla="*/ 584775 h 584775"/>
              <a:gd name="csX10" fmla="*/ 2976593 w 4053726"/>
              <a:gd name="csY10" fmla="*/ 584775 h 584775"/>
              <a:gd name="csX11" fmla="*/ 2316415 w 4053726"/>
              <a:gd name="csY11" fmla="*/ 584775 h 584775"/>
              <a:gd name="csX12" fmla="*/ 1777848 w 4053726"/>
              <a:gd name="csY12" fmla="*/ 584775 h 584775"/>
              <a:gd name="csX13" fmla="*/ 1320356 w 4053726"/>
              <a:gd name="csY13" fmla="*/ 584775 h 584775"/>
              <a:gd name="csX14" fmla="*/ 700715 w 4053726"/>
              <a:gd name="csY14" fmla="*/ 584775 h 584775"/>
              <a:gd name="csX15" fmla="*/ 0 w 4053726"/>
              <a:gd name="csY15" fmla="*/ 584775 h 584775"/>
              <a:gd name="csX16" fmla="*/ 0 w 4053726"/>
              <a:gd name="csY16" fmla="*/ 0 h 584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053726" h="584775" fill="none" extrusionOk="0">
                <a:moveTo>
                  <a:pt x="0" y="0"/>
                </a:moveTo>
                <a:cubicBezTo>
                  <a:pt x="181861" y="-40089"/>
                  <a:pt x="412528" y="27427"/>
                  <a:pt x="538566" y="0"/>
                </a:cubicBezTo>
                <a:cubicBezTo>
                  <a:pt x="664604" y="-27427"/>
                  <a:pt x="897534" y="12018"/>
                  <a:pt x="996058" y="0"/>
                </a:cubicBezTo>
                <a:cubicBezTo>
                  <a:pt x="1094582" y="-12018"/>
                  <a:pt x="1348186" y="49649"/>
                  <a:pt x="1494088" y="0"/>
                </a:cubicBezTo>
                <a:cubicBezTo>
                  <a:pt x="1639990" y="-49649"/>
                  <a:pt x="1829602" y="20156"/>
                  <a:pt x="2113729" y="0"/>
                </a:cubicBezTo>
                <a:cubicBezTo>
                  <a:pt x="2397856" y="-20156"/>
                  <a:pt x="2532177" y="61658"/>
                  <a:pt x="2652295" y="0"/>
                </a:cubicBezTo>
                <a:cubicBezTo>
                  <a:pt x="2772413" y="-61658"/>
                  <a:pt x="2993528" y="1307"/>
                  <a:pt x="3150324" y="0"/>
                </a:cubicBezTo>
                <a:cubicBezTo>
                  <a:pt x="3307120" y="-1307"/>
                  <a:pt x="3833586" y="46244"/>
                  <a:pt x="4053726" y="0"/>
                </a:cubicBezTo>
                <a:cubicBezTo>
                  <a:pt x="4093917" y="169641"/>
                  <a:pt x="4049949" y="406760"/>
                  <a:pt x="4053726" y="584775"/>
                </a:cubicBezTo>
                <a:cubicBezTo>
                  <a:pt x="3935113" y="607782"/>
                  <a:pt x="3667998" y="521806"/>
                  <a:pt x="3474622" y="584775"/>
                </a:cubicBezTo>
                <a:cubicBezTo>
                  <a:pt x="3281246" y="647744"/>
                  <a:pt x="3180866" y="538603"/>
                  <a:pt x="2976593" y="584775"/>
                </a:cubicBezTo>
                <a:cubicBezTo>
                  <a:pt x="2772320" y="630947"/>
                  <a:pt x="2499906" y="529567"/>
                  <a:pt x="2316415" y="584775"/>
                </a:cubicBezTo>
                <a:cubicBezTo>
                  <a:pt x="2132924" y="639983"/>
                  <a:pt x="1935724" y="582247"/>
                  <a:pt x="1777848" y="584775"/>
                </a:cubicBezTo>
                <a:cubicBezTo>
                  <a:pt x="1619972" y="587303"/>
                  <a:pt x="1416152" y="533014"/>
                  <a:pt x="1320356" y="584775"/>
                </a:cubicBezTo>
                <a:cubicBezTo>
                  <a:pt x="1224560" y="636536"/>
                  <a:pt x="951184" y="574326"/>
                  <a:pt x="700715" y="584775"/>
                </a:cubicBezTo>
                <a:cubicBezTo>
                  <a:pt x="450246" y="595224"/>
                  <a:pt x="236346" y="529745"/>
                  <a:pt x="0" y="584775"/>
                </a:cubicBezTo>
                <a:cubicBezTo>
                  <a:pt x="-63726" y="298176"/>
                  <a:pt x="62719" y="198987"/>
                  <a:pt x="0" y="0"/>
                </a:cubicBezTo>
                <a:close/>
              </a:path>
              <a:path w="4053726" h="584775" stroke="0" extrusionOk="0">
                <a:moveTo>
                  <a:pt x="0" y="0"/>
                </a:moveTo>
                <a:cubicBezTo>
                  <a:pt x="206641" y="-11506"/>
                  <a:pt x="322162" y="2388"/>
                  <a:pt x="538566" y="0"/>
                </a:cubicBezTo>
                <a:cubicBezTo>
                  <a:pt x="754970" y="-2388"/>
                  <a:pt x="856254" y="39266"/>
                  <a:pt x="996058" y="0"/>
                </a:cubicBezTo>
                <a:cubicBezTo>
                  <a:pt x="1135862" y="-39266"/>
                  <a:pt x="1474826" y="3117"/>
                  <a:pt x="1656237" y="0"/>
                </a:cubicBezTo>
                <a:cubicBezTo>
                  <a:pt x="1837648" y="-3117"/>
                  <a:pt x="2051963" y="26206"/>
                  <a:pt x="2194803" y="0"/>
                </a:cubicBezTo>
                <a:cubicBezTo>
                  <a:pt x="2337643" y="-26206"/>
                  <a:pt x="2550683" y="14957"/>
                  <a:pt x="2733370" y="0"/>
                </a:cubicBezTo>
                <a:cubicBezTo>
                  <a:pt x="2916057" y="-14957"/>
                  <a:pt x="3226197" y="9054"/>
                  <a:pt x="3393548" y="0"/>
                </a:cubicBezTo>
                <a:cubicBezTo>
                  <a:pt x="3560899" y="-9054"/>
                  <a:pt x="3777492" y="14107"/>
                  <a:pt x="4053726" y="0"/>
                </a:cubicBezTo>
                <a:cubicBezTo>
                  <a:pt x="4107531" y="188898"/>
                  <a:pt x="4041412" y="349755"/>
                  <a:pt x="4053726" y="584775"/>
                </a:cubicBezTo>
                <a:cubicBezTo>
                  <a:pt x="3870518" y="635880"/>
                  <a:pt x="3775032" y="553754"/>
                  <a:pt x="3555697" y="584775"/>
                </a:cubicBezTo>
                <a:cubicBezTo>
                  <a:pt x="3336362" y="615796"/>
                  <a:pt x="3152409" y="526228"/>
                  <a:pt x="2976593" y="584775"/>
                </a:cubicBezTo>
                <a:cubicBezTo>
                  <a:pt x="2800777" y="643322"/>
                  <a:pt x="2593344" y="522613"/>
                  <a:pt x="2397489" y="584775"/>
                </a:cubicBezTo>
                <a:cubicBezTo>
                  <a:pt x="2201634" y="646937"/>
                  <a:pt x="2044598" y="524725"/>
                  <a:pt x="1858923" y="584775"/>
                </a:cubicBezTo>
                <a:cubicBezTo>
                  <a:pt x="1673248" y="644825"/>
                  <a:pt x="1476331" y="561528"/>
                  <a:pt x="1198745" y="584775"/>
                </a:cubicBezTo>
                <a:cubicBezTo>
                  <a:pt x="921159" y="608022"/>
                  <a:pt x="687809" y="543445"/>
                  <a:pt x="538566" y="584775"/>
                </a:cubicBezTo>
                <a:cubicBezTo>
                  <a:pt x="389323" y="626105"/>
                  <a:pt x="124062" y="549517"/>
                  <a:pt x="0" y="584775"/>
                </a:cubicBezTo>
                <a:cubicBezTo>
                  <a:pt x="-37908" y="447747"/>
                  <a:pt x="53521" y="23344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1600" dirty="0"/>
              <a:t>Wzory do obliczenia powyższych wskaźników są przedstawione w załączniku do Wytycznych.</a:t>
            </a:r>
          </a:p>
        </p:txBody>
      </p:sp>
    </p:spTree>
    <p:extLst>
      <p:ext uri="{BB962C8B-B14F-4D97-AF65-F5344CB8AC3E}">
        <p14:creationId xmlns:p14="http://schemas.microsoft.com/office/powerpoint/2010/main" val="197444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sz="2800" dirty="0"/>
              <a:t>III.</a:t>
            </a:r>
            <a:r>
              <a:rPr lang="pl-PL" dirty="0"/>
              <a:t> Analiza finansowa (AF)</a:t>
            </a:r>
            <a:br>
              <a:rPr lang="pl-PL" dirty="0"/>
            </a:br>
            <a:r>
              <a:rPr lang="pl-PL" sz="2800" dirty="0"/>
              <a:t>6. Uproszczenia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endParaRPr lang="pl-PL" b="1" u="sng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zależności od wartości całkowitych kosztów kwalifikowalnych projektu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obowiązku przeprowadzenia pełnej analizy ekonomicznej (CBA) dla projektów o wartości niższej niż 50 mln zł z zastrzeżeniem, że należy sporządzić analizę CBA w uproszczonej, opisowej formie, gdzie również należy udowodnić przewagę korzyści nad kosztami;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obowiązku obliczania wskaźników FNPV/K, FRR/K.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1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7. Analiza ryzyka i wrażliwości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Przeprowadzenie oceny ryzyka pozwala na oszacowanie trwałości finansowej projektu finansowanego z funduszy UE. Powinna ona zatem wykazać, czy określone czynniki ryzyka nie spowodują utraty płynności finansowej lub efektywności ekonomicznej projektu.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Analiza wrażliwości ma na celu wskazanie, jak zmiany w wartościach zidentyfikowanych czynników ryzyka wpłyną na wyniki analiz przeprowadzonych dla projektu, w szczególności na wartość wskaźników efektywności finansowej i ekonomicznej projektu (w szczególności NPV i IRR) oraz na saldo środków pieniężnych na koniec każdego z prognozowanych okresów.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52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7. Analiza ryzyka i wrażliwości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Analizy wrażliwości dokonuje się poprzez identyfikację czynników ryzyk, ich zmianie o określoną procentowo wartość i obserwowanie występujących w rezultacie wahań w finansowych i ekonomicznych wskaźnikach efektywności oraz trwałości finansowej. Jednorazowo zmianie poddawana być powinna tylko jedna zmienna, podczas gdy inne parametry powinny pozostać niezmienione.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 krytyczne uznaje się te zmienne, w przypadku których zmiana ich wartości o +/- 1 % powoduje zmianę wartości bazowej NPV o co najmniej +/- 1 %. W ramach analizy wrażliwości należy również dokonać obliczenia wartości progowych zmiennych w celu określenia, jaka zmiana procentowa </a:t>
            </a:r>
            <a:r>
              <a:rPr lang="pl-PL" dirty="0" err="1"/>
              <a:t>zmiennyc.h</a:t>
            </a:r>
            <a:r>
              <a:rPr lang="pl-PL" dirty="0"/>
              <a:t> zrównałaby NPV (ekonomiczną lub finansową) z zerem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5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III. Analiza finansowa (AF)</a:t>
            </a:r>
            <a:br>
              <a:rPr lang="pl-PL" dirty="0"/>
            </a:br>
            <a:r>
              <a:rPr lang="pl-PL" dirty="0"/>
              <a:t>7. Analiza ryzyka i wrażliwości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Jakościowa analiza ryzyka obejmuje następujące elementy: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     identyfikację ryzyk i opracowanie ich listy,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     opracowanie matrycy ryzyka,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     identyfikację działań zapobiegawczych i minimalizujących,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     interpretację matrycy, w tym ocenę ryzyk rezydualnych.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IV. KRYTERIA MERYTORYCZNE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 marL="90487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konkursu:</a:t>
            </a:r>
          </a:p>
          <a:p>
            <a:pPr marL="376237" indent="-285750">
              <a:buFont typeface="Wingdings" panose="05000000000000000000" pitchFamily="2" charset="2"/>
              <a:buChar char="Ø"/>
            </a:pPr>
            <a:r>
              <a:rPr lang="pl-PL" b="1" dirty="0"/>
              <a:t>Nabór nr FENX.11.02-IW.01-001/26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pl-PL" b="1" dirty="0"/>
              <a:t>Wspieranie ochrony krytycznej infrastruktury energetycznej oraz magazynów ciepła na poziomie systemowym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highlight>
                <a:srgbClr val="C0C0C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finansowa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jest przeprowadzana na II etapie aplikowania wniosków o dofinansowanie pod kątem spełnienia następujących kryteriów horyzontalnych: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5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IV. KRYTERIA MERYTORYCZNE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nr 5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Kompletność dokumentacji aplikacyjnej i spójność informacji zawartych we wniosku, załącznikach do wniosku.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wniosek posiada komplet załączników spełniających wymagania zawarte regulaminie wyboru /instrukcji do wypełnienia wniosku?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informacje zawarte we wniosku oraz załącznikach do wniosku, w  tym dokumentacji technicznej, są spójne ?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72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IV. KRYTERIA MERYTORYCZNE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nr 11 </a:t>
            </a: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Stabilność finansowa projektu Kryterium wynika z CPR art. 73 ust. 2 lit. d) 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Wnioskodawca ma niezbędne zasoby i mechanizmy finansowe, aby pokryć koszty eksploatacji i utrzymania projektu, które obejmują inwestycje w infrastrukturę lub inwestycje produkcyjne, tak by zapewnić stabilność ich finansowania co najmniej w okresie trwałości projektu ?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dirty="0"/>
              <a:t>Czy wykazano dodatnie roczne saldo skumulowanych przepływów pieniężnych na koniec każdego roku, we wszystkich latach objętych analizą?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dirty="0"/>
              <a:t>Czy planowane wpływy (w tym z tytułu dofinansowania z funduszy UE) i wydatki zostały czasowo zharmonizowane tak, że przedsięwzięcie ma zapewnioną płynność finansową?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7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IV. KRYTERIA MERYTORYCZNE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nr 12 </a:t>
            </a:r>
            <a:r>
              <a:rPr lang="pl-PL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Poprawność analizy finansowej i ekonomicznej Kryterium wynika z CPR art. 73 ust. 2 lit. c)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studium wykonalności zostało sporządzone zgodnie z „Zakresem Studium wykonalności” stanowiącym załącznik do Instrukcji wypełniania wniosku o dofinansowanie?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/>
              <a:t>Czy analiza finansowa została przeprowadzona zgodnie z Wytycznymi w zakresie zagadnień związanych z przygotowaniem projektów inwestycyjnych na lata 2021-2027 i z wymogami wskazanymi w Instrukcji wypełniania wniosku o dofinansowanie (tam, gdzie dotyczy) oraz z Założeniami do analiz finansowych dla Działania FENX.11.02 Wspieranie ochrony krytycznej infrastruktury energetycznej oraz magazynów ciepła na poziomie systemowym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/>
              <a:t>Czy wskaźniki efektywności finansowej i ekonomicznej (jeśli dotyczy) wyliczono zgodnie z Wytycznymi w zakresie zagadnień związanych z przygotowaniem projektów inwestycyjnych na lata 2021-2027?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/>
              <a:t>Czy sporządzono analizy wrażliwości i ryzyka, zgodnie z Wytycznymi w zakresie zagadnień związanych z przygotowaniem projektów inwestycyjnych na lata 2021-2027?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38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44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IV. KRYTERIA MERYTORYCZNE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Etapy oceny: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 I-</a:t>
            </a:r>
            <a:r>
              <a:rPr lang="pl-PL" dirty="0" err="1"/>
              <a:t>szym</a:t>
            </a:r>
            <a:r>
              <a:rPr lang="pl-PL" dirty="0"/>
              <a:t> etapie oceny, ekspert oceniający może zgłosić rekomendacje dotyczące zasadności uzupełnienia dokumentacji i/lub </a:t>
            </a:r>
            <a:r>
              <a:rPr lang="pl-PL" dirty="0" err="1"/>
              <a:t>uspójnienia</a:t>
            </a:r>
            <a:r>
              <a:rPr lang="pl-PL" dirty="0"/>
              <a:t> danych i dokumentów w przypadku, gdy miałoby to wpływ na wynik weryfikacji kryteriów ocenianych na II-</a:t>
            </a:r>
            <a:r>
              <a:rPr lang="pl-PL" dirty="0" err="1"/>
              <a:t>gim</a:t>
            </a:r>
            <a:r>
              <a:rPr lang="pl-PL" dirty="0"/>
              <a:t> etapie oceny.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Ocena obligatoryjna II-go stopnia jest oceną 0/1, co oznacza, że dokonywana będzie pod kątem spełnienia bądź niespełnienia danego kryterium oceny.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Projekt uzyskuje ocenę negatywną w przypadku, gdy nie spełni chociażby jednego kryterium obligatoryjnego II stopnia.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39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I. OBOWIĄZUJĄCE DOKUMENTY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Zastrzec przy tym należy, że w zakresie nieuregulowanym Wytycznymi kierować się należy szczegółowymi zasadami określonymi w:  </a:t>
            </a:r>
          </a:p>
          <a:p>
            <a:pPr marL="538362" indent="-285750">
              <a:buFont typeface="Wingdings" panose="05000000000000000000" pitchFamily="2" charset="2"/>
              <a:buChar char="ü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Poradniku pod nazwą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„Analiza ekonomiczna. Vademecum 2021-2027”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(KE, wrzesień 2021, dalej „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Vademecum AE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 -  który wprawdzie odnosi się głównie do analizy ekonomicznej, jednak zawiera także elementy związane z analizą finansową (w szczególności część II dotycząca zastosowania w sektorach, w tym m.in. załącznik III „Efektywność energetyczna”).</a:t>
            </a:r>
          </a:p>
          <a:p>
            <a:pPr marL="538362" indent="-285750">
              <a:buFont typeface="Wingdings" panose="05000000000000000000" pitchFamily="2" charset="2"/>
              <a:buChar char="ü"/>
            </a:pPr>
            <a:r>
              <a:rPr lang="pl-PL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„Przewodniku do analizy kosztów i korzyści projektów inwestycyjnych”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(KE, grudzień 2014, dalej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„Przewodnik AKK”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który wprawdzie jest dokumentem metodologicznym właściwym dla projektów inwestycyjnych poprzedniej perspektywy finansowej (2014-2020), ale stosowanie jego postanowień zaleca się również dla projektów perspektywy 2021-2027, w szczególności w odniesieniu do kwestii, w których do tego dokumentu odsyłają postanowienia Vademecum AE (np. w obszarze oceny ekonomicznej opłacalności dużych inwestycji infrastrukturalnych).</a:t>
            </a: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2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V. ZABEZPIECZENIE ZWROTU ŚRODKÓW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dirty="0"/>
              <a:t>Zgodnie ze wzorem umowy dofinansowania (§25 i §26):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/>
            </a:pPr>
            <a:r>
              <a:rPr lang="pl-PL" dirty="0"/>
              <a:t>warunkiem przekazania dofinansowania jest ustanowienie przez Beneficjenta zabezpieczenia </a:t>
            </a:r>
            <a:r>
              <a:rPr lang="pl-PL" b="1" dirty="0"/>
              <a:t>należytego wykonania zobowiązań </a:t>
            </a:r>
            <a:r>
              <a:rPr lang="pl-PL" dirty="0"/>
              <a:t>wynikających z Umowy, z zastrzeżeniem, że:</a:t>
            </a:r>
          </a:p>
          <a:p>
            <a:pPr marL="1062037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/>
              <a:t>zabezpieczenie nie dotyczy jednostek sektora finansów publicznych oraz państwowych jednostek budżetowych,</a:t>
            </a:r>
          </a:p>
          <a:p>
            <a:pPr marL="10731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/>
              <a:t>forma zabezpieczenia zostanie wskazana przez Instytucję Wdrażającą po uzgodnieniu z Beneficjentem (po przeprowadzonej ocenie finansowej wniosku),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dirty="0"/>
              <a:t>podstawową formą zabezpieczenia jest weksel in blanco (nie na zlecenie lub równoważny),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dirty="0"/>
              <a:t>dla beneficjentów, których sytuacja finansowa może stanowić zagrożenie dla bezpieczeństwa przekazanych środków publicznych, Instytucja Wdrażająca może żądać przedstawienia weksla in blanco z poręczeniem wekslowym (awal),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arenR" startAt="2"/>
            </a:pPr>
            <a:r>
              <a:rPr lang="pl-PL" dirty="0"/>
              <a:t>w szczególnie uzasadnionych przypadkach, uzależnionych od wyników analizy sytuacji finansowej Beneficjenta, Instytucja Wdrażająca może żądać innych form zabezpieczenia dozwolonych prawem polskim.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40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3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3982" y="7308229"/>
            <a:ext cx="10962529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E0154476-4BD8-A016-5EEC-16102C1912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27522" y="5105238"/>
            <a:ext cx="9433048" cy="5535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defRPr/>
            </a:pPr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Dziękujemy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8E5255-1E55-91C6-5533-1D99C144A2B4}"/>
              </a:ext>
            </a:extLst>
          </p:cNvPr>
          <p:cNvSpPr txBox="1">
            <a:spLocks/>
          </p:cNvSpPr>
          <p:nvPr/>
        </p:nvSpPr>
        <p:spPr bwMode="auto">
          <a:xfrm>
            <a:off x="2003363" y="5629492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latin typeface="Open Sans" panose="020B0806030504020204" pitchFamily="34" charset="0"/>
                <a:cs typeface="Open Sans" panose="020B0806030504020204" pitchFamily="34" charset="0"/>
              </a:rPr>
              <a:t>Zapraszamy na stronę: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u="sng" dirty="0">
                <a:latin typeface="Open Sans" panose="020B0806030504020204" pitchFamily="34" charset="0"/>
                <a:cs typeface="Open Sans" panose="020B08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https://www.gov.pl/web/nfosigw/fundusze-europejskie-na-infrastrukture-klimat-i-srodowisko</a:t>
            </a:r>
            <a:endParaRPr lang="pl-PL" altLang="pl-PL" sz="1400" b="0" u="sng" dirty="0"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12" name="Obraz 11" descr="Obraz zawierający krajobraz, na wolnym powietrzu, trawa, niebo&#10;&#10;Opis wygenerowany automatycznie">
            <a:extLst>
              <a:ext uri="{FF2B5EF4-FFF2-40B4-BE49-F238E27FC236}">
                <a16:creationId xmlns:a16="http://schemas.microsoft.com/office/drawing/2014/main" id="{F2282ECE-8036-E74F-BE8E-8B76322C8C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35926"/>
          <a:stretch/>
        </p:blipFill>
        <p:spPr>
          <a:xfrm>
            <a:off x="469" y="619275"/>
            <a:ext cx="13438837" cy="422451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3F14E8A-BEB4-530C-9C9D-B798CF3C3C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63" y="6373231"/>
            <a:ext cx="11139885" cy="110456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67375712-A713-AEC7-28B5-3B03D1186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37" y="619274"/>
            <a:ext cx="8300926" cy="20966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 descr="Obraz zawierający tekst, zrzut ekranu, Czcionka, Grafika&#10;&#10;Opis wygenerowany automatycznie">
            <a:extLst>
              <a:ext uri="{FF2B5EF4-FFF2-40B4-BE49-F238E27FC236}">
                <a16:creationId xmlns:a16="http://schemas.microsoft.com/office/drawing/2014/main" id="{1702BBD5-886F-6A8E-10AD-BA6163FF19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3" y="620981"/>
            <a:ext cx="8352723" cy="3525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I. OBOWIĄZUJĄCE DOKUMENTY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Wytyczne dotyczące stosowania jednolitych wskaźników makroekonomicznych (dalej „JWM”) będących podstawą oszacowania skutków finansowych projektowanych ustaw” (Minister Finansów, aktualizacja maj 2026 r.), które należy wykorzystywać do sporządzania prognozy przepływów/projekcji finansowej.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Metodyka analizy efektywności kosztowej w oparciu o wskaźnik dynamicznego kosztu jednostkowego (</a:t>
            </a:r>
            <a:r>
              <a:rPr lang="pl-PL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</a:t>
            </a: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Metodyka zastosowania kryterium dostępności cenowej w projektach inwestycyjnych z dofinansowaniem UE.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1AFD2DB-B3B3-F062-BFC1-6FAF51FDCDAE}"/>
              </a:ext>
            </a:extLst>
          </p:cNvPr>
          <p:cNvSpPr txBox="1"/>
          <p:nvPr/>
        </p:nvSpPr>
        <p:spPr>
          <a:xfrm>
            <a:off x="7223943" y="4930688"/>
            <a:ext cx="4392488" cy="954107"/>
          </a:xfrm>
          <a:custGeom>
            <a:avLst/>
            <a:gdLst>
              <a:gd name="csX0" fmla="*/ 0 w 4392488"/>
              <a:gd name="csY0" fmla="*/ 0 h 954107"/>
              <a:gd name="csX1" fmla="*/ 461211 w 4392488"/>
              <a:gd name="csY1" fmla="*/ 0 h 954107"/>
              <a:gd name="csX2" fmla="*/ 966347 w 4392488"/>
              <a:gd name="csY2" fmla="*/ 0 h 954107"/>
              <a:gd name="csX3" fmla="*/ 1427559 w 4392488"/>
              <a:gd name="csY3" fmla="*/ 0 h 954107"/>
              <a:gd name="csX4" fmla="*/ 2020544 w 4392488"/>
              <a:gd name="csY4" fmla="*/ 0 h 954107"/>
              <a:gd name="csX5" fmla="*/ 2569605 w 4392488"/>
              <a:gd name="csY5" fmla="*/ 0 h 954107"/>
              <a:gd name="csX6" fmla="*/ 3118666 w 4392488"/>
              <a:gd name="csY6" fmla="*/ 0 h 954107"/>
              <a:gd name="csX7" fmla="*/ 3755577 w 4392488"/>
              <a:gd name="csY7" fmla="*/ 0 h 954107"/>
              <a:gd name="csX8" fmla="*/ 4392488 w 4392488"/>
              <a:gd name="csY8" fmla="*/ 0 h 954107"/>
              <a:gd name="csX9" fmla="*/ 4392488 w 4392488"/>
              <a:gd name="csY9" fmla="*/ 448430 h 954107"/>
              <a:gd name="csX10" fmla="*/ 4392488 w 4392488"/>
              <a:gd name="csY10" fmla="*/ 954107 h 954107"/>
              <a:gd name="csX11" fmla="*/ 3975202 w 4392488"/>
              <a:gd name="csY11" fmla="*/ 954107 h 954107"/>
              <a:gd name="csX12" fmla="*/ 3513990 w 4392488"/>
              <a:gd name="csY12" fmla="*/ 954107 h 954107"/>
              <a:gd name="csX13" fmla="*/ 2921005 w 4392488"/>
              <a:gd name="csY13" fmla="*/ 954107 h 954107"/>
              <a:gd name="csX14" fmla="*/ 2284094 w 4392488"/>
              <a:gd name="csY14" fmla="*/ 954107 h 954107"/>
              <a:gd name="csX15" fmla="*/ 1778958 w 4392488"/>
              <a:gd name="csY15" fmla="*/ 954107 h 954107"/>
              <a:gd name="csX16" fmla="*/ 1142047 w 4392488"/>
              <a:gd name="csY16" fmla="*/ 954107 h 954107"/>
              <a:gd name="csX17" fmla="*/ 680836 w 4392488"/>
              <a:gd name="csY17" fmla="*/ 954107 h 954107"/>
              <a:gd name="csX18" fmla="*/ 0 w 4392488"/>
              <a:gd name="csY18" fmla="*/ 954107 h 954107"/>
              <a:gd name="csX19" fmla="*/ 0 w 4392488"/>
              <a:gd name="csY19" fmla="*/ 505677 h 954107"/>
              <a:gd name="csX20" fmla="*/ 0 w 4392488"/>
              <a:gd name="csY20" fmla="*/ 0 h 954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392488" h="954107" fill="none" extrusionOk="0">
                <a:moveTo>
                  <a:pt x="0" y="0"/>
                </a:moveTo>
                <a:cubicBezTo>
                  <a:pt x="124021" y="-49980"/>
                  <a:pt x="259064" y="19203"/>
                  <a:pt x="461211" y="0"/>
                </a:cubicBezTo>
                <a:cubicBezTo>
                  <a:pt x="663358" y="-19203"/>
                  <a:pt x="825223" y="43375"/>
                  <a:pt x="966347" y="0"/>
                </a:cubicBezTo>
                <a:cubicBezTo>
                  <a:pt x="1107471" y="-43375"/>
                  <a:pt x="1253608" y="25893"/>
                  <a:pt x="1427559" y="0"/>
                </a:cubicBezTo>
                <a:cubicBezTo>
                  <a:pt x="1601510" y="-25893"/>
                  <a:pt x="1749841" y="55096"/>
                  <a:pt x="2020544" y="0"/>
                </a:cubicBezTo>
                <a:cubicBezTo>
                  <a:pt x="2291247" y="-55096"/>
                  <a:pt x="2400242" y="39121"/>
                  <a:pt x="2569605" y="0"/>
                </a:cubicBezTo>
                <a:cubicBezTo>
                  <a:pt x="2738968" y="-39121"/>
                  <a:pt x="2969403" y="63168"/>
                  <a:pt x="3118666" y="0"/>
                </a:cubicBezTo>
                <a:cubicBezTo>
                  <a:pt x="3267929" y="-63168"/>
                  <a:pt x="3466451" y="20178"/>
                  <a:pt x="3755577" y="0"/>
                </a:cubicBezTo>
                <a:cubicBezTo>
                  <a:pt x="4044703" y="-20178"/>
                  <a:pt x="4245675" y="46356"/>
                  <a:pt x="4392488" y="0"/>
                </a:cubicBezTo>
                <a:cubicBezTo>
                  <a:pt x="4398944" y="136459"/>
                  <a:pt x="4374934" y="265721"/>
                  <a:pt x="4392488" y="448430"/>
                </a:cubicBezTo>
                <a:cubicBezTo>
                  <a:pt x="4410042" y="631139"/>
                  <a:pt x="4388632" y="823232"/>
                  <a:pt x="4392488" y="954107"/>
                </a:cubicBezTo>
                <a:cubicBezTo>
                  <a:pt x="4298907" y="997410"/>
                  <a:pt x="4171633" y="939419"/>
                  <a:pt x="3975202" y="954107"/>
                </a:cubicBezTo>
                <a:cubicBezTo>
                  <a:pt x="3778771" y="968795"/>
                  <a:pt x="3700603" y="904767"/>
                  <a:pt x="3513990" y="954107"/>
                </a:cubicBezTo>
                <a:cubicBezTo>
                  <a:pt x="3327377" y="1003447"/>
                  <a:pt x="3181990" y="935151"/>
                  <a:pt x="2921005" y="954107"/>
                </a:cubicBezTo>
                <a:cubicBezTo>
                  <a:pt x="2660021" y="973063"/>
                  <a:pt x="2420625" y="913253"/>
                  <a:pt x="2284094" y="954107"/>
                </a:cubicBezTo>
                <a:cubicBezTo>
                  <a:pt x="2147563" y="994961"/>
                  <a:pt x="2031049" y="939807"/>
                  <a:pt x="1778958" y="954107"/>
                </a:cubicBezTo>
                <a:cubicBezTo>
                  <a:pt x="1526867" y="968407"/>
                  <a:pt x="1402521" y="911548"/>
                  <a:pt x="1142047" y="954107"/>
                </a:cubicBezTo>
                <a:cubicBezTo>
                  <a:pt x="881573" y="996666"/>
                  <a:pt x="911066" y="900790"/>
                  <a:pt x="680836" y="954107"/>
                </a:cubicBezTo>
                <a:cubicBezTo>
                  <a:pt x="450606" y="1007424"/>
                  <a:pt x="330318" y="887079"/>
                  <a:pt x="0" y="954107"/>
                </a:cubicBezTo>
                <a:cubicBezTo>
                  <a:pt x="-51942" y="829789"/>
                  <a:pt x="20750" y="718734"/>
                  <a:pt x="0" y="505677"/>
                </a:cubicBezTo>
                <a:cubicBezTo>
                  <a:pt x="-20750" y="292620"/>
                  <a:pt x="42154" y="129312"/>
                  <a:pt x="0" y="0"/>
                </a:cubicBezTo>
                <a:close/>
              </a:path>
              <a:path w="4392488" h="954107" stroke="0" extrusionOk="0">
                <a:moveTo>
                  <a:pt x="0" y="0"/>
                </a:moveTo>
                <a:cubicBezTo>
                  <a:pt x="206033" y="-47788"/>
                  <a:pt x="283698" y="58509"/>
                  <a:pt x="505136" y="0"/>
                </a:cubicBezTo>
                <a:cubicBezTo>
                  <a:pt x="726574" y="-58509"/>
                  <a:pt x="801220" y="1888"/>
                  <a:pt x="922422" y="0"/>
                </a:cubicBezTo>
                <a:cubicBezTo>
                  <a:pt x="1043624" y="-1888"/>
                  <a:pt x="1260060" y="46456"/>
                  <a:pt x="1559333" y="0"/>
                </a:cubicBezTo>
                <a:cubicBezTo>
                  <a:pt x="1858606" y="-46456"/>
                  <a:pt x="1939431" y="21341"/>
                  <a:pt x="2064469" y="0"/>
                </a:cubicBezTo>
                <a:cubicBezTo>
                  <a:pt x="2189507" y="-21341"/>
                  <a:pt x="2454367" y="10866"/>
                  <a:pt x="2569605" y="0"/>
                </a:cubicBezTo>
                <a:cubicBezTo>
                  <a:pt x="2684843" y="-10866"/>
                  <a:pt x="2983752" y="6518"/>
                  <a:pt x="3206516" y="0"/>
                </a:cubicBezTo>
                <a:cubicBezTo>
                  <a:pt x="3429280" y="-6518"/>
                  <a:pt x="3565497" y="41210"/>
                  <a:pt x="3667727" y="0"/>
                </a:cubicBezTo>
                <a:cubicBezTo>
                  <a:pt x="3769957" y="-41210"/>
                  <a:pt x="4214751" y="54506"/>
                  <a:pt x="4392488" y="0"/>
                </a:cubicBezTo>
                <a:cubicBezTo>
                  <a:pt x="4402044" y="180944"/>
                  <a:pt x="4381869" y="336977"/>
                  <a:pt x="4392488" y="496136"/>
                </a:cubicBezTo>
                <a:cubicBezTo>
                  <a:pt x="4403107" y="655295"/>
                  <a:pt x="4362691" y="822845"/>
                  <a:pt x="4392488" y="954107"/>
                </a:cubicBezTo>
                <a:cubicBezTo>
                  <a:pt x="4182343" y="974583"/>
                  <a:pt x="4106448" y="922292"/>
                  <a:pt x="3843427" y="954107"/>
                </a:cubicBezTo>
                <a:cubicBezTo>
                  <a:pt x="3580406" y="985922"/>
                  <a:pt x="3482041" y="913942"/>
                  <a:pt x="3338291" y="954107"/>
                </a:cubicBezTo>
                <a:cubicBezTo>
                  <a:pt x="3194541" y="994272"/>
                  <a:pt x="2980437" y="942562"/>
                  <a:pt x="2701380" y="954107"/>
                </a:cubicBezTo>
                <a:cubicBezTo>
                  <a:pt x="2422323" y="965652"/>
                  <a:pt x="2268222" y="886378"/>
                  <a:pt x="2064469" y="954107"/>
                </a:cubicBezTo>
                <a:cubicBezTo>
                  <a:pt x="1860716" y="1021836"/>
                  <a:pt x="1796119" y="945128"/>
                  <a:pt x="1603258" y="954107"/>
                </a:cubicBezTo>
                <a:cubicBezTo>
                  <a:pt x="1410397" y="963086"/>
                  <a:pt x="1195063" y="894113"/>
                  <a:pt x="1054197" y="954107"/>
                </a:cubicBezTo>
                <a:cubicBezTo>
                  <a:pt x="913331" y="1014101"/>
                  <a:pt x="512731" y="901930"/>
                  <a:pt x="0" y="954107"/>
                </a:cubicBezTo>
                <a:cubicBezTo>
                  <a:pt x="-29762" y="772723"/>
                  <a:pt x="51079" y="625117"/>
                  <a:pt x="0" y="477054"/>
                </a:cubicBezTo>
                <a:cubicBezTo>
                  <a:pt x="-51079" y="328991"/>
                  <a:pt x="53876" y="21285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Wszystkie wytyczne dostępne są na stronie internetowej Instytucji Zarządzającej pod adresem: </a:t>
            </a:r>
          </a:p>
          <a:p>
            <a:pPr algn="ctr"/>
            <a:r>
              <a:rPr lang="pl-PL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https://www.feniks.gov.pl/strony/dowiedz-sie-wiecej-o-programie/prawo-i-dokumenty/#/domyslne=1</a:t>
            </a:r>
          </a:p>
        </p:txBody>
      </p:sp>
    </p:spTree>
    <p:extLst>
      <p:ext uri="{BB962C8B-B14F-4D97-AF65-F5344CB8AC3E}">
        <p14:creationId xmlns:p14="http://schemas.microsoft.com/office/powerpoint/2010/main" val="407435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Dokumentami aplikacyjnymi są: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dofinansowanie</a:t>
            </a:r>
          </a:p>
          <a:p>
            <a:pPr marL="0" indent="0" fontAlgn="base">
              <a:buNone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o dofinansowanie należy składać wyłącznie w postaci elektronicznej </a:t>
            </a:r>
            <a:r>
              <a:rPr lang="pl-PL" b="0" i="0" u="sng" dirty="0">
                <a:solidFill>
                  <a:srgbClr val="0052A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tooltip="Uwaga! Otwiera się w nowym oknie."/>
              </a:rPr>
              <a:t>za pośrednictwem aplikacji WOD2021 (CST2021)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fontAlgn="base">
              <a:buNone/>
            </a:pP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dofinansowanie należy sporządzić zgodnie z Instrukcją wypełniania wniosku o dofinansowanie projektu, stanowiącą </a:t>
            </a:r>
            <a:r>
              <a:rPr lang="pl-PL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Załącznik nr 2 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Regulaminu wyboru projektów.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Załączniki do wniosku o dofinansowanie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 wymaganych załączników, wraz z </a:t>
            </a:r>
            <a:r>
              <a:rPr lang="pl-PL" b="1" u="sng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wymaganym zakresem Studium Wykonalności oraz  Założeniami do analiz finansowych</a:t>
            </a:r>
            <a:r>
              <a:rPr lang="pl-PL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wskazana jest w </a:t>
            </a:r>
            <a:r>
              <a:rPr lang="pl-PL" b="1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Załączniku nr 3 </a:t>
            </a:r>
            <a:r>
              <a:rPr lang="pl-PL" dirty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Regulaminu wyboru projektów.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 </a:t>
            </a:r>
            <a:br>
              <a:rPr lang="pl-PL" dirty="0"/>
            </a:br>
            <a:r>
              <a:rPr lang="pl-PL" dirty="0"/>
              <a:t>1. Wniosek o dofinansowanie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Sekcja E „Budżet projektu”</a:t>
            </a:r>
            <a:r>
              <a:rPr lang="pl-PL" dirty="0"/>
              <a:t> – stanowi tabelaryczny podział na zadania z określeniem kwalifikowalności wydatków i wartości dofinansowania;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Sekcja F „Budżet Źródła finansowania”</a:t>
            </a:r>
            <a:r>
              <a:rPr lang="pl-PL" dirty="0"/>
              <a:t> – stanowi tabelaryczne podsumowanie wszystkich zadań;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Sekcja G „Źródła finansowania” </a:t>
            </a:r>
            <a:r>
              <a:rPr lang="pl-PL" dirty="0"/>
              <a:t>– stanowi tabelaryczne zestawienie planowanych/ przewidywanych źródeł finansowania projektu ubiegającego się o wsparcie ze środków UE, uwzględniające wysokość:</a:t>
            </a:r>
          </a:p>
          <a:p>
            <a:pPr marL="4460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dofinansowania ze środków UE</a:t>
            </a:r>
            <a:r>
              <a:rPr lang="pl-PL" dirty="0"/>
              <a:t>, przy maksymalnej intensywności dofinansowania w relacji do wydatków kwalifikowanych;</a:t>
            </a:r>
          </a:p>
          <a:p>
            <a:pPr marL="4460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własnego:</a:t>
            </a:r>
            <a:endParaRPr lang="pl-PL" dirty="0"/>
          </a:p>
          <a:p>
            <a:pPr marL="950913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budżetu państwa</a:t>
            </a:r>
            <a:r>
              <a:rPr lang="pl-PL" dirty="0"/>
              <a:t>;</a:t>
            </a:r>
          </a:p>
          <a:p>
            <a:pPr marL="950913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z innych środków publicznych</a:t>
            </a:r>
            <a:r>
              <a:rPr lang="pl-PL" dirty="0"/>
              <a:t>;</a:t>
            </a:r>
          </a:p>
          <a:p>
            <a:pPr marL="950913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1" dirty="0"/>
              <a:t>wkładu środków prywatnych</a:t>
            </a:r>
            <a:r>
              <a:rPr lang="pl-PL" dirty="0"/>
              <a:t>, w tym też kredytów lub pożyczek planowanych do zaciągnięcia na sfinansowanie projektu, ze wskazaniem instytucji mających udzielić tego finansowania.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Sekcja H „Analiza ryzyka”</a:t>
            </a:r>
            <a:r>
              <a:rPr lang="pl-PL" dirty="0"/>
              <a:t> – będąca elementem szacowania trwałości finansowej projektu. W części tej powinny zostać  zidentyfikowane czynniki ryzyka mogące mieć wpływ na zachwianie lub utratę płynności finansowej lub efektywności ekonomicznej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 </a:t>
            </a:r>
            <a:br>
              <a:rPr lang="pl-PL" dirty="0"/>
            </a:br>
            <a:r>
              <a:rPr lang="pl-PL" dirty="0"/>
              <a:t>2.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Studium wykonalności (SW) – wymagany;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Aktywny model finansowy – wymagany;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Oświadczenie dotyczące źródeł finansowania – wymagany (Załącznik nr 18);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Kopie dokumentów potwierdzających dostępność środków na sfinansowanie projektu – wymagany;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Dokumenty finansowe (kopie) w zależności od formy prawnej Wnioskodawcy – opcjonalny, ale zalecany;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Inne dokumenty, uznane przez Wnioskodawcę za konieczne do złożenia – opcjonalny.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endParaRPr lang="pl-PL" dirty="0"/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II. DOKUMENTY APLIKACYJNE </a:t>
            </a:r>
            <a:br>
              <a:rPr lang="pl-PL" dirty="0"/>
            </a:br>
            <a:r>
              <a:rPr lang="pl-PL" dirty="0"/>
              <a:t>2. Załączniki do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pl-PL" b="1" u="sng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Studium wykonalności (SW):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pl-PL" u="sng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 powinno być przygotowane zgodnie z zakresem wskazanym w Załączniku nr 3 i powinno zawierać: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Podsumowanie danych na temat przedsięwzięcia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istniejącego systemu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i prognoza popytu 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wykonalności przedsięwzięcia wraz z analizą opcji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instytucjonalna przedsięwzięcia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projektu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oddziaływania na środowisko …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wdrożenia i funkcjonowania projektu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finansowania przedsięwzięcia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finansowa i analiza trwałości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kosztów i korzyści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spełniania zasady „nie czyń poważnej szkody” (DNSH)</a:t>
            </a:r>
          </a:p>
          <a:p>
            <a:pPr marL="982663" lvl="1" indent="-477838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ryzyka i wrażliwości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499B7D-F3AD-57AB-7AC0-96764AC7C1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" y="6423859"/>
            <a:ext cx="10555178" cy="10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69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545</TotalTime>
  <Words>4198</Words>
  <Application>Microsoft Office PowerPoint</Application>
  <PresentationFormat>Niestandardowy</PresentationFormat>
  <Paragraphs>363</Paragraphs>
  <Slides>41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Calibri</vt:lpstr>
      <vt:lpstr>Open Sans</vt:lpstr>
      <vt:lpstr>Wingdings</vt:lpstr>
      <vt:lpstr>Motyw pakietu Office</vt:lpstr>
      <vt:lpstr>Analiza kosztów i korzyści w perspektywie finansowej 2021-2027 </vt:lpstr>
      <vt:lpstr>Najważniejsze informacje</vt:lpstr>
      <vt:lpstr>I. OBOWIĄZUJĄCE DOKUMENTY</vt:lpstr>
      <vt:lpstr>I. OBOWIĄZUJĄCE DOKUMENTY</vt:lpstr>
      <vt:lpstr>I. OBOWIĄZUJĄCE DOKUMENTY</vt:lpstr>
      <vt:lpstr>II. DOKUMENTY APLIKACYJNE</vt:lpstr>
      <vt:lpstr>II. DOKUMENTY APLIKACYJNE  1. Wniosek o dofinansowanie</vt:lpstr>
      <vt:lpstr>II. DOKUMENTY APLIKACYJNE  2. Załączniki do wniosku</vt:lpstr>
      <vt:lpstr>II. DOKUMENTY APLIKACYJNE  2. Załączniki do wniosku</vt:lpstr>
      <vt:lpstr>II. DOKUMENTY APLIKACYJNE  2. Załączniki do wniosku</vt:lpstr>
      <vt:lpstr>II. DOKUMENTY APLIKACYJNE  2. Załączniki do wniosku</vt:lpstr>
      <vt:lpstr>II. DOKUMENTY APLIKACYJNE  2. Załączniki do wniosku</vt:lpstr>
      <vt:lpstr>II. DOKUMENTY APLIKACYJNE  2. Załączniki do wniosku</vt:lpstr>
      <vt:lpstr>II. DOKUMENTY APLIKACYJNE 2. Załączniki do wniosku</vt:lpstr>
      <vt:lpstr>III. Analiza finansowa (AF) </vt:lpstr>
      <vt:lpstr>III. Analiza finansowa (AF)  1. Założenia do analizy finansowej </vt:lpstr>
      <vt:lpstr>III. Analiza finansowa (AF) 1. Założenia do analizy finansowej </vt:lpstr>
      <vt:lpstr>III. Analiza finansowa (AF) 1. Założenia do analizy finansowej </vt:lpstr>
      <vt:lpstr>III. Analiza finansowa (AF) 1. Założenia do analizy finansowej </vt:lpstr>
      <vt:lpstr>III. Analiza finansowa (AF) 1. Założenia do analizy finansowej </vt:lpstr>
      <vt:lpstr>III. Analiza finansowa (AF) 1. Założenia do analizy finansowej </vt:lpstr>
      <vt:lpstr>III. Analiza finansowa (AF) 1. Założenia do analizy finansowej </vt:lpstr>
      <vt:lpstr>III. Analiza finansowa (AF) 1. Założenia do analizy finansowej </vt:lpstr>
      <vt:lpstr>III. Analiza finansowa (AF) 2. Wykonalność i stabilność finansowa</vt:lpstr>
      <vt:lpstr>III. Analiza finansowa (AF) 2. Wykonalność i stabilność finansowa</vt:lpstr>
      <vt:lpstr>III. Analiza finansowa (AF) 2. Wykonalność i stabilność finansowa</vt:lpstr>
      <vt:lpstr>III. Analiza finansowa (AF) 2. Wykonalność i stabilność finansowa</vt:lpstr>
      <vt:lpstr>III. Analiza finansowa (AF) 3. Efektywność finansowa projektu</vt:lpstr>
      <vt:lpstr>III. Analiza finansowa (AF) 4. Ustalenie wysokości dofinansowania </vt:lpstr>
      <vt:lpstr>III. Analiza finansowa (AF) 5. Analiza ekonomiczna, analiza kosztów i korzyści</vt:lpstr>
      <vt:lpstr>III. Analiza finansowa (AF) 6. Uproszczenia</vt:lpstr>
      <vt:lpstr>III. Analiza finansowa (AF) 7. Analiza ryzyka i wrażliwości </vt:lpstr>
      <vt:lpstr>III. Analiza finansowa (AF) 7. Analiza ryzyka i wrażliwości </vt:lpstr>
      <vt:lpstr>III. Analiza finansowa (AF) 7. Analiza ryzyka i wrażliwości</vt:lpstr>
      <vt:lpstr>IV. KRYTERIA MERYTORYCZNE </vt:lpstr>
      <vt:lpstr>IV. KRYTERIA MERYTORYCZNE </vt:lpstr>
      <vt:lpstr>IV. KRYTERIA MERYTORYCZNE</vt:lpstr>
      <vt:lpstr>IV. KRYTERIA MERYTORYCZNE</vt:lpstr>
      <vt:lpstr>IV. KRYTERIA MERYTORYCZNE</vt:lpstr>
      <vt:lpstr>V. ZABEZPIECZENIE ZWROTU ŚRODKÓW</vt:lpstr>
      <vt:lpstr>Dziękujemy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Muszyński Michał</cp:lastModifiedBy>
  <cp:revision>54</cp:revision>
  <dcterms:created xsi:type="dcterms:W3CDTF">2022-06-22T09:40:44Z</dcterms:created>
  <dcterms:modified xsi:type="dcterms:W3CDTF">2026-06-29T08:00:01Z</dcterms:modified>
</cp:coreProperties>
</file>