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4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92" r:id="rId26"/>
    <p:sldId id="291" r:id="rId27"/>
    <p:sldId id="290" r:id="rId28"/>
    <p:sldId id="289" r:id="rId29"/>
    <p:sldId id="293" r:id="rId30"/>
    <p:sldId id="294" r:id="rId31"/>
    <p:sldId id="295" r:id="rId32"/>
    <p:sldId id="298" r:id="rId33"/>
    <p:sldId id="303" r:id="rId34"/>
    <p:sldId id="304" r:id="rId35"/>
    <p:sldId id="305" r:id="rId36"/>
    <p:sldId id="306" r:id="rId37"/>
    <p:sldId id="307" r:id="rId38"/>
    <p:sldId id="299" r:id="rId39"/>
    <p:sldId id="300" r:id="rId40"/>
    <p:sldId id="301" r:id="rId41"/>
    <p:sldId id="302" r:id="rId42"/>
    <p:sldId id="271" r:id="rId43"/>
    <p:sldId id="257" r:id="rId44"/>
    <p:sldId id="258" r:id="rId45"/>
    <p:sldId id="259" r:id="rId46"/>
    <p:sldId id="260" r:id="rId47"/>
    <p:sldId id="261" r:id="rId48"/>
    <p:sldId id="262" r:id="rId49"/>
    <p:sldId id="263" r:id="rId50"/>
  </p:sldIdLst>
  <p:sldSz cx="10287000" cy="6858000" type="35mm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06" y="53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75079864341178E-2"/>
          <c:y val="5.0463042967609506E-2"/>
          <c:w val="0.84632299870916416"/>
          <c:h val="0.86206457209417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Zawał</c:v>
                </c:pt>
                <c:pt idx="1">
                  <c:v>Udar</c:v>
                </c:pt>
                <c:pt idx="2">
                  <c:v>POChP</c:v>
                </c:pt>
                <c:pt idx="3">
                  <c:v>Infekcja</c:v>
                </c:pt>
                <c:pt idx="4">
                  <c:v>Rak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0.36000000000000021</c:v>
                </c:pt>
                <c:pt idx="1">
                  <c:v>0.33000000000000035</c:v>
                </c:pt>
                <c:pt idx="2">
                  <c:v>0.17</c:v>
                </c:pt>
                <c:pt idx="3">
                  <c:v>8.0000000000000043E-2</c:v>
                </c:pt>
                <c:pt idx="4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480176"/>
        <c:axId val="332485664"/>
      </c:barChart>
      <c:catAx>
        <c:axId val="33248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32485664"/>
        <c:crosses val="autoZero"/>
        <c:auto val="1"/>
        <c:lblAlgn val="ctr"/>
        <c:lblOffset val="100"/>
        <c:noMultiLvlLbl val="0"/>
      </c:catAx>
      <c:valAx>
        <c:axId val="332485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3248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kardiolodzy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pneumonolodzy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internisci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2483704"/>
        <c:axId val="332484096"/>
      </c:barChart>
      <c:catAx>
        <c:axId val="3324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2484096"/>
        <c:crosses val="autoZero"/>
        <c:auto val="1"/>
        <c:lblAlgn val="ctr"/>
        <c:lblOffset val="100"/>
        <c:noMultiLvlLbl val="0"/>
      </c:catAx>
      <c:valAx>
        <c:axId val="33248409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32483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41037495883976"/>
          <c:y val="0.87214017101199603"/>
          <c:w val="0.75996564468848038"/>
          <c:h val="0.11246681006549912"/>
        </c:manualLayout>
      </c:layout>
      <c:overlay val="0"/>
      <c:txPr>
        <a:bodyPr/>
        <a:lstStyle/>
        <a:p>
          <a:pPr>
            <a:defRPr sz="28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Deklaracja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 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0.9</c:v>
                </c:pt>
                <c:pt idx="1">
                  <c:v>0.93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Wiedza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sz="2400" smtClean="0"/>
                      <a:t>60</a:t>
                    </a:r>
                    <a:r>
                      <a:rPr lang="en-US" sz="2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 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0.41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 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2480960"/>
        <c:axId val="332485272"/>
      </c:barChart>
      <c:catAx>
        <c:axId val="3324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pl-PL"/>
          </a:p>
        </c:txPr>
        <c:crossAx val="332485272"/>
        <c:crosses val="autoZero"/>
        <c:auto val="1"/>
        <c:lblAlgn val="ctr"/>
        <c:lblOffset val="100"/>
        <c:noMultiLvlLbl val="0"/>
      </c:catAx>
      <c:valAx>
        <c:axId val="332485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2480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127155810617125"/>
          <c:y val="1.4157400567485096E-2"/>
          <c:w val="0.50637491371520382"/>
          <c:h val="7.6784761434794957E-2"/>
        </c:manualLayout>
      </c:layout>
      <c:overlay val="0"/>
      <c:txPr>
        <a:bodyPr/>
        <a:lstStyle/>
        <a:p>
          <a:pPr>
            <a:defRPr sz="28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Deklaracja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smtClean="0"/>
                      <a:t>6</a:t>
                    </a:r>
                    <a:r>
                      <a:rPr lang="pl-PL" sz="2400" smtClean="0"/>
                      <a:t>1</a:t>
                    </a:r>
                    <a:r>
                      <a:rPr lang="en-US" sz="2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0.61</c:v>
                </c:pt>
                <c:pt idx="1">
                  <c:v>0.54</c:v>
                </c:pt>
                <c:pt idx="2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Wiedza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 smtClean="0"/>
                      <a:t>3</a:t>
                    </a:r>
                    <a:r>
                      <a:rPr lang="pl-PL" sz="2400" dirty="0" smtClean="0"/>
                      <a:t>1</a:t>
                    </a:r>
                    <a:r>
                      <a:rPr lang="en-US" sz="2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0.31</c:v>
                </c:pt>
                <c:pt idx="1">
                  <c:v>0.32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2484488"/>
        <c:axId val="332478216"/>
      </c:barChart>
      <c:catAx>
        <c:axId val="33248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pl-PL"/>
          </a:p>
        </c:txPr>
        <c:crossAx val="332478216"/>
        <c:crosses val="autoZero"/>
        <c:auto val="1"/>
        <c:lblAlgn val="ctr"/>
        <c:lblOffset val="100"/>
        <c:noMultiLvlLbl val="0"/>
      </c:catAx>
      <c:valAx>
        <c:axId val="332478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248448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8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FF0000"/>
                </a:solidFill>
              </a:defRPr>
            </a:pPr>
            <a:r>
              <a:rPr lang="pl-PL" sz="2800" dirty="0" smtClean="0">
                <a:solidFill>
                  <a:srgbClr val="C00000"/>
                </a:solidFill>
              </a:rPr>
              <a:t>TAK</a:t>
            </a:r>
            <a:endParaRPr lang="pl-PL" sz="2800" dirty="0">
              <a:solidFill>
                <a:srgbClr val="C000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Kardiolodzy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normy WHO</c:v>
                </c:pt>
                <c:pt idx="1">
                  <c:v>normy polskie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Pneumonolodzy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normy WHO</c:v>
                </c:pt>
                <c:pt idx="1">
                  <c:v>normy polskie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0">
                  <c:v>0.13</c:v>
                </c:pt>
                <c:pt idx="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Interniści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normy WHO</c:v>
                </c:pt>
                <c:pt idx="1">
                  <c:v>normy polskie</c:v>
                </c:pt>
              </c:strCache>
            </c:strRef>
          </c:cat>
          <c:val>
            <c:numRef>
              <c:f>Arkusz1!$D$2:$D$3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2479000"/>
        <c:axId val="280054960"/>
      </c:barChart>
      <c:catAx>
        <c:axId val="332479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pl-PL"/>
          </a:p>
        </c:txPr>
        <c:crossAx val="280054960"/>
        <c:crosses val="autoZero"/>
        <c:auto val="1"/>
        <c:lblAlgn val="ctr"/>
        <c:lblOffset val="100"/>
        <c:noMultiLvlLbl val="0"/>
      </c:catAx>
      <c:valAx>
        <c:axId val="280054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24790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śledzi zanieczyszczenia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0.42</c:v>
                </c:pt>
                <c:pt idx="1">
                  <c:v>0.16</c:v>
                </c:pt>
                <c:pt idx="2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informuje chorych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sz="2400" smtClean="0"/>
                      <a:t>3</a:t>
                    </a:r>
                    <a:r>
                      <a:rPr lang="en-US" sz="2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kardiolodzy</c:v>
                </c:pt>
                <c:pt idx="1">
                  <c:v>pneumonolodzy</c:v>
                </c:pt>
                <c:pt idx="2">
                  <c:v>interniści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0.04</c:v>
                </c:pt>
                <c:pt idx="1">
                  <c:v>0.11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0052608"/>
        <c:axId val="280053392"/>
      </c:barChart>
      <c:catAx>
        <c:axId val="28005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pl-PL"/>
          </a:p>
        </c:txPr>
        <c:crossAx val="280053392"/>
        <c:crosses val="autoZero"/>
        <c:auto val="1"/>
        <c:lblAlgn val="ctr"/>
        <c:lblOffset val="100"/>
        <c:noMultiLvlLbl val="0"/>
      </c:catAx>
      <c:valAx>
        <c:axId val="280053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00526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0.21409</cdr:x>
      <cdr:y>0.72731</cdr:y>
    </cdr:from>
    <cdr:to>
      <cdr:x>0.30586</cdr:x>
      <cdr:y>0.91203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2133237" y="36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0.48871</cdr:x>
      <cdr:y>0.74186</cdr:y>
    </cdr:from>
    <cdr:to>
      <cdr:x>0.58048</cdr:x>
      <cdr:y>0.82913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4869541" y="3672408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b="1" dirty="0" smtClean="0">
              <a:solidFill>
                <a:schemeClr val="bg1"/>
              </a:solidFill>
            </a:rPr>
            <a:t>n=167</a:t>
          </a:r>
          <a:endParaRPr lang="pl-PL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0.23577</cdr:x>
      <cdr:y>0.69822</cdr:y>
    </cdr:from>
    <cdr:to>
      <cdr:x>0.32754</cdr:x>
      <cdr:y>0.82913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2349261" y="3456384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b="1" dirty="0">
              <a:solidFill>
                <a:schemeClr val="bg1"/>
              </a:solidFill>
            </a:rPr>
            <a:t>n</a:t>
          </a:r>
          <a:r>
            <a:rPr lang="pl-PL" sz="2400" b="1" dirty="0" smtClean="0">
              <a:solidFill>
                <a:schemeClr val="bg1"/>
              </a:solidFill>
            </a:rPr>
            <a:t>=174</a:t>
          </a:r>
          <a:endParaRPr lang="pl-PL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0.71996</cdr:x>
      <cdr:y>0.72731</cdr:y>
    </cdr:from>
    <cdr:to>
      <cdr:x>0.82114</cdr:x>
      <cdr:y>0.91203</cdr:y>
    </cdr:to>
    <cdr:sp macro="" textlink="">
      <cdr:nvSpPr>
        <cdr:cNvPr id="10" name="pole tekstowe 9"/>
        <cdr:cNvSpPr txBox="1"/>
      </cdr:nvSpPr>
      <cdr:spPr>
        <a:xfrm xmlns:a="http://schemas.openxmlformats.org/drawingml/2006/main">
          <a:off x="7173797" y="3600400"/>
          <a:ext cx="100811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b="1" dirty="0">
              <a:solidFill>
                <a:schemeClr val="bg1"/>
              </a:solidFill>
            </a:rPr>
            <a:t>n</a:t>
          </a:r>
          <a:r>
            <a:rPr lang="pl-PL" sz="2400" b="1" dirty="0" smtClean="0">
              <a:solidFill>
                <a:schemeClr val="bg1"/>
              </a:solidFill>
            </a:rPr>
            <a:t>=145</a:t>
          </a:r>
          <a:endParaRPr lang="pl-PL" sz="12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0.7111</cdr:x>
      <cdr:y>0.01338</cdr:y>
    </cdr:from>
    <cdr:to>
      <cdr:x>0.75209</cdr:x>
      <cdr:y>0.06689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6245893" y="72008"/>
          <a:ext cx="36004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7C2EC-2332-443B-BC1B-D9065367BE9A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DA81-05B0-4181-BC6D-D1933B1158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07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DACD-D80E-4397-9A30-EBD4BC8A1E73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88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7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2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7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66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45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39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4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84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13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45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4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E9FF-32E2-4228-8037-8AAD478F1F05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4D5D-FCCD-4DFC-BA0C-5612E22AB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5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ncbi.nlm.nih.gov/core/lw/2.0/html/tileshop_pmc/tileshop_pmc_inline.html?title=Click%20on%20image%20to%20zoom&amp;p=PMC3&amp;id=5068561_emss-70175-f006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ncbi.nlm.nih.gov/pmc/articles/PMC4448375/figure/fig03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4448375/figure/fig05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ncbi.nlm.nih.gov/pmc/articles/PMC4448375/figure/fig04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ncbi.nlm.nih.gov/core/lw/2.0/html/tileshop_pmc/tileshop_pmc_inline.html?title=Click%20on%20image%20to%20zoom&amp;p=PMC3&amp;id=5068561_emss-70175-f007.jpg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ncbi.nlm.nih.gov/core/lw/2.0/html/tileshop_pmc/tileshop_pmc_inline.html?title=Click%20on%20image%20to%20zoom&amp;p=PMC3&amp;id=5352062_oncotarget-08-1369-g010.jp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ncbi.nlm.nih.gov/core/lw/2.0/html/tileshop_pmc/tileshop_pmc_inline.html?title=Click%20on%20image%20to%20zoom&amp;p=PMC3&amp;id=4465283_nihms697273f2.jp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s://mlodytechnik.pl/eksperymenty-i-zadania-szkolne/kosmos/28536-woda-wszedzie-wod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ved=2ahUKEwiK2JHD-6_ZAhVBIlAKHXMaA2YQjRx6BAgAEAY&amp;url=http://www.iturek.net/870/turkowianie-nie-beda-placic-za-scieki-z-gminy-turek&amp;psig=AOvVaw2UFzHQ5n3nndXOQI9tTkPk&amp;ust=1519060499181199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ncbi.nlm.nih.gov/core/lw/2.0/html/tileshop_pmc/tileshop_pmc_inline.html?title=Click%20on%20image%20to%20zoom&amp;p=PMC3&amp;id=5803182_gr4.jpg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ncbi.nlm.nih.gov/core/lw/2.0/html/tileshop_pmc/tileshop_pmc_inline.html?title=Click%20on%20image%20to%20zoom&amp;p=PMC3&amp;id=5068561_emss-70175-f010.jp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s://mlodytechnik.pl/eksperymenty-i-zadania-szkolne/kosmos/28536-woda-wszedzie-wod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ved=2ahUKEwiK2JHD-6_ZAhVBIlAKHXMaA2YQjRx6BAgAEAY&amp;url=http://www.iturek.net/870/turkowianie-nie-beda-placic-za-scieki-z-gminy-turek&amp;psig=AOvVaw2UFzHQ5n3nndXOQI9tTkPk&amp;ust=1519060499181199" TargetMode="Externa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classifications/icd10/browse/2010/en#/J67" TargetMode="External"/><Relationship Id="rId2" Type="http://schemas.openxmlformats.org/officeDocument/2006/relationships/hyperlink" Target="https://pl.wikipedia.org/wiki/Mi%C4%99dzynarodowa_Klasyfikacja_Chor%C3%B3b_ICD-10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arszawa.wyborcza.pl/warszawa/51,54420,21370195.html?i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www.ncbi.nlm.nih.gov/core/lw/2.0/html/tileshop_pmc/tileshop_pmc_inline.html?title=Click%20on%20image%20to%20zoom&amp;p=PMC3&amp;id=4465283_nihms697273f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ncbi.nlm.nih.gov/core/lw/2.0/html/tileshop_pmc/tileshop_pmc_inline.html?title=Click%20on%20image%20to%20zoom&amp;p=PMC3&amp;id=4465283_nihms697273f3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940" y="260648"/>
            <a:ext cx="10009112" cy="2448272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</a:rPr>
              <a:t>WPŁYW </a:t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>ZANIECZYSZCZEŃ </a:t>
            </a:r>
            <a:r>
              <a:rPr lang="pl-PL" sz="5400" b="1" dirty="0">
                <a:solidFill>
                  <a:srgbClr val="FF0000"/>
                </a:solidFill>
              </a:rPr>
              <a:t>P</a:t>
            </a:r>
            <a:r>
              <a:rPr lang="pl-PL" sz="5400" b="1" dirty="0" smtClean="0">
                <a:solidFill>
                  <a:srgbClr val="FF0000"/>
                </a:solidFill>
              </a:rPr>
              <a:t>OWIETRZA </a:t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>NA UKŁAD ODDECHOWY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43099" y="3259430"/>
            <a:ext cx="748883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Tadeusz </a:t>
            </a:r>
            <a:r>
              <a:rPr lang="pl-PL" sz="3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 Zielonka</a:t>
            </a:r>
            <a:endParaRPr lang="pl-PL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pl-PL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Katedra i Zakład Medycyny Rodzinnej</a:t>
            </a:r>
          </a:p>
          <a:p>
            <a:pPr algn="ctr"/>
            <a:r>
              <a:rPr lang="pl-PL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Warszawski Uniwersytet Medyczny</a:t>
            </a:r>
          </a:p>
          <a:p>
            <a:endParaRPr lang="pl-PL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0667" y="5949280"/>
            <a:ext cx="3805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Konflikt interesów – nie zgłoszono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4"/>
            <a:ext cx="10287000" cy="1152128"/>
          </a:xfrm>
        </p:spPr>
        <p:txBody>
          <a:bodyPr>
            <a:normAutofit fontScale="90000"/>
          </a:bodyPr>
          <a:lstStyle/>
          <a:p>
            <a:r>
              <a:rPr lang="pl-PL" sz="7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Skład drobnych pyłów</a:t>
            </a:r>
            <a:endParaRPr lang="pl-PL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10287000" cy="576064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pl-PL" sz="3000" b="1" dirty="0" smtClean="0">
                <a:solidFill>
                  <a:schemeClr val="tx1"/>
                </a:solidFill>
              </a:rPr>
              <a:t>Skład chemiczny pyłów zawieszonych, będących mieszaniną cząsteczek stałych i cieczy, jest zmienny w czasie i przestrzeni.</a:t>
            </a:r>
          </a:p>
          <a:p>
            <a:pPr algn="l">
              <a:lnSpc>
                <a:spcPct val="150000"/>
              </a:lnSpc>
            </a:pPr>
            <a:r>
              <a:rPr lang="pl-PL" sz="3000" b="1" dirty="0" smtClean="0">
                <a:solidFill>
                  <a:schemeClr val="tx1"/>
                </a:solidFill>
              </a:rPr>
              <a:t>Częstymi składnikami pyłów są </a:t>
            </a:r>
            <a:r>
              <a:rPr lang="pl-PL" sz="3000" b="1" dirty="0" smtClean="0">
                <a:solidFill>
                  <a:srgbClr val="FF0000"/>
                </a:solidFill>
              </a:rPr>
              <a:t>siarczany, azotany, amoniak, jony sodu, chloru, potasu, wapnia i magnezu, węgiel cząsteczkowy i jego związki, minerały, metale oraz węglowodory wielopierścieniowe</a:t>
            </a:r>
            <a:r>
              <a:rPr lang="pl-PL" sz="3000" b="1" dirty="0" smtClean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pl-PL" sz="3000" b="1" dirty="0" smtClean="0">
                <a:solidFill>
                  <a:schemeClr val="tx1"/>
                </a:solidFill>
              </a:rPr>
              <a:t>Również materiał biologiczny, taki jak </a:t>
            </a:r>
            <a:r>
              <a:rPr lang="pl-PL" sz="3000" b="1" dirty="0" smtClean="0">
                <a:solidFill>
                  <a:srgbClr val="FF0000"/>
                </a:solidFill>
              </a:rPr>
              <a:t>alergeny</a:t>
            </a:r>
            <a:r>
              <a:rPr lang="pl-PL" sz="3000" b="1" dirty="0" smtClean="0">
                <a:solidFill>
                  <a:schemeClr val="tx1"/>
                </a:solidFill>
              </a:rPr>
              <a:t> czy </a:t>
            </a:r>
            <a:r>
              <a:rPr lang="pl-PL" sz="3000" b="1" dirty="0" smtClean="0">
                <a:solidFill>
                  <a:srgbClr val="FF0000"/>
                </a:solidFill>
              </a:rPr>
              <a:t>mikroorganizmy</a:t>
            </a:r>
            <a:r>
              <a:rPr lang="pl-PL" sz="3000" b="1" dirty="0" smtClean="0">
                <a:solidFill>
                  <a:schemeClr val="tx1"/>
                </a:solidFill>
              </a:rPr>
              <a:t>, znajduje się w pyłach zawieszonych.</a:t>
            </a:r>
          </a:p>
          <a:p>
            <a:pPr algn="l"/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611611"/>
          </a:xfrm>
        </p:spPr>
        <p:txBody>
          <a:bodyPr>
            <a:normAutofit fontScale="90000"/>
          </a:bodyPr>
          <a:lstStyle/>
          <a:p>
            <a:r>
              <a:rPr lang="pl-PL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na zdrowie cząstek stałych </a:t>
            </a:r>
            <a: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(PM – </a:t>
            </a:r>
            <a:r>
              <a:rPr lang="pl-PL" sz="4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particulate</a:t>
            </a:r>
            <a:r>
              <a:rPr lang="pl-PL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</a:t>
            </a:r>
            <a:r>
              <a:rPr lang="pl-PL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603947"/>
            <a:ext cx="10287000" cy="523156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</a:rPr>
              <a:t>Powodują ostre incydenty krążeniowe (</a:t>
            </a:r>
            <a:r>
              <a:rPr lang="pl-PL" sz="2600" b="1" dirty="0" smtClean="0">
                <a:solidFill>
                  <a:schemeClr val="tx1"/>
                </a:solidFill>
              </a:rPr>
              <a:t>zawał, udar, zator)</a:t>
            </a:r>
            <a:endParaRPr lang="pl-PL" sz="2600" b="1" dirty="0">
              <a:solidFill>
                <a:schemeClr val="tx1"/>
              </a:solidFill>
            </a:endParaRPr>
          </a:p>
          <a:p>
            <a:pPr algn="l">
              <a:lnSpc>
                <a:spcPct val="16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Zaostrzenie chorób płuc (astma, POCHP, infekcje)</a:t>
            </a:r>
          </a:p>
          <a:p>
            <a:pPr algn="l">
              <a:lnSpc>
                <a:spcPct val="16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>
                <a:solidFill>
                  <a:schemeClr val="tx1"/>
                </a:solidFill>
              </a:rPr>
              <a:t>W zależności </a:t>
            </a:r>
            <a:r>
              <a:rPr lang="pl-PL" sz="2800" b="1" dirty="0" smtClean="0">
                <a:solidFill>
                  <a:schemeClr val="tx1"/>
                </a:solidFill>
              </a:rPr>
              <a:t>od wielkości </a:t>
            </a:r>
            <a:r>
              <a:rPr lang="pl-PL" sz="2800" b="1" dirty="0">
                <a:solidFill>
                  <a:schemeClr val="tx1"/>
                </a:solidFill>
              </a:rPr>
              <a:t>przedostają się </a:t>
            </a:r>
            <a:r>
              <a:rPr lang="pl-PL" sz="2800" b="1" dirty="0" smtClean="0">
                <a:solidFill>
                  <a:schemeClr val="tx1"/>
                </a:solidFill>
              </a:rPr>
              <a:t>do różnych </a:t>
            </a:r>
          </a:p>
          <a:p>
            <a:pPr algn="l">
              <a:lnSpc>
                <a:spcPct val="160000"/>
              </a:lnSpc>
            </a:pPr>
            <a:r>
              <a:rPr lang="pl-PL" sz="2800" b="1" dirty="0" smtClean="0">
                <a:solidFill>
                  <a:schemeClr val="tx1"/>
                </a:solidFill>
              </a:rPr>
              <a:t>  obszarów organizmu gdzie mogą wywoływać stany   </a:t>
            </a:r>
          </a:p>
          <a:p>
            <a:pPr algn="l">
              <a:lnSpc>
                <a:spcPct val="160000"/>
              </a:lnSpc>
            </a:pPr>
            <a:r>
              <a:rPr lang="pl-PL" sz="2800" b="1" dirty="0" smtClean="0">
                <a:solidFill>
                  <a:schemeClr val="tx1"/>
                </a:solidFill>
              </a:rPr>
              <a:t>   zapalne (choroby neurologiczne, endokrynologiczne)</a:t>
            </a:r>
          </a:p>
          <a:p>
            <a:pPr algn="l">
              <a:lnSpc>
                <a:spcPct val="16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 Uznawane są za czynnik </a:t>
            </a:r>
            <a:r>
              <a:rPr lang="pl-PL" sz="2800" b="1" dirty="0" smtClean="0">
                <a:solidFill>
                  <a:srgbClr val="FF0000"/>
                </a:solidFill>
              </a:rPr>
              <a:t>potencjalnie rakotwórczy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0287000" cy="1412775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na zdrowie tlenków </a:t>
            </a:r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azotu </a:t>
            </a:r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różnym stopniu utleniania (</a:t>
            </a:r>
            <a:r>
              <a:rPr lang="pl-PL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NOx</a:t>
            </a:r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98" y="1556793"/>
            <a:ext cx="10325778" cy="530120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Uszkodzenie nabłonka </a:t>
            </a:r>
            <a:r>
              <a:rPr lang="pl-PL" sz="2800" b="1" dirty="0">
                <a:solidFill>
                  <a:srgbClr val="FF0000"/>
                </a:solidFill>
              </a:rPr>
              <a:t>dróg </a:t>
            </a:r>
            <a:r>
              <a:rPr lang="pl-PL" sz="2800" b="1" dirty="0" smtClean="0">
                <a:solidFill>
                  <a:srgbClr val="FF0000"/>
                </a:solidFill>
              </a:rPr>
              <a:t>oddechowych</a:t>
            </a:r>
            <a:endParaRPr lang="pl-PL" sz="2800" b="1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Nadreaktywność</a:t>
            </a:r>
            <a:r>
              <a:rPr lang="pl-PL" sz="2800" b="1" dirty="0">
                <a:solidFill>
                  <a:srgbClr val="FF0000"/>
                </a:solidFill>
              </a:rPr>
              <a:t> oskrzeli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 Zwiększenie </a:t>
            </a:r>
            <a:r>
              <a:rPr lang="pl-PL" sz="2800" b="1" dirty="0">
                <a:solidFill>
                  <a:srgbClr val="FF0000"/>
                </a:solidFill>
              </a:rPr>
              <a:t>podatność </a:t>
            </a:r>
            <a:r>
              <a:rPr lang="pl-PL" sz="2800" b="1" dirty="0" smtClean="0">
                <a:solidFill>
                  <a:srgbClr val="FF0000"/>
                </a:solidFill>
              </a:rPr>
              <a:t>na infekcję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 Pogorszenie funkcji płuc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 Niekorzystny wpływ </a:t>
            </a:r>
            <a:r>
              <a:rPr lang="pl-PL" sz="2800" b="1" dirty="0">
                <a:solidFill>
                  <a:schemeClr val="tx1"/>
                </a:solidFill>
              </a:rPr>
              <a:t>na funkcjonowanie </a:t>
            </a:r>
          </a:p>
          <a:p>
            <a:pPr algn="l">
              <a:lnSpc>
                <a:spcPct val="150000"/>
              </a:lnSpc>
            </a:pPr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serca, wątroby</a:t>
            </a:r>
            <a:r>
              <a:rPr lang="pl-PL" sz="2800" b="1" dirty="0">
                <a:solidFill>
                  <a:schemeClr val="tx1"/>
                </a:solidFill>
              </a:rPr>
              <a:t>, nerek, śledziony i szpiku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pl-P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0287000" cy="1628799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dwutlenku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siarki (SO2)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zdrowie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10287000" cy="5229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rgbClr val="FF0000"/>
                </a:solidFill>
              </a:rPr>
              <a:t> Zapalenie nabłonka dróg oddechowych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rgbClr val="FF0000"/>
                </a:solidFill>
              </a:rPr>
              <a:t> Kaszel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rgbClr val="FF0000"/>
                </a:solidFill>
              </a:rPr>
              <a:t> Pogorszenie funkcji płuc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 Bóle głowy</a:t>
            </a:r>
            <a:endParaRPr lang="pl-PL" sz="3600" b="1" dirty="0">
              <a:solidFill>
                <a:schemeClr val="tx1"/>
              </a:solidFill>
            </a:endParaRPr>
          </a:p>
          <a:p>
            <a:pPr algn="l"/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990" y="14760"/>
            <a:ext cx="10301990" cy="965968"/>
          </a:xfrm>
        </p:spPr>
        <p:txBody>
          <a:bodyPr>
            <a:normAutofit/>
          </a:bodyPr>
          <a:lstStyle/>
          <a:p>
            <a:r>
              <a:rPr lang="pl-PL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amoniaku NH3 na </a:t>
            </a:r>
            <a:r>
              <a:rPr lang="pl-PL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90" y="1556792"/>
            <a:ext cx="10272010" cy="530120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 Ekspozycja </a:t>
            </a:r>
            <a:r>
              <a:rPr lang="pl-PL" sz="3600" b="1" dirty="0">
                <a:solidFill>
                  <a:schemeClr val="tx1"/>
                </a:solidFill>
              </a:rPr>
              <a:t>na wysokie stężenia </a:t>
            </a:r>
            <a:r>
              <a:rPr lang="pl-PL" sz="3600" b="1" dirty="0" smtClean="0">
                <a:solidFill>
                  <a:schemeClr val="tx1"/>
                </a:solidFill>
              </a:rPr>
              <a:t>amoniaku </a:t>
            </a:r>
          </a:p>
          <a:p>
            <a:pPr algn="l">
              <a:lnSpc>
                <a:spcPct val="110000"/>
              </a:lnSpc>
            </a:pPr>
            <a:r>
              <a:rPr lang="pl-PL" sz="3600" b="1" dirty="0">
                <a:solidFill>
                  <a:schemeClr val="tx1"/>
                </a:solidFill>
              </a:rPr>
              <a:t> </a:t>
            </a:r>
            <a:r>
              <a:rPr lang="pl-PL" sz="3600" b="1" dirty="0" smtClean="0">
                <a:solidFill>
                  <a:schemeClr val="tx1"/>
                </a:solidFill>
              </a:rPr>
              <a:t>  prowadzi </a:t>
            </a:r>
            <a:r>
              <a:rPr lang="pl-PL" sz="3600" b="1" dirty="0">
                <a:solidFill>
                  <a:schemeClr val="tx1"/>
                </a:solidFill>
              </a:rPr>
              <a:t>do </a:t>
            </a:r>
            <a:r>
              <a:rPr lang="pl-PL" sz="3600" b="1" dirty="0">
                <a:solidFill>
                  <a:srgbClr val="FF0000"/>
                </a:solidFill>
              </a:rPr>
              <a:t>podrażnień </a:t>
            </a:r>
            <a:endParaRPr lang="pl-PL" sz="3600" b="1" dirty="0" smtClean="0">
              <a:solidFill>
                <a:srgbClr val="FF0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pl-PL" sz="3600" b="1" dirty="0" smtClean="0">
                <a:solidFill>
                  <a:schemeClr val="tx1"/>
                </a:solidFill>
              </a:rPr>
              <a:t>	skóry</a:t>
            </a:r>
          </a:p>
          <a:p>
            <a:pPr algn="l">
              <a:lnSpc>
                <a:spcPct val="110000"/>
              </a:lnSpc>
            </a:pPr>
            <a:r>
              <a:rPr lang="pl-PL" sz="3600" b="1" dirty="0" smtClean="0">
                <a:solidFill>
                  <a:schemeClr val="tx1"/>
                </a:solidFill>
              </a:rPr>
              <a:t>	oczu</a:t>
            </a:r>
            <a:r>
              <a:rPr lang="pl-PL" sz="3600" b="1" dirty="0">
                <a:solidFill>
                  <a:schemeClr val="tx1"/>
                </a:solidFill>
              </a:rPr>
              <a:t>, </a:t>
            </a:r>
            <a:endParaRPr lang="pl-PL" sz="3600" b="1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pl-PL" sz="36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rgbClr val="FF0000"/>
                </a:solidFill>
              </a:rPr>
              <a:t>dróg oddechowych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 Może </a:t>
            </a:r>
            <a:r>
              <a:rPr lang="pl-PL" sz="3600" b="1" dirty="0" smtClean="0">
                <a:solidFill>
                  <a:srgbClr val="FF0000"/>
                </a:solidFill>
              </a:rPr>
              <a:t>powodować kaszel i POChP.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50" y="-27383"/>
            <a:ext cx="10287050" cy="1008112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ozonu</a:t>
            </a:r>
            <a:r>
              <a:rPr lang="pl-PL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l-PL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l-PL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zdrowie </a:t>
            </a:r>
            <a:endParaRPr lang="pl-PL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" y="1412776"/>
            <a:ext cx="10287001" cy="544522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 Przyczynia </a:t>
            </a:r>
            <a:r>
              <a:rPr lang="pl-PL" sz="3600" b="1" dirty="0">
                <a:solidFill>
                  <a:schemeClr val="tx1"/>
                </a:solidFill>
              </a:rPr>
              <a:t>się do </a:t>
            </a:r>
            <a:r>
              <a:rPr lang="pl-PL" sz="3200" b="1" dirty="0">
                <a:solidFill>
                  <a:schemeClr val="tx1"/>
                </a:solidFill>
              </a:rPr>
              <a:t>problemów </a:t>
            </a:r>
            <a:r>
              <a:rPr lang="pl-PL" sz="3600" b="1" dirty="0">
                <a:solidFill>
                  <a:schemeClr val="tx1"/>
                </a:solidFill>
              </a:rPr>
              <a:t>ze </a:t>
            </a:r>
            <a:r>
              <a:rPr lang="pl-PL" sz="3600" b="1" dirty="0" smtClean="0">
                <a:solidFill>
                  <a:schemeClr val="tx1"/>
                </a:solidFill>
              </a:rPr>
              <a:t>strony </a:t>
            </a:r>
          </a:p>
          <a:p>
            <a:pPr algn="l">
              <a:lnSpc>
                <a:spcPct val="150000"/>
              </a:lnSpc>
            </a:pPr>
            <a:r>
              <a:rPr lang="pl-PL" sz="3600" b="1" dirty="0">
                <a:solidFill>
                  <a:schemeClr val="tx1"/>
                </a:solidFill>
              </a:rPr>
              <a:t> </a:t>
            </a:r>
            <a:r>
              <a:rPr lang="pl-PL" sz="3600" b="1" dirty="0" smtClean="0">
                <a:solidFill>
                  <a:schemeClr val="tx1"/>
                </a:solidFill>
              </a:rPr>
              <a:t> układu krążeniowego.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</a:rPr>
              <a:t>Powoduje zaostrzenia przewlekłych chorób </a:t>
            </a:r>
          </a:p>
          <a:p>
            <a:pPr algn="l">
              <a:lnSpc>
                <a:spcPct val="150000"/>
              </a:lnSpc>
            </a:pPr>
            <a:r>
              <a:rPr lang="pl-PL" sz="3600" b="1" dirty="0">
                <a:solidFill>
                  <a:srgbClr val="FF0000"/>
                </a:solidFill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</a:rPr>
              <a:t> układu oddechowego.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" y="2348880"/>
            <a:ext cx="10286999" cy="450911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pl-PL" sz="36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Mogą wykazywać </a:t>
            </a:r>
            <a:r>
              <a:rPr lang="pl-PL" sz="3600" b="1" dirty="0">
                <a:solidFill>
                  <a:schemeClr val="tx1"/>
                </a:solidFill>
              </a:rPr>
              <a:t>działanie </a:t>
            </a:r>
            <a:r>
              <a:rPr lang="pl-PL" sz="3600" b="1" dirty="0" smtClean="0">
                <a:solidFill>
                  <a:srgbClr val="FF0000"/>
                </a:solidFill>
              </a:rPr>
              <a:t>rakotwórcze</a:t>
            </a:r>
            <a:endParaRPr lang="pl-PL" sz="3600" b="1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tx1"/>
                </a:solidFill>
              </a:rPr>
              <a:t> Mogą </a:t>
            </a:r>
            <a:r>
              <a:rPr lang="pl-PL" sz="3600" b="1" dirty="0">
                <a:solidFill>
                  <a:schemeClr val="tx1"/>
                </a:solidFill>
              </a:rPr>
              <a:t>być </a:t>
            </a:r>
            <a:r>
              <a:rPr lang="pl-PL" sz="3600" b="1" dirty="0" smtClean="0">
                <a:solidFill>
                  <a:schemeClr val="tx1"/>
                </a:solidFill>
              </a:rPr>
              <a:t>czynnikiem </a:t>
            </a:r>
            <a:r>
              <a:rPr lang="pl-PL" sz="3600" b="1" dirty="0" smtClean="0">
                <a:solidFill>
                  <a:srgbClr val="FF0000"/>
                </a:solidFill>
              </a:rPr>
              <a:t>mutagennym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3" y="188640"/>
            <a:ext cx="10346961" cy="223224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na zdrowie </a:t>
            </a:r>
            <a:r>
              <a:rPr lang="pl-PL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niemetanowych</a:t>
            </a:r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lotnych związków organicznych </a:t>
            </a:r>
            <a:b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l-PL" sz="4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pl-PL" sz="4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methane</a:t>
            </a:r>
            <a:r>
              <a:rPr lang="pl-PL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0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volatile</a:t>
            </a:r>
            <a:r>
              <a:rPr lang="pl-PL" sz="4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0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</a:t>
            </a:r>
            <a:r>
              <a:rPr lang="pl-PL" sz="4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compounds</a:t>
            </a:r>
            <a:r>
              <a:rPr lang="pl-PL" sz="4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l-PL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3"/>
            <a:ext cx="10253272" cy="1368152"/>
          </a:xfrm>
        </p:spPr>
        <p:txBody>
          <a:bodyPr>
            <a:noAutofit/>
          </a:bodyPr>
          <a:lstStyle/>
          <a:p>
            <a:r>
              <a:rPr lang="pl-PL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Przyczyny zgonów spowodowane zanieczyszczeniem powietrza wg WHO 2014</a:t>
            </a:r>
            <a:endParaRPr lang="pl-P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802655429"/>
              </p:ext>
            </p:extLst>
          </p:nvPr>
        </p:nvGraphicFramePr>
        <p:xfrm>
          <a:off x="102940" y="1268760"/>
          <a:ext cx="10157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4464496" y="1484784"/>
            <a:ext cx="4423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7 mln zgonów na świecie, spowodowanych zanieczyszczeniem powietrza  PM2.5  </a:t>
            </a:r>
          </a:p>
          <a:p>
            <a:r>
              <a:rPr lang="pl-PL" b="1" dirty="0" smtClean="0"/>
              <a:t>470 tys. w UE, </a:t>
            </a:r>
          </a:p>
          <a:p>
            <a:r>
              <a:rPr lang="pl-PL" b="1" dirty="0" smtClean="0"/>
              <a:t>48 tys. w Polsce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099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rgbClr val="FF0000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2" y="-27384"/>
            <a:ext cx="10256068" cy="108012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Narażenie na pyły a rak płu</a:t>
            </a:r>
            <a:r>
              <a:rPr lang="pl-PL" sz="5400" b="1" dirty="0" smtClean="0"/>
              <a:t>ca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940" y="980728"/>
            <a:ext cx="10184060" cy="58772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Szacuje się, że emisja pyłów ze spalania paliw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stałych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są odpowiedzialne za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około </a:t>
            </a:r>
            <a:r>
              <a:rPr lang="pl-PL" sz="2400" b="1" dirty="0">
                <a:solidFill>
                  <a:srgbClr val="FF0000"/>
                </a:solidFill>
              </a:rPr>
              <a:t>17% </a:t>
            </a:r>
            <a:r>
              <a:rPr lang="pl-PL" sz="2400" b="1" dirty="0" smtClean="0">
                <a:solidFill>
                  <a:srgbClr val="FF0000"/>
                </a:solidFill>
              </a:rPr>
              <a:t>zgonów </a:t>
            </a:r>
            <a:r>
              <a:rPr lang="pl-PL" sz="2400" b="1" dirty="0">
                <a:solidFill>
                  <a:srgbClr val="FF0000"/>
                </a:solidFill>
              </a:rPr>
              <a:t>z powodu raka płuc u mężczyzn i 22% u </a:t>
            </a:r>
            <a:r>
              <a:rPr lang="pl-PL" sz="2400" b="1" dirty="0" smtClean="0">
                <a:solidFill>
                  <a:srgbClr val="FF0000"/>
                </a:solidFill>
              </a:rPr>
              <a:t>kobiet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pl-PL" sz="1500" b="1" dirty="0" err="1" smtClean="0">
                <a:solidFill>
                  <a:schemeClr val="accent1">
                    <a:lumMod val="50000"/>
                  </a:schemeClr>
                </a:solidFill>
              </a:rPr>
              <a:t>Smith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Annu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Rev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 Public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</a:rPr>
              <a:t>2014;35:185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Wpływ zanieczyszczeń powietrza na rozwój raka płuca jest widoczny </a:t>
            </a:r>
            <a:r>
              <a:rPr lang="pl-PL" sz="2400" b="1" dirty="0" smtClean="0">
                <a:solidFill>
                  <a:srgbClr val="FF0000"/>
                </a:solidFill>
              </a:rPr>
              <a:t>szczególnie u kobiet w południowo-wschodniej Azji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gdzie odsetek niepalących kobiet z rakiem płuca sięga 83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% wszystkich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przypadków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w porównaniu z 15% w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USA.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</a:rPr>
              <a:t>Sun et al. Nat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Rev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Cancer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</a:rPr>
              <a:t>2007;7:778–90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ośmiu badaniach, w których dostępny był podtyp histologiczny raka płuca, łączna wielkość efektu ekspozycji na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zanieczyszczenia powietrza była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większa, chociaż nie była statystycznie istotna, w przypadku raka płaskonabłonkowego (OR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3.58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, 95% CI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1.58-8.12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) w porównaniu z gruczolakorakiem (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2.33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1.72-3.17).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</a:rPr>
              <a:t>Gordon et al. Lancet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Respir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 Med. 2014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</a:rPr>
              <a:t>; 2: 823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Wyniki badania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ESCAPE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Europejskiego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Badania Kohort dla Efektów Zanieczyszczenia Powietrza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wykazały związek PM10 z </a:t>
            </a:r>
            <a:r>
              <a:rPr lang="pl-PL" sz="2400" b="1" dirty="0" smtClean="0">
                <a:solidFill>
                  <a:srgbClr val="FF0000"/>
                </a:solidFill>
              </a:rPr>
              <a:t>gruczolakorakiem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(HR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1.51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1.10-2.08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), ale nie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z rakiem płaskonabłonkowym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0.84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0.50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1.40). 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Lancet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</a:rPr>
              <a:t>Oncol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</a:rPr>
              <a:t>. 2013;14:813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rgbClr val="FF0000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3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43700" y="-27384"/>
            <a:ext cx="2637582" cy="10668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Rak płuca a narażenie </a:t>
            </a:r>
            <a:r>
              <a:rPr lang="pl-PL" sz="2800" b="1" dirty="0">
                <a:solidFill>
                  <a:schemeClr val="tx1"/>
                </a:solidFill>
              </a:rPr>
              <a:t>na zanieczyszczenie powietrza </a:t>
            </a:r>
            <a:endParaRPr lang="pl-PL" sz="2800" b="1" dirty="0" smtClean="0">
              <a:solidFill>
                <a:schemeClr val="tx1"/>
              </a:solidFill>
            </a:endParaRPr>
          </a:p>
          <a:p>
            <a:r>
              <a:rPr lang="pl-PL" sz="2800" b="1" dirty="0" smtClean="0">
                <a:solidFill>
                  <a:schemeClr val="tx1"/>
                </a:solidFill>
              </a:rPr>
              <a:t>w </a:t>
            </a:r>
            <a:r>
              <a:rPr lang="pl-PL" sz="2800" b="1" dirty="0">
                <a:solidFill>
                  <a:schemeClr val="tx1"/>
                </a:solidFill>
              </a:rPr>
              <a:t>domu</a:t>
            </a:r>
          </a:p>
        </p:txBody>
      </p:sp>
      <p:pic>
        <p:nvPicPr>
          <p:cNvPr id="4" name="Obraz 3" descr="An external file that holds a picture, illustration, etc.&#10;Object name is emss-70175-f006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-27384"/>
            <a:ext cx="6984776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6871692" y="6536377"/>
            <a:ext cx="2637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err="1" smtClean="0"/>
              <a:t>Kurmi</a:t>
            </a:r>
            <a:r>
              <a:rPr lang="pl-PL" sz="1200" b="1" dirty="0" smtClean="0"/>
              <a:t> et al. </a:t>
            </a:r>
            <a:r>
              <a:rPr lang="pl-PL" sz="1200" b="1" dirty="0" err="1" smtClean="0"/>
              <a:t>Eur</a:t>
            </a:r>
            <a:r>
              <a:rPr lang="pl-PL" sz="1200" b="1" dirty="0" smtClean="0"/>
              <a:t> </a:t>
            </a:r>
            <a:r>
              <a:rPr lang="pl-PL" sz="1200" b="1" dirty="0" err="1"/>
              <a:t>Respir</a:t>
            </a:r>
            <a:r>
              <a:rPr lang="pl-PL" sz="1200" b="1" dirty="0"/>
              <a:t> J. 2012;40:1228</a:t>
            </a:r>
          </a:p>
        </p:txBody>
      </p:sp>
    </p:spTree>
    <p:extLst>
      <p:ext uri="{BB962C8B-B14F-4D97-AF65-F5344CB8AC3E}">
        <p14:creationId xmlns:p14="http://schemas.microsoft.com/office/powerpoint/2010/main" val="3231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793"/>
            <a:ext cx="10287000" cy="875927"/>
          </a:xfrm>
        </p:spPr>
        <p:txBody>
          <a:bodyPr>
            <a:normAutofit fontScale="90000"/>
          </a:bodyPr>
          <a:lstStyle/>
          <a:p>
            <a:r>
              <a:rPr lang="pl-PL" sz="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 płuca a zanieczyszczenia komunikacyjne </a:t>
            </a:r>
            <a:endParaRPr lang="pl-PL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5" name="Obraz 47" descr="An external file that holds a picture, illustration, etc.&#10;Object name is tca0006-0307-f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" y="908720"/>
            <a:ext cx="95230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3830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An external file that holds a picture, illustration, etc.&#10;Object name is tca0006-0307-f4.jpg">
            <a:hlinkClick r:id="rId4" tgtFrame="&quot;figur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" y="2829674"/>
            <a:ext cx="9523019" cy="1823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815908" y="89942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NO</a:t>
            </a:r>
            <a:r>
              <a:rPr lang="pl-PL" sz="1400" b="1" dirty="0" smtClean="0"/>
              <a:t>X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8959924" y="2771636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S</a:t>
            </a:r>
            <a:r>
              <a:rPr lang="pl-PL" b="1" dirty="0" smtClean="0"/>
              <a:t>O</a:t>
            </a:r>
            <a:r>
              <a:rPr lang="pl-PL" sz="1400" b="1" dirty="0" smtClean="0"/>
              <a:t>2</a:t>
            </a:r>
            <a:endParaRPr lang="pl-PL" b="1" dirty="0"/>
          </a:p>
        </p:txBody>
      </p:sp>
      <p:pic>
        <p:nvPicPr>
          <p:cNvPr id="11" name="Obraz 10" descr="An external file that holds a picture, illustration, etc.&#10;Object name is tca0006-0307-f5.jpg">
            <a:hlinkClick r:id="rId6" tgtFrame="&quot;figure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" y="4797152"/>
            <a:ext cx="9487489" cy="201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8743900" y="479715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PM</a:t>
            </a:r>
            <a:r>
              <a:rPr lang="pl-PL" sz="1400" b="1" dirty="0" smtClean="0"/>
              <a:t>2.5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3487316" y="6608385"/>
            <a:ext cx="2767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err="1" smtClean="0"/>
              <a:t>Gongbo</a:t>
            </a:r>
            <a:r>
              <a:rPr lang="pl-PL" sz="1200" b="1" dirty="0" smtClean="0"/>
              <a:t> et al. </a:t>
            </a:r>
            <a:r>
              <a:rPr lang="pl-PL" sz="1200" b="1" u="sng" dirty="0" err="1"/>
              <a:t>Thorac</a:t>
            </a:r>
            <a:r>
              <a:rPr lang="pl-PL" sz="1200" b="1" u="sng" dirty="0"/>
              <a:t> </a:t>
            </a:r>
            <a:r>
              <a:rPr lang="pl-PL" sz="1200" b="1" u="sng" dirty="0" err="1" smtClean="0"/>
              <a:t>Cancer</a:t>
            </a:r>
            <a:r>
              <a:rPr lang="pl-PL" sz="1200" b="1" dirty="0" smtClean="0"/>
              <a:t> 2015;6:307 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4936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1"/>
            <a:ext cx="10184060" cy="1772817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Nowotwory </a:t>
            </a:r>
            <a:r>
              <a:rPr lang="pl-PL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nosogardzieli</a:t>
            </a:r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narażeniem na zanieczyszczenie powietrza w gospodarstwie </a:t>
            </a: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domowym z uwzględnieniem nikotynizmu</a:t>
            </a:r>
            <a:endParaRPr lang="pl-P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n external file that holds a picture, illustration, etc.&#10;Object name is emss-70175-f007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1772816"/>
            <a:ext cx="1015312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2940" y="6372036"/>
            <a:ext cx="273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err="1" smtClean="0"/>
              <a:t>Han</a:t>
            </a:r>
            <a:r>
              <a:rPr lang="pl-PL" sz="1200" b="1" dirty="0" smtClean="0"/>
              <a:t> et al. China </a:t>
            </a:r>
            <a:r>
              <a:rPr lang="pl-PL" sz="1200" b="1" dirty="0"/>
              <a:t>Trop </a:t>
            </a:r>
            <a:r>
              <a:rPr lang="pl-PL" sz="1200" b="1" dirty="0" err="1"/>
              <a:t>Med</a:t>
            </a:r>
            <a:r>
              <a:rPr lang="pl-PL" sz="1200" b="1" dirty="0"/>
              <a:t> </a:t>
            </a:r>
            <a:r>
              <a:rPr lang="pl-PL" sz="1200" b="1" dirty="0" smtClean="0"/>
              <a:t>2005;5:1442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6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n external file that holds a picture, illustration, etc.&#10;Object name is oncotarget-08-1369-g010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8" y="-2330"/>
            <a:ext cx="6192688" cy="686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5071492" cy="3545632"/>
          </a:xfrm>
        </p:spPr>
        <p:txBody>
          <a:bodyPr/>
          <a:lstStyle/>
          <a:p>
            <a:r>
              <a:rPr lang="pl-PL" sz="4400" b="1" dirty="0" smtClean="0"/>
              <a:t>Patomechanizm rozwoju raka płuca pod wpływem zanieczyszczeń powietrza</a:t>
            </a:r>
            <a:endParaRPr lang="pl-PL" sz="4400" b="1" dirty="0"/>
          </a:p>
        </p:txBody>
      </p:sp>
      <p:sp>
        <p:nvSpPr>
          <p:cNvPr id="6" name="Prostokąt 5"/>
          <p:cNvSpPr/>
          <p:nvPr/>
        </p:nvSpPr>
        <p:spPr>
          <a:xfrm>
            <a:off x="390972" y="6536377"/>
            <a:ext cx="2855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/>
              <a:t>Chen-Lang et al. </a:t>
            </a:r>
            <a:r>
              <a:rPr lang="pl-PL" sz="1200" b="1" dirty="0" err="1" smtClean="0"/>
              <a:t>Oncotarget</a:t>
            </a:r>
            <a:r>
              <a:rPr lang="pl-PL" sz="1200" b="1" dirty="0" smtClean="0"/>
              <a:t> 2017; 8: </a:t>
            </a:r>
            <a:r>
              <a:rPr lang="pl-PL" sz="1200" b="1" dirty="0"/>
              <a:t>1369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61149" y="1969095"/>
            <a:ext cx="2386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ten-11 </a:t>
            </a:r>
            <a:r>
              <a:rPr lang="pl-PL" sz="1400" b="1" dirty="0" err="1"/>
              <a:t>translocation</a:t>
            </a:r>
            <a:r>
              <a:rPr lang="pl-PL" sz="1400" b="1" dirty="0"/>
              <a:t> </a:t>
            </a:r>
            <a:r>
              <a:rPr lang="pl-PL" sz="1400" b="1" dirty="0" err="1"/>
              <a:t>proteins</a:t>
            </a:r>
            <a:r>
              <a:rPr lang="pl-PL" sz="1400" b="1" dirty="0"/>
              <a:t> </a:t>
            </a:r>
            <a:endParaRPr lang="pl-PL" sz="1400" dirty="0"/>
          </a:p>
        </p:txBody>
      </p:sp>
      <p:sp>
        <p:nvSpPr>
          <p:cNvPr id="5" name="Prostokąt 4"/>
          <p:cNvSpPr/>
          <p:nvPr/>
        </p:nvSpPr>
        <p:spPr>
          <a:xfrm>
            <a:off x="3380217" y="1969095"/>
            <a:ext cx="3059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err="1"/>
              <a:t>expression</a:t>
            </a:r>
            <a:r>
              <a:rPr lang="pl-PL" sz="1400" b="1" dirty="0"/>
              <a:t> of DNA </a:t>
            </a:r>
            <a:r>
              <a:rPr lang="pl-PL" sz="1400" b="1" dirty="0" err="1"/>
              <a:t>methyltransferases</a:t>
            </a:r>
            <a:r>
              <a:rPr lang="pl-PL" sz="1400" b="1" dirty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398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rgbClr val="FF0000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2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4"/>
            <a:ext cx="10287000" cy="1080120"/>
          </a:xfrm>
        </p:spPr>
        <p:txBody>
          <a:bodyPr>
            <a:normAutofit fontScale="90000"/>
          </a:bodyPr>
          <a:lstStyle/>
          <a:p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pyłów zawieszonych na astmę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940" y="1268760"/>
            <a:ext cx="10081120" cy="547260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chemeClr val="tx1"/>
                </a:solidFill>
              </a:rPr>
              <a:t>Analiza ponad 40 badań prowadzonych wśród dzieci chorych na astmę wskazuje na istotny wzrost częstości występowania </a:t>
            </a:r>
            <a:r>
              <a:rPr lang="pl-PL" sz="2600" b="1" dirty="0">
                <a:solidFill>
                  <a:srgbClr val="FF0000"/>
                </a:solidFill>
              </a:rPr>
              <a:t>objawów astmy i spadek PEF </a:t>
            </a:r>
            <a:r>
              <a:rPr lang="pl-PL" sz="2600" b="1" dirty="0">
                <a:solidFill>
                  <a:schemeClr val="tx1"/>
                </a:solidFill>
              </a:rPr>
              <a:t>w dniach z wyższym stężeniem PM</a:t>
            </a:r>
            <a:r>
              <a:rPr lang="pl-PL" sz="2600" b="1" baseline="-25000" dirty="0">
                <a:solidFill>
                  <a:schemeClr val="tx1"/>
                </a:solidFill>
              </a:rPr>
              <a:t>10</a:t>
            </a:r>
            <a:r>
              <a:rPr lang="pl-PL" sz="2600" b="1" dirty="0">
                <a:solidFill>
                  <a:schemeClr val="tx1"/>
                </a:solidFill>
              </a:rPr>
              <a:t> 	</a:t>
            </a:r>
            <a:r>
              <a:rPr lang="pl-PL" sz="2600" b="1" dirty="0" smtClean="0">
                <a:solidFill>
                  <a:schemeClr val="tx1"/>
                </a:solidFill>
              </a:rPr>
              <a:t>	  </a:t>
            </a:r>
            <a:r>
              <a:rPr lang="en-GB" sz="1400" b="1" dirty="0" smtClean="0">
                <a:solidFill>
                  <a:schemeClr val="tx1"/>
                </a:solidFill>
              </a:rPr>
              <a:t>Environ</a:t>
            </a:r>
            <a:r>
              <a:rPr lang="en-GB" sz="1400" b="1" dirty="0">
                <a:solidFill>
                  <a:schemeClr val="tx1"/>
                </a:solidFill>
              </a:rPr>
              <a:t>. Health </a:t>
            </a:r>
            <a:r>
              <a:rPr lang="en-GB" sz="1400" b="1" dirty="0" err="1">
                <a:solidFill>
                  <a:schemeClr val="tx1"/>
                </a:solidFill>
              </a:rPr>
              <a:t>Perspect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2010; 118: 449 </a:t>
            </a:r>
            <a:endParaRPr lang="pl-PL" sz="1400" b="1" dirty="0">
              <a:solidFill>
                <a:schemeClr val="tx1"/>
              </a:solidFill>
            </a:endParaRPr>
          </a:p>
          <a:p>
            <a:pPr algn="l"/>
            <a:endParaRPr lang="pl-PL" sz="1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chemeClr val="tx1"/>
                </a:solidFill>
              </a:rPr>
              <a:t>Krótkotrwałe narażenie na zanieczyszczenia powietrza wiąże się ze zwiększonym ryzykiem </a:t>
            </a:r>
            <a:r>
              <a:rPr lang="pl-PL" sz="2600" b="1" dirty="0" smtClean="0">
                <a:solidFill>
                  <a:srgbClr val="FF0000"/>
                </a:solidFill>
              </a:rPr>
              <a:t>wizyt w SOR </a:t>
            </a:r>
            <a:r>
              <a:rPr lang="pl-PL" sz="2600" b="1" dirty="0" smtClean="0">
                <a:solidFill>
                  <a:schemeClr val="tx1"/>
                </a:solidFill>
              </a:rPr>
              <a:t>związanych </a:t>
            </a:r>
            <a:r>
              <a:rPr lang="pl-PL" sz="2600" b="1" dirty="0">
                <a:solidFill>
                  <a:schemeClr val="tx1"/>
                </a:solidFill>
              </a:rPr>
              <a:t>z </a:t>
            </a:r>
            <a:r>
              <a:rPr lang="pl-PL" sz="2600" b="1" dirty="0" smtClean="0">
                <a:solidFill>
                  <a:schemeClr val="tx1"/>
                </a:solidFill>
              </a:rPr>
              <a:t>zaostrzeniem astmy oraz z </a:t>
            </a:r>
            <a:r>
              <a:rPr lang="pl-PL" sz="2600" b="1" dirty="0" smtClean="0">
                <a:solidFill>
                  <a:srgbClr val="FF0000"/>
                </a:solidFill>
              </a:rPr>
              <a:t>hospitalizacje</a:t>
            </a:r>
            <a:r>
              <a:rPr lang="pl-PL" sz="2600" b="1" dirty="0" smtClean="0">
                <a:solidFill>
                  <a:schemeClr val="tx1"/>
                </a:solidFill>
              </a:rPr>
              <a:t>,  </a:t>
            </a:r>
            <a:r>
              <a:rPr lang="pl-PL" sz="2600" b="1" dirty="0">
                <a:solidFill>
                  <a:schemeClr val="tx1"/>
                </a:solidFill>
              </a:rPr>
              <a:t>które stanowią znaczne </a:t>
            </a:r>
            <a:r>
              <a:rPr lang="pl-PL" sz="2600" b="1" dirty="0" smtClean="0">
                <a:solidFill>
                  <a:schemeClr val="tx1"/>
                </a:solidFill>
              </a:rPr>
              <a:t>obciążenie socjoekonomiczne</a:t>
            </a:r>
            <a:r>
              <a:rPr lang="pl-PL" sz="2400" b="1" dirty="0" smtClean="0">
                <a:solidFill>
                  <a:schemeClr val="tx1"/>
                </a:solidFill>
              </a:rPr>
              <a:t>.                                             </a:t>
            </a:r>
            <a:r>
              <a:rPr lang="pl-PL" sz="1600" b="1" dirty="0" err="1" smtClean="0">
                <a:solidFill>
                  <a:schemeClr val="tx1"/>
                </a:solidFill>
              </a:rPr>
              <a:t>PLoS</a:t>
            </a:r>
            <a:r>
              <a:rPr lang="pl-PL" sz="1600" b="1" dirty="0" smtClean="0">
                <a:solidFill>
                  <a:schemeClr val="tx1"/>
                </a:solidFill>
              </a:rPr>
              <a:t> ONE 2015;10(9</a:t>
            </a:r>
            <a:r>
              <a:rPr lang="pl-PL" sz="1600" b="1" dirty="0">
                <a:solidFill>
                  <a:schemeClr val="tx1"/>
                </a:solidFill>
              </a:rPr>
              <a:t>): e0138146. doi:10.137</a:t>
            </a:r>
            <a:r>
              <a:rPr lang="pl-PL" dirty="0"/>
              <a:t/>
            </a:r>
            <a:br>
              <a:rPr lang="pl-PL" dirty="0"/>
            </a:br>
            <a:endParaRPr lang="pl-PL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1"/>
                </a:solidFill>
              </a:rPr>
              <a:t>Analiza </a:t>
            </a:r>
            <a:r>
              <a:rPr lang="pl-PL" sz="2600" b="1" dirty="0">
                <a:solidFill>
                  <a:schemeClr val="tx1"/>
                </a:solidFill>
              </a:rPr>
              <a:t>wyników spaceru </a:t>
            </a:r>
            <a:r>
              <a:rPr lang="pl-PL" sz="2600" b="1" dirty="0" smtClean="0">
                <a:solidFill>
                  <a:schemeClr val="tx1"/>
                </a:solidFill>
              </a:rPr>
              <a:t>chorych na astmę po Oxford </a:t>
            </a:r>
            <a:r>
              <a:rPr lang="pl-PL" sz="2600" b="1" dirty="0" err="1">
                <a:solidFill>
                  <a:schemeClr val="tx1"/>
                </a:solidFill>
              </a:rPr>
              <a:t>Street</a:t>
            </a:r>
            <a:r>
              <a:rPr lang="pl-PL" sz="2600" b="1" dirty="0">
                <a:solidFill>
                  <a:schemeClr val="tx1"/>
                </a:solidFill>
              </a:rPr>
              <a:t> i </a:t>
            </a:r>
            <a:r>
              <a:rPr lang="pl-PL" sz="2600" b="1" dirty="0" smtClean="0">
                <a:solidFill>
                  <a:schemeClr val="tx1"/>
                </a:solidFill>
              </a:rPr>
              <a:t>w Hyde Parku </a:t>
            </a:r>
            <a:r>
              <a:rPr lang="pl-PL" sz="2600" b="1" dirty="0">
                <a:solidFill>
                  <a:schemeClr val="tx1"/>
                </a:solidFill>
              </a:rPr>
              <a:t>wykazała </a:t>
            </a:r>
            <a:r>
              <a:rPr lang="pl-PL" sz="2600" b="1" dirty="0">
                <a:solidFill>
                  <a:srgbClr val="FF0000"/>
                </a:solidFill>
              </a:rPr>
              <a:t>zmniejszenie </a:t>
            </a:r>
            <a:r>
              <a:rPr lang="pl-PL" sz="2600" b="1" dirty="0" smtClean="0">
                <a:solidFill>
                  <a:srgbClr val="FF0000"/>
                </a:solidFill>
              </a:rPr>
              <a:t>znamienne FEV</a:t>
            </a:r>
            <a:r>
              <a:rPr lang="pl-PL" sz="2600" b="1" baseline="-25000" dirty="0" smtClean="0">
                <a:solidFill>
                  <a:srgbClr val="FF0000"/>
                </a:solidFill>
              </a:rPr>
              <a:t>1</a:t>
            </a: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600" b="1" dirty="0">
                <a:solidFill>
                  <a:srgbClr val="FF0000"/>
                </a:solidFill>
              </a:rPr>
              <a:t>i FVC </a:t>
            </a:r>
            <a:r>
              <a:rPr lang="pl-PL" sz="2600" b="1" dirty="0">
                <a:solidFill>
                  <a:schemeClr val="tx1"/>
                </a:solidFill>
              </a:rPr>
              <a:t>w trakcie spaceru po </a:t>
            </a:r>
            <a:r>
              <a:rPr lang="pl-PL" sz="2600" b="1" dirty="0" smtClean="0">
                <a:solidFill>
                  <a:schemeClr val="tx1"/>
                </a:solidFill>
              </a:rPr>
              <a:t>ruchliwej ulicy Londynu </a:t>
            </a:r>
            <a:r>
              <a:rPr lang="pl-PL" sz="2600" b="1" dirty="0">
                <a:solidFill>
                  <a:schemeClr val="tx1"/>
                </a:solidFill>
              </a:rPr>
              <a:t>u </a:t>
            </a:r>
            <a:r>
              <a:rPr lang="pl-PL" sz="2600" b="1" dirty="0" smtClean="0">
                <a:solidFill>
                  <a:schemeClr val="tx1"/>
                </a:solidFill>
              </a:rPr>
              <a:t>astmatyków. </a:t>
            </a:r>
            <a:r>
              <a:rPr lang="pl-PL" sz="2400" b="1" dirty="0" smtClean="0">
                <a:solidFill>
                  <a:schemeClr val="tx1"/>
                </a:solidFill>
              </a:rPr>
              <a:t>                           </a:t>
            </a:r>
            <a:r>
              <a:rPr lang="en-GB" sz="1400" b="1" dirty="0" smtClean="0">
                <a:solidFill>
                  <a:schemeClr val="tx1"/>
                </a:solidFill>
              </a:rPr>
              <a:t>NEJM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</a:rPr>
              <a:t>2007;357:234</a:t>
            </a:r>
            <a:endParaRPr lang="pl-PL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1076" y="-27384"/>
            <a:ext cx="10328076" cy="1008112"/>
          </a:xfrm>
        </p:spPr>
        <p:txBody>
          <a:bodyPr/>
          <a:lstStyle/>
          <a:p>
            <a:pPr algn="ctr"/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</a:t>
            </a:r>
            <a:r>
              <a:rPr lang="pl-PL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pl-PL" sz="5400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astmę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3212" y="1124744"/>
            <a:ext cx="10207272" cy="5544616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Wśród </a:t>
            </a:r>
            <a:r>
              <a:rPr lang="pl-PL" sz="2800" b="1" dirty="0">
                <a:solidFill>
                  <a:schemeClr val="tx1"/>
                </a:solidFill>
              </a:rPr>
              <a:t>dorosłych chorych na astmę, wykazano </a:t>
            </a:r>
            <a:r>
              <a:rPr lang="pl-PL" sz="2800" b="1" dirty="0" smtClean="0">
                <a:solidFill>
                  <a:srgbClr val="FF0000"/>
                </a:solidFill>
              </a:rPr>
              <a:t>nasilenie alergicznego  zapalenia </a:t>
            </a:r>
            <a:r>
              <a:rPr lang="pl-PL" sz="2800" b="1" dirty="0" smtClean="0">
                <a:solidFill>
                  <a:schemeClr val="tx1"/>
                </a:solidFill>
              </a:rPr>
              <a:t>po </a:t>
            </a:r>
            <a:r>
              <a:rPr lang="pl-PL" sz="2800" b="1" dirty="0">
                <a:solidFill>
                  <a:schemeClr val="tx1"/>
                </a:solidFill>
              </a:rPr>
              <a:t>15- lub 30-minutowym narażeniu </a:t>
            </a:r>
            <a:r>
              <a:rPr lang="pl-PL" sz="2800" b="1" dirty="0" smtClean="0">
                <a:solidFill>
                  <a:schemeClr val="tx1"/>
                </a:solidFill>
              </a:rPr>
              <a:t>na </a:t>
            </a:r>
            <a:r>
              <a:rPr lang="pl-PL" sz="2800" b="1" dirty="0">
                <a:solidFill>
                  <a:schemeClr val="tx1"/>
                </a:solidFill>
              </a:rPr>
              <a:t>500 µg/m³ NO</a:t>
            </a:r>
            <a:r>
              <a:rPr lang="pl-PL" sz="2800" b="1" baseline="-25000" dirty="0">
                <a:solidFill>
                  <a:schemeClr val="tx1"/>
                </a:solidFill>
              </a:rPr>
              <a:t>2  </a:t>
            </a:r>
            <a:r>
              <a:rPr lang="pl-PL" sz="1600" b="1" dirty="0">
                <a:solidFill>
                  <a:schemeClr val="tx1"/>
                </a:solidFill>
              </a:rPr>
              <a:t>En</a:t>
            </a:r>
            <a:r>
              <a:rPr lang="en-GB" sz="1600" b="1" dirty="0" err="1">
                <a:solidFill>
                  <a:schemeClr val="tx1"/>
                </a:solidFill>
              </a:rPr>
              <a:t>viron</a:t>
            </a:r>
            <a:r>
              <a:rPr lang="en-GB" sz="1600" b="1" dirty="0">
                <a:solidFill>
                  <a:schemeClr val="tx1"/>
                </a:solidFill>
              </a:rPr>
              <a:t> Res </a:t>
            </a:r>
            <a:r>
              <a:rPr lang="en-GB" sz="1600" b="1" dirty="0" smtClean="0">
                <a:solidFill>
                  <a:schemeClr val="tx1"/>
                </a:solidFill>
              </a:rPr>
              <a:t>2005;97:58-66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endParaRPr lang="pl-PL" sz="2800" b="1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</a:rPr>
              <a:t>  </a:t>
            </a:r>
            <a:r>
              <a:rPr lang="pl-PL" sz="2800" b="1" dirty="0" smtClean="0">
                <a:solidFill>
                  <a:schemeClr val="tx1"/>
                </a:solidFill>
              </a:rPr>
              <a:t>W USA stwierdzono przyczynowy wpływ zwiększonego </a:t>
            </a:r>
          </a:p>
          <a:p>
            <a:pPr algn="l">
              <a:lnSpc>
                <a:spcPct val="110000"/>
              </a:lnSpc>
            </a:pP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smtClean="0">
                <a:solidFill>
                  <a:schemeClr val="tx1"/>
                </a:solidFill>
              </a:rPr>
              <a:t>   stężenia </a:t>
            </a:r>
            <a:r>
              <a:rPr lang="pl-PL" sz="2800" b="1" dirty="0">
                <a:solidFill>
                  <a:schemeClr val="tx1"/>
                </a:solidFill>
              </a:rPr>
              <a:t>NO</a:t>
            </a:r>
            <a:r>
              <a:rPr lang="pl-PL" sz="2800" b="1" baseline="-25000" dirty="0">
                <a:solidFill>
                  <a:schemeClr val="tx1"/>
                </a:solidFill>
              </a:rPr>
              <a:t>2</a:t>
            </a:r>
            <a:r>
              <a:rPr lang="pl-PL" sz="2800" b="1" dirty="0">
                <a:solidFill>
                  <a:schemeClr val="tx1"/>
                </a:solidFill>
              </a:rPr>
              <a:t> na występowanie </a:t>
            </a:r>
            <a:r>
              <a:rPr lang="pl-PL" sz="2800" b="1" dirty="0">
                <a:solidFill>
                  <a:srgbClr val="FF0000"/>
                </a:solidFill>
              </a:rPr>
              <a:t>zaostrzeń </a:t>
            </a:r>
            <a:r>
              <a:rPr lang="pl-PL" sz="2800" b="1" dirty="0" smtClean="0">
                <a:solidFill>
                  <a:srgbClr val="FF0000"/>
                </a:solidFill>
              </a:rPr>
              <a:t>astmy</a:t>
            </a: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EPA/600/R-15/2016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endParaRPr lang="pl-PL" sz="2800" b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Meta-analiza wyników 94 </a:t>
            </a:r>
            <a:r>
              <a:rPr lang="pl-PL" sz="2800" b="1" dirty="0">
                <a:solidFill>
                  <a:schemeClr val="tx1"/>
                </a:solidFill>
              </a:rPr>
              <a:t>badań </a:t>
            </a:r>
            <a:r>
              <a:rPr lang="pl-PL" sz="2800" b="1" dirty="0" smtClean="0">
                <a:solidFill>
                  <a:schemeClr val="tx1"/>
                </a:solidFill>
              </a:rPr>
              <a:t>wykazała, </a:t>
            </a:r>
            <a:r>
              <a:rPr lang="pl-PL" sz="2800" b="1" dirty="0">
                <a:solidFill>
                  <a:schemeClr val="tx1"/>
                </a:solidFill>
              </a:rPr>
              <a:t>że </a:t>
            </a:r>
            <a:r>
              <a:rPr lang="pl-PL" sz="2800" b="1" dirty="0" smtClean="0">
                <a:solidFill>
                  <a:schemeClr val="tx1"/>
                </a:solidFill>
              </a:rPr>
              <a:t>podwyższony </a:t>
            </a:r>
            <a:r>
              <a:rPr lang="pl-PL" sz="2800" b="1" dirty="0">
                <a:solidFill>
                  <a:schemeClr val="tx1"/>
                </a:solidFill>
              </a:rPr>
              <a:t>poziom NO</a:t>
            </a:r>
            <a:r>
              <a:rPr lang="pl-PL" sz="2800" b="1" baseline="-25000" dirty="0">
                <a:solidFill>
                  <a:schemeClr val="tx1"/>
                </a:solidFill>
              </a:rPr>
              <a:t>2</a:t>
            </a:r>
            <a:r>
              <a:rPr lang="pl-PL" sz="2800" b="1" dirty="0">
                <a:solidFill>
                  <a:schemeClr val="tx1"/>
                </a:solidFill>
              </a:rPr>
              <a:t> znacząco zwiększał </a:t>
            </a:r>
            <a:r>
              <a:rPr lang="pl-PL" sz="2800" b="1" dirty="0">
                <a:solidFill>
                  <a:srgbClr val="FF0000"/>
                </a:solidFill>
              </a:rPr>
              <a:t>liczbę hospitalizacji dzieci chorych na astmę </a:t>
            </a:r>
            <a:r>
              <a:rPr lang="pl-PL" sz="2800" b="1" dirty="0">
                <a:solidFill>
                  <a:schemeClr val="tx1"/>
                </a:solidFill>
              </a:rPr>
              <a:t>lub inne choroby układu oddechowego, oraz liczbę hospitalizacji osób w wieku </a:t>
            </a:r>
            <a:r>
              <a:rPr lang="pl-PL" sz="2800" b="1" dirty="0">
                <a:solidFill>
                  <a:srgbClr val="FF0000"/>
                </a:solidFill>
              </a:rPr>
              <a:t>ponad 65 lat</a:t>
            </a:r>
            <a:r>
              <a:rPr lang="pl-PL" sz="2800" b="1" dirty="0">
                <a:solidFill>
                  <a:schemeClr val="tx1"/>
                </a:solidFill>
              </a:rPr>
              <a:t> chorych na przewlekłą obturacyjną chorobą płuc lub astmę. </a:t>
            </a:r>
            <a:r>
              <a:rPr lang="en-GB" sz="1600" b="1" dirty="0" smtClean="0">
                <a:solidFill>
                  <a:schemeClr val="tx1"/>
                </a:solidFill>
              </a:rPr>
              <a:t>BMJ </a:t>
            </a:r>
            <a:r>
              <a:rPr lang="en-GB" sz="1600" b="1" dirty="0">
                <a:solidFill>
                  <a:schemeClr val="tx1"/>
                </a:solidFill>
              </a:rPr>
              <a:t>Open</a:t>
            </a:r>
            <a:r>
              <a:rPr lang="pl-PL" sz="1600" b="1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2016;6:e010751</a:t>
            </a:r>
            <a:endParaRPr lang="pl-PL" sz="16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1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pl-P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2937"/>
            <a:ext cx="10112052" cy="165787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ozonu, NO</a:t>
            </a:r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SO</a:t>
            </a:r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drogi oddechowe</a:t>
            </a:r>
            <a:endParaRPr lang="pl-PL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54614"/>
              </p:ext>
            </p:extLst>
          </p:nvPr>
        </p:nvGraphicFramePr>
        <p:xfrm>
          <a:off x="102942" y="1772816"/>
          <a:ext cx="10081118" cy="498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353"/>
                <a:gridCol w="2171318"/>
                <a:gridCol w="2093771"/>
                <a:gridCol w="1938676"/>
              </a:tblGrid>
              <a:tr h="48771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Johns</a:t>
                      </a:r>
                      <a:r>
                        <a:rPr lang="pl-PL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Inhal</a:t>
                      </a:r>
                      <a:r>
                        <a:rPr lang="pl-PL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Toxicol</a:t>
                      </a:r>
                      <a:r>
                        <a:rPr lang="pl-PL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2011;23:33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dirty="0" smtClean="0">
                          <a:effectLst/>
                        </a:rPr>
                        <a:t>Ozon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dirty="0" smtClean="0">
                          <a:effectLst/>
                        </a:rPr>
                        <a:t>NO</a:t>
                      </a:r>
                      <a:r>
                        <a:rPr lang="pl-PL" sz="1800" b="1" dirty="0" smtClean="0">
                          <a:effectLst/>
                        </a:rPr>
                        <a:t>2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dirty="0" smtClean="0">
                          <a:effectLst/>
                        </a:rPr>
                        <a:t>SO</a:t>
                      </a:r>
                      <a:r>
                        <a:rPr lang="pl-PL" sz="2000" b="1" dirty="0" smtClean="0">
                          <a:effectLst/>
                        </a:rPr>
                        <a:t>2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 anchor="b"/>
                </a:tc>
              </a:tr>
              <a:tr h="880438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 smtClean="0">
                          <a:effectLst/>
                        </a:rPr>
                        <a:t>Skurcz oskrzeli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+/−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−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 smtClean="0">
                          <a:effectLst/>
                        </a:rPr>
                        <a:t>Spadek </a:t>
                      </a:r>
                      <a:r>
                        <a:rPr lang="pl-PL" sz="2400" b="1" dirty="0">
                          <a:effectLst/>
                        </a:rPr>
                        <a:t>FEV1 </a:t>
                      </a:r>
                      <a:r>
                        <a:rPr lang="pl-PL" sz="2400" b="1" dirty="0" smtClean="0">
                          <a:effectLst/>
                        </a:rPr>
                        <a:t>i </a:t>
                      </a:r>
                      <a:r>
                        <a:rPr lang="pl-PL" sz="2400" b="1" dirty="0">
                          <a:effectLst/>
                        </a:rPr>
                        <a:t>FVC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−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−</a:t>
                      </a:r>
                    </a:p>
                  </a:txBody>
                  <a:tcPr marL="40996" marR="40996" marT="20498" marB="20498"/>
                </a:tc>
              </a:tr>
              <a:tr h="975428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 smtClean="0">
                          <a:effectLst/>
                        </a:rPr>
                        <a:t>Wzrost </a:t>
                      </a:r>
                      <a:r>
                        <a:rPr lang="pl-PL" sz="2400" b="1" dirty="0" err="1" smtClean="0">
                          <a:effectLst/>
                        </a:rPr>
                        <a:t>nadreaktywności</a:t>
                      </a:r>
                      <a:r>
                        <a:rPr lang="pl-PL" sz="2400" b="1" dirty="0" smtClean="0">
                          <a:effectLst/>
                        </a:rPr>
                        <a:t> oskrzeli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−</a:t>
                      </a:r>
                    </a:p>
                  </a:txBody>
                  <a:tcPr marL="40996" marR="40996" marT="20498" marB="20498"/>
                </a:tc>
              </a:tr>
              <a:tr h="926273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 smtClean="0">
                          <a:effectLst/>
                        </a:rPr>
                        <a:t>Zapalenie dróg oddechowych</a:t>
                      </a:r>
                      <a:endParaRPr lang="pl-PL" sz="2400" b="1" dirty="0">
                        <a:effectLst/>
                      </a:endParaRP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−</a:t>
                      </a:r>
                    </a:p>
                  </a:txBody>
                  <a:tcPr marL="40996" marR="40996" marT="20498" marB="20498"/>
                </a:tc>
              </a:tr>
              <a:tr h="926273"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 smtClean="0">
                          <a:effectLst/>
                        </a:rPr>
                        <a:t>Nasilenie reakcji</a:t>
                      </a:r>
                      <a:r>
                        <a:rPr lang="pl-PL" sz="2400" b="1" baseline="0" dirty="0" smtClean="0">
                          <a:effectLst/>
                        </a:rPr>
                        <a:t> na inhalowany alergen</a:t>
                      </a:r>
                      <a:endParaRPr lang="en-US" sz="2400" b="1" dirty="0">
                        <a:effectLst/>
                      </a:endParaRP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1" dirty="0">
                          <a:effectLst/>
                        </a:rPr>
                        <a:t>+</a:t>
                      </a:r>
                    </a:p>
                  </a:txBody>
                  <a:tcPr marL="40996" marR="40996" marT="20498" marB="204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effectLst/>
                        </a:rPr>
                        <a:t>+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1076" y="32793"/>
            <a:ext cx="10225136" cy="875927"/>
          </a:xfrm>
        </p:spPr>
        <p:txBody>
          <a:bodyPr>
            <a:normAutofit fontScale="90000"/>
          </a:bodyPr>
          <a:lstStyle/>
          <a:p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Mechanizm działania pyłów w astmie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 descr="An external file that holds a picture, illustration, etc.&#10;Object name is nihms697273f2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1371600"/>
            <a:ext cx="9937104" cy="5441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46956" y="6392361"/>
            <a:ext cx="2665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err="1" smtClean="0"/>
              <a:t>Gowers</a:t>
            </a:r>
            <a:r>
              <a:rPr lang="pl-PL" sz="1200" b="1" dirty="0" smtClean="0"/>
              <a:t> et al. </a:t>
            </a:r>
            <a:r>
              <a:rPr lang="pl-PL" sz="1200" b="1" dirty="0" err="1" smtClean="0"/>
              <a:t>Respirology</a:t>
            </a:r>
            <a:r>
              <a:rPr lang="pl-PL" sz="1200" b="1" dirty="0" smtClean="0"/>
              <a:t>. 2012;17:887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7269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rgbClr val="FF0000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rgbClr val="FF0000"/>
                </a:solidFill>
              </a:rPr>
              <a:t>POChP</a:t>
            </a:r>
            <a:endParaRPr lang="pl-PL" sz="2800" b="1" dirty="0">
              <a:solidFill>
                <a:srgbClr val="FF0000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1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1075" y="-1"/>
            <a:ext cx="10328075" cy="1142161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jest niezbędne do życia?</a:t>
            </a: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30475" y="2495550"/>
            <a:ext cx="5224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5870" tIns="-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1170 × 513</a:t>
            </a: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Obrazy mogą być objęte prawami autorskimi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Znalezione obrazy dla zapytania wo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672407" cy="28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30475" y="2495550"/>
            <a:ext cx="5224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5870" tIns="-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720 × 480</a:t>
            </a: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Obrazy mogą być objęte prawami 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Znalezione obrazy dla zapytania ściek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1142161"/>
            <a:ext cx="3672407" cy="29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s.tvp.pl/images2/9/2/b/uid_92b339ec084e8dc465ee6d732208380f1389668021543_width_633_play_0_pos_0_gs_0_height_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760" y="4005064"/>
            <a:ext cx="3487316" cy="2888533"/>
          </a:xfrm>
          <a:prstGeom prst="rect">
            <a:avLst/>
          </a:prstGeom>
          <a:noFill/>
        </p:spPr>
      </p:pic>
      <p:pic>
        <p:nvPicPr>
          <p:cNvPr id="2062" name="Picture 14" descr="Zdjęcie ilustracyj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14" y="1142161"/>
            <a:ext cx="3443808" cy="2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Zapleśniały, Jedzenie, Spleśniały, Spleśniałe, Zepsu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00" y="1142161"/>
            <a:ext cx="3881711" cy="35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esunde Ernährung bei Diabetes Typ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41" y="4044467"/>
            <a:ext cx="38817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3"/>
            <a:ext cx="10287000" cy="1152127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Smog a </a:t>
            </a:r>
            <a:r>
              <a:rPr lang="pl-PL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POChP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940" y="1124744"/>
            <a:ext cx="10081120" cy="5616624"/>
          </a:xfrm>
        </p:spPr>
        <p:txBody>
          <a:bodyPr>
            <a:normAutofit/>
          </a:bodyPr>
          <a:lstStyle/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1"/>
                </a:solidFill>
              </a:rPr>
              <a:t>Dostępne </a:t>
            </a:r>
            <a:r>
              <a:rPr lang="pl-PL" sz="2600" b="1" dirty="0">
                <a:solidFill>
                  <a:schemeClr val="tx1"/>
                </a:solidFill>
              </a:rPr>
              <a:t>są wystarczające dowody na to, że narażenie na </a:t>
            </a:r>
            <a:r>
              <a:rPr lang="pl-PL" sz="2600" b="1" dirty="0" smtClean="0">
                <a:solidFill>
                  <a:schemeClr val="tx1"/>
                </a:solidFill>
              </a:rPr>
              <a:t>zanieczyszczenie powietrza </a:t>
            </a:r>
            <a:r>
              <a:rPr lang="pl-PL" sz="2600" b="1" dirty="0" smtClean="0">
                <a:solidFill>
                  <a:srgbClr val="FF0000"/>
                </a:solidFill>
              </a:rPr>
              <a:t>w domu </a:t>
            </a:r>
            <a:r>
              <a:rPr lang="pl-PL" sz="2600" b="1" dirty="0" smtClean="0">
                <a:solidFill>
                  <a:schemeClr val="tx1"/>
                </a:solidFill>
              </a:rPr>
              <a:t>(głównie spalanie biomasy) wiąże </a:t>
            </a:r>
            <a:r>
              <a:rPr lang="pl-PL" sz="2600" b="1" dirty="0">
                <a:solidFill>
                  <a:schemeClr val="tx1"/>
                </a:solidFill>
              </a:rPr>
              <a:t>się ze zwiększonym </a:t>
            </a:r>
            <a:r>
              <a:rPr lang="pl-PL" sz="2600" b="1" dirty="0">
                <a:solidFill>
                  <a:srgbClr val="FF0000"/>
                </a:solidFill>
              </a:rPr>
              <a:t>ryzykiem rozwoju COPD</a:t>
            </a:r>
            <a:r>
              <a:rPr lang="pl-PL" sz="2600" b="1" dirty="0" smtClean="0">
                <a:solidFill>
                  <a:schemeClr val="tx1"/>
                </a:solidFill>
              </a:rPr>
              <a:t>. </a:t>
            </a:r>
          </a:p>
          <a:p>
            <a:pPr algn="l" fontAlgn="ctr"/>
            <a:r>
              <a:rPr lang="pl-PL" sz="1600" b="1" dirty="0" smtClean="0">
                <a:solidFill>
                  <a:schemeClr val="tx1"/>
                </a:solidFill>
              </a:rPr>
              <a:t>       AJRCC M 2010;182:693, </a:t>
            </a:r>
            <a:r>
              <a:rPr lang="pl-PL" sz="1600" b="1" dirty="0" err="1">
                <a:solidFill>
                  <a:schemeClr val="tx1"/>
                </a:solidFill>
              </a:rPr>
              <a:t>Chest</a:t>
            </a:r>
            <a:r>
              <a:rPr lang="pl-PL" sz="1600" b="1" dirty="0">
                <a:solidFill>
                  <a:schemeClr val="tx1"/>
                </a:solidFill>
              </a:rPr>
              <a:t>. </a:t>
            </a:r>
            <a:r>
              <a:rPr lang="pl-PL" sz="1600" b="1" dirty="0" smtClean="0">
                <a:solidFill>
                  <a:schemeClr val="tx1"/>
                </a:solidFill>
              </a:rPr>
              <a:t>2010;138:20, </a:t>
            </a:r>
            <a:r>
              <a:rPr lang="pl-PL" sz="1600" b="1" dirty="0" err="1">
                <a:solidFill>
                  <a:schemeClr val="tx1"/>
                </a:solidFill>
              </a:rPr>
              <a:t>Thorax</a:t>
            </a:r>
            <a:r>
              <a:rPr lang="pl-PL" sz="1600" b="1" dirty="0">
                <a:solidFill>
                  <a:schemeClr val="tx1"/>
                </a:solidFill>
              </a:rPr>
              <a:t>. </a:t>
            </a:r>
            <a:r>
              <a:rPr lang="pl-PL" sz="1600" b="1" dirty="0" smtClean="0">
                <a:solidFill>
                  <a:schemeClr val="tx1"/>
                </a:solidFill>
              </a:rPr>
              <a:t>2010;65:221, </a:t>
            </a:r>
            <a:r>
              <a:rPr lang="pl-PL" sz="1600" b="1" dirty="0" err="1">
                <a:solidFill>
                  <a:schemeClr val="tx1"/>
                </a:solidFill>
              </a:rPr>
              <a:t>PLoS</a:t>
            </a:r>
            <a:r>
              <a:rPr lang="pl-PL" sz="1600" b="1" dirty="0">
                <a:solidFill>
                  <a:schemeClr val="tx1"/>
                </a:solidFill>
              </a:rPr>
              <a:t> Med. </a:t>
            </a:r>
            <a:r>
              <a:rPr lang="pl-PL" sz="1600" b="1" dirty="0" smtClean="0">
                <a:solidFill>
                  <a:schemeClr val="tx1"/>
                </a:solidFill>
              </a:rPr>
              <a:t>2014;11:e1001621</a:t>
            </a:r>
          </a:p>
          <a:p>
            <a:pPr algn="l" fontAlgn="ctr"/>
            <a:endParaRPr lang="pl-PL" sz="1200" b="1" dirty="0" smtClean="0">
              <a:solidFill>
                <a:schemeClr val="tx1"/>
              </a:solidFill>
            </a:endParaRP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1"/>
                </a:solidFill>
              </a:rPr>
              <a:t>Nie </a:t>
            </a:r>
            <a:r>
              <a:rPr lang="pl-PL" sz="2600" b="1" dirty="0">
                <a:solidFill>
                  <a:schemeClr val="tx1"/>
                </a:solidFill>
              </a:rPr>
              <a:t>stwierdzono </a:t>
            </a:r>
            <a:r>
              <a:rPr lang="pl-PL" sz="2600" b="1" dirty="0" smtClean="0">
                <a:solidFill>
                  <a:schemeClr val="tx1"/>
                </a:solidFill>
              </a:rPr>
              <a:t>natomiast wyraźnego </a:t>
            </a:r>
            <a:r>
              <a:rPr lang="pl-PL" sz="2600" b="1" dirty="0">
                <a:solidFill>
                  <a:schemeClr val="tx1"/>
                </a:solidFill>
              </a:rPr>
              <a:t>związku między narażeniem na </a:t>
            </a:r>
            <a:r>
              <a:rPr lang="pl-PL" sz="2600" b="1" dirty="0" smtClean="0">
                <a:solidFill>
                  <a:srgbClr val="FF0000"/>
                </a:solidFill>
              </a:rPr>
              <a:t>pyły </a:t>
            </a:r>
            <a:r>
              <a:rPr lang="pl-PL" sz="2600" b="1" dirty="0">
                <a:solidFill>
                  <a:srgbClr val="FF0000"/>
                </a:solidFill>
              </a:rPr>
              <a:t>zawieszone i zapadalnością na </a:t>
            </a:r>
            <a:r>
              <a:rPr lang="pl-PL" sz="2600" b="1" dirty="0" err="1" smtClean="0">
                <a:solidFill>
                  <a:srgbClr val="FF0000"/>
                </a:solidFill>
              </a:rPr>
              <a:t>POChP</a:t>
            </a:r>
            <a:r>
              <a:rPr lang="pl-PL" sz="2400" b="1" dirty="0" smtClean="0">
                <a:solidFill>
                  <a:schemeClr val="tx1"/>
                </a:solidFill>
              </a:rPr>
              <a:t>.            </a:t>
            </a:r>
            <a:r>
              <a:rPr lang="en-GB" sz="1600" b="1" dirty="0" err="1" smtClean="0">
                <a:solidFill>
                  <a:schemeClr val="tx1"/>
                </a:solidFill>
              </a:rPr>
              <a:t>Occup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Environ Med </a:t>
            </a:r>
            <a:r>
              <a:rPr lang="en-GB" sz="1600" b="1" dirty="0" smtClean="0">
                <a:solidFill>
                  <a:schemeClr val="tx1"/>
                </a:solidFill>
              </a:rPr>
              <a:t>2015;72:42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endParaRPr lang="pl-PL" sz="1200" b="1" dirty="0">
              <a:solidFill>
                <a:schemeClr val="tx1"/>
              </a:solidFill>
            </a:endParaRP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1"/>
                </a:solidFill>
              </a:rPr>
              <a:t>Zależność </a:t>
            </a:r>
            <a:r>
              <a:rPr lang="pl-PL" sz="2600" b="1" dirty="0">
                <a:solidFill>
                  <a:schemeClr val="tx1"/>
                </a:solidFill>
              </a:rPr>
              <a:t>ryzyka występowania </a:t>
            </a:r>
            <a:r>
              <a:rPr lang="pl-PL" sz="2600" b="1" dirty="0">
                <a:solidFill>
                  <a:srgbClr val="FF0000"/>
                </a:solidFill>
              </a:rPr>
              <a:t>duszności i PEF od poziomu PM</a:t>
            </a:r>
            <a:r>
              <a:rPr lang="pl-PL" sz="2600" b="1" baseline="-25000" dirty="0">
                <a:solidFill>
                  <a:srgbClr val="FF0000"/>
                </a:solidFill>
              </a:rPr>
              <a:t>10</a:t>
            </a:r>
            <a:r>
              <a:rPr lang="pl-PL" sz="2600" b="1" dirty="0">
                <a:solidFill>
                  <a:srgbClr val="FF0000"/>
                </a:solidFill>
              </a:rPr>
              <a:t> </a:t>
            </a:r>
            <a:r>
              <a:rPr lang="pl-PL" sz="2600" b="1" dirty="0">
                <a:solidFill>
                  <a:schemeClr val="tx1"/>
                </a:solidFill>
              </a:rPr>
              <a:t>w dniu poprzednim u chorych na </a:t>
            </a:r>
            <a:r>
              <a:rPr lang="pl-PL" sz="2600" b="1" dirty="0" err="1">
                <a:solidFill>
                  <a:schemeClr val="tx1"/>
                </a:solidFill>
              </a:rPr>
              <a:t>POChP</a:t>
            </a:r>
            <a:r>
              <a:rPr lang="pl-PL" sz="2600" b="1" dirty="0">
                <a:solidFill>
                  <a:schemeClr val="tx1"/>
                </a:solidFill>
              </a:rPr>
              <a:t>. </a:t>
            </a:r>
            <a:r>
              <a:rPr lang="pl-PL" sz="2600" b="1" dirty="0" smtClean="0">
                <a:solidFill>
                  <a:schemeClr val="tx1"/>
                </a:solidFill>
              </a:rPr>
              <a:t>                       </a:t>
            </a:r>
            <a:r>
              <a:rPr lang="pl-PL" sz="1600" b="1" dirty="0" smtClean="0">
                <a:solidFill>
                  <a:schemeClr val="tx1"/>
                </a:solidFill>
              </a:rPr>
              <a:t>T</a:t>
            </a:r>
            <a:r>
              <a:rPr lang="en-GB" sz="1600" b="1" dirty="0" err="1">
                <a:solidFill>
                  <a:schemeClr val="tx1"/>
                </a:solidFill>
              </a:rPr>
              <a:t>horax</a:t>
            </a:r>
            <a:r>
              <a:rPr lang="en-GB" sz="1600" b="1" dirty="0">
                <a:solidFill>
                  <a:schemeClr val="tx1"/>
                </a:solidFill>
              </a:rPr>
              <a:t> 2011; 66: </a:t>
            </a:r>
            <a:r>
              <a:rPr lang="en-GB" sz="1600" b="1" dirty="0" smtClean="0">
                <a:solidFill>
                  <a:schemeClr val="tx1"/>
                </a:solidFill>
              </a:rPr>
              <a:t>591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chemeClr val="tx1"/>
                </a:solidFill>
              </a:rPr>
              <a:t>Wzrost stężenia PM10 o 10 </a:t>
            </a:r>
            <a:r>
              <a:rPr lang="pl-PL" sz="2600" b="1" dirty="0" err="1">
                <a:solidFill>
                  <a:schemeClr val="tx1"/>
                </a:solidFill>
              </a:rPr>
              <a:t>μg</a:t>
            </a:r>
            <a:r>
              <a:rPr lang="pl-PL" sz="2600" b="1" dirty="0">
                <a:solidFill>
                  <a:schemeClr val="tx1"/>
                </a:solidFill>
              </a:rPr>
              <a:t> </a:t>
            </a:r>
            <a:r>
              <a:rPr lang="pl-PL" sz="2600" b="1" dirty="0" smtClean="0">
                <a:solidFill>
                  <a:schemeClr val="tx1"/>
                </a:solidFill>
              </a:rPr>
              <a:t>/m3 </a:t>
            </a:r>
            <a:r>
              <a:rPr lang="pl-PL" sz="2600" b="1" dirty="0">
                <a:solidFill>
                  <a:schemeClr val="tx1"/>
                </a:solidFill>
              </a:rPr>
              <a:t>w powietrzu </a:t>
            </a:r>
            <a:r>
              <a:rPr lang="pl-PL" sz="2600" b="1" dirty="0" smtClean="0">
                <a:solidFill>
                  <a:schemeClr val="tx1"/>
                </a:solidFill>
              </a:rPr>
              <a:t>atmosferycznym  </a:t>
            </a:r>
            <a:r>
              <a:rPr lang="pl-PL" sz="2600" b="1" dirty="0">
                <a:solidFill>
                  <a:schemeClr val="tx1"/>
                </a:solidFill>
              </a:rPr>
              <a:t>może wywoływać </a:t>
            </a:r>
            <a:r>
              <a:rPr lang="pl-PL" sz="2600" b="1" dirty="0" smtClean="0">
                <a:solidFill>
                  <a:srgbClr val="FF0000"/>
                </a:solidFill>
              </a:rPr>
              <a:t>ciężkie zaostrzenia </a:t>
            </a:r>
            <a:r>
              <a:rPr lang="pl-PL" sz="2600" b="1" dirty="0">
                <a:solidFill>
                  <a:srgbClr val="FF0000"/>
                </a:solidFill>
              </a:rPr>
              <a:t>i </a:t>
            </a:r>
            <a:r>
              <a:rPr lang="pl-PL" sz="2600" b="1" dirty="0" smtClean="0">
                <a:solidFill>
                  <a:srgbClr val="FF0000"/>
                </a:solidFill>
              </a:rPr>
              <a:t>zgony </a:t>
            </a:r>
            <a:r>
              <a:rPr lang="pl-PL" sz="2600" b="1" dirty="0">
                <a:solidFill>
                  <a:srgbClr val="FF0000"/>
                </a:solidFill>
              </a:rPr>
              <a:t>z powodu </a:t>
            </a:r>
            <a:r>
              <a:rPr lang="pl-PL" sz="2600" b="1" dirty="0" err="1">
                <a:solidFill>
                  <a:srgbClr val="FF0000"/>
                </a:solidFill>
              </a:rPr>
              <a:t>POChP</a:t>
            </a:r>
            <a:r>
              <a:rPr lang="pl-PL" sz="2600" b="1" dirty="0" smtClean="0">
                <a:solidFill>
                  <a:schemeClr val="tx1"/>
                </a:solidFill>
              </a:rPr>
              <a:t>.         </a:t>
            </a:r>
            <a:r>
              <a:rPr lang="en-US" sz="1600" b="1" i="1" dirty="0" err="1" smtClean="0">
                <a:solidFill>
                  <a:schemeClr val="tx1"/>
                </a:solidFill>
              </a:rPr>
              <a:t>Curr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Opin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Pulm</a:t>
            </a:r>
            <a:r>
              <a:rPr lang="en-US" sz="1600" b="1" i="1" dirty="0">
                <a:solidFill>
                  <a:schemeClr val="tx1"/>
                </a:solidFill>
              </a:rPr>
              <a:t> Med</a:t>
            </a:r>
            <a:r>
              <a:rPr lang="en-US" sz="1600" b="1" dirty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2016;22:138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algn="l" fontAlgn="ctr"/>
            <a:endParaRPr lang="pl-PL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0" y="-27384"/>
            <a:ext cx="10287000" cy="1368151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Patomechanizm rozwoju </a:t>
            </a:r>
            <a:r>
              <a:rPr lang="pl-PL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POChP</a:t>
            </a:r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 wpływem zanieczyszczeń powietrza</a:t>
            </a:r>
            <a:endParaRPr lang="pl-PL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2940" y="1376184"/>
            <a:ext cx="1018406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b="1" dirty="0" smtClean="0">
                <a:latin typeface="+mj-lt"/>
              </a:rPr>
              <a:t>Dym tytoniowy i z biomasy powstają w wyniku spalania materiału roślinnego, z powstaniem cząstek węglowych i wielopierścieniowe węglowodory i drażniące gazy, jak formaldehyd i akroleina.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300" b="1" dirty="0" smtClean="0">
                <a:latin typeface="+mj-lt"/>
              </a:rPr>
              <a:t>Ryzyko chorych na </a:t>
            </a:r>
            <a:r>
              <a:rPr lang="pl-PL" sz="2300" b="1" dirty="0" err="1" smtClean="0">
                <a:latin typeface="+mj-lt"/>
              </a:rPr>
              <a:t>POChP</a:t>
            </a:r>
            <a:r>
              <a:rPr lang="pl-PL" sz="2300" b="1" dirty="0" smtClean="0">
                <a:latin typeface="+mj-lt"/>
              </a:rPr>
              <a:t> z powodu ekspozycji na zanieczyszczenie powietrza wydaje się być 2 razy większe niż u osób bez narażenia i prawdopodobnie mieści się </a:t>
            </a:r>
            <a:r>
              <a:rPr lang="pl-PL" sz="2300" b="1" dirty="0" smtClean="0">
                <a:solidFill>
                  <a:srgbClr val="FF0000"/>
                </a:solidFill>
                <a:latin typeface="+mj-lt"/>
              </a:rPr>
              <a:t>pomiędzy ryzykiem biernego i aktywnego palenia tytoniu</a:t>
            </a:r>
            <a:r>
              <a:rPr lang="pl-PL" sz="2300" b="1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dirty="0" smtClean="0">
                <a:latin typeface="+mj-lt"/>
              </a:rPr>
              <a:t> </a:t>
            </a:r>
            <a:r>
              <a:rPr lang="pl-PL" sz="2200" b="1" dirty="0" smtClean="0">
                <a:latin typeface="+mj-lt"/>
              </a:rPr>
              <a:t>W społecznościach, które są silnie narażone na dymy paliw stałych i mają niskie wskaźniki palenia tytoniu, narażenie na dym w postaci stałej jest prawdopodobnie główną przyczyną </a:t>
            </a:r>
            <a:r>
              <a:rPr lang="pl-PL" sz="2200" b="1" dirty="0" err="1" smtClean="0">
                <a:latin typeface="+mj-lt"/>
              </a:rPr>
              <a:t>POChP</a:t>
            </a:r>
            <a:r>
              <a:rPr lang="pl-PL" sz="2200" b="1" dirty="0" smtClean="0">
                <a:latin typeface="+mj-lt"/>
              </a:rPr>
              <a:t>. Częstość występowania </a:t>
            </a:r>
            <a:r>
              <a:rPr lang="pl-PL" sz="2200" b="1" dirty="0" err="1" smtClean="0">
                <a:solidFill>
                  <a:srgbClr val="FF0000"/>
                </a:solidFill>
                <a:latin typeface="+mj-lt"/>
              </a:rPr>
              <a:t>POChP</a:t>
            </a:r>
            <a:r>
              <a:rPr lang="pl-PL" sz="2200" b="1" dirty="0" smtClean="0">
                <a:solidFill>
                  <a:srgbClr val="FF0000"/>
                </a:solidFill>
                <a:latin typeface="+mj-lt"/>
              </a:rPr>
              <a:t> u osób niepalących 1-40%.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j-lt"/>
              </a:rPr>
              <a:t>U chorych na </a:t>
            </a:r>
            <a:r>
              <a:rPr lang="pl-PL" sz="2200" b="1" dirty="0" err="1" smtClean="0">
                <a:latin typeface="+mj-lt"/>
              </a:rPr>
              <a:t>POChP</a:t>
            </a:r>
            <a:r>
              <a:rPr lang="pl-PL" sz="2200" b="1" dirty="0" smtClean="0">
                <a:latin typeface="+mj-lt"/>
              </a:rPr>
              <a:t> po ekspozycją na paliwo stałe występują </a:t>
            </a:r>
            <a:r>
              <a:rPr lang="pl-PL" sz="2200" b="1" dirty="0" smtClean="0">
                <a:solidFill>
                  <a:srgbClr val="FF0000"/>
                </a:solidFill>
                <a:latin typeface="+mj-lt"/>
              </a:rPr>
              <a:t>wyraźniejsze objawy choroby dróg oddechowych i mniej rozedmy płuc </a:t>
            </a:r>
            <a:r>
              <a:rPr lang="pl-PL" sz="2200" b="1" dirty="0" smtClean="0">
                <a:latin typeface="+mj-lt"/>
              </a:rPr>
              <a:t>w porównaniu z narażeniem na dym tytoniowy. </a:t>
            </a:r>
            <a:r>
              <a:rPr lang="pl-PL" sz="1900" b="1" dirty="0" smtClean="0">
                <a:latin typeface="+mj-lt"/>
              </a:rPr>
              <a:t>Rivera et al. </a:t>
            </a:r>
            <a:r>
              <a:rPr lang="pl-PL" sz="1900" b="1" dirty="0" err="1" smtClean="0">
                <a:latin typeface="+mj-lt"/>
              </a:rPr>
              <a:t>Int</a:t>
            </a:r>
            <a:r>
              <a:rPr lang="pl-PL" sz="1900" b="1" dirty="0" smtClean="0">
                <a:latin typeface="+mj-lt"/>
              </a:rPr>
              <a:t> J </a:t>
            </a:r>
            <a:r>
              <a:rPr lang="pl-PL" sz="1900" b="1" dirty="0" err="1" smtClean="0">
                <a:latin typeface="+mj-lt"/>
              </a:rPr>
              <a:t>Tuberc</a:t>
            </a:r>
            <a:r>
              <a:rPr lang="pl-PL" sz="1900" b="1" dirty="0" smtClean="0">
                <a:latin typeface="+mj-lt"/>
              </a:rPr>
              <a:t> </a:t>
            </a:r>
            <a:r>
              <a:rPr lang="pl-PL" sz="1900" b="1" dirty="0" err="1" smtClean="0">
                <a:latin typeface="+mj-lt"/>
              </a:rPr>
              <a:t>Lung</a:t>
            </a:r>
            <a:r>
              <a:rPr lang="pl-PL" sz="1900" b="1" dirty="0" smtClean="0">
                <a:latin typeface="+mj-lt"/>
              </a:rPr>
              <a:t> </a:t>
            </a:r>
            <a:r>
              <a:rPr lang="pl-PL" sz="1900" b="1" dirty="0" err="1" smtClean="0">
                <a:latin typeface="+mj-lt"/>
              </a:rPr>
              <a:t>Dis</a:t>
            </a:r>
            <a:r>
              <a:rPr lang="pl-PL" sz="1900" b="1" dirty="0" smtClean="0">
                <a:latin typeface="+mj-lt"/>
              </a:rPr>
              <a:t>. 2008;12:972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+mj-lt"/>
              </a:rPr>
              <a:t>Pod względem przeżycia 7-letnie badanie kontrolne wykazało, że kobiety z </a:t>
            </a:r>
            <a:r>
              <a:rPr lang="pl-PL" sz="2000" b="1" dirty="0" err="1" smtClean="0">
                <a:latin typeface="+mj-lt"/>
              </a:rPr>
              <a:t>POChP</a:t>
            </a:r>
            <a:r>
              <a:rPr lang="pl-PL" sz="2000" b="1" dirty="0" smtClean="0">
                <a:latin typeface="+mj-lt"/>
              </a:rPr>
              <a:t> indukowane biomasą mają podobne przeżycie w porównaniu do mężczyzn cierpiących na </a:t>
            </a:r>
            <a:r>
              <a:rPr lang="pl-PL" sz="2000" b="1" dirty="0" err="1" smtClean="0">
                <a:latin typeface="+mj-lt"/>
              </a:rPr>
              <a:t>POChP</a:t>
            </a:r>
            <a:r>
              <a:rPr lang="pl-PL" sz="2000" b="1" dirty="0" smtClean="0">
                <a:latin typeface="+mj-lt"/>
              </a:rPr>
              <a:t> z powodu tytoniu. </a:t>
            </a:r>
            <a:r>
              <a:rPr lang="fr-BE" sz="1900" b="1" dirty="0" smtClean="0">
                <a:latin typeface="+mj-lt"/>
              </a:rPr>
              <a:t>Ramírez-Venegas</a:t>
            </a:r>
            <a:r>
              <a:rPr lang="fr-BE" sz="1900" dirty="0" smtClean="0">
                <a:latin typeface="+mj-lt"/>
              </a:rPr>
              <a:t> </a:t>
            </a:r>
            <a:r>
              <a:rPr lang="pl-PL" sz="1900" b="1" dirty="0" smtClean="0">
                <a:latin typeface="+mj-lt"/>
              </a:rPr>
              <a:t>AJRCCM 2006;173:393</a:t>
            </a:r>
            <a:endParaRPr lang="pl-PL" sz="1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8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4"/>
            <a:ext cx="10287000" cy="792088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</a:t>
            </a:r>
            <a:r>
              <a:rPr lang="pl-P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komunikacyjnych </a:t>
            </a:r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zanieczyszczeń</a:t>
            </a:r>
            <a:endParaRPr lang="pl-PL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940" y="692696"/>
            <a:ext cx="10081120" cy="5976664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>
                <a:solidFill>
                  <a:schemeClr val="tx1"/>
                </a:solidFill>
              </a:rPr>
              <a:t>Po 2 godzinnym spacerze chorzy na </a:t>
            </a:r>
            <a:r>
              <a:rPr lang="pl-PL" sz="2400" b="1" dirty="0" err="1" smtClean="0">
                <a:solidFill>
                  <a:schemeClr val="tx1"/>
                </a:solidFill>
              </a:rPr>
              <a:t>POChP</a:t>
            </a:r>
            <a:r>
              <a:rPr lang="pl-PL" sz="2400" b="1" dirty="0" smtClean="0">
                <a:solidFill>
                  <a:schemeClr val="tx1"/>
                </a:solidFill>
              </a:rPr>
              <a:t> po Oxford </a:t>
            </a:r>
            <a:r>
              <a:rPr lang="pl-PL" sz="2400" b="1" dirty="0" err="1">
                <a:solidFill>
                  <a:schemeClr val="tx1"/>
                </a:solidFill>
              </a:rPr>
              <a:t>Street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wykazali więcej </a:t>
            </a:r>
            <a:r>
              <a:rPr lang="pl-PL" sz="2400" b="1" dirty="0" smtClean="0">
                <a:solidFill>
                  <a:srgbClr val="FF0000"/>
                </a:solidFill>
              </a:rPr>
              <a:t>kaszlu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(iloraz szans [OR] 1,95, 95% CI </a:t>
            </a:r>
            <a:r>
              <a:rPr lang="pl-PL" sz="2400" b="1" dirty="0" smtClean="0">
                <a:solidFill>
                  <a:schemeClr val="tx1"/>
                </a:solidFill>
              </a:rPr>
              <a:t>0.96-3.95</a:t>
            </a:r>
            <a:r>
              <a:rPr lang="pl-PL" sz="2400" b="1" dirty="0">
                <a:solidFill>
                  <a:schemeClr val="tx1"/>
                </a:solidFill>
              </a:rPr>
              <a:t>; p &lt;</a:t>
            </a:r>
            <a:r>
              <a:rPr lang="pl-PL" sz="2400" b="1" dirty="0" smtClean="0">
                <a:solidFill>
                  <a:schemeClr val="tx1"/>
                </a:solidFill>
              </a:rPr>
              <a:t>0.1</a:t>
            </a:r>
            <a:r>
              <a:rPr lang="pl-PL" sz="2400" b="1" dirty="0">
                <a:solidFill>
                  <a:schemeClr val="tx1"/>
                </a:solidFill>
              </a:rPr>
              <a:t>), </a:t>
            </a:r>
            <a:r>
              <a:rPr lang="pl-PL" sz="2400" b="1" dirty="0" smtClean="0">
                <a:solidFill>
                  <a:srgbClr val="FF0000"/>
                </a:solidFill>
              </a:rPr>
              <a:t>więcej plwociny </a:t>
            </a:r>
            <a:r>
              <a:rPr lang="pl-PL" sz="2400" b="1" dirty="0">
                <a:solidFill>
                  <a:schemeClr val="tx1"/>
                </a:solidFill>
              </a:rPr>
              <a:t>(</a:t>
            </a:r>
            <a:r>
              <a:rPr lang="pl-PL" sz="2400" b="1" dirty="0" smtClean="0">
                <a:solidFill>
                  <a:schemeClr val="tx1"/>
                </a:solidFill>
              </a:rPr>
              <a:t>3.15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</a:rPr>
              <a:t>1.39-7.13</a:t>
            </a:r>
            <a:r>
              <a:rPr lang="pl-PL" sz="2400" b="1" dirty="0">
                <a:solidFill>
                  <a:schemeClr val="tx1"/>
                </a:solidFill>
              </a:rPr>
              <a:t>; p &lt;0,05 </a:t>
            </a:r>
            <a:r>
              <a:rPr lang="pl-PL" sz="2400" b="1" dirty="0" smtClean="0">
                <a:solidFill>
                  <a:schemeClr val="tx1"/>
                </a:solidFill>
              </a:rPr>
              <a:t>), duszność </a:t>
            </a:r>
            <a:r>
              <a:rPr lang="pl-PL" sz="2400" b="1" dirty="0">
                <a:solidFill>
                  <a:schemeClr val="tx1"/>
                </a:solidFill>
              </a:rPr>
              <a:t>(</a:t>
            </a:r>
            <a:r>
              <a:rPr lang="pl-PL" sz="2400" b="1" dirty="0" smtClean="0">
                <a:solidFill>
                  <a:schemeClr val="tx1"/>
                </a:solidFill>
              </a:rPr>
              <a:t>1.86, </a:t>
            </a:r>
            <a:r>
              <a:rPr lang="pl-PL" sz="2400" b="1" dirty="0">
                <a:solidFill>
                  <a:schemeClr val="tx1"/>
                </a:solidFill>
              </a:rPr>
              <a:t>0 </a:t>
            </a:r>
            <a:r>
              <a:rPr lang="pl-PL" sz="2400" b="1" dirty="0" smtClean="0">
                <a:solidFill>
                  <a:schemeClr val="tx1"/>
                </a:solidFill>
              </a:rPr>
              <a:t>​.97-3.57</a:t>
            </a:r>
            <a:r>
              <a:rPr lang="pl-PL" sz="2400" b="1" dirty="0">
                <a:solidFill>
                  <a:schemeClr val="tx1"/>
                </a:solidFill>
              </a:rPr>
              <a:t>; p &lt;</a:t>
            </a:r>
            <a:r>
              <a:rPr lang="pl-PL" sz="2400" b="1" dirty="0" smtClean="0">
                <a:solidFill>
                  <a:schemeClr val="tx1"/>
                </a:solidFill>
              </a:rPr>
              <a:t>0. </a:t>
            </a:r>
            <a:r>
              <a:rPr lang="pl-PL" sz="2400" b="1" dirty="0">
                <a:solidFill>
                  <a:schemeClr val="tx1"/>
                </a:solidFill>
              </a:rPr>
              <a:t>1) i </a:t>
            </a:r>
            <a:r>
              <a:rPr lang="pl-PL" sz="2400" b="1" dirty="0">
                <a:solidFill>
                  <a:srgbClr val="FF0000"/>
                </a:solidFill>
              </a:rPr>
              <a:t>świszczący oddech </a:t>
            </a:r>
            <a:r>
              <a:rPr lang="pl-PL" sz="2400" b="1" dirty="0">
                <a:solidFill>
                  <a:schemeClr val="tx1"/>
                </a:solidFill>
              </a:rPr>
              <a:t>(</a:t>
            </a:r>
            <a:r>
              <a:rPr lang="pl-PL" sz="2400" b="1" dirty="0" smtClean="0">
                <a:solidFill>
                  <a:schemeClr val="tx1"/>
                </a:solidFill>
              </a:rPr>
              <a:t>4.00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</a:rPr>
              <a:t>1.52-10.50</a:t>
            </a:r>
            <a:r>
              <a:rPr lang="pl-PL" sz="2400" b="1" dirty="0">
                <a:solidFill>
                  <a:schemeClr val="tx1"/>
                </a:solidFill>
              </a:rPr>
              <a:t>; p &lt;0,05</a:t>
            </a:r>
            <a:r>
              <a:rPr lang="pl-PL" sz="2400" b="1" dirty="0" smtClean="0">
                <a:solidFill>
                  <a:schemeClr val="tx1"/>
                </a:solidFill>
              </a:rPr>
              <a:t>) w porównaniu z chorymi spacerującymi w Hyde Parku. </a:t>
            </a:r>
            <a:r>
              <a:rPr lang="nl-NL" sz="1400" b="1" dirty="0" smtClean="0">
                <a:solidFill>
                  <a:schemeClr val="tx1"/>
                </a:solidFill>
              </a:rPr>
              <a:t>Lancet 2018; </a:t>
            </a:r>
            <a:r>
              <a:rPr lang="nl-NL" sz="1400" b="1" dirty="0">
                <a:solidFill>
                  <a:schemeClr val="tx1"/>
                </a:solidFill>
              </a:rPr>
              <a:t>391(10118): 339–349. </a:t>
            </a:r>
            <a:endParaRPr lang="pl-PL" sz="1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An external file that holds a picture, illustration, etc.&#10;Object name is gr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12" y="2276872"/>
            <a:ext cx="5688631" cy="44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rgbClr val="FF0000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0287000" cy="980727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Smog a infekcje u dzieci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10184060" cy="57606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Prenatalne </a:t>
            </a:r>
            <a:r>
              <a:rPr lang="pl-PL" sz="2800" b="1" dirty="0">
                <a:solidFill>
                  <a:srgbClr val="FF0000"/>
                </a:solidFill>
              </a:rPr>
              <a:t>narażenie na PM</a:t>
            </a:r>
            <a:r>
              <a:rPr lang="pl-PL" sz="2800" b="1" baseline="-25000" dirty="0">
                <a:solidFill>
                  <a:srgbClr val="FF0000"/>
                </a:solidFill>
              </a:rPr>
              <a:t>2,5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chemeClr val="tx1"/>
                </a:solidFill>
              </a:rPr>
              <a:t>dzieci urodzonych w Krakowie </a:t>
            </a:r>
            <a:r>
              <a:rPr lang="pl-PL" sz="2800" b="1" dirty="0" smtClean="0">
                <a:solidFill>
                  <a:schemeClr val="tx1"/>
                </a:solidFill>
              </a:rPr>
              <a:t>zwiększało </a:t>
            </a:r>
            <a:r>
              <a:rPr lang="pl-PL" sz="2800" b="1" dirty="0">
                <a:solidFill>
                  <a:schemeClr val="tx1"/>
                </a:solidFill>
              </a:rPr>
              <a:t>prawdopodobieństwo występowania </a:t>
            </a:r>
            <a:r>
              <a:rPr lang="pl-PL" sz="2800" b="1" dirty="0" smtClean="0">
                <a:solidFill>
                  <a:schemeClr val="tx1"/>
                </a:solidFill>
              </a:rPr>
              <a:t> powtarzających </a:t>
            </a:r>
            <a:r>
              <a:rPr lang="pl-PL" sz="2800" b="1" dirty="0">
                <a:solidFill>
                  <a:schemeClr val="tx1"/>
                </a:solidFill>
              </a:rPr>
              <a:t>się </a:t>
            </a:r>
            <a:r>
              <a:rPr lang="pl-PL" sz="2800" b="1" dirty="0">
                <a:solidFill>
                  <a:srgbClr val="FF0000"/>
                </a:solidFill>
              </a:rPr>
              <a:t>infekcji dróg oddechowych </a:t>
            </a:r>
            <a:r>
              <a:rPr lang="pl-PL" sz="2800" b="1" dirty="0">
                <a:solidFill>
                  <a:schemeClr val="tx1"/>
                </a:solidFill>
              </a:rPr>
              <a:t>w pierwszych latach </a:t>
            </a:r>
            <a:r>
              <a:rPr lang="pl-PL" sz="2800" b="1" dirty="0" smtClean="0">
                <a:solidFill>
                  <a:schemeClr val="tx1"/>
                </a:solidFill>
              </a:rPr>
              <a:t> życia. </a:t>
            </a:r>
            <a:r>
              <a:rPr lang="en-GB" sz="1200" b="1" dirty="0" err="1" smtClean="0">
                <a:solidFill>
                  <a:schemeClr val="tx1"/>
                </a:solidFill>
              </a:rPr>
              <a:t>Int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J </a:t>
            </a:r>
            <a:r>
              <a:rPr lang="en-GB" sz="1200" b="1" dirty="0" err="1">
                <a:solidFill>
                  <a:schemeClr val="tx1"/>
                </a:solidFill>
              </a:rPr>
              <a:t>Hyg</a:t>
            </a:r>
            <a:r>
              <a:rPr lang="en-GB" sz="1200" b="1" dirty="0">
                <a:solidFill>
                  <a:schemeClr val="tx1"/>
                </a:solidFill>
              </a:rPr>
              <a:t> Environ Health 2013; 216: </a:t>
            </a:r>
            <a:r>
              <a:rPr lang="en-GB" sz="1200" b="1" dirty="0" smtClean="0">
                <a:solidFill>
                  <a:schemeClr val="tx1"/>
                </a:solidFill>
              </a:rPr>
              <a:t>395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3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Metaanaliza pokazała związek </a:t>
            </a:r>
            <a:r>
              <a:rPr lang="pl-PL" sz="2800" b="1" dirty="0">
                <a:solidFill>
                  <a:schemeClr val="tx1"/>
                </a:solidFill>
              </a:rPr>
              <a:t>między </a:t>
            </a:r>
            <a:r>
              <a:rPr lang="pl-PL" sz="2800" b="1" dirty="0" smtClean="0">
                <a:solidFill>
                  <a:srgbClr val="FF0000"/>
                </a:solidFill>
              </a:rPr>
              <a:t>poziomami </a:t>
            </a:r>
            <a:r>
              <a:rPr lang="pl-PL" sz="2800" b="1" dirty="0">
                <a:solidFill>
                  <a:srgbClr val="FF0000"/>
                </a:solidFill>
              </a:rPr>
              <a:t>zanieczyszczenia </a:t>
            </a:r>
            <a:r>
              <a:rPr lang="pl-PL" sz="2800" b="1" dirty="0" smtClean="0">
                <a:solidFill>
                  <a:srgbClr val="FF0000"/>
                </a:solidFill>
              </a:rPr>
              <a:t>  </a:t>
            </a:r>
            <a:r>
              <a:rPr lang="pl-PL" sz="2800" b="1" dirty="0" smtClean="0">
                <a:solidFill>
                  <a:schemeClr val="tx1"/>
                </a:solidFill>
              </a:rPr>
              <a:t>powietrza atmosferycznego a </a:t>
            </a:r>
            <a:r>
              <a:rPr lang="pl-PL" sz="2800" b="1" dirty="0" smtClean="0">
                <a:solidFill>
                  <a:srgbClr val="FF0000"/>
                </a:solidFill>
              </a:rPr>
              <a:t>hospitalizacją </a:t>
            </a:r>
            <a:r>
              <a:rPr lang="pl-PL" sz="2800" b="1" dirty="0">
                <a:solidFill>
                  <a:srgbClr val="FF0000"/>
                </a:solidFill>
              </a:rPr>
              <a:t>dzieci z powodu zapalenia </a:t>
            </a:r>
            <a:r>
              <a:rPr lang="pl-PL" sz="2800" b="1" dirty="0" smtClean="0">
                <a:solidFill>
                  <a:srgbClr val="FF0000"/>
                </a:solidFill>
              </a:rPr>
              <a:t>płuc</a:t>
            </a:r>
            <a:r>
              <a:rPr lang="pl-PL" sz="2800" b="1" dirty="0" smtClean="0">
                <a:solidFill>
                  <a:schemeClr val="tx1"/>
                </a:solidFill>
              </a:rPr>
              <a:t>. </a:t>
            </a:r>
            <a:r>
              <a:rPr lang="pl-PL" sz="2800" dirty="0" smtClean="0"/>
              <a:t>   </a:t>
            </a:r>
            <a:r>
              <a:rPr lang="pl-PL" sz="1700" b="1" dirty="0" err="1" smtClean="0">
                <a:solidFill>
                  <a:schemeClr val="tx1"/>
                </a:solidFill>
              </a:rPr>
              <a:t>Environ</a:t>
            </a:r>
            <a:r>
              <a:rPr lang="pl-PL" sz="1700" b="1" dirty="0" smtClean="0">
                <a:solidFill>
                  <a:schemeClr val="tx1"/>
                </a:solidFill>
              </a:rPr>
              <a:t> </a:t>
            </a:r>
            <a:r>
              <a:rPr lang="pl-PL" sz="1700" b="1" dirty="0" err="1" smtClean="0">
                <a:solidFill>
                  <a:schemeClr val="tx1"/>
                </a:solidFill>
              </a:rPr>
              <a:t>Pollut</a:t>
            </a:r>
            <a:r>
              <a:rPr lang="pl-PL" sz="1700" b="1" dirty="0" smtClean="0">
                <a:solidFill>
                  <a:schemeClr val="tx1"/>
                </a:solidFill>
              </a:rPr>
              <a:t> 2017 Nov;230:1000</a:t>
            </a:r>
          </a:p>
          <a:p>
            <a:pPr algn="l"/>
            <a:endParaRPr lang="pl-PL" sz="15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Narażenia </a:t>
            </a:r>
            <a:r>
              <a:rPr lang="pl-PL" sz="2400" b="1" dirty="0">
                <a:solidFill>
                  <a:schemeClr val="tx1"/>
                </a:solidFill>
              </a:rPr>
              <a:t>na pyły zwiększają ryzyko utrzymywania się przewlekłych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algn="l"/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 objawów </a:t>
            </a:r>
            <a:r>
              <a:rPr lang="pl-PL" sz="2400" b="1" dirty="0">
                <a:solidFill>
                  <a:schemeClr val="tx1"/>
                </a:solidFill>
              </a:rPr>
              <a:t>oddechowych wśród dzieci. Analiza badań przekrojowych w   </a:t>
            </a:r>
            <a:r>
              <a:rPr lang="pl-PL" sz="2400" b="1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 12 </a:t>
            </a:r>
            <a:r>
              <a:rPr lang="pl-PL" sz="2400" b="1" dirty="0">
                <a:solidFill>
                  <a:schemeClr val="tx1"/>
                </a:solidFill>
              </a:rPr>
              <a:t>krajach wskazuje, że </a:t>
            </a:r>
            <a:r>
              <a:rPr lang="pl-PL" sz="2400" b="1" dirty="0">
                <a:solidFill>
                  <a:srgbClr val="FF0000"/>
                </a:solidFill>
              </a:rPr>
              <a:t>odksztuszanie plwociny i kaszel poranny </a:t>
            </a:r>
            <a:r>
              <a:rPr lang="pl-PL" sz="2400" b="1" dirty="0">
                <a:solidFill>
                  <a:schemeClr val="tx1"/>
                </a:solidFill>
              </a:rPr>
              <a:t>są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algn="l"/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 istotnie </a:t>
            </a:r>
            <a:r>
              <a:rPr lang="pl-PL" sz="2400" b="1" dirty="0">
                <a:solidFill>
                  <a:schemeClr val="tx1"/>
                </a:solidFill>
              </a:rPr>
              <a:t>związane ze stężeniem </a:t>
            </a:r>
            <a:r>
              <a:rPr lang="pl-PL" sz="2400" b="1" dirty="0">
                <a:solidFill>
                  <a:srgbClr val="FF0000"/>
                </a:solidFill>
              </a:rPr>
              <a:t>PM</a:t>
            </a:r>
            <a:r>
              <a:rPr lang="pl-PL" sz="2400" b="1" baseline="-25000" dirty="0">
                <a:solidFill>
                  <a:srgbClr val="FF0000"/>
                </a:solidFill>
              </a:rPr>
              <a:t>10</a:t>
            </a:r>
            <a:r>
              <a:rPr lang="pl-PL" sz="2400" b="1" dirty="0">
                <a:solidFill>
                  <a:schemeClr val="tx1"/>
                </a:solidFill>
              </a:rPr>
              <a:t> w miejscu zamieszkania.  </a:t>
            </a:r>
            <a:r>
              <a:rPr lang="en-GB" sz="1400" b="1" dirty="0" err="1" smtClean="0">
                <a:solidFill>
                  <a:schemeClr val="tx1"/>
                </a:solidFill>
              </a:rPr>
              <a:t>Eur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Respir</a:t>
            </a:r>
            <a:r>
              <a:rPr lang="en-GB" sz="1400" b="1" dirty="0">
                <a:solidFill>
                  <a:schemeClr val="tx1"/>
                </a:solidFill>
              </a:rPr>
              <a:t> J </a:t>
            </a:r>
            <a:r>
              <a:rPr lang="en-GB" sz="1400" b="1" dirty="0" smtClean="0">
                <a:solidFill>
                  <a:schemeClr val="tx1"/>
                </a:solidFill>
              </a:rPr>
              <a:t>2012;40:538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pl-PL" sz="1400" b="1" dirty="0">
              <a:solidFill>
                <a:schemeClr val="tx1"/>
              </a:solidFill>
            </a:endParaRP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82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3"/>
            <a:ext cx="10287000" cy="139384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 PM2.5 na występowanie ostrych infekcji płuc u dzieci  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n external file that holds a picture, illustration, etc.&#10;Object name is emss-70175-f010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" y="1366464"/>
            <a:ext cx="10242767" cy="1596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6607747" y="6516052"/>
            <a:ext cx="271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  <a:r>
              <a:rPr lang="pl-PL" sz="1200" b="1" dirty="0" err="1"/>
              <a:t>Environ</a:t>
            </a:r>
            <a:r>
              <a:rPr lang="pl-PL" sz="1200" b="1" dirty="0"/>
              <a:t> </a:t>
            </a:r>
            <a:r>
              <a:rPr lang="pl-PL" sz="1200" b="1" dirty="0" err="1"/>
              <a:t>Health</a:t>
            </a:r>
            <a:r>
              <a:rPr lang="pl-PL" sz="1200" b="1" dirty="0"/>
              <a:t> </a:t>
            </a:r>
            <a:r>
              <a:rPr lang="pl-PL" sz="1200" b="1" dirty="0" err="1"/>
              <a:t>Perspect</a:t>
            </a:r>
            <a:r>
              <a:rPr lang="pl-PL" sz="1200" b="1" dirty="0"/>
              <a:t>. 2014;122:397</a:t>
            </a:r>
          </a:p>
        </p:txBody>
      </p:sp>
    </p:spTree>
    <p:extLst>
      <p:ext uri="{BB962C8B-B14F-4D97-AF65-F5344CB8AC3E}">
        <p14:creationId xmlns:p14="http://schemas.microsoft.com/office/powerpoint/2010/main" val="40955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0" y="1"/>
            <a:ext cx="10287000" cy="126875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Śmiertelność z powodu infekcji u dzieci a zanieczyszczenie powietrza</a:t>
            </a:r>
            <a:endParaRPr lang="pl-PL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2940" y="1340768"/>
            <a:ext cx="1018406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Około 700 000 z 3 milionów zgonów </a:t>
            </a:r>
            <a:r>
              <a:rPr lang="pl-PL" sz="2400" b="1" dirty="0" smtClean="0"/>
              <a:t>noworodków każdego </a:t>
            </a:r>
            <a:r>
              <a:rPr lang="pl-PL" sz="2400" b="1" dirty="0"/>
              <a:t>roku w regionach o niskim poziomie </a:t>
            </a:r>
            <a:r>
              <a:rPr lang="pl-PL" sz="2400" b="1" dirty="0" smtClean="0"/>
              <a:t>dochodów, </a:t>
            </a:r>
            <a:r>
              <a:rPr lang="pl-PL" sz="2400" b="1" dirty="0"/>
              <a:t>jest skutkiem </a:t>
            </a:r>
            <a:r>
              <a:rPr lang="pl-PL" sz="2400" b="1" dirty="0" smtClean="0"/>
              <a:t>zakażeń.</a:t>
            </a:r>
          </a:p>
          <a:p>
            <a:endParaRPr lang="pl-PL" sz="1100" b="1" dirty="0" smtClean="0"/>
          </a:p>
          <a:p>
            <a:r>
              <a:rPr lang="pl-PL" sz="2200" b="1" dirty="0" smtClean="0">
                <a:solidFill>
                  <a:srgbClr val="FF0000"/>
                </a:solidFill>
              </a:rPr>
              <a:t>Śmierć </a:t>
            </a:r>
            <a:r>
              <a:rPr lang="pl-PL" sz="2200" b="1" dirty="0">
                <a:solidFill>
                  <a:srgbClr val="FF0000"/>
                </a:solidFill>
              </a:rPr>
              <a:t>noworodków</a:t>
            </a:r>
            <a:r>
              <a:rPr lang="pl-PL" sz="2200" b="1" dirty="0"/>
              <a:t> w Indiach była silnie związana z wykorzystywaniem </a:t>
            </a:r>
            <a:r>
              <a:rPr lang="pl-PL" sz="2200" b="1" dirty="0">
                <a:solidFill>
                  <a:srgbClr val="FF0000"/>
                </a:solidFill>
              </a:rPr>
              <a:t>węgla</a:t>
            </a:r>
            <a:r>
              <a:rPr lang="pl-PL" sz="2200" b="1" dirty="0"/>
              <a:t> w gospodarstwach domowych (OR 18.54, 6.31-54.45) i może być także związana z użyciem nafty, (2.30, 0.95-5.55). Używanie paliw stałych wiązało się ze zwiększonym ryzykiem śmierci noworodków u niemowląt urodzonych przez kobiety, które nie ukończyły szkoły podstawowej (7.56, 2.40-23 .80). </a:t>
            </a:r>
            <a:r>
              <a:rPr lang="pl-PL" sz="1600" b="1" dirty="0" err="1" smtClean="0"/>
              <a:t>Ebstein</a:t>
            </a:r>
            <a:r>
              <a:rPr lang="pl-PL" sz="1600" b="1" dirty="0" smtClean="0"/>
              <a:t> </a:t>
            </a:r>
            <a:r>
              <a:rPr lang="pl-PL" sz="1600" b="1" dirty="0"/>
              <a:t>et al. </a:t>
            </a:r>
            <a:r>
              <a:rPr lang="pl-PL" sz="1600" b="1" dirty="0" err="1"/>
              <a:t>Int</a:t>
            </a:r>
            <a:r>
              <a:rPr lang="pl-PL" sz="1600" b="1" dirty="0"/>
              <a:t> J </a:t>
            </a:r>
            <a:r>
              <a:rPr lang="pl-PL" sz="1600" b="1" dirty="0" err="1"/>
              <a:t>Hyg</a:t>
            </a:r>
            <a:r>
              <a:rPr lang="pl-PL" sz="1600" b="1" dirty="0"/>
              <a:t> </a:t>
            </a:r>
            <a:r>
              <a:rPr lang="pl-PL" sz="1600" b="1" dirty="0" err="1"/>
              <a:t>Environ</a:t>
            </a:r>
            <a:r>
              <a:rPr lang="pl-PL" sz="1600" b="1" dirty="0"/>
              <a:t> </a:t>
            </a:r>
            <a:r>
              <a:rPr lang="pl-PL" sz="1600" b="1" dirty="0" err="1"/>
              <a:t>Health</a:t>
            </a:r>
            <a:r>
              <a:rPr lang="pl-PL" sz="1600" b="1" dirty="0"/>
              <a:t>. 2013;216:523</a:t>
            </a:r>
          </a:p>
          <a:p>
            <a:endParaRPr lang="pl-PL" sz="1100" b="1" dirty="0" smtClean="0"/>
          </a:p>
          <a:p>
            <a:r>
              <a:rPr lang="pl-PL" sz="2400" b="1" dirty="0" smtClean="0"/>
              <a:t>Bruce </a:t>
            </a:r>
            <a:r>
              <a:rPr lang="pl-PL" sz="2400" b="1" dirty="0"/>
              <a:t>i </a:t>
            </a:r>
            <a:r>
              <a:rPr lang="pl-PL" sz="2400" b="1" dirty="0" smtClean="0"/>
              <a:t>współpracownicy </a:t>
            </a:r>
            <a:r>
              <a:rPr lang="pl-PL" sz="2400" b="1" dirty="0"/>
              <a:t>obliczyli łączny iloraz szans (OR) 1,14 (95% CI </a:t>
            </a:r>
            <a:r>
              <a:rPr lang="pl-PL" sz="2400" b="1" dirty="0" smtClean="0"/>
              <a:t>0,87-1,48</a:t>
            </a:r>
            <a:r>
              <a:rPr lang="pl-PL" sz="2400" b="1" dirty="0"/>
              <a:t>) na </a:t>
            </a:r>
            <a:r>
              <a:rPr lang="pl-PL" sz="2400" b="1" dirty="0">
                <a:solidFill>
                  <a:srgbClr val="FF0000"/>
                </a:solidFill>
              </a:rPr>
              <a:t>śmiertelność noworodków </a:t>
            </a:r>
            <a:r>
              <a:rPr lang="pl-PL" sz="2400" b="1" dirty="0"/>
              <a:t>w gospodarstwach domowych zużywających </a:t>
            </a:r>
            <a:r>
              <a:rPr lang="pl-PL" sz="2400" b="1" dirty="0">
                <a:solidFill>
                  <a:srgbClr val="FF0000"/>
                </a:solidFill>
              </a:rPr>
              <a:t>paliwa </a:t>
            </a:r>
            <a:r>
              <a:rPr lang="pl-PL" sz="2400" b="1" dirty="0" smtClean="0">
                <a:solidFill>
                  <a:srgbClr val="FF0000"/>
                </a:solidFill>
              </a:rPr>
              <a:t>stałe</a:t>
            </a:r>
            <a:r>
              <a:rPr lang="pl-PL" sz="2400" b="1" dirty="0" smtClean="0"/>
              <a:t>. </a:t>
            </a:r>
            <a:r>
              <a:rPr lang="pl-PL" sz="1600" b="1" dirty="0"/>
              <a:t>BMC Public </a:t>
            </a:r>
            <a:r>
              <a:rPr lang="pl-PL" sz="1600" b="1" dirty="0" err="1"/>
              <a:t>Health</a:t>
            </a:r>
            <a:r>
              <a:rPr lang="pl-PL" sz="1600" b="1" dirty="0"/>
              <a:t>. 2013;13(</a:t>
            </a:r>
            <a:r>
              <a:rPr lang="pl-PL" sz="1600" b="1" dirty="0" err="1"/>
              <a:t>suppl</a:t>
            </a:r>
            <a:r>
              <a:rPr lang="pl-PL" sz="1600" b="1" dirty="0"/>
              <a:t> 3):S8</a:t>
            </a:r>
            <a:endParaRPr lang="pl-PL" sz="1600" b="1" dirty="0" smtClean="0"/>
          </a:p>
          <a:p>
            <a:endParaRPr lang="pl-PL" sz="1100" b="1" dirty="0" smtClean="0"/>
          </a:p>
          <a:p>
            <a:r>
              <a:rPr lang="pl-PL" sz="2000" b="1" dirty="0" smtClean="0"/>
              <a:t>Chociaż </a:t>
            </a:r>
            <a:r>
              <a:rPr lang="pl-PL" sz="2000" b="1" dirty="0"/>
              <a:t>związek jest wiarygodny, </a:t>
            </a:r>
            <a:r>
              <a:rPr lang="pl-PL" sz="2000" b="1" dirty="0" smtClean="0"/>
              <a:t>to dowody </a:t>
            </a:r>
            <a:r>
              <a:rPr lang="pl-PL" sz="2000" b="1" dirty="0"/>
              <a:t>na to, że </a:t>
            </a:r>
            <a:r>
              <a:rPr lang="pl-PL" sz="2000" b="1" dirty="0" smtClean="0"/>
              <a:t>zanieczyszczenie powietrza w domach  </a:t>
            </a:r>
            <a:r>
              <a:rPr lang="pl-PL" sz="2000" b="1" dirty="0"/>
              <a:t>odgrywa rolę w sepsie noworodków i </a:t>
            </a:r>
            <a:r>
              <a:rPr lang="pl-PL" sz="2000" b="1" dirty="0" smtClean="0"/>
              <a:t>śmiertelnych zapaleniach </a:t>
            </a:r>
            <a:r>
              <a:rPr lang="pl-PL" sz="2000" b="1" dirty="0"/>
              <a:t>płuc, </a:t>
            </a:r>
            <a:r>
              <a:rPr lang="pl-PL" sz="2000" b="1" dirty="0" smtClean="0"/>
              <a:t>są </a:t>
            </a:r>
            <a:r>
              <a:rPr lang="pl-PL" sz="2000" b="1" dirty="0"/>
              <a:t>słabe i potrzebne są dodatkowe badania w celu wyjaśnienia.</a:t>
            </a:r>
          </a:p>
        </p:txBody>
      </p:sp>
    </p:spTree>
    <p:extLst>
      <p:ext uri="{BB962C8B-B14F-4D97-AF65-F5344CB8AC3E}">
        <p14:creationId xmlns:p14="http://schemas.microsoft.com/office/powerpoint/2010/main" val="23665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30932" y="-27383"/>
            <a:ext cx="10256068" cy="1512167"/>
          </a:xfrm>
        </p:spPr>
        <p:txBody>
          <a:bodyPr/>
          <a:lstStyle/>
          <a:p>
            <a:pPr algn="ctr"/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Zanieczyszczenie powietrza </a:t>
            </a:r>
            <a:b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gruźlica u dzieci?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008" y="1556792"/>
            <a:ext cx="100400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/>
              <a:t>W niewielu badaniach zbadano związek między gruźlicą u dzieci a spalaniem paliw stałych, prawdopodobnie z powodu wyzwań związanych z diagnozą gruźlicy u dzieci</a:t>
            </a:r>
            <a:r>
              <a:rPr lang="pl-PL" sz="2600" b="1" dirty="0" smtClean="0"/>
              <a:t>. Dwa </a:t>
            </a:r>
            <a:r>
              <a:rPr lang="pl-PL" sz="2600" b="1" dirty="0"/>
              <a:t>badania z </a:t>
            </a:r>
            <a:r>
              <a:rPr lang="pl-PL" sz="2600" b="1" dirty="0" smtClean="0"/>
              <a:t>Indii, </a:t>
            </a:r>
            <a:r>
              <a:rPr lang="pl-PL" sz="2600" b="1" dirty="0"/>
              <a:t>kraju o jednym z </a:t>
            </a:r>
            <a:r>
              <a:rPr lang="pl-PL" sz="2600" b="1" dirty="0" smtClean="0"/>
              <a:t>większej chorobowości na </a:t>
            </a:r>
            <a:r>
              <a:rPr lang="pl-PL" sz="2600" b="1" dirty="0"/>
              <a:t>gruźlicą. </a:t>
            </a:r>
            <a:endParaRPr lang="pl-PL" sz="2600" b="1" dirty="0" smtClean="0"/>
          </a:p>
          <a:p>
            <a:endParaRPr lang="pl-PL" sz="2400" dirty="0" smtClean="0"/>
          </a:p>
          <a:p>
            <a:r>
              <a:rPr lang="pl-PL" sz="2600" b="1" dirty="0" smtClean="0"/>
              <a:t>W </a:t>
            </a:r>
            <a:r>
              <a:rPr lang="pl-PL" sz="2600" b="1" dirty="0"/>
              <a:t>jednym badaniu nie wykazano związku między gruźlicą </a:t>
            </a:r>
            <a:r>
              <a:rPr lang="pl-PL" sz="2600" b="1" dirty="0" smtClean="0"/>
              <a:t>płuc i </a:t>
            </a:r>
            <a:r>
              <a:rPr lang="pl-PL" sz="2600" b="1" dirty="0" err="1" smtClean="0"/>
              <a:t>pozapłucną</a:t>
            </a:r>
            <a:r>
              <a:rPr lang="pl-PL" sz="2600" b="1" dirty="0" smtClean="0"/>
              <a:t> a </a:t>
            </a:r>
            <a:r>
              <a:rPr lang="pl-PL" sz="2600" b="1" dirty="0"/>
              <a:t>stosowaniem paliw stałych w porównaniu do stosowania </a:t>
            </a:r>
            <a:r>
              <a:rPr lang="pl-PL" sz="2600" b="1" dirty="0" smtClean="0"/>
              <a:t>gazu </a:t>
            </a:r>
            <a:r>
              <a:rPr lang="pl-PL" sz="2600" b="1" dirty="0"/>
              <a:t>u dzieci w wieku 0-14 lat (surowe OR </a:t>
            </a:r>
            <a:r>
              <a:rPr lang="pl-PL" sz="2600" b="1" dirty="0" smtClean="0"/>
              <a:t>1.32</a:t>
            </a:r>
            <a:r>
              <a:rPr lang="pl-PL" sz="2600" b="1" dirty="0"/>
              <a:t>, 95% CI </a:t>
            </a:r>
            <a:r>
              <a:rPr lang="pl-PL" sz="2600" b="1" dirty="0" smtClean="0"/>
              <a:t>0.86-2.01). </a:t>
            </a:r>
          </a:p>
          <a:p>
            <a:r>
              <a:rPr lang="pl-PL" sz="1600" b="1" dirty="0" err="1" smtClean="0"/>
              <a:t>Patra</a:t>
            </a:r>
            <a:r>
              <a:rPr lang="pl-PL" sz="1600" b="1" dirty="0" smtClean="0"/>
              <a:t> et al. Indian </a:t>
            </a:r>
            <a:r>
              <a:rPr lang="pl-PL" sz="1600" b="1" dirty="0"/>
              <a:t>J </a:t>
            </a:r>
            <a:r>
              <a:rPr lang="pl-PL" sz="1600" b="1" dirty="0" err="1"/>
              <a:t>Tuberc</a:t>
            </a:r>
            <a:r>
              <a:rPr lang="pl-PL" sz="1600" b="1" dirty="0"/>
              <a:t>. 2012;59:151–55</a:t>
            </a:r>
            <a:r>
              <a:rPr lang="pl-PL" sz="1600" b="1" dirty="0" smtClean="0"/>
              <a:t> </a:t>
            </a:r>
          </a:p>
          <a:p>
            <a:endParaRPr lang="pl-PL" sz="2400" b="1" dirty="0" smtClean="0"/>
          </a:p>
          <a:p>
            <a:r>
              <a:rPr lang="pl-PL" sz="2600" b="1" dirty="0" smtClean="0"/>
              <a:t>W drugim badaniu stwierdzono </a:t>
            </a:r>
            <a:r>
              <a:rPr lang="pl-PL" sz="2600" b="1" dirty="0" smtClean="0">
                <a:solidFill>
                  <a:srgbClr val="FF0000"/>
                </a:solidFill>
              </a:rPr>
              <a:t>związek między gruźlicę </a:t>
            </a:r>
            <a:r>
              <a:rPr lang="pl-PL" sz="2600" b="1" dirty="0">
                <a:solidFill>
                  <a:srgbClr val="FF0000"/>
                </a:solidFill>
              </a:rPr>
              <a:t>płuc </a:t>
            </a:r>
            <a:r>
              <a:rPr lang="pl-PL" sz="2600" b="1" dirty="0"/>
              <a:t>u dzieci poniżej 5 lat </a:t>
            </a:r>
            <a:r>
              <a:rPr lang="pl-PL" sz="2600" b="1" dirty="0" smtClean="0"/>
              <a:t>i </a:t>
            </a:r>
            <a:r>
              <a:rPr lang="pl-PL" sz="2600" b="1" dirty="0"/>
              <a:t>narażenie na zanieczyszczenie powietrza </a:t>
            </a:r>
            <a:r>
              <a:rPr lang="pl-PL" sz="2600" b="1" dirty="0" smtClean="0"/>
              <a:t>(skorygowany </a:t>
            </a:r>
            <a:r>
              <a:rPr lang="pl-PL" sz="2600" b="1" dirty="0"/>
              <a:t>OR </a:t>
            </a:r>
            <a:r>
              <a:rPr lang="pl-PL" sz="2600" b="1" dirty="0" smtClean="0"/>
              <a:t>2.67, 1.02-6.97).  </a:t>
            </a:r>
            <a:r>
              <a:rPr lang="pl-PL" sz="1600" b="1" dirty="0" err="1" smtClean="0"/>
              <a:t>Jubulis</a:t>
            </a:r>
            <a:r>
              <a:rPr lang="pl-PL" sz="1600" b="1" dirty="0" smtClean="0"/>
              <a:t> et al.  </a:t>
            </a:r>
            <a:r>
              <a:rPr lang="pl-PL" sz="1600" b="1" dirty="0" err="1"/>
              <a:t>Int</a:t>
            </a:r>
            <a:r>
              <a:rPr lang="pl-PL" sz="1600" b="1" dirty="0"/>
              <a:t> J </a:t>
            </a:r>
            <a:r>
              <a:rPr lang="pl-PL" sz="1600" b="1" dirty="0" err="1"/>
              <a:t>Tuberc</a:t>
            </a:r>
            <a:r>
              <a:rPr lang="pl-PL" sz="1600" b="1" dirty="0"/>
              <a:t> </a:t>
            </a:r>
            <a:r>
              <a:rPr lang="pl-PL" sz="1600" b="1" dirty="0" err="1"/>
              <a:t>Lung</a:t>
            </a:r>
            <a:r>
              <a:rPr lang="pl-PL" sz="1600" b="1" dirty="0"/>
              <a:t> </a:t>
            </a:r>
            <a:r>
              <a:rPr lang="pl-PL" sz="1600" b="1" dirty="0" err="1"/>
              <a:t>Dis</a:t>
            </a:r>
            <a:r>
              <a:rPr lang="pl-PL" sz="1600" b="1" dirty="0"/>
              <a:t>. 2014;18:198</a:t>
            </a:r>
          </a:p>
        </p:txBody>
      </p:sp>
    </p:spTree>
    <p:extLst>
      <p:ext uri="{BB962C8B-B14F-4D97-AF65-F5344CB8AC3E}">
        <p14:creationId xmlns:p14="http://schemas.microsoft.com/office/powerpoint/2010/main" val="4830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rgbClr val="FF0000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4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Pylice spowodowane ekspozycją zawodową</a:t>
            </a: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940" y="1412776"/>
            <a:ext cx="10184060" cy="5400600"/>
          </a:xfrm>
        </p:spPr>
        <p:txBody>
          <a:bodyPr>
            <a:normAutofit fontScale="62500" lnSpcReduction="20000"/>
          </a:bodyPr>
          <a:lstStyle/>
          <a:p>
            <a:r>
              <a:rPr lang="pl-PL" sz="3800" b="1" dirty="0">
                <a:solidFill>
                  <a:srgbClr val="FF0000"/>
                </a:solidFill>
              </a:rPr>
              <a:t>Pylice </a:t>
            </a:r>
            <a:r>
              <a:rPr lang="pl-PL" sz="3800" b="1" dirty="0" smtClean="0">
                <a:solidFill>
                  <a:srgbClr val="FF0000"/>
                </a:solidFill>
              </a:rPr>
              <a:t>kolagenowe</a:t>
            </a:r>
            <a:endParaRPr lang="pl-PL" sz="3800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pylica krzemowa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pl-PL" i="1" dirty="0" err="1">
                <a:solidFill>
                  <a:schemeClr val="tx1"/>
                </a:solidFill>
              </a:rPr>
              <a:t>silicosis</a:t>
            </a:r>
            <a:r>
              <a:rPr lang="pl-PL" dirty="0">
                <a:solidFill>
                  <a:schemeClr val="tx1"/>
                </a:solidFill>
              </a:rPr>
              <a:t>) </a:t>
            </a:r>
            <a:r>
              <a:rPr lang="pl-PL" dirty="0" smtClean="0">
                <a:solidFill>
                  <a:schemeClr val="tx1"/>
                </a:solidFill>
              </a:rPr>
              <a:t>– w </a:t>
            </a:r>
            <a:r>
              <a:rPr lang="pl-PL" dirty="0">
                <a:solidFill>
                  <a:schemeClr val="tx1"/>
                </a:solidFill>
              </a:rPr>
              <a:t>następstwie wdychania pyłu krzemionki krystalicznej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pylica azbestowa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pl-PL" i="1" dirty="0" err="1">
                <a:solidFill>
                  <a:schemeClr val="tx1"/>
                </a:solidFill>
              </a:rPr>
              <a:t>asbestosis</a:t>
            </a:r>
            <a:r>
              <a:rPr lang="pl-PL" dirty="0">
                <a:solidFill>
                  <a:schemeClr val="tx1"/>
                </a:solidFill>
              </a:rPr>
              <a:t>) </a:t>
            </a:r>
            <a:r>
              <a:rPr lang="pl-PL" dirty="0" smtClean="0">
                <a:solidFill>
                  <a:schemeClr val="tx1"/>
                </a:solidFill>
              </a:rPr>
              <a:t>– śródmiąższowe włóknienie płuc, z </a:t>
            </a:r>
            <a:r>
              <a:rPr lang="pl-PL" dirty="0">
                <a:solidFill>
                  <a:schemeClr val="tx1"/>
                </a:solidFill>
              </a:rPr>
              <a:t>odczynem opłucnowym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pylica talkowa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pl-PL" i="1" dirty="0" err="1">
                <a:solidFill>
                  <a:schemeClr val="tx1"/>
                </a:solidFill>
              </a:rPr>
              <a:t>talcosis</a:t>
            </a:r>
            <a:r>
              <a:rPr lang="pl-PL" dirty="0">
                <a:solidFill>
                  <a:schemeClr val="tx1"/>
                </a:solidFill>
              </a:rPr>
              <a:t>) – </a:t>
            </a:r>
            <a:r>
              <a:rPr lang="pl-PL" dirty="0" smtClean="0">
                <a:solidFill>
                  <a:schemeClr val="tx1"/>
                </a:solidFill>
              </a:rPr>
              <a:t>z włóknieniem płuc częściowo </a:t>
            </a:r>
            <a:r>
              <a:rPr lang="pl-PL" dirty="0">
                <a:solidFill>
                  <a:schemeClr val="tx1"/>
                </a:solidFill>
              </a:rPr>
              <a:t>typu ogniskowego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pylica aluminiowa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pl-PL" i="1" dirty="0" err="1">
                <a:solidFill>
                  <a:schemeClr val="tx1"/>
                </a:solidFill>
              </a:rPr>
              <a:t>aluminosis</a:t>
            </a:r>
            <a:r>
              <a:rPr lang="pl-PL" dirty="0">
                <a:solidFill>
                  <a:schemeClr val="tx1"/>
                </a:solidFill>
              </a:rPr>
              <a:t>) </a:t>
            </a:r>
            <a:r>
              <a:rPr lang="pl-PL" dirty="0" smtClean="0">
                <a:solidFill>
                  <a:schemeClr val="tx1"/>
                </a:solidFill>
              </a:rPr>
              <a:t>– spowodowana wdychaniem drobno </a:t>
            </a:r>
            <a:r>
              <a:rPr lang="pl-PL" dirty="0">
                <a:solidFill>
                  <a:schemeClr val="tx1"/>
                </a:solidFill>
              </a:rPr>
              <a:t>sproszkowanego </a:t>
            </a:r>
            <a:r>
              <a:rPr lang="pl-PL" dirty="0" err="1">
                <a:solidFill>
                  <a:schemeClr val="tx1"/>
                </a:solidFill>
              </a:rPr>
              <a:t>glinu</a:t>
            </a:r>
            <a:r>
              <a:rPr lang="pl-PL" dirty="0">
                <a:solidFill>
                  <a:schemeClr val="tx1"/>
                </a:solidFill>
              </a:rPr>
              <a:t> lub dymów powstających przy prażeniu boksytów</a:t>
            </a:r>
          </a:p>
          <a:p>
            <a:r>
              <a:rPr lang="pl-PL" sz="3800" b="1" dirty="0">
                <a:solidFill>
                  <a:srgbClr val="FF0000"/>
                </a:solidFill>
              </a:rPr>
              <a:t>Pylice wywołane pyłem </a:t>
            </a:r>
            <a:r>
              <a:rPr lang="pl-PL" sz="3800" b="1" dirty="0" smtClean="0">
                <a:solidFill>
                  <a:srgbClr val="FF0000"/>
                </a:solidFill>
              </a:rPr>
              <a:t>mieszanym</a:t>
            </a:r>
            <a:endParaRPr lang="pl-PL" sz="3800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pylica górników kopalń węgla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–w </a:t>
            </a:r>
            <a:r>
              <a:rPr lang="pl-PL" dirty="0">
                <a:solidFill>
                  <a:schemeClr val="tx1"/>
                </a:solidFill>
              </a:rPr>
              <a:t>następstwie wdychania pyłu </a:t>
            </a:r>
            <a:r>
              <a:rPr lang="pl-PL" dirty="0" smtClean="0">
                <a:solidFill>
                  <a:schemeClr val="tx1"/>
                </a:solidFill>
              </a:rPr>
              <a:t>kopalnianego (mieszaniny </a:t>
            </a:r>
            <a:r>
              <a:rPr lang="pl-PL" dirty="0">
                <a:solidFill>
                  <a:schemeClr val="tx1"/>
                </a:solidFill>
              </a:rPr>
              <a:t>pyłu węglowego, krzemionki, </a:t>
            </a:r>
            <a:r>
              <a:rPr lang="pl-PL" dirty="0" smtClean="0">
                <a:solidFill>
                  <a:schemeClr val="tx1"/>
                </a:solidFill>
              </a:rPr>
              <a:t>glinokrzemianów, metali śladowych </a:t>
            </a:r>
            <a:r>
              <a:rPr lang="pl-PL" dirty="0" err="1" smtClean="0">
                <a:solidFill>
                  <a:schemeClr val="tx1"/>
                </a:solidFill>
              </a:rPr>
              <a:t>itp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zespół </a:t>
            </a:r>
            <a:r>
              <a:rPr lang="pl-PL" b="1" dirty="0" err="1">
                <a:solidFill>
                  <a:schemeClr val="tx1"/>
                </a:solidFill>
              </a:rPr>
              <a:t>Caplana</a:t>
            </a:r>
            <a:r>
              <a:rPr lang="pl-PL" dirty="0">
                <a:solidFill>
                  <a:schemeClr val="tx1"/>
                </a:solidFill>
              </a:rPr>
              <a:t> – reumatoidalna postać pylicy o nieznanym mechanizmie powstania, w jego rozwoju bierze się pod uwagę mechanizmy immunologiczne. </a:t>
            </a:r>
            <a:endParaRPr lang="pl-PL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</a:rPr>
              <a:t>pylica spawaczy elektrycznych</a:t>
            </a:r>
            <a:r>
              <a:rPr lang="pl-PL" dirty="0" smtClean="0">
                <a:solidFill>
                  <a:schemeClr val="tx1"/>
                </a:solidFill>
              </a:rPr>
              <a:t> – zależnie od spawanego materiału i używanych elektrod (z emisją: tlenków Fe, Mn, Ti, N, CO i HF).</a:t>
            </a:r>
          </a:p>
          <a:p>
            <a:r>
              <a:rPr lang="pl-PL" sz="3800" b="1" dirty="0" smtClean="0">
                <a:solidFill>
                  <a:srgbClr val="FF0000"/>
                </a:solidFill>
              </a:rPr>
              <a:t>Pylice niekolagenowe - </a:t>
            </a:r>
            <a:r>
              <a:rPr lang="pl-PL" sz="3800" dirty="0" smtClean="0">
                <a:solidFill>
                  <a:srgbClr val="FF0000"/>
                </a:solidFill>
              </a:rPr>
              <a:t>Wywołane wdychaniem pyłów niezwłókniających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żelaza (</a:t>
            </a:r>
            <a:r>
              <a:rPr lang="pl-PL" b="1" i="1" dirty="0" err="1" smtClean="0">
                <a:solidFill>
                  <a:schemeClr val="tx1"/>
                </a:solidFill>
              </a:rPr>
              <a:t>siderosis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cyny (</a:t>
            </a:r>
            <a:r>
              <a:rPr lang="pl-PL" b="1" i="1" dirty="0" err="1" smtClean="0">
                <a:solidFill>
                  <a:schemeClr val="tx1"/>
                </a:solidFill>
              </a:rPr>
              <a:t>stannosis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siarczanu baru (</a:t>
            </a:r>
            <a:r>
              <a:rPr lang="pl-PL" b="1" i="1" dirty="0" err="1" smtClean="0">
                <a:solidFill>
                  <a:schemeClr val="tx1"/>
                </a:solidFill>
              </a:rPr>
              <a:t>barytosis</a:t>
            </a:r>
            <a:r>
              <a:rPr lang="pl-PL" dirty="0" smtClean="0">
                <a:solidFill>
                  <a:schemeClr val="tx1"/>
                </a:solidFill>
              </a:rPr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12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" y="0"/>
            <a:ext cx="10286935" cy="1052736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Czym dysponujemy w Polsce ?</a:t>
            </a: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30475" y="2495550"/>
            <a:ext cx="5224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5870" tIns="-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1170 × 513</a:t>
            </a: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Obrazy mogą być objęte prawami autorskimi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Znalezione obrazy dla zapytania wo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5" y="1124744"/>
            <a:ext cx="3672407" cy="27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30475" y="2495550"/>
            <a:ext cx="5224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5870" tIns="-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720 × 480</a:t>
            </a: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Obrazy mogą być objęte prawami 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Znalezione obrazy dla zapytania ściek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5" y="3927694"/>
            <a:ext cx="3672407" cy="29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s.tvp.pl/images2/9/2/b/uid_92b339ec084e8dc465ee6d732208380f1389668021543_width_633_play_0_pos_0_gs_0_height_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9684" y="1124745"/>
            <a:ext cx="3487316" cy="2952328"/>
          </a:xfrm>
          <a:prstGeom prst="rect">
            <a:avLst/>
          </a:prstGeom>
          <a:noFill/>
        </p:spPr>
      </p:pic>
      <p:pic>
        <p:nvPicPr>
          <p:cNvPr id="2062" name="Picture 14" descr="Zdjęcie ilustracyj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92" y="4005064"/>
            <a:ext cx="3443808" cy="2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esunde Ernährung bei Diabetes Typ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01" y="1124744"/>
            <a:ext cx="38817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Zapleśniały, Jedzenie, Spleśniały, Spleśniałe, Zepsut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99" y="4005064"/>
            <a:ext cx="3881711" cy="2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02940" y="4005064"/>
            <a:ext cx="3168352" cy="28249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631332" y="4077072"/>
            <a:ext cx="3168352" cy="28249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7303740" y="4149080"/>
            <a:ext cx="2808312" cy="26809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 flipH="1">
            <a:off x="65" y="3927694"/>
            <a:ext cx="3343236" cy="29023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 flipH="1">
            <a:off x="3487316" y="4005064"/>
            <a:ext cx="3672408" cy="28249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H="1">
            <a:off x="7228118" y="4093696"/>
            <a:ext cx="2955942" cy="2808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27384"/>
            <a:ext cx="10287000" cy="1296144"/>
          </a:xfrm>
        </p:spPr>
        <p:txBody>
          <a:bodyPr>
            <a:normAutofit fontScale="90000"/>
          </a:bodyPr>
          <a:lstStyle/>
          <a:p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Choroby śródmiąższowe płuc spowodowane wdychaniem pyłów  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01924"/>
              </p:ext>
            </p:extLst>
          </p:nvPr>
        </p:nvGraphicFramePr>
        <p:xfrm>
          <a:off x="0" y="1340770"/>
          <a:ext cx="6295628" cy="5509234"/>
        </p:xfrm>
        <a:graphic>
          <a:graphicData uri="http://schemas.openxmlformats.org/drawingml/2006/table">
            <a:tbl>
              <a:tblPr/>
              <a:tblGrid>
                <a:gridCol w="1242558"/>
                <a:gridCol w="5053070"/>
              </a:tblGrid>
              <a:tr h="3130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u="none" strike="noStrike" dirty="0">
                          <a:solidFill>
                            <a:srgbClr val="0645AD"/>
                          </a:solidFill>
                          <a:effectLst/>
                          <a:hlinkClick r:id="rId2" tooltip="Międzynarodowa Klasyfikacja Chorób ICD-10"/>
                        </a:rPr>
                        <a:t>ICD-10</a:t>
                      </a:r>
                      <a:endParaRPr lang="pl-PL" sz="1800" b="1" dirty="0">
                        <a:effectLst/>
                      </a:endParaRP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 u="none" strike="noStrike" dirty="0">
                          <a:solidFill>
                            <a:srgbClr val="3366BB"/>
                          </a:solidFill>
                          <a:effectLst/>
                          <a:hlinkClick r:id="rId3"/>
                        </a:rPr>
                        <a:t>J67</a:t>
                      </a:r>
                      <a:endParaRPr lang="pl-PL" sz="1800" b="1" dirty="0">
                        <a:effectLst/>
                      </a:endParaRP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J67.0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 dirty="0">
                          <a:effectLst/>
                        </a:rPr>
                        <a:t>Płuco rolnika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J67.1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>
                          <a:effectLst/>
                        </a:rPr>
                        <a:t>Bagasoza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24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J67.2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 dirty="0">
                          <a:effectLst/>
                        </a:rPr>
                        <a:t>Płuco hodowców ptaków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J67.3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>
                          <a:effectLst/>
                        </a:rPr>
                        <a:t>Korkowica (Suberosis)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24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J67.4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>
                          <a:effectLst/>
                        </a:rPr>
                        <a:t>Płuco pracujących przy słodzie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94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J67.5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>
                          <a:effectLst/>
                        </a:rPr>
                        <a:t>Płuco pracujących przy przerobie grzybów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24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J67.6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 dirty="0">
                          <a:effectLst/>
                        </a:rPr>
                        <a:t>Płuco korujących klony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1999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J67.7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>
                          <a:effectLst/>
                        </a:rPr>
                        <a:t>Płuco osób przebywających w pomieszczeniach sztucznie klimatyzowanych lub nawilżanych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8648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J67.8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 dirty="0">
                          <a:effectLst/>
                        </a:rPr>
                        <a:t>Zapalenie płuc z nadwrażliwości wywołane innymi pyłami organicznymi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8648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dirty="0">
                          <a:effectLst/>
                        </a:rPr>
                        <a:t>J67.9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b="1" dirty="0">
                          <a:effectLst/>
                        </a:rPr>
                        <a:t>Zapalenie płuc z nadwrażliwości wywołane nieokreślonym pyłem organicznym</a:t>
                      </a:r>
                    </a:p>
                  </a:txBody>
                  <a:tcPr marL="12002" marR="12002" marT="12002" marB="120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672"/>
              </p:ext>
            </p:extLst>
          </p:nvPr>
        </p:nvGraphicFramePr>
        <p:xfrm>
          <a:off x="4275856" y="1300513"/>
          <a:ext cx="5044108" cy="1336399"/>
        </p:xfrm>
        <a:graphic>
          <a:graphicData uri="http://schemas.openxmlformats.org/drawingml/2006/table">
            <a:tbl>
              <a:tblPr/>
              <a:tblGrid>
                <a:gridCol w="723628"/>
                <a:gridCol w="4320480"/>
              </a:tblGrid>
              <a:tr h="394487">
                <a:tc>
                  <a:txBody>
                    <a:bodyPr/>
                    <a:lstStyle/>
                    <a:p>
                      <a:pPr algn="l" fontAlgn="b"/>
                      <a:endParaRPr lang="pl-PL" sz="1800" b="1" dirty="0">
                        <a:effectLst/>
                      </a:endParaRPr>
                    </a:p>
                  </a:txBody>
                  <a:tcPr marL="60690" marR="60690" marT="60690" marB="60690" anchor="b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035" marR="91035" marT="45518" marB="45518">
                    <a:lnL>
                      <a:noFill/>
                    </a:lnL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0699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dirty="0" smtClean="0">
                          <a:effectLst/>
                        </a:rPr>
                        <a:t>J68.0</a:t>
                      </a:r>
                      <a:endParaRPr lang="pl-PL" sz="1800" dirty="0">
                        <a:effectLst/>
                      </a:endParaRPr>
                    </a:p>
                  </a:txBody>
                  <a:tcPr marL="60690" marR="60690" marT="60690" marB="6069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dirty="0" smtClean="0">
                          <a:effectLst/>
                        </a:rPr>
                        <a:t>Zapalenie oskrzeli i płuc wywołane czynnikami chemicznymi, gazami lub parami</a:t>
                      </a:r>
                      <a:endParaRPr lang="pl-PL" sz="1800" dirty="0">
                        <a:effectLst/>
                      </a:endParaRPr>
                    </a:p>
                  </a:txBody>
                  <a:tcPr marL="60690" marR="60690" marT="60690" marB="6069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0287000" cy="1124744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</a:t>
            </a:r>
            <a:endParaRPr lang="pl-PL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124744"/>
            <a:ext cx="10112052" cy="561662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1800" b="1" dirty="0">
                <a:solidFill>
                  <a:schemeClr val="tx1"/>
                </a:solidFill>
              </a:rPr>
              <a:t>Międzynarodowa Agencja Badań nad Rakiem zaklasyfikowała zanieczyszczenia powietrza atmosferycznego oraz w szczególności pyły zawieszone do </a:t>
            </a:r>
            <a:r>
              <a:rPr lang="pl-PL" sz="1800" b="1" dirty="0">
                <a:solidFill>
                  <a:srgbClr val="FF0000"/>
                </a:solidFill>
              </a:rPr>
              <a:t>grupy I: czynników rakotwórczych dla </a:t>
            </a:r>
            <a:r>
              <a:rPr lang="pl-PL" sz="1800" b="1" dirty="0" smtClean="0">
                <a:solidFill>
                  <a:srgbClr val="FF0000"/>
                </a:solidFill>
              </a:rPr>
              <a:t>ludzi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1800" b="1" dirty="0" smtClean="0">
                <a:solidFill>
                  <a:schemeClr val="tx1"/>
                </a:solidFill>
              </a:rPr>
              <a:t>Bez wątpienia powodują  </a:t>
            </a:r>
            <a:r>
              <a:rPr lang="pl-PL" sz="1800" b="1" dirty="0" smtClean="0">
                <a:solidFill>
                  <a:srgbClr val="FF0000"/>
                </a:solidFill>
              </a:rPr>
              <a:t>zaostrzenie </a:t>
            </a:r>
            <a:r>
              <a:rPr lang="pl-PL" sz="1800" b="1" dirty="0">
                <a:solidFill>
                  <a:srgbClr val="FF0000"/>
                </a:solidFill>
              </a:rPr>
              <a:t>chorób płuc (astma, POCHP, infekcje</a:t>
            </a:r>
            <a:r>
              <a:rPr lang="pl-PL" sz="1800" b="1" dirty="0" smtClean="0">
                <a:solidFill>
                  <a:srgbClr val="FF0000"/>
                </a:solidFill>
              </a:rPr>
              <a:t>), zwiększając liczbę hospitalizacji i zgonów</a:t>
            </a:r>
            <a:r>
              <a:rPr lang="pl-PL" sz="1800" b="1" dirty="0" smtClean="0">
                <a:solidFill>
                  <a:schemeClr val="tx1"/>
                </a:solidFill>
              </a:rPr>
              <a:t> z powodu chorób układu oddechowego,  z czym wiążą się znaczne koszty bezpośrednie i pośrednie.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1800" b="1" dirty="0" smtClean="0">
                <a:solidFill>
                  <a:schemeClr val="tx1"/>
                </a:solidFill>
              </a:rPr>
              <a:t>Prawdopodobnie zanieczyszczenie powietrza odpowiedzialne są </a:t>
            </a:r>
            <a:r>
              <a:rPr lang="pl-PL" sz="1800" b="1" dirty="0" smtClean="0">
                <a:solidFill>
                  <a:srgbClr val="FF0000"/>
                </a:solidFill>
              </a:rPr>
              <a:t>za rozwój chorób obturacyjnych </a:t>
            </a:r>
            <a:r>
              <a:rPr lang="pl-PL" sz="1800" b="1" dirty="0" smtClean="0">
                <a:solidFill>
                  <a:schemeClr val="tx1"/>
                </a:solidFill>
              </a:rPr>
              <a:t>(astmy i </a:t>
            </a:r>
            <a:r>
              <a:rPr lang="pl-PL" sz="1800" b="1" dirty="0" err="1" smtClean="0">
                <a:solidFill>
                  <a:schemeClr val="tx1"/>
                </a:solidFill>
              </a:rPr>
              <a:t>POChP</a:t>
            </a:r>
            <a:r>
              <a:rPr lang="pl-PL" sz="1800" b="1" dirty="0" smtClean="0">
                <a:solidFill>
                  <a:schemeClr val="tx1"/>
                </a:solidFill>
              </a:rPr>
              <a:t>) u części chorych.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1800" b="1" dirty="0" smtClean="0">
                <a:solidFill>
                  <a:schemeClr val="tx1"/>
                </a:solidFill>
              </a:rPr>
              <a:t>Zanieczyszczenia powietrza w domach powodują </a:t>
            </a:r>
            <a:r>
              <a:rPr lang="pl-PL" sz="1800" b="1" dirty="0" smtClean="0">
                <a:solidFill>
                  <a:srgbClr val="FF0000"/>
                </a:solidFill>
              </a:rPr>
              <a:t>zwiększoną częstość zakażeń układu oddechowego</a:t>
            </a:r>
            <a:r>
              <a:rPr lang="pl-PL" sz="1800" b="1" dirty="0" smtClean="0">
                <a:solidFill>
                  <a:schemeClr val="tx1"/>
                </a:solidFill>
              </a:rPr>
              <a:t>, które są powodem znacznego odsetka zgonów u dzieci w krajach słabo rozwiniętych.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1800" b="1" dirty="0" smtClean="0">
                <a:solidFill>
                  <a:schemeClr val="tx1"/>
                </a:solidFill>
              </a:rPr>
              <a:t>Zanieczyszczenia powietrza są powodem wielu </a:t>
            </a:r>
            <a:r>
              <a:rPr lang="pl-PL" sz="1800" b="1" dirty="0" smtClean="0">
                <a:solidFill>
                  <a:srgbClr val="FF0000"/>
                </a:solidFill>
              </a:rPr>
              <a:t>zawodowych a także śródmiąższowych chorób płuc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1800" b="1" dirty="0" smtClean="0">
                <a:solidFill>
                  <a:schemeClr val="tx1"/>
                </a:solidFill>
              </a:rPr>
              <a:t>Siła </a:t>
            </a:r>
            <a:r>
              <a:rPr lang="pl-PL" sz="1800" b="1" dirty="0">
                <a:solidFill>
                  <a:srgbClr val="FF0000"/>
                </a:solidFill>
              </a:rPr>
              <a:t>związku umieralności z powodu chorób układu oddechowego </a:t>
            </a:r>
            <a:r>
              <a:rPr lang="pl-PL" sz="1800" b="1" dirty="0">
                <a:solidFill>
                  <a:schemeClr val="tx1"/>
                </a:solidFill>
              </a:rPr>
              <a:t>o podłożu nienowotworowym z długookresowym narażeniem na drobne pyły jest </a:t>
            </a:r>
            <a:r>
              <a:rPr lang="pl-PL" sz="1800" b="1" dirty="0">
                <a:solidFill>
                  <a:srgbClr val="FF0000"/>
                </a:solidFill>
              </a:rPr>
              <a:t>podobna do obserwowanego dla umieralności krążeniowej </a:t>
            </a:r>
            <a:r>
              <a:rPr lang="pl-PL" sz="1800" b="1" dirty="0" smtClean="0">
                <a:solidFill>
                  <a:schemeClr val="tx1"/>
                </a:solidFill>
              </a:rPr>
              <a:t>(</a:t>
            </a:r>
            <a:r>
              <a:rPr lang="pl-PL" sz="1800" b="1" dirty="0">
                <a:solidFill>
                  <a:schemeClr val="tx1"/>
                </a:solidFill>
              </a:rPr>
              <a:t>RR=1,13 na 10 µg/m</a:t>
            </a:r>
            <a:r>
              <a:rPr lang="pl-PL" sz="1800" b="1" baseline="30000" dirty="0">
                <a:solidFill>
                  <a:schemeClr val="tx1"/>
                </a:solidFill>
              </a:rPr>
              <a:t>3</a:t>
            </a:r>
            <a:r>
              <a:rPr lang="pl-PL" sz="1800" b="1" dirty="0">
                <a:solidFill>
                  <a:schemeClr val="tx1"/>
                </a:solidFill>
              </a:rPr>
              <a:t> PM</a:t>
            </a:r>
            <a:r>
              <a:rPr lang="pl-PL" sz="1800" b="1" baseline="-25000" dirty="0">
                <a:solidFill>
                  <a:schemeClr val="tx1"/>
                </a:solidFill>
              </a:rPr>
              <a:t>2,5</a:t>
            </a:r>
            <a:r>
              <a:rPr lang="pl-PL" sz="1800" b="1" dirty="0">
                <a:solidFill>
                  <a:schemeClr val="tx1"/>
                </a:solidFill>
              </a:rPr>
              <a:t>). </a:t>
            </a:r>
            <a:r>
              <a:rPr lang="en-GB" sz="1800" b="1" dirty="0" smtClean="0">
                <a:solidFill>
                  <a:schemeClr val="tx1"/>
                </a:solidFill>
              </a:rPr>
              <a:t>The </a:t>
            </a:r>
            <a:r>
              <a:rPr lang="en-GB" sz="1800" b="1" dirty="0">
                <a:solidFill>
                  <a:schemeClr val="tx1"/>
                </a:solidFill>
              </a:rPr>
              <a:t>Dutch Environmental Longitudinal Study Environ. </a:t>
            </a:r>
            <a:r>
              <a:rPr lang="en-GB" sz="1800" b="1" dirty="0" smtClean="0">
                <a:solidFill>
                  <a:schemeClr val="tx1"/>
                </a:solidFill>
              </a:rPr>
              <a:t>2015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1800" b="1" dirty="0" smtClean="0">
                <a:solidFill>
                  <a:schemeClr val="tx1"/>
                </a:solidFill>
              </a:rPr>
              <a:t>Zmniejszenie </a:t>
            </a:r>
            <a:r>
              <a:rPr lang="pl-PL" sz="1800" b="1" dirty="0">
                <a:solidFill>
                  <a:schemeClr val="tx1"/>
                </a:solidFill>
              </a:rPr>
              <a:t>się narażenia na PM</a:t>
            </a:r>
            <a:r>
              <a:rPr lang="pl-PL" sz="1800" b="1" baseline="-25000" dirty="0">
                <a:solidFill>
                  <a:schemeClr val="tx1"/>
                </a:solidFill>
              </a:rPr>
              <a:t>10</a:t>
            </a:r>
            <a:r>
              <a:rPr lang="pl-PL" sz="1800" b="1" dirty="0">
                <a:solidFill>
                  <a:schemeClr val="tx1"/>
                </a:solidFill>
              </a:rPr>
              <a:t> o ok. 6 µg/m</a:t>
            </a:r>
            <a:r>
              <a:rPr lang="pl-PL" sz="1800" b="1" baseline="30000" dirty="0">
                <a:solidFill>
                  <a:schemeClr val="tx1"/>
                </a:solidFill>
              </a:rPr>
              <a:t>3</a:t>
            </a:r>
            <a:r>
              <a:rPr lang="pl-PL" sz="1800" b="1" dirty="0">
                <a:solidFill>
                  <a:schemeClr val="tx1"/>
                </a:solidFill>
              </a:rPr>
              <a:t> w okresie 1991-2002 było związane ze </a:t>
            </a:r>
            <a:r>
              <a:rPr lang="pl-PL" sz="1800" b="1" dirty="0">
                <a:solidFill>
                  <a:srgbClr val="FF0000"/>
                </a:solidFill>
              </a:rPr>
              <a:t>zmniejszeniem się ryzyka występowania przewlekłych objawów</a:t>
            </a:r>
            <a:r>
              <a:rPr lang="pl-PL" sz="1800" b="1" dirty="0">
                <a:solidFill>
                  <a:schemeClr val="tx1"/>
                </a:solidFill>
              </a:rPr>
              <a:t>, jak kaszel, odksztuszanie, świszczący oddech i duszność w kohorcie dorosłych Szwajcarów. </a:t>
            </a:r>
            <a:r>
              <a:rPr lang="en-GB" sz="1800" b="1" dirty="0" smtClean="0">
                <a:solidFill>
                  <a:schemeClr val="tx1"/>
                </a:solidFill>
              </a:rPr>
              <a:t>AJRC</a:t>
            </a:r>
            <a:r>
              <a:rPr lang="pl-PL" sz="1800" b="1" dirty="0" smtClean="0">
                <a:solidFill>
                  <a:schemeClr val="tx1"/>
                </a:solidFill>
              </a:rPr>
              <a:t>C</a:t>
            </a:r>
            <a:r>
              <a:rPr lang="en-GB" sz="1800" b="1" dirty="0" smtClean="0">
                <a:solidFill>
                  <a:schemeClr val="tx1"/>
                </a:solidFill>
              </a:rPr>
              <a:t>M 2009;179:579</a:t>
            </a:r>
            <a:endParaRPr lang="pl-PL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rgbClr val="FF0000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9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2742"/>
            <a:ext cx="10287000" cy="1616058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solidFill>
                  <a:srgbClr val="FF0000"/>
                </a:solidFill>
              </a:rPr>
              <a:t>Czy uważasz, że twoja wiedza na temat wpływu zanieczyszczeń powietrza na zdrowie jest wystarczająca?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71492" y="2113692"/>
            <a:ext cx="74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TAK</a:t>
            </a:r>
            <a:endParaRPr lang="pl-PL" b="1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371140353"/>
              </p:ext>
            </p:extLst>
          </p:nvPr>
        </p:nvGraphicFramePr>
        <p:xfrm>
          <a:off x="201951" y="1700808"/>
          <a:ext cx="9964107" cy="48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9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7043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solidFill>
                  <a:srgbClr val="FF0000"/>
                </a:solidFill>
              </a:rPr>
              <a:t>Czy wiesz jakie choroby są powodowane przez zanieczyszczenia powietrza? 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17086" y="4437112"/>
            <a:ext cx="1638182" cy="2420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840572534"/>
              </p:ext>
            </p:extLst>
          </p:nvPr>
        </p:nvGraphicFramePr>
        <p:xfrm>
          <a:off x="102941" y="1340768"/>
          <a:ext cx="10026352" cy="538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1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052736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rgbClr val="FF0000"/>
                </a:solidFill>
              </a:rPr>
              <a:t>Czy wiesz jakie są główne zanieczyszczenia powietrza w twoim mieście? 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17086" y="4437112"/>
            <a:ext cx="1638182" cy="2420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036313791"/>
              </p:ext>
            </p:extLst>
          </p:nvPr>
        </p:nvGraphicFramePr>
        <p:xfrm>
          <a:off x="0" y="1143000"/>
          <a:ext cx="10040044" cy="552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30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91683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rgbClr val="FF0000"/>
                </a:solidFill>
              </a:rPr>
              <a:t>1. Czy wiesz jakie są dopuszczalne przez WHO normy zanieczyszczenia powietrza?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</a:rPr>
              <a:t>2. Czy wiesz jakie są dopuszczalne w Polsce stężenia zanieczyszczeń powietrza?</a:t>
            </a:r>
            <a:endParaRPr lang="pl-PL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552699788"/>
              </p:ext>
            </p:extLst>
          </p:nvPr>
        </p:nvGraphicFramePr>
        <p:xfrm>
          <a:off x="0" y="1916832"/>
          <a:ext cx="1018405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3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328076" cy="1772816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rgbClr val="FF0000"/>
                </a:solidFill>
              </a:rPr>
              <a:t>1. Czy śledzisz aktualne stężenia zanieczyszczeń  powietrza w twoim regionie? 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</a:rPr>
              <a:t>2. </a:t>
            </a:r>
            <a:r>
              <a:rPr lang="pl-PL" sz="2700" b="1" dirty="0" smtClean="0">
                <a:solidFill>
                  <a:srgbClr val="FF0000"/>
                </a:solidFill>
              </a:rPr>
              <a:t>Czy powiadamiasz pacjentów o przekroczeniu dopuszczalnych norm zanieczyszczenia powietrza? </a:t>
            </a:r>
            <a:endParaRPr lang="pl-PL" sz="2700" dirty="0">
              <a:solidFill>
                <a:srgbClr val="FF0000"/>
              </a:solidFill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378874581"/>
              </p:ext>
            </p:extLst>
          </p:nvPr>
        </p:nvGraphicFramePr>
        <p:xfrm>
          <a:off x="0" y="1941240"/>
          <a:ext cx="10156676" cy="472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8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9675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Wnioski</a:t>
            </a:r>
            <a:endParaRPr lang="pl-PL" sz="7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940" y="1556792"/>
            <a:ext cx="10184060" cy="5184576"/>
          </a:xfrm>
        </p:spPr>
        <p:txBody>
          <a:bodyPr>
            <a:normAutofit/>
          </a:bodyPr>
          <a:lstStyle/>
          <a:p>
            <a:pPr marL="541782" indent="-514350" algn="l"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Wiedza polskich lekarzy specjalistów na temat wpływu zanieczyszczeń powietrza na stan zdrowia jest bardzo niska.</a:t>
            </a:r>
          </a:p>
          <a:p>
            <a:pPr marL="541782" indent="-514350" algn="l">
              <a:buFont typeface="+mj-lt"/>
              <a:buAutoNum type="arabicPeriod"/>
            </a:pPr>
            <a:endParaRPr lang="pl-PL" sz="1100" b="1" dirty="0" smtClean="0">
              <a:solidFill>
                <a:schemeClr val="tx1"/>
              </a:solidFill>
            </a:endParaRPr>
          </a:p>
          <a:p>
            <a:pPr marL="541782" indent="-514350" algn="l"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Posiadana wiedza na temat zanieczyszczeń bardzo rzadko jest wykorzystywana przez specjalistów w praktyce klinicznej.</a:t>
            </a:r>
          </a:p>
          <a:p>
            <a:pPr marL="541782" indent="-514350" algn="l">
              <a:buFont typeface="+mj-lt"/>
              <a:buAutoNum type="arabicPeriod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541782" indent="-514350" algn="l"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Potrzebna jest profesjonalna edukacja lekarzy w tym zakresie.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KPGO odpady komunal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3549144"/>
            <a:ext cx="5112568" cy="3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img.joemonster.org/images/vad/img_37404/468195ba63f93b53d5139556b97cdb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92" y="3266025"/>
            <a:ext cx="5249452" cy="35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zw. niska emisja - dymy z przestarzałych kotłów -'śmieciuchów' opalanych węglem i 'czym popadnie'. Jedno z głównych źródeł smog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92" y="-20405"/>
            <a:ext cx="5215508" cy="34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sciencedaily.com/2007/11/071114163448_1_9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45"/>
            <a:ext cx="5323520" cy="36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983260" y="3140968"/>
            <a:ext cx="46805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To są problemy zdrowotne</a:t>
            </a:r>
            <a:endParaRPr lang="pl-P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16473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Umieralność na nowotwory </a:t>
            </a: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Polsce wg Centrum Onkologii</a:t>
            </a:r>
            <a:endParaRPr lang="pl-P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31032" y="5085184"/>
            <a:ext cx="7200900" cy="1296144"/>
          </a:xfrm>
        </p:spPr>
        <p:txBody>
          <a:bodyPr>
            <a:normAutofit/>
          </a:bodyPr>
          <a:lstStyle/>
          <a:p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16473"/>
            <a:ext cx="10400084" cy="574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06996" y="126876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mężczyźni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07596" y="126876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kobiety</a:t>
            </a:r>
            <a:endParaRPr lang="pl-PL" b="1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H="1" flipV="1">
            <a:off x="3055268" y="1772816"/>
            <a:ext cx="648072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9247956" y="1916832"/>
            <a:ext cx="576064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479204" y="2708920"/>
            <a:ext cx="288032" cy="9047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7375748" y="2060848"/>
            <a:ext cx="432048" cy="12241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4625"/>
            <a:ext cx="10184060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Zgony na świecie przypisywane czynnikom środowiskowym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41009"/>
              </p:ext>
            </p:extLst>
          </p:nvPr>
        </p:nvGraphicFramePr>
        <p:xfrm>
          <a:off x="102940" y="1340768"/>
          <a:ext cx="10184060" cy="590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2030"/>
                <a:gridCol w="5092030"/>
              </a:tblGrid>
              <a:tr h="730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err="1">
                          <a:effectLst/>
                        </a:rPr>
                        <a:t>Deaths</a:t>
                      </a:r>
                      <a:r>
                        <a:rPr lang="pl-PL" sz="2400" dirty="0">
                          <a:effectLst/>
                        </a:rPr>
                        <a:t> in 2010 (95% CI)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8275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Gordon et al. Lancet </a:t>
                      </a:r>
                      <a:r>
                        <a:rPr lang="pl-PL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Med. 2014;2:823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effectLst/>
                        </a:rPr>
                        <a:t>Household</a:t>
                      </a:r>
                      <a:r>
                        <a:rPr lang="pl-PL" sz="2000" dirty="0">
                          <a:effectLst/>
                        </a:rPr>
                        <a:t> </a:t>
                      </a:r>
                      <a:r>
                        <a:rPr lang="pl-PL" sz="2000" dirty="0" err="1">
                          <a:effectLst/>
                        </a:rPr>
                        <a:t>air</a:t>
                      </a:r>
                      <a:r>
                        <a:rPr lang="pl-PL" sz="2000" dirty="0">
                          <a:effectLst/>
                        </a:rPr>
                        <a:t> </a:t>
                      </a:r>
                      <a:r>
                        <a:rPr lang="pl-PL" sz="2000" dirty="0" err="1">
                          <a:effectLst/>
                        </a:rPr>
                        <a:t>pollution</a:t>
                      </a:r>
                      <a:r>
                        <a:rPr lang="pl-PL" sz="2000" baseline="30000" dirty="0">
                          <a:effectLst/>
                        </a:rPr>
                        <a:t>*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3.55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2.68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3.62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Ambient pollution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3.22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2.82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3.62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Occupational risk factors</a:t>
                      </a:r>
                      <a:r>
                        <a:rPr lang="pl-PL" sz="2000" baseline="30000">
                          <a:effectLst/>
                        </a:rPr>
                        <a:t>†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0.85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0.66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1.06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effectLst/>
                        </a:rPr>
                        <a:t>Lead</a:t>
                      </a:r>
                      <a:r>
                        <a:rPr lang="pl-PL" sz="2000" dirty="0">
                          <a:effectLst/>
                        </a:rPr>
                        <a:t> </a:t>
                      </a:r>
                      <a:r>
                        <a:rPr lang="pl-PL" sz="2000" dirty="0" err="1">
                          <a:effectLst/>
                        </a:rPr>
                        <a:t>exposure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0.67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0.58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0.78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Second-hand smoke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0.60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0.45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0.52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Unimproved sanitation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0.24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0.01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0.48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Unimproved water source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0.12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</a:t>
                      </a:r>
                      <a:r>
                        <a:rPr lang="pl-PL" sz="2000" b="1" dirty="0" smtClean="0">
                          <a:effectLst/>
                        </a:rPr>
                        <a:t>0.01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</a:t>
                      </a:r>
                      <a:r>
                        <a:rPr lang="pl-PL" sz="2000" b="1" dirty="0" smtClean="0">
                          <a:effectLst/>
                        </a:rPr>
                        <a:t>0.23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Residential radon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0·10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(0·01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 to 0·22 </a:t>
                      </a:r>
                      <a:r>
                        <a:rPr lang="pl-PL" sz="2000" b="1" dirty="0" err="1">
                          <a:effectLst/>
                        </a:rPr>
                        <a:t>million</a:t>
                      </a:r>
                      <a:r>
                        <a:rPr lang="pl-PL" sz="20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114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4350" y="6284168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0287000" cy="112474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Ważne zagadnienia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4948" y="1556792"/>
            <a:ext cx="10009112" cy="5112568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Czynniki ważne dla życia i ich wpływ na zdrowie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rgbClr val="FF0000"/>
                </a:solidFill>
              </a:rPr>
              <a:t>Wpływ zanieczyszczeń na układ oddechowy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rak płuca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astma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</a:t>
            </a:r>
            <a:r>
              <a:rPr lang="pl-PL" sz="2800" b="1" dirty="0" err="1" smtClean="0">
                <a:solidFill>
                  <a:schemeClr val="tx1"/>
                </a:solidFill>
              </a:rPr>
              <a:t>POChP</a:t>
            </a:r>
            <a:endParaRPr lang="pl-PL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pl-PL" sz="2800" b="1" dirty="0">
                <a:solidFill>
                  <a:schemeClr val="tx1"/>
                </a:solidFill>
              </a:rPr>
              <a:t>Zanieczyszczenia powietrza a infekcje dróg oddechowych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Zanieczyszczenia powietrza a choroby śródmiąższowe płuc</a:t>
            </a:r>
          </a:p>
          <a:p>
            <a:pPr marL="457200" indent="-457200" algn="l">
              <a:lnSpc>
                <a:spcPts val="4000"/>
              </a:lnSpc>
              <a:spcBef>
                <a:spcPts val="400"/>
              </a:spcBef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Wiedza lekarzy na temat wpływu zanieczyszczeń powietrza na zdrowie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71750" y="2967340"/>
            <a:ext cx="514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https://bieganie.pl/img/zdrowie/smog_gor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08" y="984176"/>
            <a:ext cx="4083292" cy="29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iekawe.org/wp-content/uploads/2015/02/china-bad-pollution-climate-change-7__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420" y="3564873"/>
            <a:ext cx="4680520" cy="332051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4624"/>
            <a:ext cx="10305940" cy="864096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Penetracja pyłów do dróg oddechowych </a:t>
            </a:r>
            <a:endParaRPr lang="pl-PL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 descr="An external file that holds a picture, illustration, etc.&#10;Object name is nihms697273f4.jpg">
            <a:hlinkClick r:id="rId4" tgtFrame="&quot;tileshopwindow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980728"/>
            <a:ext cx="6408712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02940" y="6505599"/>
            <a:ext cx="2381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Lancet. </a:t>
            </a:r>
            <a:r>
              <a:rPr lang="pl-PL" sz="1400" b="1" dirty="0" smtClean="0"/>
              <a:t>2014; </a:t>
            </a:r>
            <a:r>
              <a:rPr lang="pl-PL" sz="1400" b="1" dirty="0"/>
              <a:t>383(9928</a:t>
            </a:r>
            <a:r>
              <a:rPr lang="pl-PL" sz="1400" b="1" dirty="0" smtClean="0"/>
              <a:t>):1581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8798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4624"/>
            <a:ext cx="10287000" cy="936104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Wielkość pyłów zawieszonych </a:t>
            </a:r>
            <a:endParaRPr lang="pl-PL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An external file that holds a picture, illustration, etc.&#10;Object name is nihms697273f3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0287000" cy="5530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02940" y="6505599"/>
            <a:ext cx="2381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Lancet. </a:t>
            </a:r>
            <a:r>
              <a:rPr lang="pl-PL" sz="1400" b="1" dirty="0" smtClean="0"/>
              <a:t>2014; </a:t>
            </a:r>
            <a:r>
              <a:rPr lang="pl-PL" sz="1400" b="1" dirty="0"/>
              <a:t>383(9928</a:t>
            </a:r>
            <a:r>
              <a:rPr lang="pl-PL" sz="1400" b="1" dirty="0" smtClean="0"/>
              <a:t>):1581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4909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2661</Words>
  <Application>Microsoft Office PowerPoint</Application>
  <PresentationFormat>Slajdy 35 mm</PresentationFormat>
  <Paragraphs>356</Paragraphs>
  <Slides>49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Motyw pakietu Office</vt:lpstr>
      <vt:lpstr>WPŁYW  ZANIECZYSZCZEŃ POWIETRZA  NA UKŁAD ODDECHOWY</vt:lpstr>
      <vt:lpstr>Ważne zagadnienia</vt:lpstr>
      <vt:lpstr>Co jest niezbędne do życia?</vt:lpstr>
      <vt:lpstr>Czym dysponujemy w Polsce ?</vt:lpstr>
      <vt:lpstr>Umieralność na nowotwory  w Polsce wg Centrum Onkologii</vt:lpstr>
      <vt:lpstr>Zgony na świecie przypisywane czynnikom środowiskowym</vt:lpstr>
      <vt:lpstr>Ważne zagadnienia</vt:lpstr>
      <vt:lpstr>Penetracja pyłów do dróg oddechowych </vt:lpstr>
      <vt:lpstr>Wielkość pyłów zawieszonych </vt:lpstr>
      <vt:lpstr>Skład drobnych pyłów</vt:lpstr>
      <vt:lpstr>Wpływ na zdrowie cząstek stałych (PM – particulate matter)</vt:lpstr>
      <vt:lpstr>Wpływ na zdrowie tlenków azotu o różnym stopniu utleniania (NOx)</vt:lpstr>
      <vt:lpstr>Wpływ dwutlenku siarki (SO2)  na zdrowie </vt:lpstr>
      <vt:lpstr>Wpływ amoniaku NH3 na zdrowie</vt:lpstr>
      <vt:lpstr>Wpływ ozonu (O3) na zdrowie </vt:lpstr>
      <vt:lpstr>Wpływ na zdrowie niemetanowych lotnych związków organicznych  (non methane volatile organic compounds)</vt:lpstr>
      <vt:lpstr>Przyczyny zgonów spowodowane zanieczyszczeniem powietrza wg WHO 2014</vt:lpstr>
      <vt:lpstr>Ważne zagadnienia</vt:lpstr>
      <vt:lpstr>Narażenie na pyły a rak płuca</vt:lpstr>
      <vt:lpstr>Prezentacja programu PowerPoint</vt:lpstr>
      <vt:lpstr>Rak płuca a zanieczyszczenia komunikacyjne </vt:lpstr>
      <vt:lpstr>Nowotwory nosogardzieli a narażeniem na zanieczyszczenie powietrza w gospodarstwie domowym z uwzględnieniem nikotynizmu</vt:lpstr>
      <vt:lpstr>Patomechanizm rozwoju raka płuca pod wpływem zanieczyszczeń powietrza</vt:lpstr>
      <vt:lpstr>Ważne zagadnienia</vt:lpstr>
      <vt:lpstr>Wpływ pyłów zawieszonych na astmę</vt:lpstr>
      <vt:lpstr>Wpływ NO2 na astmę </vt:lpstr>
      <vt:lpstr>Wpływ ozonu, NO2 i SO2  na drogi oddechowe</vt:lpstr>
      <vt:lpstr>Mechanizm działania pyłów w astmie</vt:lpstr>
      <vt:lpstr>Ważne zagadnienia</vt:lpstr>
      <vt:lpstr>Smog a POChP</vt:lpstr>
      <vt:lpstr>Patomechanizm rozwoju POChP pod wpływem zanieczyszczeń powietrza</vt:lpstr>
      <vt:lpstr>Wpływ komunikacyjnych zanieczyszczeń</vt:lpstr>
      <vt:lpstr>Ważne zagadnienia</vt:lpstr>
      <vt:lpstr>Smog a infekcje u dzieci</vt:lpstr>
      <vt:lpstr>Wpływ PM2.5 na występowanie ostrych infekcji płuc u dzieci  </vt:lpstr>
      <vt:lpstr>Śmiertelność z powodu infekcji u dzieci a zanieczyszczenie powietrza</vt:lpstr>
      <vt:lpstr>Zanieczyszczenie powietrza  a gruźlica u dzieci?</vt:lpstr>
      <vt:lpstr>Ważne zagadnienia</vt:lpstr>
      <vt:lpstr>Pylice spowodowane ekspozycją zawodową</vt:lpstr>
      <vt:lpstr>Choroby śródmiąższowe płuc spowodowane wdychaniem pyłów  </vt:lpstr>
      <vt:lpstr>Podsumowanie</vt:lpstr>
      <vt:lpstr>Ważne zagadnienia</vt:lpstr>
      <vt:lpstr>Czy uważasz, że twoja wiedza na temat wpływu zanieczyszczeń powietrza na zdrowie jest wystarczająca?</vt:lpstr>
      <vt:lpstr>Czy wiesz jakie choroby są powodowane przez zanieczyszczenia powietrza? </vt:lpstr>
      <vt:lpstr>Czy wiesz jakie są główne zanieczyszczenia powietrza w twoim mieście? </vt:lpstr>
      <vt:lpstr>1. Czy wiesz jakie są dopuszczalne przez WHO normy zanieczyszczenia powietrza? 2. Czy wiesz jakie są dopuszczalne w Polsce stężenia zanieczyszczeń powietrza?</vt:lpstr>
      <vt:lpstr>1. Czy śledzisz aktualne stężenia zanieczyszczeń  powietrza w twoim regionie?  2. Czy powiadamiasz pacjentów o przekroczeniu dopuszczalnych norm zanieczyszczenia powietrza? </vt:lpstr>
      <vt:lpstr>Wnioski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pokaz</cp:lastModifiedBy>
  <cp:revision>24</cp:revision>
  <dcterms:created xsi:type="dcterms:W3CDTF">2018-06-20T04:46:07Z</dcterms:created>
  <dcterms:modified xsi:type="dcterms:W3CDTF">2018-06-21T11:35:11Z</dcterms:modified>
</cp:coreProperties>
</file>