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6" r:id="rId2"/>
    <p:sldId id="283" r:id="rId3"/>
    <p:sldId id="260" r:id="rId4"/>
    <p:sldId id="259" r:id="rId5"/>
    <p:sldId id="261" r:id="rId6"/>
    <p:sldId id="262" r:id="rId7"/>
    <p:sldId id="263" r:id="rId8"/>
    <p:sldId id="284" r:id="rId9"/>
    <p:sldId id="264" r:id="rId10"/>
    <p:sldId id="265" r:id="rId11"/>
    <p:sldId id="266" r:id="rId12"/>
    <p:sldId id="270" r:id="rId13"/>
    <p:sldId id="268" r:id="rId14"/>
    <p:sldId id="285" r:id="rId15"/>
    <p:sldId id="292" r:id="rId16"/>
    <p:sldId id="269" r:id="rId17"/>
    <p:sldId id="286" r:id="rId18"/>
    <p:sldId id="271" r:id="rId19"/>
    <p:sldId id="272" r:id="rId20"/>
    <p:sldId id="273" r:id="rId21"/>
    <p:sldId id="294" r:id="rId22"/>
    <p:sldId id="295" r:id="rId23"/>
    <p:sldId id="275" r:id="rId24"/>
    <p:sldId id="276" r:id="rId25"/>
    <p:sldId id="288" r:id="rId26"/>
    <p:sldId id="293" r:id="rId27"/>
    <p:sldId id="277" r:id="rId28"/>
    <p:sldId id="290" r:id="rId29"/>
    <p:sldId id="289" r:id="rId30"/>
    <p:sldId id="278" r:id="rId31"/>
    <p:sldId id="279" r:id="rId32"/>
    <p:sldId id="280" r:id="rId33"/>
    <p:sldId id="296" r:id="rId34"/>
    <p:sldId id="297" r:id="rId3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C7D-6F28-4B6D-AD45-7071DC9223BE}" type="datetimeFigureOut">
              <a:rPr lang="pl-PL" smtClean="0"/>
              <a:t>28.10.2021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EA6A509-849F-42F0-B8DC-59CD5E41D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445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C7D-6F28-4B6D-AD45-7071DC9223BE}" type="datetimeFigureOut">
              <a:rPr lang="pl-PL" smtClean="0"/>
              <a:t>28.10.2021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A6A509-849F-42F0-B8DC-59CD5E41D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9829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C7D-6F28-4B6D-AD45-7071DC9223BE}" type="datetimeFigureOut">
              <a:rPr lang="pl-PL" smtClean="0"/>
              <a:t>28.10.2021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A6A509-849F-42F0-B8DC-59CD5E41DD86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6981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C7D-6F28-4B6D-AD45-7071DC9223BE}" type="datetimeFigureOut">
              <a:rPr lang="pl-PL" smtClean="0"/>
              <a:t>28.10.2021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A6A509-849F-42F0-B8DC-59CD5E41D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5750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C7D-6F28-4B6D-AD45-7071DC9223BE}" type="datetimeFigureOut">
              <a:rPr lang="pl-PL" smtClean="0"/>
              <a:t>28.10.2021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A6A509-849F-42F0-B8DC-59CD5E41DD86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232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C7D-6F28-4B6D-AD45-7071DC9223BE}" type="datetimeFigureOut">
              <a:rPr lang="pl-PL" smtClean="0"/>
              <a:t>28.10.2021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A6A509-849F-42F0-B8DC-59CD5E41D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313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C7D-6F28-4B6D-AD45-7071DC9223BE}" type="datetimeFigureOut">
              <a:rPr lang="pl-PL" smtClean="0"/>
              <a:t>28.10.2021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09-849F-42F0-B8DC-59CD5E41D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4604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C7D-6F28-4B6D-AD45-7071DC9223BE}" type="datetimeFigureOut">
              <a:rPr lang="pl-PL" smtClean="0"/>
              <a:t>28.10.2021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09-849F-42F0-B8DC-59CD5E41D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614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C7D-6F28-4B6D-AD45-7071DC9223BE}" type="datetimeFigureOut">
              <a:rPr lang="pl-PL" smtClean="0"/>
              <a:t>28.10.2021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09-849F-42F0-B8DC-59CD5E41D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4474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C7D-6F28-4B6D-AD45-7071DC9223BE}" type="datetimeFigureOut">
              <a:rPr lang="pl-PL" smtClean="0"/>
              <a:t>28.10.2021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A6A509-849F-42F0-B8DC-59CD5E41D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7142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C7D-6F28-4B6D-AD45-7071DC9223BE}" type="datetimeFigureOut">
              <a:rPr lang="pl-PL" smtClean="0"/>
              <a:t>28.10.2021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EA6A509-849F-42F0-B8DC-59CD5E41D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9506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C7D-6F28-4B6D-AD45-7071DC9223BE}" type="datetimeFigureOut">
              <a:rPr lang="pl-PL" smtClean="0"/>
              <a:t>28.10.2021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EA6A509-849F-42F0-B8DC-59CD5E41D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510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C7D-6F28-4B6D-AD45-7071DC9223BE}" type="datetimeFigureOut">
              <a:rPr lang="pl-PL" smtClean="0"/>
              <a:t>28.10.2021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09-849F-42F0-B8DC-59CD5E41D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0513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C7D-6F28-4B6D-AD45-7071DC9223BE}" type="datetimeFigureOut">
              <a:rPr lang="pl-PL" smtClean="0"/>
              <a:t>28.10.2021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09-849F-42F0-B8DC-59CD5E41D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8051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C7D-6F28-4B6D-AD45-7071DC9223BE}" type="datetimeFigureOut">
              <a:rPr lang="pl-PL" smtClean="0"/>
              <a:t>28.10.2021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09-849F-42F0-B8DC-59CD5E41D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9802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C7D-6F28-4B6D-AD45-7071DC9223BE}" type="datetimeFigureOut">
              <a:rPr lang="pl-PL" smtClean="0"/>
              <a:t>28.10.2021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A6A509-849F-42F0-B8DC-59CD5E41D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8726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C2C7D-6F28-4B6D-AD45-7071DC9223BE}" type="datetimeFigureOut">
              <a:rPr lang="pl-PL" smtClean="0"/>
              <a:t>28.10.2021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EA6A509-849F-42F0-B8DC-59CD5E41D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700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0" y="1758950"/>
            <a:ext cx="9069388" cy="827088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4628" y="844198"/>
            <a:ext cx="8281851" cy="5515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40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Ustalenie dochodu rodziny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doliczono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niewłaściwą wysokość dochodu niepodlegającego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opodatkowaniu z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tytułu posiadania gospodarstwa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rolnego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pl-PL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l-PL" sz="2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iewłaściwie odliczono </a:t>
            </a:r>
            <a:r>
              <a:rPr lang="pl-PL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dochodu rodziny kwotę alimentów płaconych na rzecz osób spoza rodziny.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 ustaleniu dochodu wzięto pod uwagę tytuł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wykonawczy oraz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oświadczenie osoby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zobowiązanej tytułem wykonawczym do płacenia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alimentów o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wysokości zapłaconych alimentów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w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roku bazowym na rzecz osób spoza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rodziny,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283470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Ustalenie dochodu rodziny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uwzględniono wyegzekwowanych przez komornika sądowego alimentów na rzecz dziecka w 2018 r., które stanowiły dochód niepodlegający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opodatkowaniu,</a:t>
            </a:r>
          </a:p>
          <a:p>
            <a:pPr algn="just"/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uwzględniono zwrotu niewykorzystanej ulgi na dzieci (art. 27f ustawy o podatku dochodowym od osób fizycznych (Dz. U. z 2021 poz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1128), </a:t>
            </a:r>
          </a:p>
          <a:p>
            <a:pPr algn="just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 uwzględniono kosztów uzyskania przychodu (dotyczy dochodu uzyskanego po roku bazowym).</a:t>
            </a:r>
          </a:p>
          <a:p>
            <a:pPr algn="just"/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62625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Ustalenie dochodu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l-PL" sz="28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aktach stwierdzono brak udokumentowanego potwierdzenia daty wpływu dokumentów będących uzupełnieniem do złożonego wniosku o przyznanie świadczenia. 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078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Decyzja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 uzasadnieniach  decyzji  przyznających  prawo do  świadczeń nie wyszczególniano faktycznej wysokości uzyskiwanego dochodu w przeliczeniu na osobę               w rodzinie.</a:t>
            </a:r>
          </a:p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orzeczeniach decyzji przyznających prawo do  świadczenia np. rodzicielskiego nie wyszczególniano kwoty przysługującej świadczeniobiorcom za niepełny miesiąc.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880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Decyzja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toku prowadzonych postępowań na dwa odrębne wnioski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strony – z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czego jeden dotyczył ustalenia prawa do zasiłku rodzinnego, natomiast drugi dotyczył ustalenia prawa do jednorazowej zapomogi z tytułu urodzenia się dziecka, wydano jedną decyzję rozstrzygającą dwa odrębne żądania. </a:t>
            </a:r>
          </a:p>
        </p:txBody>
      </p:sp>
    </p:spTree>
    <p:extLst>
      <p:ext uri="{BB962C8B-B14F-4D97-AF65-F5344CB8AC3E}">
        <p14:creationId xmlns:p14="http://schemas.microsoft.com/office/powerpoint/2010/main" val="1942399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Decyzja</a:t>
            </a:r>
            <a:r>
              <a:rPr lang="pl-PL" sz="2800" dirty="0" smtClean="0"/>
              <a:t>	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Przy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ustalaniu uprawnień do specjalnego zasiłku opiekuńczego i zasiłku pielęgnacyjnego stwierdzono, iż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w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pouczeniu decyzji nie zawarto informacji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o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przesłankach, które musi spełnić strona, aby móc kontynuować otrzymywanie świadczeń.</a:t>
            </a:r>
          </a:p>
          <a:p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933226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Decyzja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pouczeniu decyzji nie zawarto informacji o przypadkach (zdarzeniach), w których:</a:t>
            </a:r>
          </a:p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świadczenie nie przysługuje,  </a:t>
            </a:r>
          </a:p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świadczenie jest nienależnie pobranym,</a:t>
            </a:r>
          </a:p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mylnie poinformowano stronę postępowania co do faktu opłacania za nią składki społecznej – organ nie płacił składki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społecznej,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ponieważ strona ma udokumentowany ponad 25 letni okres składkowy i nieskładkowy.</a:t>
            </a:r>
          </a:p>
          <a:p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7337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Decyzja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l-PL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Odbiór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decyzji potwierdzony został przez stronę podpisem, natomiast nie wskazano daty jej odbioru.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Zgodnie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art. 46 §1 Kodeksu postępowania administracyjnego, </a:t>
            </a:r>
            <a:r>
              <a:rPr lang="pl-PL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odbierający pismo potwierdza doręczenie pisma swoim podpisem </a:t>
            </a:r>
            <a:r>
              <a:rPr lang="pl-PL" sz="2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wraz ze </a:t>
            </a:r>
            <a:r>
              <a:rPr lang="pl-PL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wskazaniem daty doręczenia.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524053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Postępowanie administracyjne 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Przed wydaniem decyzji administracyjnych nie informowano strony postępowania o toczącym się postępowaniu w sprawie wydania decyzji niezgodnej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żądaniem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strony (art. 79 § 1 kpa). </a:t>
            </a:r>
            <a:endParaRPr lang="pl-PL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11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Postępowanie administracyjne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przestrzegano terminów wynikających z Kodeksu postępowania administracyjnego - pomiędzy wszczęciem postępowania a wydaniem decyzji.  </a:t>
            </a:r>
          </a:p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związku z otrzymanymi informacjami o zmianie sytuacji dochodowej rodziny lub składu rodziny, po przeprowadzeniu postępowania wyjaśniającego – strona nie była o tym fakcie informowana w sposób udokumentowany.</a:t>
            </a:r>
          </a:p>
          <a:p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0575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01189" y="783771"/>
            <a:ext cx="10546079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dirty="0" smtClean="0">
                <a:solidFill>
                  <a:schemeClr val="accent1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Uchybienia i nieprawidłowości     </a:t>
            </a:r>
            <a:br>
              <a:rPr lang="pl-PL" sz="4000" b="1" dirty="0" smtClean="0">
                <a:solidFill>
                  <a:schemeClr val="accent1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 smtClean="0">
                <a:solidFill>
                  <a:schemeClr val="accent1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stwierdzone w toku kontroli zrealizowanych przez kontrolerów</a:t>
            </a:r>
            <a:br>
              <a:rPr lang="pl-PL" sz="4000" b="1" dirty="0" smtClean="0">
                <a:solidFill>
                  <a:schemeClr val="accent1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i="1" dirty="0" smtClean="0">
                <a:solidFill>
                  <a:schemeClr val="accent1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Wydziału Polityki Społecznej </a:t>
            </a:r>
            <a:br>
              <a:rPr lang="pl-PL" sz="4000" b="1" i="1" dirty="0" smtClean="0">
                <a:solidFill>
                  <a:schemeClr val="accent1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i="1" dirty="0" smtClean="0">
                <a:solidFill>
                  <a:schemeClr val="accent1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Warmińsko-Mazurskiego Urzędu Wojewódzkiego                  </a:t>
            </a:r>
            <a:br>
              <a:rPr lang="pl-PL" sz="4000" b="1" i="1" dirty="0" smtClean="0">
                <a:solidFill>
                  <a:schemeClr val="accent1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i="1" dirty="0" smtClean="0">
                <a:solidFill>
                  <a:schemeClr val="accent1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 Olsztynie</a:t>
            </a:r>
            <a:r>
              <a:rPr lang="pl-PL" sz="4000" b="1" i="1" dirty="0" smtClean="0">
                <a:solidFill>
                  <a:schemeClr val="accent1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pl-PL" sz="4000" b="1" dirty="0" smtClean="0">
                <a:solidFill>
                  <a:schemeClr val="accent1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dirty="0" smtClean="0">
                <a:solidFill>
                  <a:schemeClr val="accent1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 smtClean="0">
                <a:solidFill>
                  <a:schemeClr val="accent1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Olsztyn, 16 listopada 2021r.</a:t>
            </a:r>
          </a:p>
          <a:p>
            <a:pPr algn="ctr"/>
            <a:endParaRPr lang="pl-PL" sz="4000" dirty="0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5577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Postępowanie administracyjne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aktualizacji wywiadu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środowiskowego - w przypadku posiadania uprawnienia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specjalnego zasiłku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opiekuńczego -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23 ust. 4f ustawy o świadczeniach rodzinnych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76728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Postępowanie administracyjne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l-PL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</a:t>
            </a:r>
            <a:r>
              <a:rPr lang="pl-P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dokonano weryfikacji lat składkowych posiadanych przez świadczeniobiorcę w zakresie nabycia przez niego uprawnień </a:t>
            </a:r>
            <a:r>
              <a:rPr lang="pl-PL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emerytalno-rentowych</a:t>
            </a:r>
            <a:r>
              <a:rPr lang="pl-P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związku ze złożeniem wniosku o SZO.</a:t>
            </a:r>
            <a:r>
              <a:rPr lang="pl-PL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Zgodnie z art.6 ust. 2a ustawy z dnia 13 października 1998 roku o  systemie ubezpieczeń społecznych  (</a:t>
            </a:r>
            <a:r>
              <a:rPr lang="pl-PL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t.j</a:t>
            </a: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Dz. U. z 2021 r., poz. 423 ze zm.) za osobę pobierającą świadczenie pielęgnacyjne, specjalny zasiłek opiekuńczy albo zasiłek dla opiekuna wójt, burmistrz lub prezydent miasta opłaca składkę na ubezpieczenia emerytalne i rentowe od podstawy odpowiadającej wysokości odpowiednio: </a:t>
            </a:r>
          </a:p>
          <a:p>
            <a:pPr algn="just">
              <a:buAutoNum type="arabicParenR"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świadczenia pielęgnacyjnego albo specjalnego zasiłku opiekuńczego przysługujących na podstawie przepisów o świadczeniach rodzinnych, </a:t>
            </a:r>
          </a:p>
          <a:p>
            <a:pPr algn="just">
              <a:buAutoNum type="arabicParenR"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zasiłku dla opiekuna przysługującego na podstawie przepisów o ustaleniu i wypłacie zasiłków dla opiekunów–przez okres niezbędny do uzyskania okresu ubezpieczenia (składkowego </a:t>
            </a:r>
            <a:r>
              <a:rPr lang="pl-PL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i </a:t>
            </a: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nieskładkowego) </a:t>
            </a:r>
            <a:r>
              <a:rPr lang="pl-PL" sz="2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odpowiednio 20-letniego przez kobietę i 25-letniego przez mężczyznę</a:t>
            </a: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436170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Raport roczny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aktach spraw dotyczących przyznania specjalnych zasiłków opiekuńczych, stwierdzono brak udokumentowanego potwierdzenia przekazania wnioskodawcom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rocznych raportów z ubezpieczenia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Zgodnie z regulacjami wynikającymi z art. 41 ust. 8 ustawy z dnia 13 października 1998 roku o systemie ubezpieczeń społecznych (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t.j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Dz.U z 2020 roku poz. 266 ze zm.) raport                   z ubezpieczenia płatnik składek przekazuje ubezpieczonemu w podziale na poszczególne miesiące, za rok ubiegły - 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terminie do dnia 28 lutego roku 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następnego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piśmie lub za zgodą ubezpieczonego - w formie dokumentu elektronicznego - w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celu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ich weryfikacji.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67744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</a:rPr>
              <a:t>Postępowanie wobec dłużnika alimentacyjnego</a:t>
            </a:r>
            <a:endParaRPr lang="pl-PL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212" y="2133600"/>
            <a:ext cx="8915400" cy="4271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29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Wniosek o podjęcie działań </a:t>
            </a:r>
            <a:b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oraz wywiad alimentacyjny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Gmina kontrolowana - jako organ właściwy wierzyciela -        w sytuacji, gdy dla dłużnika organem właściwym była inna gmina, nie wystąpiła z wnioskiem o podjęcie działań wobec dłużnika alimentacyjnego– zgodnie z art. 3 ust. 5 pkt 2 ustawy o pomocy osobom uprawnionym do alimentów.</a:t>
            </a:r>
          </a:p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trakcie prowadzonych czynności nie wezwano dłużnika alimentacyjnego lub opieszale wezwano na wywiad alimentacyjny oraz do złożenia oświadczenia majątkowego.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9312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Informacja dla dłużnika alimentacyjnego 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sprawach dotyczących podejmowania działań wobec dłużników alimentacyjnych, w sytuacji, gdy dla dłużnika, organem właściwym była inna gmina, nie przekazano organowi właściwemu dłużnika alimentacyjnego - zgodnie </a:t>
            </a:r>
            <a:r>
              <a:rPr lang="pl-PL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z  </a:t>
            </a:r>
            <a:r>
              <a:rPr lang="pl-PL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27 ust. 7 a  ustawy </a:t>
            </a:r>
            <a:r>
              <a:rPr lang="pl-PL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l-PL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pomocy osobom uprawnionym do alimentów </a:t>
            </a:r>
            <a:r>
              <a:rPr lang="pl-PL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informacji o </a:t>
            </a:r>
            <a:r>
              <a:rPr lang="pl-PL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zobowiązaniach wynikających </a:t>
            </a:r>
            <a:r>
              <a:rPr lang="pl-PL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z </a:t>
            </a:r>
            <a:r>
              <a:rPr lang="pl-PL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tytułów o których mowa w art. 28 ust.1 pkt 1 i 2 ustawy </a:t>
            </a:r>
            <a:r>
              <a:rPr lang="pl-PL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o </a:t>
            </a:r>
            <a:r>
              <a:rPr lang="pl-PL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pomocy osobom uprawnionym do alimentów.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53112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>
                <a:solidFill>
                  <a:schemeClr val="accent1">
                    <a:lumMod val="50000"/>
                  </a:schemeClr>
                </a:solidFill>
              </a:rPr>
              <a:t>Informacja dla dłużnika alimentacyjnego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postępowaniach administracyjnych przyznających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świadczenia z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funduszu alimentacyjnego, dłużnikowi alimentacyjnemu przesyłano decyzję przyznającą świadczenia z funduszu alimentacyjnego a nie informację o przyznaniu świadczeń.</a:t>
            </a:r>
          </a:p>
          <a:p>
            <a:pPr algn="just"/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7906418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Informacja dla organu egzekucyjnego </a:t>
            </a:r>
            <a:b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oraz dla organu właściwego wierzyciela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Opieszałość w przekazywaniu: </a:t>
            </a:r>
          </a:p>
          <a:p>
            <a:pPr algn="just"/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informacji z przeprowadzonego wywiadu alimentacyjnego  oraz złożonego oświadczenia majątkowego komornikowi sądowemu  oraz organowi właściwemu wierzyciela,</a:t>
            </a:r>
          </a:p>
          <a:p>
            <a:pPr algn="just"/>
            <a:r>
              <a:rPr lang="pl-PL" sz="2600" kern="50" dirty="0" smtClean="0"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</a:rPr>
              <a:t>odpowiedzi na wniosek organu właściwego wierzyciela            o wynikach podjętych działaniach wobec dłużników alimentacyjnych.</a:t>
            </a:r>
            <a:endParaRPr lang="pl-PL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2332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Wniosek do komornika o przyłączenie się do prowadzonego postępowania egzekucyjnego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Stwierdzono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wniosku organu właściwego wierzyciela              o przyłączenie się do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prowadzonego postępowania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egzekucyjnego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lub o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wszczęcie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postępowania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egzekucyjnego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71870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Decyzja o uznaniu dłużnika za uchylającego się 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Stwierdzono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opieszałość we wszczęciu postępowania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w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sprawie uznania dłużnika alimentacyjnego za uchylającego się od zobowiązań alimentacyjnych jak również opieszałość w prowadzeniu postępowania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98280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USTALANIE PRAWA DO ŚWIADCZEŃ</a:t>
            </a:r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USTALANIE PRAWA DO ŚWIADCZEŃ</a:t>
            </a:r>
            <a:endParaRPr lang="pl-PL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788" y="2308225"/>
            <a:ext cx="8096250" cy="3429000"/>
          </a:xfrm>
        </p:spPr>
      </p:pic>
    </p:spTree>
    <p:extLst>
      <p:ext uri="{BB962C8B-B14F-4D97-AF65-F5344CB8AC3E}">
        <p14:creationId xmlns:p14="http://schemas.microsoft.com/office/powerpoint/2010/main" val="392346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Decyzja o uznaniu dłużnika za uchylającego się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Przed wydaniem decyzji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nie wystąpiono z zapytaniem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organu egzekucyjnego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sprawie wywiązywania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się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przez okres ostatnich 6 miesięcy z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zobowiązań alimentacyjnych przez dłużnika alimentacyjnego.</a:t>
            </a:r>
          </a:p>
          <a:p>
            <a:pPr algn="just"/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potwierdzenia odbioru decyzji administracyjnej przez dłużnika alimentacyjnego.</a:t>
            </a:r>
          </a:p>
        </p:txBody>
      </p:sp>
    </p:spTree>
    <p:extLst>
      <p:ext uri="{BB962C8B-B14F-4D97-AF65-F5344CB8AC3E}">
        <p14:creationId xmlns:p14="http://schemas.microsoft.com/office/powerpoint/2010/main" val="322280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Wniosek o ściąganie, zatrzymanie prawa jazdy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Opieszałość w podejmowaniu dalszych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działania wobec dłużnika tj.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skierowanie wniosku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ściąganie dłużnika alimentacyjnego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i zatrzymanie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prawa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jazdy.</a:t>
            </a:r>
          </a:p>
          <a:p>
            <a:pPr algn="just"/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realizacji działań wynikających z regulacji ustawowych określonych  w art. 5 ust. 3b ustawy o pomocy osobom uprawnionym do alimentów.</a:t>
            </a:r>
          </a:p>
          <a:p>
            <a:pPr algn="just"/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informacji z centralnej ewidencji kierowców, że dłużnik alimentacyjny posiada uprawnienie do kierowania pojazdami.</a:t>
            </a:r>
          </a:p>
          <a:p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114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BIURO INFORMACJI GOSPODARCZEJ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jednostce kontrolowanej informacje gospodarcze           o zobowiązaniach dłużników alimentacyjnych przesyłano do pięciu z sześciu BIG-ów, co było niezgodne                  z  regulacjami wynikającymi z art. 8a ustawy o pomocy osobom uprawnionym do alimentów oraz art. 12 a ustawy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udostępnianiu informacji gospodarczych i wymianie danych gospodarczych.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47926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BIURO INFORMACJI GOSPODARCZEJ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2500" dirty="0" smtClean="0"/>
              <a:t>Krajowy </a:t>
            </a:r>
            <a:r>
              <a:rPr lang="pl-PL" sz="2500" dirty="0"/>
              <a:t>Rejestr Długów BIG S.A. </a:t>
            </a:r>
            <a:endParaRPr lang="pl-PL" sz="2500" dirty="0" smtClean="0"/>
          </a:p>
          <a:p>
            <a:r>
              <a:rPr lang="pl-PL" sz="2500" dirty="0" smtClean="0"/>
              <a:t>Biuro </a:t>
            </a:r>
            <a:r>
              <a:rPr lang="pl-PL" sz="2500" dirty="0"/>
              <a:t>Informacji Gospodarczej </a:t>
            </a:r>
            <a:r>
              <a:rPr lang="pl-PL" sz="2500" dirty="0" err="1"/>
              <a:t>InfoMonitor</a:t>
            </a:r>
            <a:r>
              <a:rPr lang="pl-PL" sz="2500" dirty="0"/>
              <a:t> S.A. </a:t>
            </a:r>
            <a:r>
              <a:rPr lang="pl-PL" sz="2500" dirty="0" smtClean="0"/>
              <a:t> </a:t>
            </a:r>
          </a:p>
          <a:p>
            <a:r>
              <a:rPr lang="pl-PL" sz="2500" dirty="0"/>
              <a:t>ERIF Biuro Informacji Gospodarczej S.A. </a:t>
            </a:r>
          </a:p>
          <a:p>
            <a:r>
              <a:rPr lang="pl-PL" sz="2500" dirty="0" smtClean="0"/>
              <a:t>Krajowe </a:t>
            </a:r>
            <a:r>
              <a:rPr lang="pl-PL" sz="2500" dirty="0"/>
              <a:t>Biuro Informacji Gospodarczej KBIG S.A. </a:t>
            </a:r>
            <a:endParaRPr lang="pl-PL" sz="2500" dirty="0" smtClean="0"/>
          </a:p>
          <a:p>
            <a:r>
              <a:rPr lang="pl-PL" sz="2500" dirty="0"/>
              <a:t>Krajowa Informacja Długów Telekomunikacyjnych Biuro Informacji Gospodarczej S.A. </a:t>
            </a:r>
          </a:p>
          <a:p>
            <a:pPr lvl="0"/>
            <a:r>
              <a:rPr lang="pl-PL" sz="2500" dirty="0" err="1" smtClean="0"/>
              <a:t>Bisnode</a:t>
            </a:r>
            <a:r>
              <a:rPr lang="pl-PL" sz="2500" dirty="0" smtClean="0"/>
              <a:t> </a:t>
            </a:r>
            <a:r>
              <a:rPr lang="pl-PL" sz="2500" dirty="0"/>
              <a:t>Międzynarodowe Biuro Informacji Gospodarczej S.A. </a:t>
            </a:r>
            <a:r>
              <a:rPr lang="pl-PL" sz="2500" dirty="0" smtClean="0"/>
              <a:t>   </a:t>
            </a:r>
            <a:endParaRPr lang="pl-PL" sz="2500" dirty="0"/>
          </a:p>
        </p:txBody>
      </p:sp>
    </p:spTree>
    <p:extLst>
      <p:ext uri="{BB962C8B-B14F-4D97-AF65-F5344CB8AC3E}">
        <p14:creationId xmlns:p14="http://schemas.microsoft.com/office/powerpoint/2010/main" val="15893198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2">
              <a:lumMod val="75000"/>
            </a:schemeClr>
          </a:fgClr>
          <a:bgClr>
            <a:schemeClr val="bg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8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noFill/>
          <a:effectLst>
            <a:softEdge rad="0"/>
          </a:effectLst>
        </p:spPr>
        <p:txBody>
          <a:bodyPr anchor="t" anchorCtr="0">
            <a:normAutofit/>
          </a:bodyPr>
          <a:lstStyle/>
          <a:p>
            <a:pPr marL="0" indent="0" algn="ctr">
              <a:buNone/>
            </a:pPr>
            <a:r>
              <a:rPr lang="pl-PL" sz="4000" b="1" dirty="0" smtClean="0">
                <a:latin typeface="Mongolian Baiti" panose="03000500000000000000" pitchFamily="66" charset="0"/>
                <a:cs typeface="Mongolian Baiti" panose="03000500000000000000" pitchFamily="66" charset="0"/>
              </a:rPr>
              <a:t>Dziękujemy </a:t>
            </a:r>
            <a:r>
              <a:rPr lang="pl-PL" sz="4000" b="1" dirty="0" smtClean="0">
                <a:latin typeface="Mongolian Baiti" panose="03000500000000000000" pitchFamily="66" charset="0"/>
                <a:cs typeface="Mongolian Baiti" panose="03000500000000000000" pitchFamily="66" charset="0"/>
              </a:rPr>
              <a:t>za uwagę</a:t>
            </a:r>
          </a:p>
          <a:p>
            <a:pPr marL="0" indent="0">
              <a:buNone/>
            </a:pPr>
            <a:endParaRPr lang="pl-PL" dirty="0" smtClean="0">
              <a:latin typeface="Mongolian Baiti" panose="03000500000000000000" pitchFamily="66" charset="0"/>
              <a:cs typeface="Mongolian Baiti" panose="03000500000000000000" pitchFamily="66" charset="0"/>
            </a:endParaRPr>
          </a:p>
          <a:p>
            <a:pPr marL="0" indent="0">
              <a:buNone/>
            </a:pPr>
            <a:endParaRPr lang="pl-PL" dirty="0" smtClean="0">
              <a:latin typeface="Mongolian Baiti" panose="03000500000000000000" pitchFamily="66" charset="0"/>
              <a:cs typeface="Mongolian Baiti" panose="03000500000000000000" pitchFamily="66" charset="0"/>
            </a:endParaRPr>
          </a:p>
          <a:p>
            <a:pPr marL="0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Sporządziły: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Anna </a:t>
            </a:r>
            <a:r>
              <a:rPr lang="pl-PL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Stejn, Małgorzata Mazur </a:t>
            </a:r>
            <a:endParaRPr lang="pl-PL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inspektorzy </a:t>
            </a:r>
            <a:r>
              <a:rPr lang="pl-PL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wojewódzcy Oddziału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Spraw Społecznych </a:t>
            </a:r>
            <a:r>
              <a:rPr lang="pl-PL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Elblągu </a:t>
            </a:r>
          </a:p>
          <a:p>
            <a:pPr marL="0" lvl="0" indent="0">
              <a:buNone/>
            </a:pPr>
            <a:r>
              <a:rPr lang="pl-PL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Wydział </a:t>
            </a:r>
            <a:r>
              <a:rPr lang="pl-PL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Polityki Społecznej </a:t>
            </a:r>
          </a:p>
          <a:p>
            <a:pPr marL="0" lvl="0" indent="0">
              <a:buNone/>
            </a:pPr>
            <a:r>
              <a:rPr lang="pl-PL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Warmińsko-Mazurski </a:t>
            </a:r>
            <a:r>
              <a:rPr lang="pl-PL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Urząd Wojewódzki w Olsztynie</a:t>
            </a:r>
          </a:p>
          <a:p>
            <a:pPr marL="0" indent="0" algn="ctr">
              <a:buNone/>
            </a:pPr>
            <a:endParaRPr lang="pl-PL" b="1" dirty="0">
              <a:latin typeface="Mongolian Baiti" panose="03000500000000000000" pitchFamily="66" charset="0"/>
              <a:cs typeface="Mongolian Baiti" panose="030005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001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Wnioski o ustalenie prawa do świadczeń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algn="just">
              <a:lnSpc>
                <a:spcPct val="100000"/>
              </a:lnSpc>
            </a:pPr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 podpisu osoby ubiegającej się pod wnioskiem.</a:t>
            </a:r>
            <a:r>
              <a:rPr lang="pl-PL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</a:pPr>
            <a:r>
              <a:rPr lang="pl-PL" sz="2800" kern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Braki formalne we wnioskach, mające wpływ na prawo do wnioskowanych świadczeń.</a:t>
            </a:r>
          </a:p>
          <a:p>
            <a:pPr algn="just">
              <a:lnSpc>
                <a:spcPct val="100000"/>
              </a:lnSpc>
            </a:pPr>
            <a:r>
              <a:rPr lang="pl-PL" sz="2800" kern="50" dirty="0" smtClean="0"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</a:rPr>
              <a:t>Brak w aktach sprawy oświadczenia o osobach zobowiązanych do alimentacji, innych niż dłużnik alimentacyjny.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pl-PL" kern="50" dirty="0" smtClean="0">
              <a:latin typeface="Times New Roman" panose="02020603050405020304" pitchFamily="18" charset="0"/>
              <a:ea typeface="Lucida Sans Unicode" panose="020B0602030504020204" pitchFamily="34" charset="0"/>
              <a:cs typeface="Tahoma" panose="020B060403050404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pl-PL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 startAt="22"/>
            </a:pP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4244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Ustalenie prawa do świadczeń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Niekompletność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zgromadzonych dokumentów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odzwierciedlających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sytuację  dochodową osoby ubiegającej się o ww.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świadczenia m.in: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rak zaświadczeń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komornika o stanie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egzekucji,</a:t>
            </a:r>
          </a:p>
          <a:p>
            <a:pPr marL="457200" indent="-457200" algn="just">
              <a:buFontTx/>
              <a:buChar char="-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rak wydruków z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bazy US i ZUS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rak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PIT-11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potwierdzający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wysokość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dochodów z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roku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bazowego.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7990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Ustalenie prawa do świadczeń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l-PL" sz="2600" kern="5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600" kern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Brak</a:t>
            </a:r>
            <a:r>
              <a:rPr lang="pl-PL" sz="2600" kern="50" dirty="0" smtClean="0"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</a:t>
            </a:r>
            <a:r>
              <a:rPr lang="pl-PL" sz="2600" kern="50" dirty="0"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w aktach </a:t>
            </a:r>
            <a:r>
              <a:rPr lang="pl-PL" sz="2600" kern="50" dirty="0" smtClean="0"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spraw </a:t>
            </a:r>
            <a:r>
              <a:rPr lang="pl-PL" sz="2600" kern="50" dirty="0"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pełnomocnictwa osoby uprawnionej do świadczeń (po uzyskaniu pełnoletności) do reprezentowania jej w sprawach </a:t>
            </a:r>
            <a:r>
              <a:rPr lang="pl-PL" sz="2600" kern="50" dirty="0" smtClean="0"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związanych ze </a:t>
            </a:r>
            <a:r>
              <a:rPr lang="pl-PL" sz="2600" kern="50" dirty="0"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świadczeniami z funduszu alimentacyjnego oraz </a:t>
            </a:r>
            <a:r>
              <a:rPr lang="pl-PL" sz="2600" kern="50" dirty="0" smtClean="0"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wypłacania przyznanych </a:t>
            </a:r>
            <a:r>
              <a:rPr lang="pl-PL" sz="2600" kern="50" dirty="0"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świadczeń na konto wnioskodawcy. </a:t>
            </a:r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89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Skład rodziny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trakcie prowadzonego postępowania o ustalenia prawa do świadczeń w składzie rodziny osoby ubiegającej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się               o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świadczenie ujęto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dziecko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osoby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uprawnionej (niezgodnie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regulacjami zawartymi w art. 2 pkt.12 ustawy o pomocy osobom uprawnionym do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alimentów), </a:t>
            </a: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dorosłe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dziecko powyżej 25. roku życia.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39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Ustalenie dochodu rodziny</a:t>
            </a:r>
            <a:endParaRPr lang="pl-PL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Zgodnie z art. 3 pkt.1 ustawy o świadczeniach rodzinnych ilekroć w ustawie jest mowa o </a:t>
            </a:r>
            <a:r>
              <a:rPr lang="pl-PL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dochodzie</a:t>
            </a: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oznacza to, po odliczeniu kwot alimentów świadczonych na rzecz innych osób </a:t>
            </a:r>
            <a:r>
              <a:rPr lang="pl-PL" sz="3400" b="1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przychody</a:t>
            </a: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podlegające opodatkowaniu na zasadach określonych w </a:t>
            </a:r>
            <a:r>
              <a:rPr lang="pl-PL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27, art. 30b, art. 30c, art. 30e i art. 30f </a:t>
            </a: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ustawy z dnia 26 lipca 1991 r.  o podatku dochodowym od osób fizycznych (Dz. U. z 2019 r. poz. 1387, z </a:t>
            </a:r>
            <a:r>
              <a:rPr lang="pl-PL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późn</a:t>
            </a: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zm.), </a:t>
            </a:r>
            <a:r>
              <a:rPr lang="pl-PL" sz="3400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pomniejszone </a:t>
            </a:r>
            <a:r>
              <a:rPr lang="pl-PL" sz="3400" u="sng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koszty uzyskania przychodu, </a:t>
            </a:r>
            <a:endParaRPr lang="pl-PL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należny </a:t>
            </a: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podatek dochodowy od osób fizycznych, </a:t>
            </a:r>
            <a:endParaRPr lang="pl-PL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składki </a:t>
            </a: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ubezpieczenia społeczne niezaliczone do kosztów uzyskania </a:t>
            </a:r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przychodu, </a:t>
            </a:r>
          </a:p>
          <a:p>
            <a:pPr algn="just"/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składki </a:t>
            </a: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ubezpieczenie zdrowotne.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71042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</a:rPr>
              <a:t>Ustalenie dochodu rodziny</a:t>
            </a:r>
            <a:r>
              <a:rPr lang="pl-PL" dirty="0" smtClean="0"/>
              <a:t>	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trakcie prowadzonego postępowania</a:t>
            </a: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 obliczeniu dochodu rodziny:</a:t>
            </a:r>
          </a:p>
          <a:p>
            <a:pPr algn="just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dochodu osoby wymagającej opieki </a:t>
            </a:r>
            <a:r>
              <a:rPr lang="pl-PL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odjęto niewłaściwą kwotę zapłaconej składki na ubezpieczenie zdrowotne, </a:t>
            </a:r>
            <a:endParaRPr lang="pl-PL" sz="28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dochód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jednego z członków rodziny został </a:t>
            </a:r>
            <a:r>
              <a:rPr lang="pl-PL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dwukrotnie pomniejszony o składki społeczne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pl-PL" sz="28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dochód osoby wymagającej opieki </a:t>
            </a:r>
            <a:r>
              <a:rPr lang="pl-PL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 został pomniejszony  </a:t>
            </a:r>
            <a:r>
              <a:rPr lang="pl-PL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o </a:t>
            </a:r>
            <a:r>
              <a:rPr lang="pl-PL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należny podatek dochodowy</a:t>
            </a:r>
            <a:r>
              <a:rPr lang="pl-PL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endParaRPr lang="pl-PL" sz="2800" dirty="0"/>
          </a:p>
          <a:p>
            <a:pPr algn="just"/>
            <a:endParaRPr lang="pl-PL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142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muga">
  <a:themeElements>
    <a:clrScheme name="Smug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u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581</TotalTime>
  <Words>1560</Words>
  <Application>Microsoft Office PowerPoint</Application>
  <PresentationFormat>Panoramiczny</PresentationFormat>
  <Paragraphs>126</Paragraphs>
  <Slides>34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34</vt:i4>
      </vt:variant>
    </vt:vector>
  </HeadingPairs>
  <TitlesOfParts>
    <vt:vector size="43" baseType="lpstr">
      <vt:lpstr>Arial</vt:lpstr>
      <vt:lpstr>Century Gothic</vt:lpstr>
      <vt:lpstr>Lucida Sans Unicode</vt:lpstr>
      <vt:lpstr>Mongolian Baiti</vt:lpstr>
      <vt:lpstr>Tahoma</vt:lpstr>
      <vt:lpstr>Times New Roman</vt:lpstr>
      <vt:lpstr>Wingdings</vt:lpstr>
      <vt:lpstr>Wingdings 3</vt:lpstr>
      <vt:lpstr>Smuga</vt:lpstr>
      <vt:lpstr>     </vt:lpstr>
      <vt:lpstr>Prezentacja programu PowerPoint</vt:lpstr>
      <vt:lpstr> USTALANIE PRAWA DO ŚWIADCZEŃ   USTALANIE PRAWA DO ŚWIADCZEŃ</vt:lpstr>
      <vt:lpstr>Wnioski o ustalenie prawa do świadczeń</vt:lpstr>
      <vt:lpstr>Ustalenie prawa do świadczeń</vt:lpstr>
      <vt:lpstr>Ustalenie prawa do świadczeń</vt:lpstr>
      <vt:lpstr>Skład rodziny</vt:lpstr>
      <vt:lpstr>Ustalenie dochodu rodziny</vt:lpstr>
      <vt:lpstr>Ustalenie dochodu rodziny </vt:lpstr>
      <vt:lpstr>Ustalenie dochodu rodziny</vt:lpstr>
      <vt:lpstr>Ustalenie dochodu rodziny</vt:lpstr>
      <vt:lpstr>Ustalenie dochodu</vt:lpstr>
      <vt:lpstr>Decyzja</vt:lpstr>
      <vt:lpstr>Decyzja</vt:lpstr>
      <vt:lpstr>Decyzja </vt:lpstr>
      <vt:lpstr>Decyzja</vt:lpstr>
      <vt:lpstr>Decyzja</vt:lpstr>
      <vt:lpstr>Postępowanie administracyjne </vt:lpstr>
      <vt:lpstr>Postępowanie administracyjne</vt:lpstr>
      <vt:lpstr>Postępowanie administracyjne</vt:lpstr>
      <vt:lpstr>Postępowanie administracyjne</vt:lpstr>
      <vt:lpstr>Raport roczny</vt:lpstr>
      <vt:lpstr>Postępowanie wobec dłużnika alimentacyjnego</vt:lpstr>
      <vt:lpstr>Wniosek o podjęcie działań  oraz wywiad alimentacyjny</vt:lpstr>
      <vt:lpstr>Informacja dla dłużnika alimentacyjnego </vt:lpstr>
      <vt:lpstr>Informacja dla dłużnika alimentacyjnego </vt:lpstr>
      <vt:lpstr>Informacja dla organu egzekucyjnego  oraz dla organu właściwego wierzyciela</vt:lpstr>
      <vt:lpstr>Wniosek do komornika o przyłączenie się do prowadzonego postępowania egzekucyjnego</vt:lpstr>
      <vt:lpstr>Decyzja o uznaniu dłużnika za uchylającego się </vt:lpstr>
      <vt:lpstr>Decyzja o uznaniu dłużnika za uchylającego się</vt:lpstr>
      <vt:lpstr>Wniosek o ściąganie, zatrzymanie prawa jazdy</vt:lpstr>
      <vt:lpstr>BIURO INFORMACJI GOSPODARCZEJ</vt:lpstr>
      <vt:lpstr>BIURO INFORMACJI GOSPODARCZEJ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Uchybienia i nieprawidłowości      opracowane na podstawie kontroli zrealizowanych przez  Wydział Polityki Społecznej  Warmińsko-Mazurskiego Urzędu Wojewódzkiego                   w Olsztynie. </dc:title>
  <dc:creator>Anna Stejn</dc:creator>
  <cp:lastModifiedBy>Anna Stejn</cp:lastModifiedBy>
  <cp:revision>50</cp:revision>
  <dcterms:created xsi:type="dcterms:W3CDTF">2021-10-20T06:50:20Z</dcterms:created>
  <dcterms:modified xsi:type="dcterms:W3CDTF">2021-10-28T08:16:44Z</dcterms:modified>
</cp:coreProperties>
</file>