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9"/>
  </p:notesMasterIdLst>
  <p:sldIdLst>
    <p:sldId id="336" r:id="rId2"/>
    <p:sldId id="473" r:id="rId3"/>
    <p:sldId id="495" r:id="rId4"/>
    <p:sldId id="308" r:id="rId5"/>
    <p:sldId id="474" r:id="rId6"/>
    <p:sldId id="475" r:id="rId7"/>
    <p:sldId id="476" r:id="rId8"/>
    <p:sldId id="477" r:id="rId9"/>
    <p:sldId id="478" r:id="rId10"/>
    <p:sldId id="479" r:id="rId11"/>
    <p:sldId id="410" r:id="rId12"/>
    <p:sldId id="480" r:id="rId13"/>
    <p:sldId id="481" r:id="rId14"/>
    <p:sldId id="482" r:id="rId15"/>
    <p:sldId id="483" r:id="rId16"/>
    <p:sldId id="484" r:id="rId17"/>
    <p:sldId id="485" r:id="rId18"/>
    <p:sldId id="486" r:id="rId19"/>
    <p:sldId id="488" r:id="rId20"/>
    <p:sldId id="489" r:id="rId21"/>
    <p:sldId id="422" r:id="rId22"/>
    <p:sldId id="419" r:id="rId23"/>
    <p:sldId id="420" r:id="rId24"/>
    <p:sldId id="496" r:id="rId25"/>
    <p:sldId id="497" r:id="rId26"/>
    <p:sldId id="498" r:id="rId27"/>
    <p:sldId id="499" r:id="rId28"/>
    <p:sldId id="501" r:id="rId29"/>
    <p:sldId id="502" r:id="rId30"/>
    <p:sldId id="504" r:id="rId31"/>
    <p:sldId id="503" r:id="rId32"/>
    <p:sldId id="491" r:id="rId33"/>
    <p:sldId id="439" r:id="rId34"/>
    <p:sldId id="492" r:id="rId35"/>
    <p:sldId id="493" r:id="rId36"/>
    <p:sldId id="494" r:id="rId37"/>
    <p:sldId id="332" r:id="rId38"/>
  </p:sldIdLst>
  <p:sldSz cx="13439775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423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lenik Agnieszka" initials="PA" lastIdx="1" clrIdx="0">
    <p:extLst>
      <p:ext uri="{19B8F6BF-5375-455C-9EA6-DF929625EA0E}">
        <p15:presenceInfo xmlns:p15="http://schemas.microsoft.com/office/powerpoint/2012/main" userId="S::Agnieszka.Palenik@mfipr.gov.pl::6a0c958d-6557-4bbd-8aa6-03360055b1e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33"/>
    <a:srgbClr val="93C67B"/>
    <a:srgbClr val="009242"/>
    <a:srgbClr val="BDBDE9"/>
    <a:srgbClr val="554B97"/>
    <a:srgbClr val="A6D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0A15C55-8517-42AA-B614-E9B94910E393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 pośredni 2 — Ak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24" y="60"/>
      </p:cViewPr>
      <p:guideLst>
        <p:guide orient="horz" pos="2381"/>
        <p:guide pos="423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EEFF2B-0721-7148-92D1-1650B5B78E9F}" type="datetimeFigureOut">
              <a:rPr lang="pl-PL" smtClean="0"/>
              <a:t>2026-06-15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2B4DB-5212-AD42-B2C1-BD19AC94D4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2773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ymbol zastępczy obrazu slajdu 1">
            <a:extLst>
              <a:ext uri="{FF2B5EF4-FFF2-40B4-BE49-F238E27FC236}">
                <a16:creationId xmlns:a16="http://schemas.microsoft.com/office/drawing/2014/main" id="{BAEE2547-540A-1C34-FE42-74B7256CA3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Symbol zastępczy notatek 2">
            <a:extLst>
              <a:ext uri="{FF2B5EF4-FFF2-40B4-BE49-F238E27FC236}">
                <a16:creationId xmlns:a16="http://schemas.microsoft.com/office/drawing/2014/main" id="{DDF80B94-0AD1-674B-9CD7-B6303076AB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sz="1100"/>
          </a:p>
        </p:txBody>
      </p:sp>
      <p:sp>
        <p:nvSpPr>
          <p:cNvPr id="18436" name="Symbol zastępczy numeru slajdu 3">
            <a:extLst>
              <a:ext uri="{FF2B5EF4-FFF2-40B4-BE49-F238E27FC236}">
                <a16:creationId xmlns:a16="http://schemas.microsoft.com/office/drawing/2014/main" id="{B1643D38-FEB1-BF10-7F1F-D0C9BA7904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B3A1AAAA-A27A-45D8-A6BC-60C8906F3B44}" type="slidenum">
              <a:rPr lang="pl-PL" altLang="pl-PL" smtClean="0"/>
              <a:pPr/>
              <a:t>1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1CE00E4B-06E8-CA22-6CA9-91412C38A7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1CC7A0D8-7360-61B8-B2E9-95D2A87906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C1649422-4C98-AD8A-824F-08C7B1149C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4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1CE00E4B-06E8-CA22-6CA9-91412C38A7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1CC7A0D8-7360-61B8-B2E9-95D2A87906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C1649422-4C98-AD8A-824F-08C7B1149C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5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5883449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1CE00E4B-06E8-CA22-6CA9-91412C38A7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1CC7A0D8-7360-61B8-B2E9-95D2A87906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C1649422-4C98-AD8A-824F-08C7B1149C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6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1CE00E4B-06E8-CA22-6CA9-91412C38A7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1CC7A0D8-7360-61B8-B2E9-95D2A87906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C1649422-4C98-AD8A-824F-08C7B1149C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7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612766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1CE00E4B-06E8-CA22-6CA9-91412C38A7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1CC7A0D8-7360-61B8-B2E9-95D2A87906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C1649422-4C98-AD8A-824F-08C7B1149C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16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2865301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1CE00E4B-06E8-CA22-6CA9-91412C38A7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1CC7A0D8-7360-61B8-B2E9-95D2A87906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C1649422-4C98-AD8A-824F-08C7B1149C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18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4850898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ymbol zastępczy obrazu slajdu 1">
            <a:extLst>
              <a:ext uri="{FF2B5EF4-FFF2-40B4-BE49-F238E27FC236}">
                <a16:creationId xmlns:a16="http://schemas.microsoft.com/office/drawing/2014/main" id="{466BD8E8-B3B3-7AB7-A7D9-28512CC473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Symbol zastępczy notatek 2">
            <a:extLst>
              <a:ext uri="{FF2B5EF4-FFF2-40B4-BE49-F238E27FC236}">
                <a16:creationId xmlns:a16="http://schemas.microsoft.com/office/drawing/2014/main" id="{4ECC5434-4ECC-331F-C4CA-9B68E47CD8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75780" name="Symbol zastępczy numeru slajdu 3">
            <a:extLst>
              <a:ext uri="{FF2B5EF4-FFF2-40B4-BE49-F238E27FC236}">
                <a16:creationId xmlns:a16="http://schemas.microsoft.com/office/drawing/2014/main" id="{092FFC74-E949-55C8-0CF9-F6786888A3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96D3F3AB-27F5-4E4A-B72A-414B2435B818}" type="slidenum">
              <a:rPr lang="pl-PL" altLang="pl-PL" smtClean="0"/>
              <a:pPr/>
              <a:t>37</a:t>
            </a:fld>
            <a:endParaRPr lang="pl-PL" alt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4.png"/><Relationship Id="rId16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1290469" y="1973819"/>
            <a:ext cx="10860206" cy="4326381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CDFE25-4437-7188-EA7B-7D9DAD502275}"/>
              </a:ext>
            </a:extLst>
          </p:cNvPr>
          <p:cNvSpPr/>
          <p:nvPr userDrawn="1"/>
        </p:nvSpPr>
        <p:spPr>
          <a:xfrm>
            <a:off x="2" y="0"/>
            <a:ext cx="6267903" cy="26939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pic>
        <p:nvPicPr>
          <p:cNvPr id="13" name="Obraz 12" descr="Obraz zawierający tekst&#10;&#10;Opis wygenerowany automatycznie">
            <a:extLst>
              <a:ext uri="{FF2B5EF4-FFF2-40B4-BE49-F238E27FC236}">
                <a16:creationId xmlns:a16="http://schemas.microsoft.com/office/drawing/2014/main" id="{49D1ECBE-9DB2-9B2A-CE8F-84EF95EA48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654" y="1973818"/>
            <a:ext cx="4976807" cy="72009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2B41AD81-079D-B212-C8B7-9A9D3BEE51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33" y="540402"/>
            <a:ext cx="1357577" cy="108000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0A433181-6EED-44B3-4822-4AF9E6BA90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008" y="540402"/>
            <a:ext cx="1357577" cy="108000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276322E5-6025-7EA2-67FB-9F57E921005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784" y="540402"/>
            <a:ext cx="1357577" cy="108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2069" y="3059114"/>
            <a:ext cx="9955708" cy="1107677"/>
          </a:xfrm>
        </p:spPr>
        <p:txBody>
          <a:bodyPr anchor="t" anchorCtr="0">
            <a:normAutofit/>
          </a:bodyPr>
          <a:lstStyle>
            <a:lvl1pPr algn="l">
              <a:lnSpc>
                <a:spcPts val="4000"/>
              </a:lnSpc>
              <a:defRPr sz="32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2083" y="4861794"/>
            <a:ext cx="9955610" cy="1080000"/>
          </a:xfrm>
        </p:spPr>
        <p:txBody>
          <a:bodyPr>
            <a:normAutofit/>
          </a:bodyPr>
          <a:lstStyle>
            <a:lvl1pPr marL="0" indent="0" algn="l">
              <a:lnSpc>
                <a:spcPts val="35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886875" y="540402"/>
            <a:ext cx="2262432" cy="349114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D2A3D249-6366-4532-95C2-9DDC07D17B44}" type="datetime1">
              <a:rPr lang="pl-PL" smtClean="0"/>
              <a:t>2026-06-15</a:t>
            </a:fld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00FFCFA-D3A4-40A4-E76C-99575547246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57" y="6371047"/>
            <a:ext cx="2037946" cy="949192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C91A070-16DB-C0E1-0B7B-93924541A6E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018" y="6371047"/>
            <a:ext cx="3310188" cy="949192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AB280FEF-799B-B9CA-10D2-815DA71DA23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46" y="6370379"/>
            <a:ext cx="2815428" cy="95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672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3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527" userDrawn="1">
          <p15:clr>
            <a:srgbClr val="FBAE40"/>
          </p15:clr>
        </p15:guide>
        <p15:guide id="24" pos="812" userDrawn="1">
          <p15:clr>
            <a:srgbClr val="FBAE40"/>
          </p15:clr>
        </p15:guide>
        <p15:guide id="25" pos="1097" userDrawn="1">
          <p15:clr>
            <a:srgbClr val="FBAE40"/>
          </p15:clr>
        </p15:guide>
        <p15:guide id="26" pos="1383" userDrawn="1">
          <p15:clr>
            <a:srgbClr val="FBAE40"/>
          </p15:clr>
        </p15:guide>
        <p15:guide id="27" pos="1668" userDrawn="1">
          <p15:clr>
            <a:srgbClr val="FBAE40"/>
          </p15:clr>
        </p15:guide>
        <p15:guide id="28" pos="1952" userDrawn="1">
          <p15:clr>
            <a:srgbClr val="FBAE40"/>
          </p15:clr>
        </p15:guide>
        <p15:guide id="29" pos="2237" userDrawn="1">
          <p15:clr>
            <a:srgbClr val="FBAE40"/>
          </p15:clr>
        </p15:guide>
        <p15:guide id="30" pos="2523" userDrawn="1">
          <p15:clr>
            <a:srgbClr val="FBAE40"/>
          </p15:clr>
        </p15:guide>
        <p15:guide id="31" pos="2808" userDrawn="1">
          <p15:clr>
            <a:srgbClr val="FBAE40"/>
          </p15:clr>
        </p15:guide>
        <p15:guide id="32" pos="3092" userDrawn="1">
          <p15:clr>
            <a:srgbClr val="FBAE40"/>
          </p15:clr>
        </p15:guide>
        <p15:guide id="33" pos="3378" userDrawn="1">
          <p15:clr>
            <a:srgbClr val="FBAE40"/>
          </p15:clr>
        </p15:guide>
        <p15:guide id="34" pos="3663" userDrawn="1">
          <p15:clr>
            <a:srgbClr val="FBAE40"/>
          </p15:clr>
        </p15:guide>
        <p15:guide id="35" pos="3948" userDrawn="1">
          <p15:clr>
            <a:srgbClr val="FBAE40"/>
          </p15:clr>
        </p15:guide>
        <p15:guide id="36" pos="4234" userDrawn="1">
          <p15:clr>
            <a:srgbClr val="FBAE40"/>
          </p15:clr>
        </p15:guide>
        <p15:guide id="37" pos="4518" userDrawn="1">
          <p15:clr>
            <a:srgbClr val="FBAE40"/>
          </p15:clr>
        </p15:guide>
        <p15:guide id="38" pos="4803" userDrawn="1">
          <p15:clr>
            <a:srgbClr val="FBAE40"/>
          </p15:clr>
        </p15:guide>
        <p15:guide id="39" pos="5088" userDrawn="1">
          <p15:clr>
            <a:srgbClr val="FBAE40"/>
          </p15:clr>
        </p15:guide>
        <p15:guide id="40" pos="5374" userDrawn="1">
          <p15:clr>
            <a:srgbClr val="FBAE40"/>
          </p15:clr>
        </p15:guide>
        <p15:guide id="41" pos="5658" userDrawn="1">
          <p15:clr>
            <a:srgbClr val="FBAE40"/>
          </p15:clr>
        </p15:guide>
        <p15:guide id="42" pos="5943" userDrawn="1">
          <p15:clr>
            <a:srgbClr val="FBAE40"/>
          </p15:clr>
        </p15:guide>
        <p15:guide id="43" pos="6229" userDrawn="1">
          <p15:clr>
            <a:srgbClr val="FBAE40"/>
          </p15:clr>
        </p15:guide>
        <p15:guide id="44" pos="6514" userDrawn="1">
          <p15:clr>
            <a:srgbClr val="FBAE40"/>
          </p15:clr>
        </p15:guide>
        <p15:guide id="45" pos="6798" userDrawn="1">
          <p15:clr>
            <a:srgbClr val="FBAE40"/>
          </p15:clr>
        </p15:guide>
        <p15:guide id="46" pos="7083" userDrawn="1">
          <p15:clr>
            <a:srgbClr val="FBAE40"/>
          </p15:clr>
        </p15:guide>
        <p15:guide id="47" pos="7369" userDrawn="1">
          <p15:clr>
            <a:srgbClr val="FBAE40"/>
          </p15:clr>
        </p15:guide>
        <p15:guide id="48" pos="7654" userDrawn="1">
          <p15:clr>
            <a:srgbClr val="FBAE40"/>
          </p15:clr>
        </p15:guide>
        <p15:guide id="49" pos="7939" userDrawn="1">
          <p15:clr>
            <a:srgbClr val="FBAE40"/>
          </p15:clr>
        </p15:guide>
        <p15:guide id="50" pos="822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końc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F8E39A3A-22D6-B8ED-2F58-16F69704FFAA}"/>
              </a:ext>
            </a:extLst>
          </p:cNvPr>
          <p:cNvSpPr/>
          <p:nvPr userDrawn="1"/>
        </p:nvSpPr>
        <p:spPr>
          <a:xfrm>
            <a:off x="3099031" y="4500563"/>
            <a:ext cx="10340745" cy="1799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11" name="Symbol zastępczy obrazu 10">
            <a:extLst>
              <a:ext uri="{FF2B5EF4-FFF2-40B4-BE49-F238E27FC236}">
                <a16:creationId xmlns:a16="http://schemas.microsoft.com/office/drawing/2014/main" id="{A760FD32-D539-3290-0E5F-1B5EF08EB2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89102" y="0"/>
            <a:ext cx="10861573" cy="5221288"/>
          </a:xfrm>
          <a:custGeom>
            <a:avLst/>
            <a:gdLst>
              <a:gd name="connsiteX0" fmla="*/ 0 w 8640763"/>
              <a:gd name="connsiteY0" fmla="*/ 0 h 5221288"/>
              <a:gd name="connsiteX1" fmla="*/ 8640763 w 8640763"/>
              <a:gd name="connsiteY1" fmla="*/ 0 h 5221288"/>
              <a:gd name="connsiteX2" fmla="*/ 8640763 w 8640763"/>
              <a:gd name="connsiteY2" fmla="*/ 4500563 h 5221288"/>
              <a:gd name="connsiteX3" fmla="*/ 1439863 w 8640763"/>
              <a:gd name="connsiteY3" fmla="*/ 4500563 h 5221288"/>
              <a:gd name="connsiteX4" fmla="*/ 1439863 w 8640763"/>
              <a:gd name="connsiteY4" fmla="*/ 5221288 h 5221288"/>
              <a:gd name="connsiteX5" fmla="*/ 0 w 8640763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40763" h="5221288">
                <a:moveTo>
                  <a:pt x="0" y="0"/>
                </a:moveTo>
                <a:lnTo>
                  <a:pt x="8640763" y="0"/>
                </a:lnTo>
                <a:lnTo>
                  <a:pt x="8640763" y="4500563"/>
                </a:lnTo>
                <a:lnTo>
                  <a:pt x="1439863" y="4500563"/>
                </a:lnTo>
                <a:lnTo>
                  <a:pt x="1439863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</a:p>
        </p:txBody>
      </p:sp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3B4B8A84-3D08-244B-BF5B-6E361D1A74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027" y="4500563"/>
            <a:ext cx="4976807" cy="7200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3C397EF-E780-3941-A190-8FF660EE9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012" y="5593629"/>
            <a:ext cx="9502629" cy="705572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pic>
        <p:nvPicPr>
          <p:cNvPr id="8" name="Obraz 7" descr="znak Funduszy Europejskich">
            <a:extLst>
              <a:ext uri="{FF2B5EF4-FFF2-40B4-BE49-F238E27FC236}">
                <a16:creationId xmlns:a16="http://schemas.microsoft.com/office/drawing/2014/main" id="{BFD80FA4-66E0-3049-A92A-085F431CEB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57" y="6371047"/>
            <a:ext cx="2037946" cy="949192"/>
          </a:xfrm>
          <a:prstGeom prst="rect">
            <a:avLst/>
          </a:prstGeom>
        </p:spPr>
      </p:pic>
      <p:pic>
        <p:nvPicPr>
          <p:cNvPr id="9" name="Obraz 8" descr="flaga Unii Europejskie z dopiskiem dofinansowane przez Unię Europejską">
            <a:extLst>
              <a:ext uri="{FF2B5EF4-FFF2-40B4-BE49-F238E27FC236}">
                <a16:creationId xmlns:a16="http://schemas.microsoft.com/office/drawing/2014/main" id="{695F0183-048A-AF46-A850-8C265BFACC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018" y="6371047"/>
            <a:ext cx="3310188" cy="949192"/>
          </a:xfrm>
          <a:prstGeom prst="rect">
            <a:avLst/>
          </a:prstGeom>
        </p:spPr>
      </p:pic>
      <p:pic>
        <p:nvPicPr>
          <p:cNvPr id="10" name="Obraz 9" descr="barwy RP">
            <a:extLst>
              <a:ext uri="{FF2B5EF4-FFF2-40B4-BE49-F238E27FC236}">
                <a16:creationId xmlns:a16="http://schemas.microsoft.com/office/drawing/2014/main" id="{875F5C9C-57CB-134D-A405-3BC05A23D85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46" y="6370379"/>
            <a:ext cx="2815428" cy="95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084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1289102" y="1983573"/>
            <a:ext cx="10861573" cy="4316627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CDFE25-4437-7188-EA7B-7D9DAD502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" y="0"/>
            <a:ext cx="6267903" cy="26939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pic>
        <p:nvPicPr>
          <p:cNvPr id="13" name="Obraz 12" descr="Obraz zawierający tekst&#10;&#10;Opis wygenerowany automatycznie">
            <a:extLst>
              <a:ext uri="{FF2B5EF4-FFF2-40B4-BE49-F238E27FC236}">
                <a16:creationId xmlns:a16="http://schemas.microsoft.com/office/drawing/2014/main" id="{49D1ECBE-9DB2-9B2A-CE8F-84EF95EA48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102" y="1983572"/>
            <a:ext cx="4976807" cy="7200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2069" y="3070227"/>
            <a:ext cx="9955708" cy="1087764"/>
          </a:xfrm>
        </p:spPr>
        <p:txBody>
          <a:bodyPr anchor="t" anchorCtr="0">
            <a:normAutofit/>
          </a:bodyPr>
          <a:lstStyle>
            <a:lvl1pPr algn="l">
              <a:lnSpc>
                <a:spcPts val="4000"/>
              </a:lnSpc>
              <a:defRPr sz="32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2083" y="4861794"/>
            <a:ext cx="9955610" cy="1080000"/>
          </a:xfrm>
        </p:spPr>
        <p:txBody>
          <a:bodyPr>
            <a:normAutofit/>
          </a:bodyPr>
          <a:lstStyle>
            <a:lvl1pPr marL="0" indent="0" algn="l">
              <a:lnSpc>
                <a:spcPts val="35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886875" y="540402"/>
            <a:ext cx="2262432" cy="349114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68EEE8EE-D7CF-4F1D-849B-3E54D1DD80B0}" type="datetime1">
              <a:rPr lang="pl-PL" smtClean="0"/>
              <a:t>2026-06-15</a:t>
            </a:fld>
            <a:endParaRPr lang="pl-PL"/>
          </a:p>
        </p:txBody>
      </p:sp>
      <p:pic>
        <p:nvPicPr>
          <p:cNvPr id="8" name="Obraz 7" descr="logo Funduszy Europejskich">
            <a:extLst>
              <a:ext uri="{FF2B5EF4-FFF2-40B4-BE49-F238E27FC236}">
                <a16:creationId xmlns:a16="http://schemas.microsoft.com/office/drawing/2014/main" id="{500FFCFA-D3A4-40A4-E76C-9957554724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57" y="6371047"/>
            <a:ext cx="2037946" cy="949192"/>
          </a:xfrm>
          <a:prstGeom prst="rect">
            <a:avLst/>
          </a:prstGeom>
        </p:spPr>
      </p:pic>
      <p:pic>
        <p:nvPicPr>
          <p:cNvPr id="10" name="Obraz 9" descr="flaga Unii Europejskiej z dopiskiem dofinansowane przez Unię Europejską">
            <a:extLst>
              <a:ext uri="{FF2B5EF4-FFF2-40B4-BE49-F238E27FC236}">
                <a16:creationId xmlns:a16="http://schemas.microsoft.com/office/drawing/2014/main" id="{DC91A070-16DB-C0E1-0B7B-93924541A6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018" y="6371047"/>
            <a:ext cx="3310188" cy="949192"/>
          </a:xfrm>
          <a:prstGeom prst="rect">
            <a:avLst/>
          </a:prstGeom>
        </p:spPr>
      </p:pic>
      <p:pic>
        <p:nvPicPr>
          <p:cNvPr id="12" name="Obraz 11" descr="barwy RP">
            <a:extLst>
              <a:ext uri="{FF2B5EF4-FFF2-40B4-BE49-F238E27FC236}">
                <a16:creationId xmlns:a16="http://schemas.microsoft.com/office/drawing/2014/main" id="{AB280FEF-799B-B9CA-10D2-815DA71DA23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46" y="6370379"/>
            <a:ext cx="2815428" cy="95053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39E0742-6ADE-F448-8437-7F591E1D07F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26" y="1244366"/>
            <a:ext cx="478923" cy="38100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F60567DB-D582-D44E-A6AD-12B2B5F1FE7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140" y="545866"/>
            <a:ext cx="478923" cy="381000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39EEE39C-033E-F640-8C4C-E23D91BEA33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324" y="1244366"/>
            <a:ext cx="478923" cy="381000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C169AC8E-96EA-1048-803E-97D6CEE5E10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159" y="538288"/>
            <a:ext cx="478923" cy="381000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D5D90F56-CFD2-1A40-B479-B556FC2D370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78" y="545866"/>
            <a:ext cx="478923" cy="381000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48E96C1A-FA5C-A24F-9872-8608B9B3BC4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129" y="1254829"/>
            <a:ext cx="478923" cy="381000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28B2440F-CBE5-784D-ADC8-E797F64F472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042" y="543567"/>
            <a:ext cx="478923" cy="381000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1C717A0E-10D0-FA43-BF65-49909BDCEAF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087" y="535269"/>
            <a:ext cx="478923" cy="381000"/>
          </a:xfrm>
          <a:prstGeom prst="rect">
            <a:avLst/>
          </a:prstGeom>
        </p:spPr>
      </p:pic>
      <p:pic>
        <p:nvPicPr>
          <p:cNvPr id="31" name="Obraz 30">
            <a:extLst>
              <a:ext uri="{FF2B5EF4-FFF2-40B4-BE49-F238E27FC236}">
                <a16:creationId xmlns:a16="http://schemas.microsoft.com/office/drawing/2014/main" id="{A2891D6F-956C-9342-B2BB-C701A5BC515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998" y="531095"/>
            <a:ext cx="478923" cy="381000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7DE0C268-A93E-1C47-9AA3-10F1F10D097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301" y="1251987"/>
            <a:ext cx="478923" cy="381000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45508241-FE91-D847-8686-4F72BD31422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942" y="1250549"/>
            <a:ext cx="478923" cy="381000"/>
          </a:xfrm>
          <a:prstGeom prst="rect">
            <a:avLst/>
          </a:prstGeom>
        </p:spPr>
      </p:pic>
      <p:pic>
        <p:nvPicPr>
          <p:cNvPr id="37" name="Obraz 36">
            <a:extLst>
              <a:ext uri="{FF2B5EF4-FFF2-40B4-BE49-F238E27FC236}">
                <a16:creationId xmlns:a16="http://schemas.microsoft.com/office/drawing/2014/main" id="{EB9A3203-260A-FA4A-9526-A6276A5756DA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042" y="1250549"/>
            <a:ext cx="478923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26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3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527" userDrawn="1">
          <p15:clr>
            <a:srgbClr val="FBAE40"/>
          </p15:clr>
        </p15:guide>
        <p15:guide id="24" pos="812" userDrawn="1">
          <p15:clr>
            <a:srgbClr val="FBAE40"/>
          </p15:clr>
        </p15:guide>
        <p15:guide id="25" pos="1097" userDrawn="1">
          <p15:clr>
            <a:srgbClr val="FBAE40"/>
          </p15:clr>
        </p15:guide>
        <p15:guide id="26" pos="1383" userDrawn="1">
          <p15:clr>
            <a:srgbClr val="FBAE40"/>
          </p15:clr>
        </p15:guide>
        <p15:guide id="27" pos="1668" userDrawn="1">
          <p15:clr>
            <a:srgbClr val="FBAE40"/>
          </p15:clr>
        </p15:guide>
        <p15:guide id="28" pos="1952" userDrawn="1">
          <p15:clr>
            <a:srgbClr val="FBAE40"/>
          </p15:clr>
        </p15:guide>
        <p15:guide id="29" pos="2237" userDrawn="1">
          <p15:clr>
            <a:srgbClr val="FBAE40"/>
          </p15:clr>
        </p15:guide>
        <p15:guide id="30" pos="2523" userDrawn="1">
          <p15:clr>
            <a:srgbClr val="FBAE40"/>
          </p15:clr>
        </p15:guide>
        <p15:guide id="31" pos="2808" userDrawn="1">
          <p15:clr>
            <a:srgbClr val="FBAE40"/>
          </p15:clr>
        </p15:guide>
        <p15:guide id="32" pos="3092" userDrawn="1">
          <p15:clr>
            <a:srgbClr val="FBAE40"/>
          </p15:clr>
        </p15:guide>
        <p15:guide id="33" pos="3378" userDrawn="1">
          <p15:clr>
            <a:srgbClr val="FBAE40"/>
          </p15:clr>
        </p15:guide>
        <p15:guide id="34" pos="3663" userDrawn="1">
          <p15:clr>
            <a:srgbClr val="FBAE40"/>
          </p15:clr>
        </p15:guide>
        <p15:guide id="35" pos="3948" userDrawn="1">
          <p15:clr>
            <a:srgbClr val="FBAE40"/>
          </p15:clr>
        </p15:guide>
        <p15:guide id="36" pos="4234" userDrawn="1">
          <p15:clr>
            <a:srgbClr val="FBAE40"/>
          </p15:clr>
        </p15:guide>
        <p15:guide id="37" pos="4518" userDrawn="1">
          <p15:clr>
            <a:srgbClr val="FBAE40"/>
          </p15:clr>
        </p15:guide>
        <p15:guide id="38" pos="4803" userDrawn="1">
          <p15:clr>
            <a:srgbClr val="FBAE40"/>
          </p15:clr>
        </p15:guide>
        <p15:guide id="39" pos="5088" userDrawn="1">
          <p15:clr>
            <a:srgbClr val="FBAE40"/>
          </p15:clr>
        </p15:guide>
        <p15:guide id="40" pos="5374" userDrawn="1">
          <p15:clr>
            <a:srgbClr val="FBAE40"/>
          </p15:clr>
        </p15:guide>
        <p15:guide id="41" pos="5658" userDrawn="1">
          <p15:clr>
            <a:srgbClr val="FBAE40"/>
          </p15:clr>
        </p15:guide>
        <p15:guide id="42" pos="5943" userDrawn="1">
          <p15:clr>
            <a:srgbClr val="FBAE40"/>
          </p15:clr>
        </p15:guide>
        <p15:guide id="43" pos="6229" userDrawn="1">
          <p15:clr>
            <a:srgbClr val="FBAE40"/>
          </p15:clr>
        </p15:guide>
        <p15:guide id="44" pos="6514" userDrawn="1">
          <p15:clr>
            <a:srgbClr val="FBAE40"/>
          </p15:clr>
        </p15:guide>
        <p15:guide id="45" pos="6798" userDrawn="1">
          <p15:clr>
            <a:srgbClr val="FBAE40"/>
          </p15:clr>
        </p15:guide>
        <p15:guide id="46" pos="7083" userDrawn="1">
          <p15:clr>
            <a:srgbClr val="FBAE40"/>
          </p15:clr>
        </p15:guide>
        <p15:guide id="47" pos="7369" userDrawn="1">
          <p15:clr>
            <a:srgbClr val="FBAE40"/>
          </p15:clr>
        </p15:guide>
        <p15:guide id="48" pos="7654" userDrawn="1">
          <p15:clr>
            <a:srgbClr val="FBAE40"/>
          </p15:clr>
        </p15:guide>
        <p15:guide id="49" pos="7939" userDrawn="1">
          <p15:clr>
            <a:srgbClr val="FBAE40"/>
          </p15:clr>
        </p15:guide>
        <p15:guide id="50" pos="8223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 (krótk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ymbol zastępczy obrazu 16">
            <a:extLst>
              <a:ext uri="{FF2B5EF4-FFF2-40B4-BE49-F238E27FC236}">
                <a16:creationId xmlns:a16="http://schemas.microsoft.com/office/drawing/2014/main" id="{69383BDA-94B1-6FB6-27E3-0CC3DEDF5A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8528819" cy="5221288"/>
          </a:xfrm>
          <a:custGeom>
            <a:avLst/>
            <a:gdLst>
              <a:gd name="connsiteX0" fmla="*/ 0 w 6784975"/>
              <a:gd name="connsiteY0" fmla="*/ 0 h 5221288"/>
              <a:gd name="connsiteX1" fmla="*/ 6784975 w 6784975"/>
              <a:gd name="connsiteY1" fmla="*/ 0 h 5221288"/>
              <a:gd name="connsiteX2" fmla="*/ 6784975 w 6784975"/>
              <a:gd name="connsiteY2" fmla="*/ 4500563 h 5221288"/>
              <a:gd name="connsiteX3" fmla="*/ 2825750 w 6784975"/>
              <a:gd name="connsiteY3" fmla="*/ 4500563 h 5221288"/>
              <a:gd name="connsiteX4" fmla="*/ 2825750 w 6784975"/>
              <a:gd name="connsiteY4" fmla="*/ 5221288 h 5221288"/>
              <a:gd name="connsiteX5" fmla="*/ 0 w 6784975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84975" h="5221288">
                <a:moveTo>
                  <a:pt x="0" y="0"/>
                </a:moveTo>
                <a:lnTo>
                  <a:pt x="6784975" y="0"/>
                </a:lnTo>
                <a:lnTo>
                  <a:pt x="6784975" y="4500563"/>
                </a:lnTo>
                <a:lnTo>
                  <a:pt x="2825750" y="4500563"/>
                </a:lnTo>
                <a:lnTo>
                  <a:pt x="2825750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38965D1A-9BC8-2AB7-6B73-C2BBDA5D66AA}"/>
              </a:ext>
            </a:extLst>
          </p:cNvPr>
          <p:cNvSpPr/>
          <p:nvPr userDrawn="1"/>
        </p:nvSpPr>
        <p:spPr>
          <a:xfrm>
            <a:off x="3552011" y="4500563"/>
            <a:ext cx="8598663" cy="1799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88270" y="5579563"/>
            <a:ext cx="7709423" cy="648546"/>
          </a:xfrm>
        </p:spPr>
        <p:txBody>
          <a:bodyPr anchor="t" anchorCtr="0">
            <a:normAutofit/>
          </a:bodyPr>
          <a:lstStyle>
            <a:lvl1pPr algn="l">
              <a:lnSpc>
                <a:spcPts val="3500"/>
              </a:lnSpc>
              <a:defRPr sz="28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888242" y="539751"/>
            <a:ext cx="2262432" cy="366725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D857886D-A165-4D54-8DB0-CE6586ECA8EC}" type="datetime1">
              <a:rPr lang="pl-PL" smtClean="0"/>
              <a:t>2026-06-15</a:t>
            </a:fld>
            <a:endParaRPr lang="pl-PL"/>
          </a:p>
        </p:txBody>
      </p:sp>
      <p:pic>
        <p:nvPicPr>
          <p:cNvPr id="8" name="Obraz 7" descr="logo Funduszy Europejskich">
            <a:extLst>
              <a:ext uri="{FF2B5EF4-FFF2-40B4-BE49-F238E27FC236}">
                <a16:creationId xmlns:a16="http://schemas.microsoft.com/office/drawing/2014/main" id="{70B23A41-17AB-76D8-3EFE-38FC22C5B5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57" y="6371047"/>
            <a:ext cx="2037946" cy="949192"/>
          </a:xfrm>
          <a:prstGeom prst="rect">
            <a:avLst/>
          </a:prstGeom>
        </p:spPr>
      </p:pic>
      <p:pic>
        <p:nvPicPr>
          <p:cNvPr id="10" name="Obraz 9" descr="flaga Unii Europejskie z dopiskiem dofinansowane przez Unię Europejską">
            <a:extLst>
              <a:ext uri="{FF2B5EF4-FFF2-40B4-BE49-F238E27FC236}">
                <a16:creationId xmlns:a16="http://schemas.microsoft.com/office/drawing/2014/main" id="{E8AB2AB5-3131-C310-7606-6899798511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018" y="6371047"/>
            <a:ext cx="3310188" cy="949192"/>
          </a:xfrm>
          <a:prstGeom prst="rect">
            <a:avLst/>
          </a:prstGeom>
        </p:spPr>
      </p:pic>
      <p:pic>
        <p:nvPicPr>
          <p:cNvPr id="12" name="Obraz 11" descr="barwy RP">
            <a:extLst>
              <a:ext uri="{FF2B5EF4-FFF2-40B4-BE49-F238E27FC236}">
                <a16:creationId xmlns:a16="http://schemas.microsoft.com/office/drawing/2014/main" id="{7C93677B-A16E-82CA-7FC4-B6B51516070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46" y="6370379"/>
            <a:ext cx="2815428" cy="950531"/>
          </a:xfrm>
          <a:prstGeom prst="rect">
            <a:avLst/>
          </a:prstGeom>
        </p:spPr>
      </p:pic>
      <p:pic>
        <p:nvPicPr>
          <p:cNvPr id="18" name="Obraz 17" descr="Obraz zawierający tekst&#10;&#10;Opis wygenerowany automatycznie">
            <a:extLst>
              <a:ext uri="{FF2B5EF4-FFF2-40B4-BE49-F238E27FC236}">
                <a16:creationId xmlns:a16="http://schemas.microsoft.com/office/drawing/2014/main" id="{EB4DB370-BCB9-D1E9-5613-5A9DCA5F311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12" y="4500563"/>
            <a:ext cx="4976807" cy="7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3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1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527" userDrawn="1">
          <p15:clr>
            <a:srgbClr val="FBAE40"/>
          </p15:clr>
        </p15:guide>
        <p15:guide id="24" pos="812" userDrawn="1">
          <p15:clr>
            <a:srgbClr val="FBAE40"/>
          </p15:clr>
        </p15:guide>
        <p15:guide id="25" pos="1097" userDrawn="1">
          <p15:clr>
            <a:srgbClr val="FBAE40"/>
          </p15:clr>
        </p15:guide>
        <p15:guide id="26" pos="1383" userDrawn="1">
          <p15:clr>
            <a:srgbClr val="FBAE40"/>
          </p15:clr>
        </p15:guide>
        <p15:guide id="27" pos="1668" userDrawn="1">
          <p15:clr>
            <a:srgbClr val="FBAE40"/>
          </p15:clr>
        </p15:guide>
        <p15:guide id="28" pos="1952" userDrawn="1">
          <p15:clr>
            <a:srgbClr val="FBAE40"/>
          </p15:clr>
        </p15:guide>
        <p15:guide id="29" pos="2237" userDrawn="1">
          <p15:clr>
            <a:srgbClr val="FBAE40"/>
          </p15:clr>
        </p15:guide>
        <p15:guide id="30" pos="2523" userDrawn="1">
          <p15:clr>
            <a:srgbClr val="FBAE40"/>
          </p15:clr>
        </p15:guide>
        <p15:guide id="31" pos="2808" userDrawn="1">
          <p15:clr>
            <a:srgbClr val="FBAE40"/>
          </p15:clr>
        </p15:guide>
        <p15:guide id="32" pos="3092" userDrawn="1">
          <p15:clr>
            <a:srgbClr val="FBAE40"/>
          </p15:clr>
        </p15:guide>
        <p15:guide id="33" pos="3378" userDrawn="1">
          <p15:clr>
            <a:srgbClr val="FBAE40"/>
          </p15:clr>
        </p15:guide>
        <p15:guide id="34" pos="3663" userDrawn="1">
          <p15:clr>
            <a:srgbClr val="FBAE40"/>
          </p15:clr>
        </p15:guide>
        <p15:guide id="35" pos="3948" userDrawn="1">
          <p15:clr>
            <a:srgbClr val="FBAE40"/>
          </p15:clr>
        </p15:guide>
        <p15:guide id="36" pos="4234" userDrawn="1">
          <p15:clr>
            <a:srgbClr val="FBAE40"/>
          </p15:clr>
        </p15:guide>
        <p15:guide id="37" pos="4518" userDrawn="1">
          <p15:clr>
            <a:srgbClr val="FBAE40"/>
          </p15:clr>
        </p15:guide>
        <p15:guide id="38" pos="4803" userDrawn="1">
          <p15:clr>
            <a:srgbClr val="FBAE40"/>
          </p15:clr>
        </p15:guide>
        <p15:guide id="39" pos="5088" userDrawn="1">
          <p15:clr>
            <a:srgbClr val="FBAE40"/>
          </p15:clr>
        </p15:guide>
        <p15:guide id="40" pos="5374" userDrawn="1">
          <p15:clr>
            <a:srgbClr val="FBAE40"/>
          </p15:clr>
        </p15:guide>
        <p15:guide id="41" pos="5658" userDrawn="1">
          <p15:clr>
            <a:srgbClr val="FBAE40"/>
          </p15:clr>
        </p15:guide>
        <p15:guide id="42" pos="5943" userDrawn="1">
          <p15:clr>
            <a:srgbClr val="FBAE40"/>
          </p15:clr>
        </p15:guide>
        <p15:guide id="43" pos="6229" userDrawn="1">
          <p15:clr>
            <a:srgbClr val="FBAE40"/>
          </p15:clr>
        </p15:guide>
        <p15:guide id="44" pos="6514" userDrawn="1">
          <p15:clr>
            <a:srgbClr val="FBAE40"/>
          </p15:clr>
        </p15:guide>
        <p15:guide id="45" pos="6798" userDrawn="1">
          <p15:clr>
            <a:srgbClr val="FBAE40"/>
          </p15:clr>
        </p15:guide>
        <p15:guide id="46" pos="7083" userDrawn="1">
          <p15:clr>
            <a:srgbClr val="FBAE40"/>
          </p15:clr>
        </p15:guide>
        <p15:guide id="47" pos="7369" userDrawn="1">
          <p15:clr>
            <a:srgbClr val="FBAE40"/>
          </p15:clr>
        </p15:guide>
        <p15:guide id="48" pos="7654" userDrawn="1">
          <p15:clr>
            <a:srgbClr val="FBAE40"/>
          </p15:clr>
        </p15:guide>
        <p15:guide id="49" pos="7939" userDrawn="1">
          <p15:clr>
            <a:srgbClr val="FBAE40"/>
          </p15:clr>
        </p15:guide>
        <p15:guide id="50" pos="8223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0D1F565A-4734-6B49-4F72-233C397DE031}"/>
              </a:ext>
            </a:extLst>
          </p:cNvPr>
          <p:cNvSpPr/>
          <p:nvPr userDrawn="1"/>
        </p:nvSpPr>
        <p:spPr>
          <a:xfrm>
            <a:off x="3552011" y="4500563"/>
            <a:ext cx="9045658" cy="21595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12E8330A-FFD8-2BBA-E745-7200C0738B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2107" y="0"/>
            <a:ext cx="8592675" cy="4859338"/>
          </a:xfrm>
          <a:custGeom>
            <a:avLst/>
            <a:gdLst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775 w 6835775"/>
              <a:gd name="connsiteY2" fmla="*/ 4500563 h 4859338"/>
              <a:gd name="connsiteX3" fmla="*/ 2155824 w 6835775"/>
              <a:gd name="connsiteY3" fmla="*/ 4500563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35775" h="4859338">
                <a:moveTo>
                  <a:pt x="0" y="0"/>
                </a:moveTo>
                <a:lnTo>
                  <a:pt x="6835775" y="0"/>
                </a:lnTo>
                <a:lnTo>
                  <a:pt x="6835775" y="4500563"/>
                </a:lnTo>
                <a:lnTo>
                  <a:pt x="2155824" y="4500563"/>
                </a:lnTo>
                <a:lnTo>
                  <a:pt x="2155824" y="4859338"/>
                </a:lnTo>
                <a:lnTo>
                  <a:pt x="0" y="48593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7BF7E1EF-0AB1-F3B1-F5CD-6A2AA3056193}"/>
              </a:ext>
            </a:extLst>
          </p:cNvPr>
          <p:cNvSpPr/>
          <p:nvPr userDrawn="1"/>
        </p:nvSpPr>
        <p:spPr>
          <a:xfrm>
            <a:off x="4908961" y="4500563"/>
            <a:ext cx="4525820" cy="359395"/>
          </a:xfrm>
          <a:prstGeom prst="rect">
            <a:avLst/>
          </a:prstGeom>
          <a:solidFill>
            <a:srgbClr val="005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03E2C530-5988-0861-50D8-1C7FE1662A60}"/>
              </a:ext>
            </a:extLst>
          </p:cNvPr>
          <p:cNvSpPr/>
          <p:nvPr userDrawn="1"/>
        </p:nvSpPr>
        <p:spPr>
          <a:xfrm>
            <a:off x="3552013" y="4500562"/>
            <a:ext cx="1356948" cy="3587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04993" y="5195720"/>
            <a:ext cx="8145682" cy="1320421"/>
          </a:xfrm>
        </p:spPr>
        <p:txBody>
          <a:bodyPr anchor="t" anchorCtr="0">
            <a:normAutofit/>
          </a:bodyPr>
          <a:lstStyle>
            <a:lvl1pPr algn="l">
              <a:lnSpc>
                <a:spcPts val="3500"/>
              </a:lnSpc>
              <a:defRPr sz="28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901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3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527" userDrawn="1">
          <p15:clr>
            <a:srgbClr val="FBAE40"/>
          </p15:clr>
        </p15:guide>
        <p15:guide id="24" pos="812" userDrawn="1">
          <p15:clr>
            <a:srgbClr val="FBAE40"/>
          </p15:clr>
        </p15:guide>
        <p15:guide id="25" pos="1097" userDrawn="1">
          <p15:clr>
            <a:srgbClr val="FBAE40"/>
          </p15:clr>
        </p15:guide>
        <p15:guide id="26" pos="1383" userDrawn="1">
          <p15:clr>
            <a:srgbClr val="FBAE40"/>
          </p15:clr>
        </p15:guide>
        <p15:guide id="27" pos="1668" userDrawn="1">
          <p15:clr>
            <a:srgbClr val="FBAE40"/>
          </p15:clr>
        </p15:guide>
        <p15:guide id="28" pos="1952" userDrawn="1">
          <p15:clr>
            <a:srgbClr val="FBAE40"/>
          </p15:clr>
        </p15:guide>
        <p15:guide id="29" pos="2237" userDrawn="1">
          <p15:clr>
            <a:srgbClr val="FBAE40"/>
          </p15:clr>
        </p15:guide>
        <p15:guide id="30" pos="2523" userDrawn="1">
          <p15:clr>
            <a:srgbClr val="FBAE40"/>
          </p15:clr>
        </p15:guide>
        <p15:guide id="31" pos="2808" userDrawn="1">
          <p15:clr>
            <a:srgbClr val="FBAE40"/>
          </p15:clr>
        </p15:guide>
        <p15:guide id="32" pos="3092" userDrawn="1">
          <p15:clr>
            <a:srgbClr val="FBAE40"/>
          </p15:clr>
        </p15:guide>
        <p15:guide id="33" pos="3378" userDrawn="1">
          <p15:clr>
            <a:srgbClr val="FBAE40"/>
          </p15:clr>
        </p15:guide>
        <p15:guide id="34" pos="3663" userDrawn="1">
          <p15:clr>
            <a:srgbClr val="FBAE40"/>
          </p15:clr>
        </p15:guide>
        <p15:guide id="35" pos="3948" userDrawn="1">
          <p15:clr>
            <a:srgbClr val="FBAE40"/>
          </p15:clr>
        </p15:guide>
        <p15:guide id="36" pos="4234" userDrawn="1">
          <p15:clr>
            <a:srgbClr val="FBAE40"/>
          </p15:clr>
        </p15:guide>
        <p15:guide id="37" pos="4518" userDrawn="1">
          <p15:clr>
            <a:srgbClr val="FBAE40"/>
          </p15:clr>
        </p15:guide>
        <p15:guide id="38" pos="4803" userDrawn="1">
          <p15:clr>
            <a:srgbClr val="FBAE40"/>
          </p15:clr>
        </p15:guide>
        <p15:guide id="39" pos="5088" userDrawn="1">
          <p15:clr>
            <a:srgbClr val="FBAE40"/>
          </p15:clr>
        </p15:guide>
        <p15:guide id="40" pos="5374" userDrawn="1">
          <p15:clr>
            <a:srgbClr val="FBAE40"/>
          </p15:clr>
        </p15:guide>
        <p15:guide id="41" pos="5658" userDrawn="1">
          <p15:clr>
            <a:srgbClr val="FBAE40"/>
          </p15:clr>
        </p15:guide>
        <p15:guide id="42" pos="5943" userDrawn="1">
          <p15:clr>
            <a:srgbClr val="FBAE40"/>
          </p15:clr>
        </p15:guide>
        <p15:guide id="43" pos="6229" userDrawn="1">
          <p15:clr>
            <a:srgbClr val="FBAE40"/>
          </p15:clr>
        </p15:guide>
        <p15:guide id="44" pos="6514" userDrawn="1">
          <p15:clr>
            <a:srgbClr val="FBAE40"/>
          </p15:clr>
        </p15:guide>
        <p15:guide id="45" pos="6798" userDrawn="1">
          <p15:clr>
            <a:srgbClr val="FBAE40"/>
          </p15:clr>
        </p15:guide>
        <p15:guide id="46" pos="7083" userDrawn="1">
          <p15:clr>
            <a:srgbClr val="FBAE40"/>
          </p15:clr>
        </p15:guide>
        <p15:guide id="47" pos="7369" userDrawn="1">
          <p15:clr>
            <a:srgbClr val="FBAE40"/>
          </p15:clr>
        </p15:guide>
        <p15:guide id="48" pos="7654" userDrawn="1">
          <p15:clr>
            <a:srgbClr val="FBAE40"/>
          </p15:clr>
        </p15:guide>
        <p15:guide id="49" pos="7939" userDrawn="1">
          <p15:clr>
            <a:srgbClr val="FBAE40"/>
          </p15:clr>
        </p15:guide>
        <p15:guide id="50" pos="8223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ajd - tytuł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 hidden="1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1B42B789-C1F5-DC16-C5E4-9024154D6E08}"/>
              </a:ext>
            </a:extLst>
          </p:cNvPr>
          <p:cNvSpPr/>
          <p:nvPr userDrawn="1"/>
        </p:nvSpPr>
        <p:spPr>
          <a:xfrm>
            <a:off x="2646049" y="-1"/>
            <a:ext cx="9502629" cy="179388"/>
          </a:xfrm>
          <a:prstGeom prst="rect">
            <a:avLst/>
          </a:prstGeom>
          <a:solidFill>
            <a:srgbClr val="007033"/>
          </a:solidFill>
          <a:ln>
            <a:solidFill>
              <a:srgbClr val="007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8F275C4F-DD33-C1BA-41E1-17E6DFF9FD13}"/>
              </a:ext>
            </a:extLst>
          </p:cNvPr>
          <p:cNvSpPr/>
          <p:nvPr userDrawn="1"/>
        </p:nvSpPr>
        <p:spPr>
          <a:xfrm>
            <a:off x="1289102" y="0"/>
            <a:ext cx="1354805" cy="17938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5279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lajd - tytuł + 2 elementy zawartości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9580" y="1979837"/>
            <a:ext cx="5204044" cy="468001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6150" y="1979613"/>
            <a:ext cx="5204044" cy="468022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4000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- tytuł + zdjęcie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9887" y="899837"/>
            <a:ext cx="5430307" cy="1080001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19887" y="1979837"/>
            <a:ext cx="5430787" cy="468000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Symbol zastępczy obrazu 6">
            <a:extLst>
              <a:ext uri="{FF2B5EF4-FFF2-40B4-BE49-F238E27FC236}">
                <a16:creationId xmlns:a16="http://schemas.microsoft.com/office/drawing/2014/main" id="{E681B9F9-7BA5-2D43-A1BD-8AF5D02506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900113"/>
            <a:ext cx="6267904" cy="5759726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</a:p>
        </p:txBody>
      </p:sp>
    </p:spTree>
    <p:extLst>
      <p:ext uri="{BB962C8B-B14F-4D97-AF65-F5344CB8AC3E}">
        <p14:creationId xmlns:p14="http://schemas.microsoft.com/office/powerpoint/2010/main" val="1453987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Slajd - tytuł + zawartość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9991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Slajd - tytuł + 2 elementy zawartości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9580" y="1979837"/>
            <a:ext cx="5204044" cy="468001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6150" y="1979613"/>
            <a:ext cx="5204044" cy="468022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A72189C-757E-47DF-313E-E0F36399C0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5970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89102" y="899837"/>
            <a:ext cx="10861093" cy="108000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9581" y="1979837"/>
            <a:ext cx="10861094" cy="46800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  <a:endParaRPr lang="en-US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617E16B8-2BD0-D12E-978E-94E428DF9717}"/>
              </a:ext>
            </a:extLst>
          </p:cNvPr>
          <p:cNvSpPr/>
          <p:nvPr userDrawn="1"/>
        </p:nvSpPr>
        <p:spPr>
          <a:xfrm>
            <a:off x="1289535" y="0"/>
            <a:ext cx="1358509" cy="1793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62915FD-1FF3-5CF3-5C57-034114B5E6A2}"/>
              </a:ext>
            </a:extLst>
          </p:cNvPr>
          <p:cNvSpPr/>
          <p:nvPr userDrawn="1"/>
        </p:nvSpPr>
        <p:spPr>
          <a:xfrm>
            <a:off x="2648044" y="0"/>
            <a:ext cx="9502149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026AD61-FC69-65FC-05E3-06AA14C89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1730" y="7019837"/>
            <a:ext cx="1357577" cy="180000"/>
          </a:xfrm>
          <a:prstGeom prst="rect">
            <a:avLst/>
          </a:prstGeom>
          <a:noFill/>
        </p:spPr>
        <p:txBody>
          <a:bodyPr vert="horz" lIns="0" tIns="72000" rIns="0" bIns="72000" rtlCol="0" anchor="ctr" anchorCtr="0"/>
          <a:lstStyle>
            <a:lvl1pPr algn="r">
              <a:defRPr sz="10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EB4015AA-59F6-416B-87A6-8E3D940284E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6163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25" r:id="rId2"/>
    <p:sldLayoutId id="2147483720" r:id="rId3"/>
    <p:sldLayoutId id="2147483721" r:id="rId4"/>
    <p:sldLayoutId id="2147483710" r:id="rId5"/>
    <p:sldLayoutId id="2147483712" r:id="rId6"/>
    <p:sldLayoutId id="2147483726" r:id="rId7"/>
    <p:sldLayoutId id="2147483740" r:id="rId8"/>
    <p:sldLayoutId id="2147483723" r:id="rId9"/>
    <p:sldLayoutId id="2147483728" r:id="rId10"/>
  </p:sldLayoutIdLst>
  <p:hf hdr="0" ftr="0"/>
  <p:txStyles>
    <p:titleStyle>
      <a:lvl1pPr algn="l" defTabSz="1007943" rtl="0" eaLnBrk="1" latinLnBrk="0" hangingPunct="1">
        <a:lnSpc>
          <a:spcPts val="3600"/>
        </a:lnSpc>
        <a:spcBef>
          <a:spcPct val="0"/>
        </a:spcBef>
        <a:buNone/>
        <a:defRPr sz="2800" b="1" kern="1200">
          <a:solidFill>
            <a:schemeClr val="tx2"/>
          </a:solidFill>
          <a:latin typeface="Open Sans" pitchFamily="2" charset="0"/>
          <a:ea typeface="Open Sans" pitchFamily="2" charset="0"/>
          <a:cs typeface="Open Sans" pitchFamily="2" charset="0"/>
        </a:defRPr>
      </a:lvl1pPr>
    </p:titleStyle>
    <p:bodyStyle>
      <a:lvl1pPr marL="251986" indent="-251986" algn="l" defTabSz="1007943" rtl="0" eaLnBrk="1" latinLnBrk="0" hangingPunct="1">
        <a:lnSpc>
          <a:spcPts val="2400"/>
        </a:lnSpc>
        <a:spcBef>
          <a:spcPts val="1102"/>
        </a:spcBef>
        <a:buClr>
          <a:schemeClr val="accent1"/>
        </a:buClr>
        <a:buFontTx/>
        <a:buBlip>
          <a:blip r:embed="rId12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1pPr>
      <a:lvl2pPr marL="755957" indent="-251986" algn="l" defTabSz="1007943" rtl="0" eaLnBrk="1" latinLnBrk="0" hangingPunct="1">
        <a:lnSpc>
          <a:spcPts val="2400"/>
        </a:lnSpc>
        <a:spcBef>
          <a:spcPts val="551"/>
        </a:spcBef>
        <a:buFontTx/>
        <a:buBlip>
          <a:blip r:embed="rId13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2pPr>
      <a:lvl3pPr marL="1259929" indent="-251986" algn="l" defTabSz="1007943" rtl="0" eaLnBrk="1" latinLnBrk="0" hangingPunct="1">
        <a:lnSpc>
          <a:spcPts val="2400"/>
        </a:lnSpc>
        <a:spcBef>
          <a:spcPts val="551"/>
        </a:spcBef>
        <a:buFontTx/>
        <a:buBlip>
          <a:blip r:embed="rId14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3pPr>
      <a:lvl4pPr marL="1763900" indent="-251986" algn="l" defTabSz="1007943" rtl="0" eaLnBrk="1" latinLnBrk="0" hangingPunct="1">
        <a:lnSpc>
          <a:spcPts val="2400"/>
        </a:lnSpc>
        <a:spcBef>
          <a:spcPts val="55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4pPr>
      <a:lvl5pPr marL="2267872" indent="-251986" algn="l" defTabSz="1007943" rtl="0" eaLnBrk="1" latinLnBrk="0" hangingPunct="1">
        <a:lnSpc>
          <a:spcPts val="2400"/>
        </a:lnSpc>
        <a:spcBef>
          <a:spcPts val="55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43" userDrawn="1">
          <p15:clr>
            <a:srgbClr val="F26B43"/>
          </p15:clr>
        </p15:guide>
        <p15:guide id="2" pos="527" userDrawn="1">
          <p15:clr>
            <a:srgbClr val="F26B43"/>
          </p15:clr>
        </p15:guide>
        <p15:guide id="3" pos="812" userDrawn="1">
          <p15:clr>
            <a:srgbClr val="F26B43"/>
          </p15:clr>
        </p15:guide>
        <p15:guide id="4" pos="1097" userDrawn="1">
          <p15:clr>
            <a:srgbClr val="F26B43"/>
          </p15:clr>
        </p15:guide>
        <p15:guide id="5" pos="1383" userDrawn="1">
          <p15:clr>
            <a:srgbClr val="F26B43"/>
          </p15:clr>
        </p15:guide>
        <p15:guide id="6" pos="1668" userDrawn="1">
          <p15:clr>
            <a:srgbClr val="F26B43"/>
          </p15:clr>
        </p15:guide>
        <p15:guide id="7" pos="1952" userDrawn="1">
          <p15:clr>
            <a:srgbClr val="F26B43"/>
          </p15:clr>
        </p15:guide>
        <p15:guide id="8" pos="2237" userDrawn="1">
          <p15:clr>
            <a:srgbClr val="F26B43"/>
          </p15:clr>
        </p15:guide>
        <p15:guide id="9" pos="2523" userDrawn="1">
          <p15:clr>
            <a:srgbClr val="F26B43"/>
          </p15:clr>
        </p15:guide>
        <p15:guide id="10" pos="2808" userDrawn="1">
          <p15:clr>
            <a:srgbClr val="F26B43"/>
          </p15:clr>
        </p15:guide>
        <p15:guide id="11" pos="3092" userDrawn="1">
          <p15:clr>
            <a:srgbClr val="F26B43"/>
          </p15:clr>
        </p15:guide>
        <p15:guide id="12" pos="3378" userDrawn="1">
          <p15:clr>
            <a:srgbClr val="F26B43"/>
          </p15:clr>
        </p15:guide>
        <p15:guide id="13" pos="3663" userDrawn="1">
          <p15:clr>
            <a:srgbClr val="F26B43"/>
          </p15:clr>
        </p15:guide>
        <p15:guide id="14" pos="3948" userDrawn="1">
          <p15:clr>
            <a:srgbClr val="F26B43"/>
          </p15:clr>
        </p15:guide>
        <p15:guide id="15" pos="4234" userDrawn="1">
          <p15:clr>
            <a:srgbClr val="F26B43"/>
          </p15:clr>
        </p15:guide>
        <p15:guide id="16" pos="4518" userDrawn="1">
          <p15:clr>
            <a:srgbClr val="F26B43"/>
          </p15:clr>
        </p15:guide>
        <p15:guide id="17" pos="4803" userDrawn="1">
          <p15:clr>
            <a:srgbClr val="F26B43"/>
          </p15:clr>
        </p15:guide>
        <p15:guide id="18" pos="5088" userDrawn="1">
          <p15:clr>
            <a:srgbClr val="F26B43"/>
          </p15:clr>
        </p15:guide>
        <p15:guide id="19" pos="5374" userDrawn="1">
          <p15:clr>
            <a:srgbClr val="F26B43"/>
          </p15:clr>
        </p15:guide>
        <p15:guide id="20" pos="5658" userDrawn="1">
          <p15:clr>
            <a:srgbClr val="F26B43"/>
          </p15:clr>
        </p15:guide>
        <p15:guide id="21" pos="5943" userDrawn="1">
          <p15:clr>
            <a:srgbClr val="F26B43"/>
          </p15:clr>
        </p15:guide>
        <p15:guide id="22" pos="6229" userDrawn="1">
          <p15:clr>
            <a:srgbClr val="F26B43"/>
          </p15:clr>
        </p15:guide>
        <p15:guide id="23" pos="6514" userDrawn="1">
          <p15:clr>
            <a:srgbClr val="F26B43"/>
          </p15:clr>
        </p15:guide>
        <p15:guide id="24" pos="6798" userDrawn="1">
          <p15:clr>
            <a:srgbClr val="F26B43"/>
          </p15:clr>
        </p15:guide>
        <p15:guide id="25" pos="7083" userDrawn="1">
          <p15:clr>
            <a:srgbClr val="F26B43"/>
          </p15:clr>
        </p15:guide>
        <p15:guide id="26" pos="7369" userDrawn="1">
          <p15:clr>
            <a:srgbClr val="F26B43"/>
          </p15:clr>
        </p15:guide>
        <p15:guide id="27" pos="7654" userDrawn="1">
          <p15:clr>
            <a:srgbClr val="F26B43"/>
          </p15:clr>
        </p15:guide>
        <p15:guide id="28" pos="7939" userDrawn="1">
          <p15:clr>
            <a:srgbClr val="F26B43"/>
          </p15:clr>
        </p15:guide>
        <p15:guide id="29" pos="8223" userDrawn="1">
          <p15:clr>
            <a:srgbClr val="F26B43"/>
          </p15:clr>
        </p15:guide>
        <p15:guide id="30" orient="horz" pos="113" userDrawn="1">
          <p15:clr>
            <a:srgbClr val="F26B43"/>
          </p15:clr>
        </p15:guide>
        <p15:guide id="31" orient="horz" pos="340" userDrawn="1">
          <p15:clr>
            <a:srgbClr val="F26B43"/>
          </p15:clr>
        </p15:guide>
        <p15:guide id="32" orient="horz" pos="567" userDrawn="1">
          <p15:clr>
            <a:srgbClr val="F26B43"/>
          </p15:clr>
        </p15:guide>
        <p15:guide id="33" orient="horz" pos="794" userDrawn="1">
          <p15:clr>
            <a:srgbClr val="F26B43"/>
          </p15:clr>
        </p15:guide>
        <p15:guide id="34" orient="horz" pos="1020" userDrawn="1">
          <p15:clr>
            <a:srgbClr val="F26B43"/>
          </p15:clr>
        </p15:guide>
        <p15:guide id="35" orient="horz" pos="1247" userDrawn="1">
          <p15:clr>
            <a:srgbClr val="F26B43"/>
          </p15:clr>
        </p15:guide>
        <p15:guide id="36" orient="horz" pos="1474" userDrawn="1">
          <p15:clr>
            <a:srgbClr val="F26B43"/>
          </p15:clr>
        </p15:guide>
        <p15:guide id="37" orient="horz" pos="1701" userDrawn="1">
          <p15:clr>
            <a:srgbClr val="F26B43"/>
          </p15:clr>
        </p15:guide>
        <p15:guide id="38" orient="horz" pos="1927" userDrawn="1">
          <p15:clr>
            <a:srgbClr val="F26B43"/>
          </p15:clr>
        </p15:guide>
        <p15:guide id="39" orient="horz" pos="2154" userDrawn="1">
          <p15:clr>
            <a:srgbClr val="F26B43"/>
          </p15:clr>
        </p15:guide>
        <p15:guide id="40" orient="horz" pos="2381" userDrawn="1">
          <p15:clr>
            <a:srgbClr val="F26B43"/>
          </p15:clr>
        </p15:guide>
        <p15:guide id="41" orient="horz" pos="2608" userDrawn="1">
          <p15:clr>
            <a:srgbClr val="F26B43"/>
          </p15:clr>
        </p15:guide>
        <p15:guide id="42" orient="horz" pos="2835" userDrawn="1">
          <p15:clr>
            <a:srgbClr val="F26B43"/>
          </p15:clr>
        </p15:guide>
        <p15:guide id="43" orient="horz" pos="3061" userDrawn="1">
          <p15:clr>
            <a:srgbClr val="F26B43"/>
          </p15:clr>
        </p15:guide>
        <p15:guide id="44" orient="horz" pos="3288" userDrawn="1">
          <p15:clr>
            <a:srgbClr val="F26B43"/>
          </p15:clr>
        </p15:guide>
        <p15:guide id="45" orient="horz" pos="3515" userDrawn="1">
          <p15:clr>
            <a:srgbClr val="F26B43"/>
          </p15:clr>
        </p15:guide>
        <p15:guide id="46" orient="horz" pos="3742" userDrawn="1">
          <p15:clr>
            <a:srgbClr val="F26B43"/>
          </p15:clr>
        </p15:guide>
        <p15:guide id="47" orient="horz" pos="3968" userDrawn="1">
          <p15:clr>
            <a:srgbClr val="F26B43"/>
          </p15:clr>
        </p15:guide>
        <p15:guide id="48" orient="horz" pos="4195" userDrawn="1">
          <p15:clr>
            <a:srgbClr val="F26B43"/>
          </p15:clr>
        </p15:guide>
        <p15:guide id="49" orient="horz" pos="4422" userDrawn="1">
          <p15:clr>
            <a:srgbClr val="F26B43"/>
          </p15:clr>
        </p15:guide>
        <p15:guide id="50" orient="horz" pos="46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www.feniks.gov.pl/strony/dowiedz-sie-wiecej-o-programie/promocja-programu/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promocja@nfosigw.gov.pl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hyperlink" Target="mailto:kiw@nfosigw.gov.pl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niks.gov.pl/media/149056/podrecznik_marzec.pd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mapadotacji.gov.pl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mapadotacji.gov.pl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feniks.gov.pl/strony/dowiedz-sie-wiecej-o-programie/promocja-programu/" TargetMode="Externa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unduszeeuropejskie.gov.pl/strony/o-funduszach/dokumenty/wytyczne-dotyczace-realizacji-zasad-rownosciowych-w-ramach-funduszy-unijnych-na-lata-2021-2027-1/" TargetMode="External"/><Relationship Id="rId2" Type="http://schemas.openxmlformats.org/officeDocument/2006/relationships/hyperlink" Target="https://www.funduszeeuropejskie.gov.pl/media/148700/wytyczne_032025.pdf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pl/web/nfosigw/fundusze-europejskie-na-infrastrukture-klimat-i-srodowisko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eniks.gov.pl/strony/dowiedz-sie-wiecej-o-programie/promocja-programu/#Ksi%C4%99ga%20wizualizacji" TargetMode="External"/><Relationship Id="rId3" Type="http://schemas.openxmlformats.org/officeDocument/2006/relationships/image" Target="../media/image25.png"/><Relationship Id="rId7" Type="http://schemas.openxmlformats.org/officeDocument/2006/relationships/hyperlink" Target="https://www.feniks.gov.pl/media/149056/podrecznik_marzec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feniks.gov.pl/strony/dowiedz-sie-wiecej-o-programie/promocja-programu/#Strategia%20komunikacji" TargetMode="External"/><Relationship Id="rId5" Type="http://schemas.openxmlformats.org/officeDocument/2006/relationships/hyperlink" Target="https://www.funduszeeuropejskie.gov.pl/strony/o-funduszach/fundusze-na-lata-2021-2027/prawo-i-dokumenty/wytyczne/wytyczne-dotyczace-informacji-i-promocji-funduszy-europejskich-na-lata-2021-2027/" TargetMode="External"/><Relationship Id="rId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eniks.gov.pl/media/129889/karta_wizualizacji_fe_na_Infrastrukture_klimat_srodowisko.pdf" TargetMode="External"/><Relationship Id="rId3" Type="http://schemas.openxmlformats.org/officeDocument/2006/relationships/image" Target="../media/image25.png"/><Relationship Id="rId7" Type="http://schemas.openxmlformats.org/officeDocument/2006/relationships/hyperlink" Target="https://www.feniks.gov.pl/media/149056/podrecznik_marzec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feniks.gov.pl/media/111705/KTW_marki_FE_2021-2027.pdf" TargetMode="External"/><Relationship Id="rId5" Type="http://schemas.openxmlformats.org/officeDocument/2006/relationships/hyperlink" Target="http://www.feniks.gov.pl/" TargetMode="External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">
            <a:extLst>
              <a:ext uri="{FF2B5EF4-FFF2-40B4-BE49-F238E27FC236}">
                <a16:creationId xmlns:a16="http://schemas.microsoft.com/office/drawing/2014/main" id="{25C1F810-5A2C-73E7-E2EA-32E6C2F66B7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 bwMode="auto">
          <a:xfrm>
            <a:off x="383183" y="5097335"/>
            <a:ext cx="12673408" cy="553510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4572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9144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13716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18288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l-PL" altLang="pl-PL" sz="2400" dirty="0">
                <a:solidFill>
                  <a:srgbClr val="002073"/>
                </a:solidFill>
                <a:latin typeface="Open Sans" panose="020B0806030504020204" pitchFamily="34" charset="0"/>
                <a:cs typeface="Open Sans" panose="020B0806030504020204" pitchFamily="34" charset="0"/>
              </a:rPr>
              <a:t>Promocja i oznakowanie projektu </a:t>
            </a:r>
            <a:br>
              <a:rPr lang="pl-PL" altLang="pl-PL" sz="2400" dirty="0">
                <a:solidFill>
                  <a:srgbClr val="002073"/>
                </a:solidFill>
                <a:latin typeface="Open Sans" panose="020B0806030504020204" pitchFamily="34" charset="0"/>
                <a:cs typeface="Open Sans" panose="020B0806030504020204" pitchFamily="34" charset="0"/>
              </a:rPr>
            </a:br>
            <a:r>
              <a:rPr lang="pl-PL" altLang="pl-PL" sz="2400" dirty="0" err="1">
                <a:solidFill>
                  <a:srgbClr val="002073"/>
                </a:solidFill>
                <a:latin typeface="Open Sans" panose="020B0806030504020204" pitchFamily="34" charset="0"/>
                <a:cs typeface="Open Sans" panose="020B0806030504020204" pitchFamily="34" charset="0"/>
              </a:rPr>
              <a:t>FEnIKS</a:t>
            </a:r>
            <a:r>
              <a:rPr lang="pl-PL" altLang="pl-PL" sz="2400" dirty="0">
                <a:solidFill>
                  <a:srgbClr val="002073"/>
                </a:solidFill>
                <a:latin typeface="Open Sans" panose="020B0806030504020204" pitchFamily="34" charset="0"/>
                <a:cs typeface="Open Sans" panose="020B0806030504020204" pitchFamily="34" charset="0"/>
              </a:rPr>
              <a:t> 2021-2027</a:t>
            </a:r>
          </a:p>
        </p:txBody>
      </p:sp>
      <p:pic>
        <p:nvPicPr>
          <p:cNvPr id="4" name="Obraz 3" descr="Obraz zawierający krajobraz, na wolnym powietrzu, trawa, niebo&#10;&#10;Opis wygenerowany automatycznie">
            <a:extLst>
              <a:ext uri="{FF2B5EF4-FFF2-40B4-BE49-F238E27FC236}">
                <a16:creationId xmlns:a16="http://schemas.microsoft.com/office/drawing/2014/main" id="{79186D41-AE21-F972-9D13-80E94C5A64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2" b="35926"/>
          <a:stretch/>
        </p:blipFill>
        <p:spPr>
          <a:xfrm>
            <a:off x="469" y="619275"/>
            <a:ext cx="13438837" cy="4224514"/>
          </a:xfrm>
          <a:prstGeom prst="rect">
            <a:avLst/>
          </a:prstGeom>
        </p:spPr>
      </p:pic>
      <p:sp>
        <p:nvSpPr>
          <p:cNvPr id="14" name="Tytuł 1">
            <a:extLst>
              <a:ext uri="{FF2B5EF4-FFF2-40B4-BE49-F238E27FC236}">
                <a16:creationId xmlns:a16="http://schemas.microsoft.com/office/drawing/2014/main" id="{13CA0706-8249-3742-85AE-F68EDE7037D0}"/>
              </a:ext>
            </a:extLst>
          </p:cNvPr>
          <p:cNvSpPr txBox="1">
            <a:spLocks/>
          </p:cNvSpPr>
          <p:nvPr/>
        </p:nvSpPr>
        <p:spPr bwMode="auto">
          <a:xfrm>
            <a:off x="3375844" y="5650845"/>
            <a:ext cx="7344816" cy="736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4572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9144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13716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18288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 eaLnBrk="1" hangingPunct="1">
              <a:lnSpc>
                <a:spcPts val="3000"/>
              </a:lnSpc>
            </a:pPr>
            <a:endParaRPr lang="pl-PL" altLang="pl-PL" sz="1400" b="0" dirty="0">
              <a:solidFill>
                <a:srgbClr val="002073"/>
              </a:solidFill>
              <a:latin typeface="Open Sans" panose="020B0806030504020204" pitchFamily="34" charset="0"/>
              <a:cs typeface="Open Sans" panose="020B0806030504020204" pitchFamily="34" charset="0"/>
            </a:endParaRPr>
          </a:p>
          <a:p>
            <a:pPr algn="ctr" eaLnBrk="1" hangingPunct="1">
              <a:lnSpc>
                <a:spcPts val="3000"/>
              </a:lnSpc>
            </a:pPr>
            <a:r>
              <a:rPr lang="pl-PL" altLang="pl-PL" b="0" dirty="0">
                <a:solidFill>
                  <a:srgbClr val="002073"/>
                </a:solidFill>
                <a:latin typeface="Open Sans" panose="020B0806030504020204" pitchFamily="34" charset="0"/>
                <a:cs typeface="Open Sans" panose="020B0806030504020204" pitchFamily="34" charset="0"/>
              </a:rPr>
              <a:t>Warszawa, 22 czerwca 2026 r. 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00B03E41-BEFE-8873-57E5-B9E5EB0E7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19287" y="7308229"/>
            <a:ext cx="11457930" cy="2514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845086EB-7162-88C4-F711-2E08CD9ABF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137" y="619274"/>
            <a:ext cx="8300926" cy="2096613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Obraz 5" descr="Obraz zawierający tekst, zrzut ekranu, Czcionka, Grafika&#10;&#10;Opis wygenerowany automatycznie">
            <a:extLst>
              <a:ext uri="{FF2B5EF4-FFF2-40B4-BE49-F238E27FC236}">
                <a16:creationId xmlns:a16="http://schemas.microsoft.com/office/drawing/2014/main" id="{6575F6C1-471D-456B-703A-83AB81F6002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693" y="620981"/>
            <a:ext cx="8352723" cy="3525727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6F7F1958-129D-3C21-959B-2B10DA22850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163" y="6373231"/>
            <a:ext cx="11139885" cy="110456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ABE07792-C223-6B00-2AEF-A52F2DE43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808" y="1128488"/>
            <a:ext cx="9069679" cy="4925533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96D303B-4681-F85D-32BA-1284AEBCDD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10</a:t>
            </a:fld>
            <a:endParaRPr lang="pl-PL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9551C890-8E7A-846B-2108-95836B7F4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9340" y="1259557"/>
            <a:ext cx="10861094" cy="1368152"/>
          </a:xfrm>
        </p:spPr>
        <p:txBody>
          <a:bodyPr/>
          <a:lstStyle/>
          <a:p>
            <a:pPr marL="0" indent="0" algn="ctr">
              <a:buNone/>
            </a:pPr>
            <a:r>
              <a:rPr lang="pl-PL" sz="2400" b="0" i="0" u="none" strike="noStrike" baseline="0">
                <a:solidFill>
                  <a:schemeClr val="tx2"/>
                </a:solidFill>
                <a:latin typeface="Open Sans" panose="020B0806030504020204" pitchFamily="34" charset="0"/>
              </a:rPr>
              <a:t>Główne zestawienie znaków:</a:t>
            </a:r>
          </a:p>
          <a:p>
            <a:pPr marL="0" indent="0">
              <a:buNone/>
            </a:pPr>
            <a:endParaRPr lang="pl-PL"/>
          </a:p>
        </p:txBody>
      </p:sp>
      <p:sp>
        <p:nvSpPr>
          <p:cNvPr id="8" name="Symbol zastępczy zawartości 5">
            <a:extLst>
              <a:ext uri="{FF2B5EF4-FFF2-40B4-BE49-F238E27FC236}">
                <a16:creationId xmlns:a16="http://schemas.microsoft.com/office/drawing/2014/main" id="{94074A63-2050-0B8F-0A25-10E9DC837B4E}"/>
              </a:ext>
            </a:extLst>
          </p:cNvPr>
          <p:cNvSpPr txBox="1">
            <a:spLocks/>
          </p:cNvSpPr>
          <p:nvPr/>
        </p:nvSpPr>
        <p:spPr>
          <a:xfrm>
            <a:off x="1299776" y="5744519"/>
            <a:ext cx="10861094" cy="64787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51986" indent="-251986" algn="l" defTabSz="1007943" rtl="0" eaLnBrk="1" latinLnBrk="0" hangingPunct="1">
              <a:lnSpc>
                <a:spcPts val="2400"/>
              </a:lnSpc>
              <a:spcBef>
                <a:spcPts val="1102"/>
              </a:spcBef>
              <a:buClr>
                <a:schemeClr val="accent1"/>
              </a:buClr>
              <a:buFontTx/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755957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Tx/>
              <a:buBlip>
                <a:blip r:embed="rId4"/>
              </a:buBlip>
              <a:defRPr sz="22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259929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Tx/>
              <a:buBlip>
                <a:blip r:embed="rId5"/>
              </a:buBlip>
              <a:defRPr sz="22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763900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267872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b="1" i="0" u="none" strike="noStrike" baseline="0">
                <a:solidFill>
                  <a:schemeClr val="tx2"/>
                </a:solidFill>
                <a:latin typeface="Open Sans" panose="020B0806030504020204" pitchFamily="34" charset="0"/>
              </a:rPr>
              <a:t>Uwaga! </a:t>
            </a:r>
            <a:r>
              <a:rPr lang="pl-PL" b="1">
                <a:solidFill>
                  <a:schemeClr val="tx2"/>
                </a:solidFill>
                <a:latin typeface="Open Sans" panose="020B0806030504020204" pitchFamily="34" charset="0"/>
              </a:rPr>
              <a:t>Znak barw RP NIE występuje w wersji czarno-białej!</a:t>
            </a:r>
            <a:endParaRPr lang="pl-PL" b="1" i="0" u="none" strike="noStrike" baseline="0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DAB49F4-1BC8-8708-D83F-B0F0563A0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102" y="539477"/>
            <a:ext cx="10861093" cy="589011"/>
          </a:xfrm>
        </p:spPr>
        <p:txBody>
          <a:bodyPr/>
          <a:lstStyle/>
          <a:p>
            <a:r>
              <a:rPr lang="pl-PL" sz="2800" b="1" i="0" u="none" strike="noStrike" baseline="0">
                <a:solidFill>
                  <a:srgbClr val="001F73"/>
                </a:solidFill>
                <a:latin typeface="Open Sans" panose="020B0806030504020204" pitchFamily="34" charset="0"/>
              </a:rPr>
              <a:t>Oznaczenie czarno-białe</a:t>
            </a:r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2AAED3E-AA6A-CCF1-81C2-1B66BFB43FA9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299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96D303B-4681-F85D-32BA-1284AEBCDD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11</a:t>
            </a:fld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DAB49F4-1BC8-8708-D83F-B0F0563A0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102" y="539477"/>
            <a:ext cx="10861093" cy="589011"/>
          </a:xfrm>
        </p:spPr>
        <p:txBody>
          <a:bodyPr/>
          <a:lstStyle/>
          <a:p>
            <a:r>
              <a:rPr lang="pl-PL" sz="2800" b="1" i="0" u="none" strike="noStrike" baseline="0">
                <a:solidFill>
                  <a:srgbClr val="001F73"/>
                </a:solidFill>
                <a:latin typeface="Open Sans" panose="020B0806030504020204" pitchFamily="34" charset="0"/>
              </a:rPr>
              <a:t>Oznaczenie czarno-białe</a:t>
            </a:r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E3C3A78-D08E-9E8F-B229-885D25A7EB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00" r="4427"/>
          <a:stretch/>
        </p:blipFill>
        <p:spPr>
          <a:xfrm>
            <a:off x="573638" y="1516741"/>
            <a:ext cx="12313369" cy="2497968"/>
          </a:xfrm>
          <a:prstGeom prst="rect">
            <a:avLst/>
          </a:prstGeom>
        </p:spPr>
      </p:pic>
      <p:sp>
        <p:nvSpPr>
          <p:cNvPr id="8" name="Symbol zastępczy zawartości 5">
            <a:extLst>
              <a:ext uri="{FF2B5EF4-FFF2-40B4-BE49-F238E27FC236}">
                <a16:creationId xmlns:a16="http://schemas.microsoft.com/office/drawing/2014/main" id="{94074A63-2050-0B8F-0A25-10E9DC837B4E}"/>
              </a:ext>
            </a:extLst>
          </p:cNvPr>
          <p:cNvSpPr txBox="1">
            <a:spLocks/>
          </p:cNvSpPr>
          <p:nvPr/>
        </p:nvSpPr>
        <p:spPr>
          <a:xfrm>
            <a:off x="1299776" y="3876693"/>
            <a:ext cx="10861094" cy="25156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51986" indent="-251986" algn="l" defTabSz="1007943" rtl="0" eaLnBrk="1" latinLnBrk="0" hangingPunct="1">
              <a:lnSpc>
                <a:spcPts val="2400"/>
              </a:lnSpc>
              <a:spcBef>
                <a:spcPts val="1102"/>
              </a:spcBef>
              <a:buClr>
                <a:schemeClr val="accent1"/>
              </a:buClr>
              <a:buFontTx/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755957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Tx/>
              <a:buBlip>
                <a:blip r:embed="rId4"/>
              </a:buBlip>
              <a:defRPr sz="22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259929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Tx/>
              <a:buBlip>
                <a:blip r:embed="rId5"/>
              </a:buBlip>
              <a:defRPr sz="22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763900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267872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2400" i="0" u="none" strike="noStrike" baseline="0">
                <a:solidFill>
                  <a:schemeClr val="tx2"/>
                </a:solidFill>
                <a:latin typeface="Open Sans" panose="020B0806030504020204" pitchFamily="34" charset="0"/>
              </a:rPr>
              <a:t>Przykładow</a:t>
            </a:r>
            <a:r>
              <a:rPr lang="pl-PL">
                <a:solidFill>
                  <a:schemeClr val="tx2"/>
                </a:solidFill>
                <a:latin typeface="Open Sans" panose="020B0806030504020204" pitchFamily="34" charset="0"/>
              </a:rPr>
              <a:t>e zestawienie znaków z logotypem NFOŚiGW</a:t>
            </a:r>
            <a:endParaRPr lang="pl-PL" sz="2400" i="0" u="none" strike="noStrike" baseline="0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9551C890-8E7A-846B-2108-95836B7F4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9340" y="1403573"/>
            <a:ext cx="10861094" cy="1224136"/>
          </a:xfrm>
        </p:spPr>
        <p:txBody>
          <a:bodyPr/>
          <a:lstStyle/>
          <a:p>
            <a:pPr marL="0" indent="0" algn="ctr">
              <a:buNone/>
            </a:pPr>
            <a:r>
              <a:rPr lang="pl-PL" sz="2400" i="0" u="none" strike="noStrike" baseline="0">
                <a:solidFill>
                  <a:schemeClr val="tx2"/>
                </a:solidFill>
                <a:latin typeface="Open Sans" panose="020B0806030504020204" pitchFamily="34" charset="0"/>
              </a:rPr>
              <a:t>Zestawienie znaków z innymi logotypami</a:t>
            </a:r>
          </a:p>
          <a:p>
            <a:pPr marL="0" indent="0">
              <a:buNone/>
            </a:pPr>
            <a:endParaRPr lang="pl-PL"/>
          </a:p>
        </p:txBody>
      </p:sp>
      <p:pic>
        <p:nvPicPr>
          <p:cNvPr id="5" name="Obraz 4" descr="Obraz zawierający tekst, Czcionka, biały&#10;&#10;Opis wygenerowany automatycznie">
            <a:extLst>
              <a:ext uri="{FF2B5EF4-FFF2-40B4-BE49-F238E27FC236}">
                <a16:creationId xmlns:a16="http://schemas.microsoft.com/office/drawing/2014/main" id="{8763F55C-3DC1-513F-D351-29381F14D8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31" y="4471982"/>
            <a:ext cx="12169352" cy="157095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4ADB89F-BBDA-F0F6-0BFC-79CD8F63B33E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5348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908FC7F-4047-5F7C-BBEC-B734A76C2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102" y="539477"/>
            <a:ext cx="10861093" cy="1440361"/>
          </a:xfrm>
        </p:spPr>
        <p:txBody>
          <a:bodyPr/>
          <a:lstStyle/>
          <a:p>
            <a:r>
              <a:rPr lang="pl-PL">
                <a:solidFill>
                  <a:srgbClr val="001F73"/>
                </a:solidFill>
                <a:latin typeface="Open Sans" panose="020B0806030504020204" pitchFamily="34" charset="0"/>
              </a:rPr>
              <a:t>Obowiązująca typografia </a:t>
            </a: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FE33C1A-53C9-75E2-3403-42A9BE07F1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12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F545967-5C8F-78A2-7AA1-0ADFB1F58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655" y="1259557"/>
            <a:ext cx="12084464" cy="522332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9060D673-4C2D-9872-159D-A6349CE852F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1006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870578D-9276-33E6-12A0-E7BDA54D1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solidFill>
                  <a:srgbClr val="001F73"/>
                </a:solidFill>
                <a:latin typeface="Open Sans" panose="020B0806030504020204" pitchFamily="34" charset="0"/>
              </a:rPr>
              <a:t>Obowiązująca typografia 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4FFC24F-A416-6C57-948F-B6DA0DCE4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167" y="1331565"/>
            <a:ext cx="13033448" cy="5328274"/>
          </a:xfrm>
        </p:spPr>
        <p:txBody>
          <a:bodyPr/>
          <a:lstStyle/>
          <a:p>
            <a:pPr marL="0" indent="0" algn="ctr">
              <a:buNone/>
            </a:pPr>
            <a:r>
              <a:rPr lang="pl-PL">
                <a:hlinkClick r:id="rId2"/>
              </a:rPr>
              <a:t>https://www.feniks.gov.pl/strony/dowiedz-sie-wiecej-o-programie/promocja-programu/</a:t>
            </a:r>
            <a:r>
              <a:rPr lang="pl-PL"/>
              <a:t> </a:t>
            </a:r>
          </a:p>
          <a:p>
            <a:pPr marL="0" indent="0" algn="ctr">
              <a:buNone/>
            </a:pP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0BA35C8-C494-5527-9348-012F9B235C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13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E64424F-6D67-3E7C-51E2-0420E2BCB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216" y="2195661"/>
            <a:ext cx="6048671" cy="3930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DDE03F3-2911-1099-7B62-5FB46F4F3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371" y="2195661"/>
            <a:ext cx="5769096" cy="39309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Strzałka: w prawo 6">
            <a:extLst>
              <a:ext uri="{FF2B5EF4-FFF2-40B4-BE49-F238E27FC236}">
                <a16:creationId xmlns:a16="http://schemas.microsoft.com/office/drawing/2014/main" id="{7F3C0DA1-18BE-7D27-1655-B1E628D8F1F7}"/>
              </a:ext>
            </a:extLst>
          </p:cNvPr>
          <p:cNvSpPr/>
          <p:nvPr/>
        </p:nvSpPr>
        <p:spPr>
          <a:xfrm rot="18505414">
            <a:off x="10951178" y="3184821"/>
            <a:ext cx="1347133" cy="1089707"/>
          </a:xfrm>
          <a:prstGeom prst="rightArrow">
            <a:avLst/>
          </a:prstGeom>
          <a:solidFill>
            <a:srgbClr val="1961AC"/>
          </a:solidFill>
          <a:ln>
            <a:solidFill>
              <a:srgbClr val="1961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94036A5-F529-96B7-766A-CECE82837E4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8474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2BEF8C6-4431-06CD-3BA4-7B107582F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102" y="539477"/>
            <a:ext cx="10861093" cy="1440361"/>
          </a:xfrm>
        </p:spPr>
        <p:txBody>
          <a:bodyPr/>
          <a:lstStyle/>
          <a:p>
            <a:r>
              <a:rPr lang="pl-PL" sz="2800" b="1" i="0" u="none" strike="noStrike" baseline="0">
                <a:solidFill>
                  <a:srgbClr val="001F73"/>
                </a:solidFill>
                <a:latin typeface="Open Sans" panose="020B0806030504020204" pitchFamily="34" charset="0"/>
              </a:rPr>
              <a:t>Zasady umieszczania oznakowania graficznego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8E55A8B-10E2-CFD6-85DA-590E4D9D9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199" y="1259557"/>
            <a:ext cx="12385376" cy="5400282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</a:pPr>
            <a:r>
              <a:rPr lang="pl-PL" b="0" i="0" u="none" strike="noStrike" baseline="0">
                <a:solidFill>
                  <a:srgbClr val="000000"/>
                </a:solidFill>
                <a:latin typeface="Open Sans" pitchFamily="2" charset="0"/>
              </a:rPr>
              <a:t>Liczba znaków w zestawieniu </a:t>
            </a:r>
            <a:r>
              <a:rPr lang="pl-PL" b="1" i="0" u="none" strike="noStrike" baseline="0">
                <a:solidFill>
                  <a:srgbClr val="000000"/>
                </a:solidFill>
                <a:latin typeface="Open Sans" pitchFamily="2" charset="0"/>
              </a:rPr>
              <a:t>(w 1 linii) </a:t>
            </a:r>
            <a:r>
              <a:rPr lang="pl-PL" b="0" i="0" u="none" strike="noStrike" baseline="0">
                <a:solidFill>
                  <a:srgbClr val="000000"/>
                </a:solidFill>
                <a:latin typeface="Open Sans" pitchFamily="2" charset="0"/>
              </a:rPr>
              <a:t>nie może przekraczać </a:t>
            </a:r>
            <a:r>
              <a:rPr lang="pl-PL" b="1" i="0" u="none" strike="noStrike" baseline="0">
                <a:solidFill>
                  <a:srgbClr val="000000"/>
                </a:solidFill>
                <a:latin typeface="Open Sans" pitchFamily="2" charset="0"/>
              </a:rPr>
              <a:t>4</a:t>
            </a:r>
            <a:r>
              <a:rPr lang="pl-PL" b="0" i="0" u="none" strike="noStrike" baseline="0">
                <a:solidFill>
                  <a:srgbClr val="000000"/>
                </a:solidFill>
                <a:latin typeface="Open Sans" pitchFamily="2" charset="0"/>
              </a:rPr>
              <a:t>.</a:t>
            </a:r>
          </a:p>
          <a:p>
            <a:pPr algn="l">
              <a:lnSpc>
                <a:spcPct val="114000"/>
              </a:lnSpc>
            </a:pPr>
            <a:r>
              <a:rPr lang="pl-PL" b="0" i="0" u="none" strike="noStrike" baseline="0">
                <a:solidFill>
                  <a:srgbClr val="000000"/>
                </a:solidFill>
                <a:latin typeface="Open Sans" pitchFamily="2" charset="0"/>
              </a:rPr>
              <a:t>W zestawieniu znaków </a:t>
            </a:r>
            <a:r>
              <a:rPr lang="pl-PL" b="1" i="0" u="none" strike="noStrike" baseline="0">
                <a:solidFill>
                  <a:srgbClr val="000000"/>
                </a:solidFill>
                <a:latin typeface="Open Sans" pitchFamily="2" charset="0"/>
              </a:rPr>
              <a:t>nie jest dozwolone </a:t>
            </a:r>
            <a:r>
              <a:rPr lang="pl-PL" b="0" i="0" u="none" strike="noStrike" baseline="0">
                <a:solidFill>
                  <a:srgbClr val="000000"/>
                </a:solidFill>
                <a:latin typeface="Open Sans" pitchFamily="2" charset="0"/>
              </a:rPr>
              <a:t>umieszczanie znaków wykonawców, którzy </a:t>
            </a:r>
            <a:r>
              <a:rPr lang="pl-PL" b="1" i="0" u="none" strike="noStrike" baseline="0">
                <a:solidFill>
                  <a:srgbClr val="000000"/>
                </a:solidFill>
                <a:latin typeface="Open Sans" pitchFamily="2" charset="0"/>
              </a:rPr>
              <a:t>nie są beneficjentami</a:t>
            </a:r>
            <a:r>
              <a:rPr lang="pl-PL" b="0" i="0" u="none" strike="noStrike" baseline="0">
                <a:solidFill>
                  <a:srgbClr val="000000"/>
                </a:solidFill>
                <a:latin typeface="Open Sans" pitchFamily="2" charset="0"/>
              </a:rPr>
              <a:t> (znaki takie można umieścić poza zestawieniem).</a:t>
            </a:r>
          </a:p>
          <a:p>
            <a:pPr>
              <a:lnSpc>
                <a:spcPct val="114000"/>
              </a:lnSpc>
            </a:pPr>
            <a:r>
              <a:rPr lang="pl-PL" b="0" i="0" u="none" strike="noStrike" baseline="0">
                <a:solidFill>
                  <a:srgbClr val="000000"/>
                </a:solidFill>
                <a:latin typeface="Open Sans" pitchFamily="2" charset="0"/>
              </a:rPr>
              <a:t>Wzory tablic informacyjnych, plakatów i naklejek </a:t>
            </a:r>
            <a:r>
              <a:rPr lang="pl-PL" b="1" i="0" u="none" strike="noStrike" baseline="0">
                <a:solidFill>
                  <a:srgbClr val="000000"/>
                </a:solidFill>
                <a:latin typeface="Open Sans" pitchFamily="2" charset="0"/>
              </a:rPr>
              <a:t>nie mogą być modyfikowane</a:t>
            </a:r>
            <a:r>
              <a:rPr lang="pl-PL" b="0" i="0" u="none" strike="noStrike" baseline="0">
                <a:solidFill>
                  <a:srgbClr val="000000"/>
                </a:solidFill>
                <a:latin typeface="Open Sans" pitchFamily="2" charset="0"/>
              </a:rPr>
              <a:t>.</a:t>
            </a:r>
          </a:p>
          <a:p>
            <a:pPr>
              <a:lnSpc>
                <a:spcPct val="114000"/>
              </a:lnSpc>
            </a:pPr>
            <a:r>
              <a:rPr lang="pl-PL" b="0" i="0" u="none" strike="noStrike" baseline="0">
                <a:solidFill>
                  <a:srgbClr val="000000"/>
                </a:solidFill>
                <a:latin typeface="Open Sans" pitchFamily="2" charset="0"/>
              </a:rPr>
              <a:t>Znak Funduszy Europejskich, znak barw RP oraz znak Unii Europejskiej muszą być zawsze umieszczone </a:t>
            </a:r>
            <a:r>
              <a:rPr lang="pl-PL" b="1" i="0" u="none" strike="noStrike" baseline="0">
                <a:solidFill>
                  <a:srgbClr val="000000"/>
                </a:solidFill>
                <a:latin typeface="Open Sans" pitchFamily="2" charset="0"/>
              </a:rPr>
              <a:t>w widocznym miejscu</a:t>
            </a:r>
            <a:r>
              <a:rPr lang="pl-PL" b="0" i="0" u="none" strike="noStrike" baseline="0">
                <a:solidFill>
                  <a:srgbClr val="000000"/>
                </a:solidFill>
                <a:latin typeface="Open Sans" pitchFamily="2" charset="0"/>
              </a:rPr>
              <a:t>. </a:t>
            </a:r>
          </a:p>
          <a:p>
            <a:pPr>
              <a:lnSpc>
                <a:spcPct val="114000"/>
              </a:lnSpc>
            </a:pPr>
            <a:r>
              <a:rPr lang="pl-PL" b="0" i="0" u="none" strike="noStrike" baseline="0">
                <a:solidFill>
                  <a:srgbClr val="000000"/>
                </a:solidFill>
                <a:latin typeface="Open Sans" pitchFamily="2" charset="0"/>
              </a:rPr>
              <a:t>Umiejscowienie oraz wielkość znaków muszą być </a:t>
            </a:r>
            <a:r>
              <a:rPr lang="pl-PL" b="1" i="0" u="none" strike="noStrike" baseline="0">
                <a:solidFill>
                  <a:srgbClr val="000000"/>
                </a:solidFill>
                <a:latin typeface="Open Sans" pitchFamily="2" charset="0"/>
              </a:rPr>
              <a:t>odpowiednie do rodzaju i skali materiału</a:t>
            </a:r>
            <a:r>
              <a:rPr lang="pl-PL" b="0" i="0" u="none" strike="noStrike" baseline="0">
                <a:solidFill>
                  <a:srgbClr val="000000"/>
                </a:solidFill>
                <a:latin typeface="Open Sans" pitchFamily="2" charset="0"/>
              </a:rPr>
              <a:t>, przedmiotu lub dokumentu. </a:t>
            </a:r>
          </a:p>
          <a:p>
            <a:pPr>
              <a:lnSpc>
                <a:spcPct val="114000"/>
              </a:lnSpc>
            </a:pPr>
            <a:r>
              <a:rPr lang="pl-PL" b="0" i="0" u="none" strike="noStrike" baseline="0">
                <a:solidFill>
                  <a:srgbClr val="000000"/>
                </a:solidFill>
                <a:latin typeface="Open Sans" pitchFamily="2" charset="0"/>
              </a:rPr>
              <a:t>Znaki i napisy muszą być </a:t>
            </a:r>
            <a:r>
              <a:rPr lang="pl-PL" b="1" i="0" u="none" strike="noStrike" baseline="0">
                <a:solidFill>
                  <a:srgbClr val="000000"/>
                </a:solidFill>
                <a:latin typeface="Open Sans" pitchFamily="2" charset="0"/>
              </a:rPr>
              <a:t>czytelne dla odbiorcy i wyraźnie widoczne</a:t>
            </a:r>
            <a:r>
              <a:rPr lang="pl-PL" b="0" i="0" u="none" strike="noStrike" baseline="0">
                <a:solidFill>
                  <a:srgbClr val="000000"/>
                </a:solidFill>
                <a:latin typeface="Open Sans" pitchFamily="2" charset="0"/>
              </a:rPr>
              <a:t>. Nie mogą być też umieszczane np. na wewnętrznej, niewidocznej stronie przedmiotów. </a:t>
            </a:r>
          </a:p>
          <a:p>
            <a:pPr>
              <a:lnSpc>
                <a:spcPct val="114000"/>
              </a:lnSpc>
            </a:pPr>
            <a:r>
              <a:rPr lang="pl-PL" b="0" i="0" u="none" strike="noStrike" baseline="0">
                <a:solidFill>
                  <a:srgbClr val="000000"/>
                </a:solidFill>
                <a:latin typeface="Open Sans" pitchFamily="2" charset="0"/>
              </a:rPr>
              <a:t>Jeśli przedmiot jest tak </a:t>
            </a:r>
            <a:r>
              <a:rPr lang="pl-PL" b="1" i="0" u="none" strike="noStrike" baseline="0">
                <a:solidFill>
                  <a:srgbClr val="000000"/>
                </a:solidFill>
                <a:latin typeface="Open Sans" pitchFamily="2" charset="0"/>
              </a:rPr>
              <a:t>mały</a:t>
            </a:r>
            <a:r>
              <a:rPr lang="pl-PL" b="0" i="0" u="none" strike="noStrike" baseline="0">
                <a:solidFill>
                  <a:srgbClr val="000000"/>
                </a:solidFill>
                <a:latin typeface="Open Sans" pitchFamily="2" charset="0"/>
              </a:rPr>
              <a:t>, że nie można na nim zastosować czytelnych znaków FE, UE </a:t>
            </a:r>
            <a:br>
              <a:rPr lang="pl-PL" b="0" i="0" u="none" strike="noStrike" baseline="0">
                <a:solidFill>
                  <a:srgbClr val="000000"/>
                </a:solidFill>
                <a:latin typeface="Open Sans" pitchFamily="2" charset="0"/>
              </a:rPr>
            </a:br>
            <a:r>
              <a:rPr lang="pl-PL" b="0" i="0" u="none" strike="noStrike" baseline="0">
                <a:solidFill>
                  <a:srgbClr val="000000"/>
                </a:solidFill>
                <a:latin typeface="Open Sans" pitchFamily="2" charset="0"/>
              </a:rPr>
              <a:t>i znaku barw RP </a:t>
            </a:r>
            <a:r>
              <a:rPr lang="pl-PL" b="1" i="0" u="none" strike="noStrike" baseline="0">
                <a:solidFill>
                  <a:srgbClr val="000000"/>
                </a:solidFill>
                <a:latin typeface="Open Sans" pitchFamily="2" charset="0"/>
              </a:rPr>
              <a:t>nie można ich używać do celów promocyjnych</a:t>
            </a:r>
            <a:r>
              <a:rPr lang="pl-PL" b="0" i="0" u="none" strike="noStrike" baseline="0">
                <a:solidFill>
                  <a:srgbClr val="000000"/>
                </a:solidFill>
                <a:latin typeface="Open Sans" pitchFamily="2" charset="0"/>
              </a:rPr>
              <a:t>.</a:t>
            </a: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C81D387-96F4-1EB7-ADD4-8743F36CC8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14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BED2C9F-4282-CC36-1A0A-4450E1E128E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512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AF09F7A-7EB7-FF5F-BB55-BD7178F8B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102" y="520961"/>
            <a:ext cx="10861093" cy="1458877"/>
          </a:xfrm>
        </p:spPr>
        <p:txBody>
          <a:bodyPr/>
          <a:lstStyle/>
          <a:p>
            <a:r>
              <a:rPr lang="pl-PL" sz="2800" b="1" i="0" u="none" strike="noStrike" baseline="0">
                <a:solidFill>
                  <a:srgbClr val="001F73"/>
                </a:solidFill>
                <a:latin typeface="Open Sans" panose="020B0806030504020204" pitchFamily="34" charset="0"/>
              </a:rPr>
              <a:t>Kolory programu </a:t>
            </a:r>
            <a:r>
              <a:rPr lang="pl-PL" sz="2800" b="1" i="0" u="none" strike="noStrike" baseline="0" err="1">
                <a:solidFill>
                  <a:srgbClr val="001F73"/>
                </a:solidFill>
                <a:latin typeface="Open Sans" panose="020B0806030504020204" pitchFamily="34" charset="0"/>
              </a:rPr>
              <a:t>FEnIKS</a:t>
            </a:r>
            <a:r>
              <a:rPr lang="pl-PL" sz="2800" b="1" i="0" u="none" strike="noStrike" baseline="0">
                <a:solidFill>
                  <a:srgbClr val="001F73"/>
                </a:solidFill>
                <a:latin typeface="Open Sans" panose="020B0806030504020204" pitchFamily="34" charset="0"/>
              </a:rPr>
              <a:t> 2021 - 2027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92BA04E-E00E-22D3-31A0-8A4861465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32255" y="1475581"/>
            <a:ext cx="3168351" cy="518425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b="0" i="0" u="none" strike="noStrike" baseline="0">
                <a:solidFill>
                  <a:schemeClr val="tx2"/>
                </a:solidFill>
                <a:latin typeface="Open Sans" panose="020B0806030504020204" pitchFamily="34" charset="0"/>
              </a:rPr>
              <a:t>Dla programu obowiązuje </a:t>
            </a:r>
            <a:r>
              <a:rPr lang="pl-PL" b="1" i="0" u="none" strike="noStrike" baseline="0">
                <a:solidFill>
                  <a:schemeClr val="tx2"/>
                </a:solidFill>
                <a:latin typeface="Open Sans" panose="020B0806030504020204" pitchFamily="34" charset="0"/>
              </a:rPr>
              <a:t>kolor główny </a:t>
            </a:r>
            <a:r>
              <a:rPr lang="pl-PL" b="0" i="0" u="none" strike="noStrike" baseline="0">
                <a:solidFill>
                  <a:schemeClr val="tx2"/>
                </a:solidFill>
                <a:latin typeface="Open Sans" panose="020B0806030504020204" pitchFamily="34" charset="0"/>
              </a:rPr>
              <a:t>(R:0 G:135 B</a:t>
            </a:r>
            <a:r>
              <a:rPr lang="pl-PL">
                <a:solidFill>
                  <a:schemeClr val="tx2"/>
                </a:solidFill>
                <a:latin typeface="Open Sans" panose="020B0806030504020204" pitchFamily="34" charset="0"/>
                <a:sym typeface="Wingdings" panose="05000000000000000000" pitchFamily="2" charset="2"/>
              </a:rPr>
              <a:t>:68 - #008744 ) </a:t>
            </a:r>
            <a:r>
              <a:rPr lang="pl-PL" b="0" i="0" u="none" strike="noStrike" baseline="0">
                <a:solidFill>
                  <a:schemeClr val="tx2"/>
                </a:solidFill>
                <a:latin typeface="Open Sans" panose="020B0806030504020204" pitchFamily="34" charset="0"/>
              </a:rPr>
              <a:t>i </a:t>
            </a:r>
            <a:r>
              <a:rPr lang="pl-PL" b="1" i="0" u="none" strike="noStrike" baseline="0">
                <a:solidFill>
                  <a:schemeClr val="tx2"/>
                </a:solidFill>
                <a:latin typeface="Open Sans" panose="020B0806030504020204" pitchFamily="34" charset="0"/>
              </a:rPr>
              <a:t>2 kolory </a:t>
            </a:r>
            <a:r>
              <a:rPr lang="pl-PL" b="0" i="0" u="none" strike="noStrike" baseline="0">
                <a:solidFill>
                  <a:schemeClr val="tx2"/>
                </a:solidFill>
                <a:latin typeface="Open Sans" panose="020B0806030504020204" pitchFamily="34" charset="0"/>
              </a:rPr>
              <a:t>uzupełniające.</a:t>
            </a:r>
          </a:p>
          <a:p>
            <a:pPr marL="0" indent="0" algn="ctr">
              <a:buNone/>
            </a:pPr>
            <a:r>
              <a:rPr lang="pl-PL" b="0" i="0" u="none" strike="noStrike" baseline="0">
                <a:solidFill>
                  <a:schemeClr val="tx2"/>
                </a:solidFill>
                <a:latin typeface="Open Sans" panose="020B0806030504020204" pitchFamily="34" charset="0"/>
              </a:rPr>
              <a:t> </a:t>
            </a:r>
            <a:r>
              <a:rPr lang="pl-PL">
                <a:solidFill>
                  <a:schemeClr val="tx2"/>
                </a:solidFill>
                <a:latin typeface="Open Sans" panose="020B0806030504020204" pitchFamily="34" charset="0"/>
              </a:rPr>
              <a:t>W materiałach promocyjnych należy również wykorzystywać kolory wybrane dla znaku marki FE.</a:t>
            </a: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BB49E78-CAB1-DF49-CE32-4BA7C3B054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15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A057D27-B9E3-D5FF-56E2-791BDCE83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89" y="1105050"/>
            <a:ext cx="9721557" cy="5253741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9533BA1A-2BBC-B493-51F1-A809CAB74745}"/>
              </a:ext>
            </a:extLst>
          </p:cNvPr>
          <p:cNvSpPr/>
          <p:nvPr/>
        </p:nvSpPr>
        <p:spPr>
          <a:xfrm>
            <a:off x="7655991" y="1331565"/>
            <a:ext cx="1080120" cy="5027226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E972FB4C-F717-7353-F815-C5F6CCB08C2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885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1EEEC0-B947-8327-BA9B-D5D927AF8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849" y="1052585"/>
            <a:ext cx="5244374" cy="5865238"/>
          </a:xfrm>
        </p:spPr>
        <p:txBody>
          <a:bodyPr/>
          <a:lstStyle/>
          <a:p>
            <a:r>
              <a:rPr lang="pl-PL"/>
              <a:t>Obowiązki informacyjne </a:t>
            </a:r>
            <a:br>
              <a:rPr lang="pl-PL"/>
            </a:br>
            <a:r>
              <a:rPr lang="pl-PL"/>
              <a:t>i promocyjne w okresie realizacji projektu 1/3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1F9FA591-B3C8-9F03-4386-316F2D675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5565656" y="672226"/>
            <a:ext cx="3854843" cy="2978766"/>
          </a:xfrm>
          <a:prstGeom prst="rect">
            <a:avLst/>
          </a:prstGeom>
          <a:solidFill>
            <a:srgbClr val="002073"/>
          </a:solidFill>
          <a:ln>
            <a:solidFill>
              <a:srgbClr val="554B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 sz="141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C66FC0FD-462A-7489-B76C-F4E509959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51997" y="3603949"/>
            <a:ext cx="3844719" cy="2831604"/>
          </a:xfrm>
          <a:prstGeom prst="rect">
            <a:avLst/>
          </a:prstGeom>
          <a:solidFill>
            <a:schemeClr val="accent1"/>
          </a:solidFill>
          <a:ln>
            <a:solidFill>
              <a:srgbClr val="554B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 sz="1410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1D230D20-00FD-94C4-D8E0-67D4EA06D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53905" y="666703"/>
            <a:ext cx="3844719" cy="2980355"/>
          </a:xfrm>
          <a:prstGeom prst="rect">
            <a:avLst/>
          </a:prstGeom>
          <a:solidFill>
            <a:srgbClr val="93C67B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 sz="1410">
              <a:solidFill>
                <a:srgbClr val="93C67B"/>
              </a:solidFill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5AEA4966-6EE5-DB3E-D872-EEE684940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49809" y="3603759"/>
            <a:ext cx="3857737" cy="2847452"/>
          </a:xfrm>
          <a:prstGeom prst="rect">
            <a:avLst/>
          </a:prstGeom>
          <a:solidFill>
            <a:schemeClr val="accent2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 sz="141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606F4301-C5CB-E4BE-9A0F-EBBB3B518F33}"/>
              </a:ext>
            </a:extLst>
          </p:cNvPr>
          <p:cNvSpPr/>
          <p:nvPr/>
        </p:nvSpPr>
        <p:spPr>
          <a:xfrm>
            <a:off x="5967128" y="1049641"/>
            <a:ext cx="3440420" cy="2214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40" tIns="45720" rIns="91440" bIns="45720" anchor="ctr"/>
          <a:lstStyle>
            <a:lvl1pPr marL="2857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indent="0">
              <a:defRPr/>
            </a:pPr>
            <a:r>
              <a:rPr lang="pl-PL" altLang="pl-PL" sz="1600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Umieszczenie krótkiego opisu Projektu:</a:t>
            </a:r>
          </a:p>
          <a:p>
            <a:pPr marL="0" indent="0">
              <a:defRPr/>
            </a:pPr>
            <a:r>
              <a:rPr lang="pl-PL" altLang="pl-PL" sz="1600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 </a:t>
            </a:r>
            <a:endParaRPr lang="pl-PL" altLang="pl-PL" sz="160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pPr marL="251460" indent="-251460">
              <a:buFont typeface="Wingdings" panose="05000000000000000000" pitchFamily="2" charset="2"/>
              <a:buChar char="§"/>
              <a:defRPr/>
            </a:pPr>
            <a:r>
              <a:rPr lang="pl-PL" altLang="pl-PL" sz="160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na oficjalnej stronie internetowej Beneficjenta oraz w jego </a:t>
            </a:r>
            <a:r>
              <a:rPr lang="pl-PL" altLang="pl-PL" sz="1600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mediach społecznościowych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7D1BF64-85E4-DC6D-320A-B22F0826883C}"/>
              </a:ext>
            </a:extLst>
          </p:cNvPr>
          <p:cNvSpPr/>
          <p:nvPr/>
        </p:nvSpPr>
        <p:spPr>
          <a:xfrm>
            <a:off x="9682226" y="4118047"/>
            <a:ext cx="3387698" cy="1778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40" tIns="45720" rIns="91440" bIns="45720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14000"/>
              </a:lnSpc>
              <a:defRPr/>
            </a:pPr>
            <a:r>
              <a:rPr lang="pl-PL" altLang="pl-PL" sz="1600">
                <a:solidFill>
                  <a:schemeClr val="bg1"/>
                </a:solidFill>
                <a:latin typeface="Open Sans"/>
                <a:ea typeface="Open Sans"/>
                <a:cs typeface="Arial"/>
              </a:rPr>
              <a:t>Gadżety i inne materiały promocyjne muszą być opatrzone </a:t>
            </a:r>
            <a:r>
              <a:rPr lang="pl-PL" altLang="pl-PL" sz="1600" b="1">
                <a:solidFill>
                  <a:schemeClr val="bg1"/>
                </a:solidFill>
                <a:latin typeface="Open Sans"/>
                <a:ea typeface="Open Sans"/>
                <a:cs typeface="Arial"/>
              </a:rPr>
              <a:t>obowiązkowym zestawieniem znaków.</a:t>
            </a:r>
            <a:r>
              <a:rPr lang="pl-PL" altLang="pl-PL" sz="1600">
                <a:solidFill>
                  <a:schemeClr val="bg1"/>
                </a:solidFill>
                <a:latin typeface="Open Sans"/>
                <a:ea typeface="Open Sans"/>
                <a:cs typeface="Arial"/>
              </a:rPr>
              <a:t> Pozostałe użyte logotypy </a:t>
            </a:r>
            <a:r>
              <a:rPr lang="pl-PL" altLang="pl-PL" sz="1600" b="1">
                <a:solidFill>
                  <a:schemeClr val="bg1"/>
                </a:solidFill>
                <a:latin typeface="Open Sans"/>
                <a:ea typeface="Open Sans"/>
                <a:cs typeface="Arial"/>
              </a:rPr>
              <a:t>nie mogą być większe niż flaga Unii Europejskiej </a:t>
            </a:r>
            <a:r>
              <a:rPr lang="pl-PL" altLang="pl-PL" sz="1600">
                <a:solidFill>
                  <a:schemeClr val="bg1"/>
                </a:solidFill>
                <a:latin typeface="Open Sans"/>
                <a:ea typeface="Open Sans"/>
                <a:cs typeface="Arial"/>
              </a:rPr>
              <a:t>i znajdować się </a:t>
            </a:r>
            <a:r>
              <a:rPr lang="pl-PL" altLang="pl-PL" sz="1600" b="1">
                <a:solidFill>
                  <a:schemeClr val="bg1"/>
                </a:solidFill>
                <a:latin typeface="Open Sans"/>
                <a:ea typeface="Open Sans"/>
                <a:cs typeface="Arial"/>
              </a:rPr>
              <a:t>w jednej linii </a:t>
            </a:r>
            <a:r>
              <a:rPr lang="pl-PL" altLang="pl-PL" sz="1600">
                <a:solidFill>
                  <a:schemeClr val="bg1"/>
                </a:solidFill>
                <a:latin typeface="Open Sans"/>
                <a:ea typeface="Open Sans"/>
                <a:cs typeface="Arial"/>
              </a:rPr>
              <a:t>z ciągiem znaków.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0090B517-4D08-B80B-606C-4E64302FCDB9}"/>
              </a:ext>
            </a:extLst>
          </p:cNvPr>
          <p:cNvSpPr/>
          <p:nvPr/>
        </p:nvSpPr>
        <p:spPr>
          <a:xfrm>
            <a:off x="5570907" y="3476972"/>
            <a:ext cx="4010974" cy="29688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171450" indent="-1714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indent="0">
              <a:defRPr/>
            </a:pPr>
            <a:r>
              <a:rPr lang="pl-PL" altLang="pl-PL" sz="1617" b="1">
                <a:solidFill>
                  <a:schemeClr val="tx2"/>
                </a:solidFill>
                <a:latin typeface="Open Sans" pitchFamily="34" charset="0"/>
              </a:rPr>
              <a:t>Umieszczenie w widoczny sposób obligatoryjnego zestawienia znaków </a:t>
            </a:r>
            <a:r>
              <a:rPr lang="pl-PL" altLang="pl-PL" sz="1617">
                <a:solidFill>
                  <a:schemeClr val="tx2"/>
                </a:solidFill>
                <a:latin typeface="Open Sans" pitchFamily="34" charset="0"/>
              </a:rPr>
              <a:t>na: wszystkich dokumentach </a:t>
            </a:r>
            <a:br>
              <a:rPr lang="pl-PL" altLang="pl-PL" sz="1617">
                <a:solidFill>
                  <a:schemeClr val="tx2"/>
                </a:solidFill>
                <a:latin typeface="Open Sans" pitchFamily="34" charset="0"/>
              </a:rPr>
            </a:br>
            <a:r>
              <a:rPr lang="pl-PL" altLang="pl-PL" sz="1617">
                <a:solidFill>
                  <a:schemeClr val="tx2"/>
                </a:solidFill>
                <a:latin typeface="Open Sans" pitchFamily="34" charset="0"/>
              </a:rPr>
              <a:t>i materiałach, produktach, sprzęcie, pojazdach,</a:t>
            </a:r>
          </a:p>
          <a:p>
            <a:pPr eaLnBrk="1" hangingPunct="1">
              <a:defRPr/>
            </a:pPr>
            <a:r>
              <a:rPr lang="pl-PL" altLang="pl-PL" sz="1617">
                <a:solidFill>
                  <a:schemeClr val="tx2"/>
                </a:solidFill>
                <a:latin typeface="Open Sans" pitchFamily="34" charset="0"/>
              </a:rPr>
              <a:t>znakowanie </a:t>
            </a:r>
            <a:r>
              <a:rPr lang="pl-PL" altLang="pl-PL" sz="1617" b="1">
                <a:solidFill>
                  <a:schemeClr val="tx2"/>
                </a:solidFill>
                <a:latin typeface="Open Sans" pitchFamily="34" charset="0"/>
              </a:rPr>
              <a:t>musi być trwałe.</a:t>
            </a: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3727DE53-4FC3-20FC-9498-1AAF6A6378FD}"/>
              </a:ext>
            </a:extLst>
          </p:cNvPr>
          <p:cNvSpPr/>
          <p:nvPr/>
        </p:nvSpPr>
        <p:spPr>
          <a:xfrm>
            <a:off x="9670297" y="1051005"/>
            <a:ext cx="3399628" cy="24415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40" tIns="45720" rIns="91440" bIns="45720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lnSpc>
                <a:spcPct val="114000"/>
              </a:lnSpc>
              <a:defRPr/>
            </a:pPr>
            <a:r>
              <a:rPr lang="pl-PL" altLang="pl-PL" sz="1600">
                <a:solidFill>
                  <a:srgbClr val="11306E"/>
                </a:solidFill>
                <a:latin typeface="Open Sans"/>
                <a:ea typeface="Open Sans"/>
                <a:cs typeface="Arial"/>
              </a:rPr>
              <a:t>Opis Projektu oraz pozostałe informacje o nim pojawiające się na stronach internetowych </a:t>
            </a:r>
            <a:br>
              <a:rPr lang="pl-PL" altLang="pl-PL" sz="1600">
                <a:latin typeface="Open Sans" pitchFamily="34" charset="0"/>
              </a:rPr>
            </a:br>
            <a:r>
              <a:rPr lang="pl-PL" altLang="pl-PL" sz="1600">
                <a:solidFill>
                  <a:srgbClr val="11306E"/>
                </a:solidFill>
                <a:latin typeface="Open Sans"/>
                <a:ea typeface="Open Sans"/>
                <a:cs typeface="Arial"/>
              </a:rPr>
              <a:t>i w mediach społecznościowych </a:t>
            </a:r>
            <a:r>
              <a:rPr lang="pl-PL" altLang="pl-PL" sz="1600" b="1">
                <a:solidFill>
                  <a:srgbClr val="11306E"/>
                </a:solidFill>
                <a:latin typeface="Open Sans"/>
                <a:ea typeface="Open Sans"/>
                <a:cs typeface="Arial"/>
              </a:rPr>
              <a:t>powinny być oznakowane, a w mediach społecznościowych </a:t>
            </a:r>
            <a:endParaRPr lang="pl-PL"/>
          </a:p>
          <a:p>
            <a:pPr>
              <a:lnSpc>
                <a:spcPct val="113999"/>
              </a:lnSpc>
              <a:defRPr/>
            </a:pPr>
            <a:r>
              <a:rPr lang="pl-PL" altLang="pl-PL" sz="1600">
                <a:solidFill>
                  <a:srgbClr val="11306E"/>
                </a:solidFill>
                <a:latin typeface="Open Sans"/>
                <a:ea typeface="Open Sans"/>
                <a:cs typeface="Arial"/>
              </a:rPr>
              <a:t>dodajemy również obowiązkowe hasztagi: </a:t>
            </a:r>
            <a:r>
              <a:rPr lang="pl-PL" altLang="pl-PL" sz="1600" b="1">
                <a:solidFill>
                  <a:srgbClr val="11306E"/>
                </a:solidFill>
                <a:latin typeface="Open Sans"/>
                <a:ea typeface="Open Sans"/>
                <a:cs typeface="Arial"/>
              </a:rPr>
              <a:t>#FunduszeUE </a:t>
            </a:r>
            <a:br>
              <a:rPr lang="pl-PL" altLang="pl-PL" sz="1600" b="1">
                <a:latin typeface="Open Sans" pitchFamily="34" charset="0"/>
              </a:rPr>
            </a:br>
            <a:r>
              <a:rPr lang="pl-PL" altLang="pl-PL" sz="1600" b="1">
                <a:solidFill>
                  <a:srgbClr val="11306E"/>
                </a:solidFill>
                <a:latin typeface="Open Sans"/>
                <a:ea typeface="Open Sans"/>
                <a:cs typeface="Arial"/>
              </a:rPr>
              <a:t>lub</a:t>
            </a:r>
            <a:r>
              <a:rPr lang="pl-PL" altLang="pl-PL" sz="1600">
                <a:solidFill>
                  <a:srgbClr val="11306E"/>
                </a:solidFill>
                <a:latin typeface="Open Sans"/>
                <a:ea typeface="Open Sans"/>
                <a:cs typeface="Arial"/>
              </a:rPr>
              <a:t> </a:t>
            </a:r>
            <a:r>
              <a:rPr lang="pl-PL" altLang="pl-PL" sz="1600" b="1">
                <a:solidFill>
                  <a:srgbClr val="11306E"/>
                </a:solidFill>
                <a:latin typeface="Open Sans"/>
                <a:ea typeface="Open Sans"/>
                <a:cs typeface="Arial"/>
              </a:rPr>
              <a:t>#FunduszeEuropejskie</a:t>
            </a:r>
            <a:endParaRPr lang="pl-PL"/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E0CAB31B-18C4-CE06-EFE9-5D5BA78411E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88" indent="-285764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59" indent="-22861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83" indent="-22861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507" indent="-22861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731" indent="-228611" defTabSz="4572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955" indent="-228611" defTabSz="4572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179" indent="-228611" defTabSz="4572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401" indent="-228611" defTabSz="4572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16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6" name="Obraz 5" descr="Obraz zawierający kosmos, niebo, kwiat, roślina&#10;&#10;Opis wygenerowany automatycznie">
            <a:extLst>
              <a:ext uri="{FF2B5EF4-FFF2-40B4-BE49-F238E27FC236}">
                <a16:creationId xmlns:a16="http://schemas.microsoft.com/office/drawing/2014/main" id="{15952A5E-51E8-577B-8799-2B8F82302C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2" b="4594"/>
          <a:stretch/>
        </p:blipFill>
        <p:spPr>
          <a:xfrm>
            <a:off x="176" y="2718134"/>
            <a:ext cx="5105967" cy="2829719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51848BBE-04DE-E3A5-E738-1BB33F44AD1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94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A23CD72-CE85-40C5-BC6D-D9D4A0A40B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17</a:t>
            </a:fld>
            <a:endParaRPr lang="pl-PL"/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6F66D49A-0BB5-CE2F-69F3-C23B5FF810B4}"/>
              </a:ext>
            </a:extLst>
          </p:cNvPr>
          <p:cNvSpPr txBox="1">
            <a:spLocks/>
          </p:cNvSpPr>
          <p:nvPr/>
        </p:nvSpPr>
        <p:spPr>
          <a:xfrm>
            <a:off x="8519062" y="1224984"/>
            <a:ext cx="4550863" cy="586523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685804" rtl="0" eaLnBrk="1" latinLnBrk="0" hangingPunct="1">
              <a:lnSpc>
                <a:spcPts val="2449"/>
              </a:lnSpc>
              <a:spcBef>
                <a:spcPct val="0"/>
              </a:spcBef>
              <a:buNone/>
              <a:defRPr sz="1905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>
              <a:lnSpc>
                <a:spcPct val="114000"/>
              </a:lnSpc>
            </a:pPr>
            <a:r>
              <a:rPr lang="pl-PL" sz="2800"/>
              <a:t>Obowiązki informacyjne </a:t>
            </a:r>
            <a:br>
              <a:rPr lang="pl-PL" sz="2800"/>
            </a:br>
            <a:r>
              <a:rPr lang="pl-PL" sz="2800"/>
              <a:t>i promocyjne w okresie realizacji projektu 2/3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FA69F40-5A25-0FA7-E23F-77DF1D821B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313761" y="1022600"/>
            <a:ext cx="3793320" cy="2439922"/>
          </a:xfrm>
          <a:prstGeom prst="rect">
            <a:avLst/>
          </a:prstGeom>
          <a:solidFill>
            <a:srgbClr val="002073"/>
          </a:solidFill>
          <a:ln>
            <a:solidFill>
              <a:srgbClr val="554B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 sz="141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B53CEFCE-381C-86E6-738E-71016120C2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54723" y="3582476"/>
            <a:ext cx="3907926" cy="2276911"/>
          </a:xfrm>
          <a:prstGeom prst="rect">
            <a:avLst/>
          </a:prstGeom>
          <a:solidFill>
            <a:schemeClr val="accent1"/>
          </a:solidFill>
          <a:ln>
            <a:solidFill>
              <a:srgbClr val="554B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 sz="1410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2BEBB4CE-E258-A8ED-6F47-6CD95C5126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54724" y="1021011"/>
            <a:ext cx="3907925" cy="2441511"/>
          </a:xfrm>
          <a:prstGeom prst="rect">
            <a:avLst/>
          </a:prstGeom>
          <a:solidFill>
            <a:srgbClr val="93C67B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 sz="1410">
              <a:solidFill>
                <a:srgbClr val="93C67B"/>
              </a:solidFill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64019F7A-4FA1-AC44-9166-564F1D397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3761" y="3589619"/>
            <a:ext cx="3793320" cy="2276911"/>
          </a:xfrm>
          <a:prstGeom prst="rect">
            <a:avLst/>
          </a:prstGeom>
          <a:solidFill>
            <a:schemeClr val="accent2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 sz="1410"/>
          </a:p>
        </p:txBody>
      </p:sp>
      <p:pic>
        <p:nvPicPr>
          <p:cNvPr id="17" name="Obraz 16" descr="Obraz zawierający niebo, na wolnym powietrzu, roślina, mniszek lekarski&#10;&#10;Opis wygenerowany automatycznie">
            <a:extLst>
              <a:ext uri="{FF2B5EF4-FFF2-40B4-BE49-F238E27FC236}">
                <a16:creationId xmlns:a16="http://schemas.microsoft.com/office/drawing/2014/main" id="{F962E2BD-0BF2-F43F-AF71-AB9AAFBC1B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8" r="21502"/>
          <a:stretch/>
        </p:blipFill>
        <p:spPr>
          <a:xfrm>
            <a:off x="8519065" y="2860025"/>
            <a:ext cx="4924452" cy="3008180"/>
          </a:xfrm>
          <a:prstGeom prst="rect">
            <a:avLst/>
          </a:prstGeom>
        </p:spPr>
      </p:pic>
      <p:sp>
        <p:nvSpPr>
          <p:cNvPr id="19" name="Prostokąt 18">
            <a:extLst>
              <a:ext uri="{FF2B5EF4-FFF2-40B4-BE49-F238E27FC236}">
                <a16:creationId xmlns:a16="http://schemas.microsoft.com/office/drawing/2014/main" id="{48D0E3A3-6EE6-9AB7-7F26-833764235734}"/>
              </a:ext>
            </a:extLst>
          </p:cNvPr>
          <p:cNvSpPr/>
          <p:nvPr/>
        </p:nvSpPr>
        <p:spPr>
          <a:xfrm>
            <a:off x="475681" y="1557323"/>
            <a:ext cx="3600835" cy="1903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14000"/>
              </a:lnSpc>
              <a:defRPr/>
            </a:pPr>
            <a:r>
              <a:rPr lang="pl-PL" altLang="pl-PL" sz="1617">
                <a:solidFill>
                  <a:schemeClr val="bg1"/>
                </a:solidFill>
                <a:latin typeface="Open Sans" pitchFamily="34" charset="0"/>
              </a:rPr>
              <a:t>Zorganizowanie wydarzenia </a:t>
            </a:r>
            <a:br>
              <a:rPr lang="pl-PL" altLang="pl-PL" sz="1617">
                <a:solidFill>
                  <a:schemeClr val="bg1"/>
                </a:solidFill>
                <a:latin typeface="Open Sans" pitchFamily="34" charset="0"/>
              </a:rPr>
            </a:br>
            <a:r>
              <a:rPr lang="pl-PL" altLang="pl-PL" sz="1617">
                <a:solidFill>
                  <a:schemeClr val="bg1"/>
                </a:solidFill>
                <a:latin typeface="Open Sans" pitchFamily="34" charset="0"/>
              </a:rPr>
              <a:t>lub działania informacyjno- promocyjnego </a:t>
            </a:r>
            <a:r>
              <a:rPr lang="pl-PL" altLang="pl-PL" sz="1617" b="1">
                <a:solidFill>
                  <a:schemeClr val="bg1"/>
                </a:solidFill>
                <a:latin typeface="Open Sans" pitchFamily="34" charset="0"/>
              </a:rPr>
              <a:t>w ważnym momencie realizacji Projektu </a:t>
            </a:r>
            <a:r>
              <a:rPr lang="pl-PL" altLang="pl-PL" sz="1617">
                <a:solidFill>
                  <a:schemeClr val="bg1"/>
                </a:solidFill>
                <a:latin typeface="Open Sans" pitchFamily="34" charset="0"/>
              </a:rPr>
              <a:t>(nie musi to być inauguracja) </a:t>
            </a:r>
            <a:br>
              <a:rPr lang="pl-PL" altLang="pl-PL" sz="1617">
                <a:solidFill>
                  <a:schemeClr val="bg1"/>
                </a:solidFill>
                <a:latin typeface="Open Sans" pitchFamily="34" charset="0"/>
              </a:rPr>
            </a:br>
            <a:r>
              <a:rPr lang="pl-PL" altLang="pl-PL" sz="1617">
                <a:solidFill>
                  <a:schemeClr val="bg1"/>
                </a:solidFill>
                <a:latin typeface="Open Sans" pitchFamily="34" charset="0"/>
              </a:rPr>
              <a:t>i zaproszenie przedstawicieli KE, IZ/IP/IW. </a:t>
            </a:r>
            <a:r>
              <a:rPr lang="pl-PL" altLang="pl-PL" sz="1617" b="1">
                <a:solidFill>
                  <a:schemeClr val="bg1"/>
                </a:solidFill>
                <a:latin typeface="Open Sans" pitchFamily="34" charset="0"/>
              </a:rPr>
              <a:t>Nie ma odgórnego harmonogramu wydarzeń.</a:t>
            </a:r>
          </a:p>
          <a:p>
            <a:pPr eaLnBrk="1" hangingPunct="1">
              <a:lnSpc>
                <a:spcPct val="114000"/>
              </a:lnSpc>
              <a:defRPr/>
            </a:pPr>
            <a:endParaRPr lang="pl-PL" altLang="pl-PL" sz="1617">
              <a:solidFill>
                <a:schemeClr val="bg1"/>
              </a:solidFill>
              <a:latin typeface="Open Sans" pitchFamily="34" charset="0"/>
            </a:endParaRPr>
          </a:p>
          <a:p>
            <a:pPr eaLnBrk="1" hangingPunct="1">
              <a:lnSpc>
                <a:spcPct val="114000"/>
              </a:lnSpc>
              <a:defRPr/>
            </a:pPr>
            <a:endParaRPr lang="pl-PL" altLang="pl-PL" sz="1617">
              <a:solidFill>
                <a:schemeClr val="bg1"/>
              </a:solidFill>
              <a:latin typeface="Open Sans" pitchFamily="34" charset="0"/>
            </a:endParaRP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6A41CF4B-2A37-0777-3213-988CB3E62F12}"/>
              </a:ext>
            </a:extLst>
          </p:cNvPr>
          <p:cNvSpPr/>
          <p:nvPr/>
        </p:nvSpPr>
        <p:spPr>
          <a:xfrm>
            <a:off x="4432928" y="1051918"/>
            <a:ext cx="3729719" cy="2378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14000"/>
              </a:lnSpc>
              <a:defRPr/>
            </a:pPr>
            <a:r>
              <a:rPr lang="pl-PL" altLang="pl-PL" sz="1617">
                <a:solidFill>
                  <a:srgbClr val="11306E"/>
                </a:solidFill>
                <a:latin typeface="Open Sans" pitchFamily="34" charset="0"/>
              </a:rPr>
              <a:t>Wydarzenie zgłaszamy co najmniej </a:t>
            </a:r>
            <a:r>
              <a:rPr lang="pl-PL" altLang="pl-PL" sz="1617" b="1">
                <a:solidFill>
                  <a:srgbClr val="11306E"/>
                </a:solidFill>
                <a:latin typeface="Open Sans" pitchFamily="34" charset="0"/>
              </a:rPr>
              <a:t>4 tygodnie </a:t>
            </a:r>
            <a:r>
              <a:rPr lang="pl-PL" altLang="pl-PL" sz="1617">
                <a:solidFill>
                  <a:srgbClr val="11306E"/>
                </a:solidFill>
                <a:latin typeface="Open Sans" pitchFamily="34" charset="0"/>
              </a:rPr>
              <a:t>przed terminem na adresy:</a:t>
            </a:r>
          </a:p>
          <a:p>
            <a:pPr marL="251997" indent="-251997">
              <a:lnSpc>
                <a:spcPct val="114000"/>
              </a:lnSpc>
              <a:buFont typeface="Wingdings" panose="05000000000000000000" pitchFamily="2" charset="2"/>
              <a:buChar char="§"/>
              <a:defRPr/>
            </a:pPr>
            <a:r>
              <a:rPr lang="pl-PL" altLang="pl-PL" sz="1617" b="1">
                <a:solidFill>
                  <a:schemeClr val="tx2"/>
                </a:solidFill>
                <a:latin typeface="Open Sans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promocja@nfosigw.gov.pl</a:t>
            </a:r>
            <a:endParaRPr lang="pl-PL" altLang="pl-PL" sz="1617" b="1">
              <a:solidFill>
                <a:schemeClr val="tx2"/>
              </a:solidFill>
              <a:latin typeface="Open Sans" pitchFamily="34" charset="0"/>
            </a:endParaRPr>
          </a:p>
          <a:p>
            <a:pPr marL="251997" indent="-251997">
              <a:lnSpc>
                <a:spcPct val="114000"/>
              </a:lnSpc>
              <a:buFont typeface="Wingdings" panose="05000000000000000000" pitchFamily="2" charset="2"/>
              <a:buChar char="§"/>
              <a:defRPr/>
            </a:pPr>
            <a:r>
              <a:rPr lang="pl-PL" altLang="pl-PL" sz="1617" b="1">
                <a:solidFill>
                  <a:schemeClr val="tx2"/>
                </a:solidFill>
                <a:latin typeface="Open Sans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kiw@nfosigw.gov.pl</a:t>
            </a:r>
            <a:endParaRPr lang="pl-PL" altLang="pl-PL" sz="1617" b="1">
              <a:solidFill>
                <a:schemeClr val="tx2"/>
              </a:solidFill>
              <a:latin typeface="Open Sans" pitchFamily="34" charset="0"/>
            </a:endParaRPr>
          </a:p>
          <a:p>
            <a:pPr marL="251997" indent="-251997">
              <a:lnSpc>
                <a:spcPct val="114000"/>
              </a:lnSpc>
              <a:buFont typeface="Wingdings" panose="05000000000000000000" pitchFamily="2" charset="2"/>
              <a:buChar char="§"/>
              <a:defRPr/>
            </a:pPr>
            <a:r>
              <a:rPr lang="pl-PL" altLang="pl-PL" sz="1617">
                <a:solidFill>
                  <a:srgbClr val="11306E"/>
                </a:solidFill>
                <a:latin typeface="Open Sans" pitchFamily="34" charset="0"/>
              </a:rPr>
              <a:t>do wiadomości </a:t>
            </a:r>
            <a:r>
              <a:rPr lang="pl-PL" altLang="pl-PL" sz="1617" b="1">
                <a:solidFill>
                  <a:srgbClr val="11306E"/>
                </a:solidFill>
                <a:latin typeface="Open Sans" pitchFamily="34" charset="0"/>
              </a:rPr>
              <a:t>koordynatora umowy.</a:t>
            </a:r>
          </a:p>
          <a:p>
            <a:pPr marL="251997" indent="-251997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endParaRPr lang="pl-PL" altLang="pl-PL" sz="999" b="1">
              <a:solidFill>
                <a:srgbClr val="11306E"/>
              </a:solidFill>
              <a:latin typeface="Open Sans" pitchFamily="34" charset="0"/>
            </a:endParaRP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D93FFE15-EA2F-66AA-287C-B8112F5DE286}"/>
              </a:ext>
            </a:extLst>
          </p:cNvPr>
          <p:cNvSpPr/>
          <p:nvPr/>
        </p:nvSpPr>
        <p:spPr>
          <a:xfrm>
            <a:off x="313760" y="3582476"/>
            <a:ext cx="3762755" cy="22769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40" tIns="45720" rIns="91440" bIns="45720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lnSpc>
                <a:spcPct val="114000"/>
              </a:lnSpc>
              <a:defRPr/>
            </a:pPr>
            <a:r>
              <a:rPr lang="pl-PL" altLang="pl-PL" sz="1600" dirty="0">
                <a:solidFill>
                  <a:srgbClr val="11306E"/>
                </a:solidFill>
                <a:latin typeface="Open Sans"/>
                <a:ea typeface="Open Sans"/>
                <a:cs typeface="Arial"/>
              </a:rPr>
              <a:t>Papier firmowy, dokumenty,  korespondencję (również mailową) np. między NFOŚiGW a Beneficjentem, należy oznakować </a:t>
            </a:r>
            <a:r>
              <a:rPr lang="pl-PL" altLang="pl-PL" sz="1600" b="1" dirty="0">
                <a:solidFill>
                  <a:srgbClr val="11306E"/>
                </a:solidFill>
                <a:latin typeface="Open Sans"/>
                <a:ea typeface="Open Sans"/>
                <a:cs typeface="Arial"/>
              </a:rPr>
              <a:t>obowiązkowym zestawieniem znaków.</a:t>
            </a:r>
            <a:endParaRPr lang="pl-PL" altLang="pl-PL" sz="1600" dirty="0">
              <a:solidFill>
                <a:srgbClr val="11306E"/>
              </a:solidFill>
              <a:latin typeface="Open Sans"/>
              <a:ea typeface="Open Sans"/>
              <a:cs typeface="Arial"/>
            </a:endParaRP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636E576D-9797-5ACF-0C16-14AC133791F2}"/>
              </a:ext>
            </a:extLst>
          </p:cNvPr>
          <p:cNvSpPr/>
          <p:nvPr/>
        </p:nvSpPr>
        <p:spPr>
          <a:xfrm>
            <a:off x="4285291" y="4203174"/>
            <a:ext cx="3860180" cy="16562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14000"/>
              </a:lnSpc>
              <a:defRPr/>
            </a:pPr>
            <a:r>
              <a:rPr lang="pl-PL" altLang="pl-PL" sz="1617">
                <a:solidFill>
                  <a:schemeClr val="bg1"/>
                </a:solidFill>
                <a:latin typeface="Open Sans" pitchFamily="34" charset="0"/>
              </a:rPr>
              <a:t>Można umieszczać dodatkowe logotypy oprócz obowiązkowego oznakowania, ale:</a:t>
            </a:r>
          </a:p>
          <a:p>
            <a:pPr marL="251997" indent="-251997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pl-PL" altLang="pl-PL" sz="1617">
                <a:solidFill>
                  <a:schemeClr val="bg1"/>
                </a:solidFill>
                <a:latin typeface="Open Sans" pitchFamily="34" charset="0"/>
              </a:rPr>
              <a:t>nie mogą być one większe od </a:t>
            </a:r>
            <a:r>
              <a:rPr lang="pl-PL" altLang="pl-PL" sz="1617" b="1">
                <a:solidFill>
                  <a:schemeClr val="bg1"/>
                </a:solidFill>
                <a:latin typeface="Open Sans" pitchFamily="34" charset="0"/>
              </a:rPr>
              <a:t>flagi UE</a:t>
            </a:r>
            <a:r>
              <a:rPr lang="pl-PL" altLang="pl-PL" sz="1617">
                <a:solidFill>
                  <a:schemeClr val="bg1"/>
                </a:solidFill>
                <a:latin typeface="Open Sans" pitchFamily="34" charset="0"/>
              </a:rPr>
              <a:t> (mierzonej wysokością lub szerokością) </a:t>
            </a:r>
          </a:p>
          <a:p>
            <a:pPr marL="251997" indent="-251997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pl-PL" altLang="pl-PL" sz="1617">
                <a:solidFill>
                  <a:schemeClr val="bg1"/>
                </a:solidFill>
                <a:latin typeface="Open Sans" pitchFamily="34" charset="0"/>
              </a:rPr>
              <a:t>nie mogą być w tym samym ciągu, co podstawowe oznakowanie.</a:t>
            </a:r>
          </a:p>
          <a:p>
            <a:pPr marL="251997" indent="-251997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endParaRPr lang="pl-PL" altLang="pl-PL" sz="1617">
              <a:solidFill>
                <a:schemeClr val="bg1"/>
              </a:solidFill>
              <a:latin typeface="Open Sans" pitchFamily="34" charset="0"/>
            </a:endParaRPr>
          </a:p>
          <a:p>
            <a:pPr marL="251997" indent="-251997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endParaRPr lang="pl-PL" altLang="pl-PL" sz="1617">
              <a:solidFill>
                <a:schemeClr val="bg1"/>
              </a:solidFill>
              <a:latin typeface="Open Sans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115AB4D4-6D4A-59E1-A89C-9D0C046E1859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0F972C01-16AF-D7E1-C20F-64AA0F5F9655}"/>
              </a:ext>
            </a:extLst>
          </p:cNvPr>
          <p:cNvSpPr/>
          <p:nvPr/>
        </p:nvSpPr>
        <p:spPr>
          <a:xfrm>
            <a:off x="2629758" y="0"/>
            <a:ext cx="9533876" cy="179437"/>
          </a:xfrm>
          <a:prstGeom prst="rect">
            <a:avLst/>
          </a:prstGeom>
          <a:solidFill>
            <a:srgbClr val="0070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56341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1EEEC0-B947-8327-BA9B-D5D927AF8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849" y="1052585"/>
            <a:ext cx="5244374" cy="5865238"/>
          </a:xfrm>
        </p:spPr>
        <p:txBody>
          <a:bodyPr/>
          <a:lstStyle/>
          <a:p>
            <a:r>
              <a:rPr lang="pl-PL"/>
              <a:t>Obowiązki informacyjne </a:t>
            </a:r>
            <a:br>
              <a:rPr lang="pl-PL"/>
            </a:br>
            <a:r>
              <a:rPr lang="pl-PL"/>
              <a:t>i promocyjne w okresie realizacji projektu 3/3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1F9FA591-B3C8-9F03-4386-316F2D675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5961876" y="1052587"/>
            <a:ext cx="3442775" cy="2439922"/>
          </a:xfrm>
          <a:prstGeom prst="rect">
            <a:avLst/>
          </a:prstGeom>
          <a:solidFill>
            <a:srgbClr val="002073"/>
          </a:solidFill>
          <a:ln>
            <a:solidFill>
              <a:srgbClr val="554B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 sz="141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C66FC0FD-462A-7489-B76C-F4E509959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10484" y="3619607"/>
            <a:ext cx="3559442" cy="2276911"/>
          </a:xfrm>
          <a:prstGeom prst="rect">
            <a:avLst/>
          </a:prstGeom>
          <a:solidFill>
            <a:schemeClr val="accent1"/>
          </a:solidFill>
          <a:ln>
            <a:solidFill>
              <a:srgbClr val="554B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 sz="1410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1D230D20-00FD-94C4-D8E0-67D4EA06D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10484" y="1058142"/>
            <a:ext cx="3559441" cy="2441511"/>
          </a:xfrm>
          <a:prstGeom prst="rect">
            <a:avLst/>
          </a:prstGeom>
          <a:solidFill>
            <a:srgbClr val="6BB1E2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 sz="1410">
              <a:solidFill>
                <a:srgbClr val="93C67B"/>
              </a:solidFill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5AEA4966-6EE5-DB3E-D872-EEE684940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61876" y="3619607"/>
            <a:ext cx="3445670" cy="2276911"/>
          </a:xfrm>
          <a:prstGeom prst="rect">
            <a:avLst/>
          </a:prstGeom>
          <a:solidFill>
            <a:srgbClr val="93C67B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 sz="141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606F4301-C5CB-E4BE-9A0F-EBBB3B518F33}"/>
              </a:ext>
            </a:extLst>
          </p:cNvPr>
          <p:cNvSpPr/>
          <p:nvPr/>
        </p:nvSpPr>
        <p:spPr>
          <a:xfrm>
            <a:off x="6078069" y="1114398"/>
            <a:ext cx="3329479" cy="21498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2857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indent="0">
              <a:defRPr/>
            </a:pPr>
            <a:r>
              <a:rPr lang="pl-PL" altLang="pl-PL" sz="1617" b="1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Dokumentowanie</a:t>
            </a:r>
            <a:r>
              <a:rPr lang="pl-PL" altLang="pl-PL" sz="1617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 działań informacyjnych i promocyjnych prowadzonych w ramach Projektu. </a:t>
            </a:r>
          </a:p>
          <a:p>
            <a:pPr marL="0" indent="0">
              <a:defRPr/>
            </a:pPr>
            <a:br>
              <a:rPr lang="pl-PL" altLang="pl-PL" sz="1617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</a:br>
            <a:r>
              <a:rPr lang="pl-PL" altLang="pl-PL" sz="1617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Przechowywanie dokumentacji przez czas określony </a:t>
            </a:r>
            <a:r>
              <a:rPr lang="pl-PL" altLang="pl-PL" sz="1617" b="1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w umowie o dofinansowanie.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0090B517-4D08-B80B-606C-4E64302FCDB9}"/>
              </a:ext>
            </a:extLst>
          </p:cNvPr>
          <p:cNvSpPr/>
          <p:nvPr/>
        </p:nvSpPr>
        <p:spPr>
          <a:xfrm>
            <a:off x="5961876" y="3779837"/>
            <a:ext cx="3445670" cy="20161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171450" indent="-1714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indent="0">
              <a:defRPr/>
            </a:pPr>
            <a:r>
              <a:rPr lang="pl-PL" altLang="pl-PL" sz="1617">
                <a:solidFill>
                  <a:schemeClr val="tx2"/>
                </a:solidFill>
                <a:latin typeface="Open Sans" pitchFamily="34" charset="0"/>
              </a:rPr>
              <a:t>Szczegółowe przykłady sposobu dokumentowania działań informacyjno-promocyjnych znajdują się w </a:t>
            </a:r>
            <a:r>
              <a:rPr lang="pl-PL" altLang="pl-PL" sz="1617" b="1">
                <a:solidFill>
                  <a:schemeClr val="tx2"/>
                </a:solidFill>
                <a:latin typeface="Open Sans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Podręczniku wnioskodawcy i beneficjenta Funduszy Europejskich na lata 2021-2027 w zakresie informacji i promocji</a:t>
            </a:r>
            <a:r>
              <a:rPr lang="pl-PL" altLang="pl-PL" sz="1617">
                <a:solidFill>
                  <a:schemeClr val="tx2"/>
                </a:solidFill>
                <a:latin typeface="Open Sans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br>
              <a:rPr lang="pl-PL" altLang="pl-PL" sz="1617">
                <a:solidFill>
                  <a:schemeClr val="tx2"/>
                </a:solidFill>
                <a:latin typeface="Open Sans" pitchFamily="34" charset="0"/>
              </a:rPr>
            </a:br>
            <a:r>
              <a:rPr lang="pl-PL" altLang="pl-PL" sz="1617">
                <a:solidFill>
                  <a:schemeClr val="tx2"/>
                </a:solidFill>
                <a:latin typeface="Open Sans" pitchFamily="34" charset="0"/>
              </a:rPr>
              <a:t>w rozdziale 16 (str. 42-45).</a:t>
            </a: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3727DE53-4FC3-20FC-9498-1AAF6A6378FD}"/>
              </a:ext>
            </a:extLst>
          </p:cNvPr>
          <p:cNvSpPr/>
          <p:nvPr/>
        </p:nvSpPr>
        <p:spPr>
          <a:xfrm>
            <a:off x="9507585" y="1215597"/>
            <a:ext cx="3668176" cy="22769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14000"/>
              </a:lnSpc>
              <a:defRPr/>
            </a:pPr>
            <a:r>
              <a:rPr lang="pl-PL" altLang="pl-PL" sz="1617">
                <a:solidFill>
                  <a:srgbClr val="11306E"/>
                </a:solidFill>
                <a:latin typeface="Open Sans" pitchFamily="34" charset="0"/>
              </a:rPr>
              <a:t>Dokumentację można przechowywać:</a:t>
            </a:r>
          </a:p>
          <a:p>
            <a:pPr marL="251997" indent="-251997">
              <a:lnSpc>
                <a:spcPct val="114000"/>
              </a:lnSpc>
              <a:buFont typeface="Wingdings" panose="05000000000000000000" pitchFamily="2" charset="2"/>
              <a:buChar char="§"/>
              <a:defRPr/>
            </a:pPr>
            <a:r>
              <a:rPr lang="pl-PL" altLang="pl-PL" sz="1617" b="1">
                <a:solidFill>
                  <a:srgbClr val="11306E"/>
                </a:solidFill>
                <a:latin typeface="Open Sans" pitchFamily="34" charset="0"/>
              </a:rPr>
              <a:t>w formie papierowej,</a:t>
            </a:r>
          </a:p>
          <a:p>
            <a:pPr marL="251997" indent="-251997">
              <a:lnSpc>
                <a:spcPct val="114000"/>
              </a:lnSpc>
              <a:buFont typeface="Wingdings" panose="05000000000000000000" pitchFamily="2" charset="2"/>
              <a:buChar char="§"/>
              <a:defRPr/>
            </a:pPr>
            <a:r>
              <a:rPr lang="pl-PL" altLang="pl-PL" sz="1617" b="1">
                <a:solidFill>
                  <a:srgbClr val="11306E"/>
                </a:solidFill>
                <a:latin typeface="Open Sans" pitchFamily="34" charset="0"/>
              </a:rPr>
              <a:t>w formie elektronicznej.</a:t>
            </a:r>
          </a:p>
          <a:p>
            <a:pPr eaLnBrk="1" hangingPunct="1">
              <a:lnSpc>
                <a:spcPct val="114000"/>
              </a:lnSpc>
              <a:defRPr/>
            </a:pPr>
            <a:r>
              <a:rPr lang="pl-PL" altLang="pl-PL" sz="1617">
                <a:solidFill>
                  <a:srgbClr val="11306E"/>
                </a:solidFill>
                <a:latin typeface="Open Sans" pitchFamily="34" charset="0"/>
              </a:rPr>
              <a:t>Przykładem mogą być skany dokumentów, zdjęcia, zrzuty </a:t>
            </a:r>
            <a:br>
              <a:rPr lang="pl-PL" altLang="pl-PL" sz="1617">
                <a:solidFill>
                  <a:srgbClr val="11306E"/>
                </a:solidFill>
                <a:latin typeface="Open Sans" pitchFamily="34" charset="0"/>
              </a:rPr>
            </a:br>
            <a:r>
              <a:rPr lang="pl-PL" altLang="pl-PL" sz="1617">
                <a:solidFill>
                  <a:srgbClr val="11306E"/>
                </a:solidFill>
                <a:latin typeface="Open Sans" pitchFamily="34" charset="0"/>
              </a:rPr>
              <a:t>ze stron internetowych, pojedyncze egzemplarze publikacji.</a:t>
            </a:r>
          </a:p>
          <a:p>
            <a:pPr eaLnBrk="1" hangingPunct="1">
              <a:lnSpc>
                <a:spcPct val="114000"/>
              </a:lnSpc>
              <a:defRPr/>
            </a:pPr>
            <a:endParaRPr lang="pl-PL" altLang="pl-PL" sz="999" b="1">
              <a:solidFill>
                <a:srgbClr val="11306E"/>
              </a:solidFill>
              <a:latin typeface="Open Sans" pitchFamily="34" charset="0"/>
            </a:endParaRP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E0CAB31B-18C4-CE06-EFE9-5D5BA78411E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88" indent="-285764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59" indent="-22861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83" indent="-22861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507" indent="-22861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731" indent="-228611" defTabSz="4572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955" indent="-228611" defTabSz="4572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179" indent="-228611" defTabSz="4572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401" indent="-228611" defTabSz="4572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18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4" name="Obraz 3" descr="Obraz zawierający drzewo, na wolnym powietrzu, niebo, zakwitanie&#10;&#10;Opis wygenerowany automatycznie">
            <a:extLst>
              <a:ext uri="{FF2B5EF4-FFF2-40B4-BE49-F238E27FC236}">
                <a16:creationId xmlns:a16="http://schemas.microsoft.com/office/drawing/2014/main" id="{4688A0A7-B9B6-D322-5FE6-0F4B551F35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18"/>
          <a:stretch/>
        </p:blipFill>
        <p:spPr>
          <a:xfrm>
            <a:off x="177" y="2638893"/>
            <a:ext cx="5730348" cy="3257624"/>
          </a:xfrm>
          <a:prstGeom prst="rect">
            <a:avLst/>
          </a:prstGeom>
        </p:spPr>
      </p:pic>
      <p:sp>
        <p:nvSpPr>
          <p:cNvPr id="27" name="Prostokąt 26">
            <a:extLst>
              <a:ext uri="{FF2B5EF4-FFF2-40B4-BE49-F238E27FC236}">
                <a16:creationId xmlns:a16="http://schemas.microsoft.com/office/drawing/2014/main" id="{BF933820-9D70-202E-CB2F-7ABA0840D5E9}"/>
              </a:ext>
            </a:extLst>
          </p:cNvPr>
          <p:cNvSpPr/>
          <p:nvPr/>
        </p:nvSpPr>
        <p:spPr>
          <a:xfrm>
            <a:off x="9507583" y="3626640"/>
            <a:ext cx="3559441" cy="2269876"/>
          </a:xfrm>
          <a:prstGeom prst="rect">
            <a:avLst/>
          </a:prstGeom>
          <a:noFill/>
          <a:ln>
            <a:solidFill>
              <a:srgbClr val="554B9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2857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indent="0">
              <a:defRPr/>
            </a:pPr>
            <a:r>
              <a:rPr lang="pl-PL" altLang="pl-PL" sz="1617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Szczegółowy opis </a:t>
            </a:r>
            <a:r>
              <a:rPr lang="pl-PL" altLang="pl-PL" sz="1617" b="1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obowiązkowych działań informacyjno-promocyjnych </a:t>
            </a:r>
            <a:r>
              <a:rPr lang="pl-PL" altLang="pl-PL" sz="1617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znajduje się w </a:t>
            </a:r>
            <a:r>
              <a:rPr lang="pl-PL" altLang="pl-PL" sz="1617" b="1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umowie o dofinansowanie.</a:t>
            </a:r>
          </a:p>
          <a:p>
            <a:pPr marL="0" indent="0">
              <a:defRPr/>
            </a:pPr>
            <a:endParaRPr lang="pl-PL" altLang="pl-PL" sz="882" b="1">
              <a:solidFill>
                <a:schemeClr val="bg1"/>
              </a:solidFill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</a:endParaRPr>
          </a:p>
          <a:p>
            <a:pPr marL="0" indent="0">
              <a:defRPr/>
            </a:pPr>
            <a:r>
              <a:rPr lang="pl-PL" altLang="pl-PL" sz="1617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Wymogi należy spełniać</a:t>
            </a:r>
            <a:r>
              <a:rPr lang="pl-PL" altLang="pl-PL" sz="1617" b="1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 niezwłocznie po podpisaniu umowy.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C2DC66B-3059-3B03-1B63-5A5372CA25E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6977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7DFEA47-1736-D434-4A65-3CCA5504E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b="1" i="0" u="none" strike="noStrike" baseline="0">
                <a:solidFill>
                  <a:srgbClr val="001F73"/>
                </a:solidFill>
                <a:latin typeface="Open Sans" panose="020B0806030504020204" pitchFamily="34" charset="0"/>
              </a:rPr>
              <a:t>Obowiązki informacyjne i promocyjne</a:t>
            </a:r>
            <a:br>
              <a:rPr lang="pl-PL" sz="2800" b="1" i="0" u="none" strike="noStrike" baseline="0">
                <a:solidFill>
                  <a:srgbClr val="001F73"/>
                </a:solidFill>
                <a:latin typeface="Open Sans" panose="020B0806030504020204" pitchFamily="34" charset="0"/>
              </a:rPr>
            </a:br>
            <a:r>
              <a:rPr lang="pl-PL" sz="2800" b="1" i="0" u="none" strike="noStrike" baseline="0">
                <a:solidFill>
                  <a:srgbClr val="001F73"/>
                </a:solidFill>
                <a:latin typeface="Open Sans" panose="020B0806030504020204" pitchFamily="34" charset="0"/>
              </a:rPr>
              <a:t>w okresie realizacji i do końca okresu trwałości projektu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4507EED-8F06-C5B6-D7B6-B4E1BF446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183" y="2339677"/>
            <a:ext cx="12745416" cy="4320162"/>
          </a:xfrm>
        </p:spPr>
        <p:txBody>
          <a:bodyPr vert="horz" lIns="0" tIns="0" rIns="0" bIns="0" rtlCol="0" anchor="t">
            <a:normAutofit/>
          </a:bodyPr>
          <a:lstStyle/>
          <a:p>
            <a:pPr marL="251460" indent="-251460"/>
            <a:r>
              <a:rPr lang="pl-PL" b="1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W przypadku: </a:t>
            </a:r>
            <a:r>
              <a:rPr lang="pl-PL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projektów których </a:t>
            </a:r>
            <a:r>
              <a:rPr lang="pl-PL" b="1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całkowity koszt </a:t>
            </a:r>
            <a:r>
              <a:rPr lang="pl-PL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realizacji </a:t>
            </a:r>
            <a:r>
              <a:rPr lang="pl-PL" b="1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przekracza 500 000 EUR</a:t>
            </a:r>
            <a:r>
              <a:rPr lang="pl-PL" dirty="0">
                <a:solidFill>
                  <a:srgbClr val="000000"/>
                </a:solidFill>
              </a:rPr>
              <a:t> należy umieścić </a:t>
            </a:r>
            <a:r>
              <a:rPr lang="pl-PL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w miejscu realizacji Projektu trwałą </a:t>
            </a:r>
            <a:r>
              <a:rPr lang="pl-PL" b="1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tablicę informacyjną podkreślającej fakt otrzymania dofinansowania z UE:</a:t>
            </a:r>
            <a:endParaRPr lang="pl-PL" b="0" i="0" u="none" strike="noStrike" baseline="0" dirty="0">
              <a:solidFill>
                <a:srgbClr val="000000"/>
              </a:solidFill>
            </a:endParaRPr>
          </a:p>
          <a:p>
            <a:pPr marL="755650" lvl="1" indent="-251460"/>
            <a:r>
              <a:rPr lang="pl-PL" b="1" i="0" u="none" strike="noStrike" baseline="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kiedy?</a:t>
            </a:r>
            <a:r>
              <a:rPr lang="pl-PL" b="0" i="0" u="none" strike="noStrike" baseline="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niezwłocznie po rozpoczęciu fizycznej realizacji Projektu obejmującego</a:t>
            </a:r>
            <a:r>
              <a:rPr lang="pl-PL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,</a:t>
            </a:r>
            <a:r>
              <a:rPr lang="pl-PL" b="0" i="0" u="none" strike="noStrike" baseline="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pl-PL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a </a:t>
            </a:r>
            <a:r>
              <a:rPr lang="pl-PL" b="0" i="0" u="none" strike="noStrike" baseline="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inwestycje rzeczowe lub zainstalowaniu zakupionego sprzętu; nie później niż dwa miesiące od uzyskania dofinansowania w przypadku, kiedy inwestycja rozpoczęła się przed podpisaniem umowy o dofinansowanie.</a:t>
            </a:r>
          </a:p>
          <a:p>
            <a:pPr marL="755650" lvl="1" indent="-251460"/>
            <a:r>
              <a:rPr lang="pl-PL" b="1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w miejscu dobrze widocznym</a:t>
            </a:r>
            <a:r>
              <a:rPr lang="pl-PL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; w przypadku, gdy miejsce realizacji Projektu nie zapewnia swobodnego dotarcia do ogółu społeczeństwa z informacją o jego realizacji, umiejscowienie tablicy powinno zostać </a:t>
            </a:r>
            <a:r>
              <a:rPr lang="pl-PL" b="1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uzgodnione z IW/IP.</a:t>
            </a:r>
            <a:r>
              <a:rPr lang="pl-PL" b="1" dirty="0">
                <a:solidFill>
                  <a:srgbClr val="000000"/>
                </a:solidFill>
              </a:rPr>
              <a:t> </a:t>
            </a:r>
            <a:r>
              <a:rPr lang="pl-PL" b="1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 </a:t>
            </a:r>
            <a:endParaRPr lang="pl-PL" b="1" i="0" u="none" strike="noStrike" baseline="0" dirty="0">
              <a:solidFill>
                <a:srgbClr val="000000"/>
              </a:solidFill>
            </a:endParaRPr>
          </a:p>
          <a:p>
            <a:pPr marL="251460" indent="-251460">
              <a:lnSpc>
                <a:spcPct val="114000"/>
              </a:lnSpc>
            </a:pPr>
            <a:r>
              <a:rPr lang="pl-PL" b="0" i="0" u="none" strike="noStrike" baseline="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Koszt projektu należy przeliczyć według kursu Europejskiego Banku Centralnego z przedostatniego dnia pracy Komisji Europejskiej w miesiącu poprzedzającym miesiąc podpisana umowy o dofinansowanie.</a:t>
            </a:r>
          </a:p>
          <a:p>
            <a:pPr marL="251460" indent="-251460">
              <a:lnSpc>
                <a:spcPct val="114000"/>
              </a:lnSpc>
            </a:pPr>
            <a:r>
              <a:rPr lang="pl-PL" b="0" i="0" u="none" strike="noStrike" baseline="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Całkowity koszt projektu obejmuje koszty kwalifikowane i niekwalifikowane.</a:t>
            </a:r>
          </a:p>
          <a:p>
            <a:pPr marL="0" indent="0">
              <a:buNone/>
            </a:pPr>
            <a:endParaRPr lang="pl-PL" b="0" i="0" u="none" strike="noStrike" baseline="0" dirty="0">
              <a:solidFill>
                <a:srgbClr val="000000"/>
              </a:solidFill>
              <a:latin typeface="Open Sans" pitchFamily="2" charset="0"/>
            </a:endParaRPr>
          </a:p>
          <a:p>
            <a:pPr marL="251460" indent="-251460"/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DAF6BFF-29B7-CD4C-44C7-654BA1DE3D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19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A184C98-28D3-765B-6CEB-018E2740254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329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84AA8A6-947D-54F2-4A42-5F6A022C2E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</a:t>
            </a:fld>
            <a:endParaRPr lang="pl-PL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2608BC63-BAB0-45D4-B35C-FA53F3D3C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900113"/>
            <a:ext cx="11599018" cy="1079500"/>
          </a:xfrm>
        </p:spPr>
        <p:txBody>
          <a:bodyPr/>
          <a:lstStyle/>
          <a:p>
            <a:pPr algn="ctr"/>
            <a:r>
              <a:rPr lang="pl-PL" sz="2800" b="1" i="0" u="none" strike="noStrike" baseline="0">
                <a:solidFill>
                  <a:srgbClr val="001F73"/>
                </a:solidFill>
                <a:latin typeface="Open Sans" panose="020B0806030504020204" pitchFamily="34" charset="0"/>
              </a:rPr>
              <a:t>ROZPORZĄDZENIE PARLAMENTU EUROPEJSKIEGO I RADY (UE) 2021/1060 </a:t>
            </a:r>
            <a:r>
              <a:rPr lang="pl-PL" sz="2800" b="0" i="0" u="none" strike="noStrike" baseline="0">
                <a:solidFill>
                  <a:srgbClr val="002573"/>
                </a:solidFill>
                <a:latin typeface="Open Sans" panose="020B0806030504020204" pitchFamily="34" charset="0"/>
              </a:rPr>
              <a:t>z dnia 24 czerwca 2021 r.</a:t>
            </a:r>
            <a:endParaRPr lang="pl-PL"/>
          </a:p>
        </p:txBody>
      </p:sp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14F26626-DEB8-3DDE-5EE1-E96CB9FD4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215" y="1812471"/>
            <a:ext cx="12653634" cy="461138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14000"/>
              </a:lnSpc>
              <a:buNone/>
            </a:pPr>
            <a:r>
              <a:rPr lang="pl-PL" b="0" i="0" u="none" strike="noStrike" baseline="0" dirty="0">
                <a:solidFill>
                  <a:srgbClr val="000000"/>
                </a:solidFill>
                <a:latin typeface="Open Sans" panose="020B0806030504020204" pitchFamily="34" charset="0"/>
              </a:rPr>
              <a:t>TYTUŁ IV</a:t>
            </a:r>
          </a:p>
          <a:p>
            <a:pPr marL="0" indent="0" algn="ctr">
              <a:lnSpc>
                <a:spcPct val="114000"/>
              </a:lnSpc>
              <a:buNone/>
            </a:pPr>
            <a:r>
              <a:rPr lang="pl-PL" b="1" i="0" u="none" strike="noStrike" baseline="0" dirty="0">
                <a:solidFill>
                  <a:srgbClr val="002573"/>
                </a:solidFill>
                <a:latin typeface="Open Sans" panose="020B0806030504020204" pitchFamily="34" charset="0"/>
              </a:rPr>
              <a:t>MONITOROWANIE, EWALUACJA, KOMUNIKACJA I WIDOCZNOŚĆ </a:t>
            </a:r>
          </a:p>
          <a:p>
            <a:pPr marL="0" indent="0" algn="ctr">
              <a:lnSpc>
                <a:spcPct val="114000"/>
              </a:lnSpc>
              <a:buNone/>
            </a:pPr>
            <a:r>
              <a:rPr lang="pl-PL" b="0" i="0" u="none" strike="noStrike" baseline="0" dirty="0">
                <a:solidFill>
                  <a:srgbClr val="000000"/>
                </a:solidFill>
                <a:latin typeface="Open Sans" panose="020B0806030504020204" pitchFamily="34" charset="0"/>
              </a:rPr>
              <a:t>ROZDZIAŁ III</a:t>
            </a:r>
          </a:p>
          <a:p>
            <a:pPr marL="0" indent="0" algn="ctr">
              <a:lnSpc>
                <a:spcPct val="114000"/>
              </a:lnSpc>
              <a:buNone/>
            </a:pPr>
            <a:r>
              <a:rPr lang="pl-PL" b="1" i="1" u="none" strike="noStrike" baseline="0" dirty="0">
                <a:solidFill>
                  <a:srgbClr val="001F73"/>
                </a:solidFill>
                <a:latin typeface="Open Sans" panose="020B0806030504020204" pitchFamily="34" charset="0"/>
              </a:rPr>
              <a:t>Widoczność, przejrzystość i komunikacja </a:t>
            </a:r>
          </a:p>
          <a:p>
            <a:pPr marL="0" indent="0" algn="ctr">
              <a:lnSpc>
                <a:spcPct val="114000"/>
              </a:lnSpc>
              <a:buNone/>
            </a:pPr>
            <a:r>
              <a:rPr lang="pl-PL" b="0" i="1" u="none" strike="noStrike" baseline="0" dirty="0">
                <a:solidFill>
                  <a:schemeClr val="tx2"/>
                </a:solidFill>
                <a:latin typeface="Open Sans" panose="020B0806030504020204" pitchFamily="34" charset="0"/>
              </a:rPr>
              <a:t>Artykuł 46 -50</a:t>
            </a:r>
            <a:endParaRPr lang="pl-PL" b="0" i="0" u="none" strike="noStrike" baseline="0" dirty="0">
              <a:solidFill>
                <a:schemeClr val="tx2"/>
              </a:solidFill>
              <a:latin typeface="Open Sans" panose="020B0806030504020204" pitchFamily="34" charset="0"/>
            </a:endParaRPr>
          </a:p>
          <a:p>
            <a:pPr marL="0" indent="0" algn="ctr">
              <a:lnSpc>
                <a:spcPct val="114000"/>
              </a:lnSpc>
              <a:buNone/>
            </a:pPr>
            <a:r>
              <a:rPr lang="pl-PL" b="0" i="0" u="none" strike="noStrike" baseline="0" dirty="0">
                <a:solidFill>
                  <a:srgbClr val="000000"/>
                </a:solidFill>
                <a:latin typeface="Open Sans" panose="020B0806030504020204" pitchFamily="34" charset="0"/>
              </a:rPr>
              <a:t>Beneficjent </a:t>
            </a:r>
            <a:r>
              <a:rPr lang="pl-PL" i="0" u="none" strike="noStrike" baseline="0" dirty="0">
                <a:solidFill>
                  <a:srgbClr val="000000"/>
                </a:solidFill>
                <a:latin typeface="Open Sans" panose="020B0806030504020204" pitchFamily="34" charset="0"/>
              </a:rPr>
              <a:t>jest zobowiązany do wypełniania obowiązków informacyjnych i promocyjnych,</a:t>
            </a:r>
            <a:br>
              <a:rPr lang="pl-PL" i="0" u="none" strike="noStrike" baseline="0" dirty="0">
                <a:solidFill>
                  <a:srgbClr val="000000"/>
                </a:solidFill>
                <a:latin typeface="Open Sans" panose="020B0806030504020204" pitchFamily="34" charset="0"/>
              </a:rPr>
            </a:br>
            <a:r>
              <a:rPr lang="pl-PL" i="0" u="none" strike="noStrike" baseline="0" dirty="0">
                <a:solidFill>
                  <a:srgbClr val="000000"/>
                </a:solidFill>
                <a:latin typeface="Open Sans" panose="020B0806030504020204" pitchFamily="34" charset="0"/>
              </a:rPr>
              <a:t>w tym informowania społeczeństwa o  </a:t>
            </a:r>
            <a:r>
              <a:rPr lang="pl-PL" b="1" i="0" u="none" strike="noStrike" baseline="0" dirty="0">
                <a:solidFill>
                  <a:srgbClr val="000000"/>
                </a:solidFill>
                <a:latin typeface="Open Sans" panose="020B0806030504020204" pitchFamily="34" charset="0"/>
              </a:rPr>
              <a:t>celu realizowanego projektu </a:t>
            </a:r>
            <a:br>
              <a:rPr lang="pl-PL" b="1" i="0" u="none" strike="noStrike" baseline="0" dirty="0">
                <a:solidFill>
                  <a:srgbClr val="000000"/>
                </a:solidFill>
                <a:latin typeface="Open Sans" panose="020B0806030504020204" pitchFamily="34" charset="0"/>
              </a:rPr>
            </a:br>
            <a:r>
              <a:rPr lang="pl-PL" i="0" u="none" strike="noStrike" baseline="0" dirty="0">
                <a:solidFill>
                  <a:srgbClr val="000000"/>
                </a:solidFill>
                <a:latin typeface="Open Sans" panose="020B0806030504020204" pitchFamily="34" charset="0"/>
              </a:rPr>
              <a:t>oraz o </a:t>
            </a:r>
            <a:r>
              <a:rPr lang="pl-PL" b="1" i="0" u="none" strike="noStrike" baseline="0" dirty="0">
                <a:solidFill>
                  <a:srgbClr val="000000"/>
                </a:solidFill>
                <a:latin typeface="Open Sans" panose="020B0806030504020204" pitchFamily="34" charset="0"/>
              </a:rPr>
              <a:t>dofinansowaniu projektu przez Unię Europejską</a:t>
            </a:r>
            <a:r>
              <a:rPr lang="pl-PL" b="0" i="0" u="none" strike="noStrike" baseline="0" dirty="0">
                <a:solidFill>
                  <a:srgbClr val="000000"/>
                </a:solidFill>
                <a:latin typeface="Open Sans" panose="020B0806030504020204" pitchFamily="34" charset="0"/>
              </a:rPr>
              <a:t>, zgodnie z rozporządzeniem </a:t>
            </a:r>
            <a:br>
              <a:rPr lang="pl-PL" b="0" i="0" u="none" strike="noStrike" baseline="0" dirty="0">
                <a:solidFill>
                  <a:srgbClr val="000000"/>
                </a:solidFill>
                <a:latin typeface="Open Sans" panose="020B0806030504020204" pitchFamily="34" charset="0"/>
              </a:rPr>
            </a:br>
            <a:r>
              <a:rPr lang="pl-PL" b="0" i="0" u="none" strike="noStrike" baseline="0" dirty="0">
                <a:solidFill>
                  <a:srgbClr val="000000"/>
                </a:solidFill>
                <a:latin typeface="Open Sans" panose="020B0806030504020204" pitchFamily="34" charset="0"/>
              </a:rPr>
              <a:t>nr 2021/1060 </a:t>
            </a:r>
          </a:p>
          <a:p>
            <a:pPr marL="0" indent="0" algn="ctr">
              <a:lnSpc>
                <a:spcPct val="114000"/>
              </a:lnSpc>
              <a:buNone/>
            </a:pPr>
            <a:r>
              <a:rPr lang="pl-PL" b="0" i="0" u="none" strike="noStrike" baseline="0" dirty="0">
                <a:solidFill>
                  <a:srgbClr val="000000"/>
                </a:solidFill>
                <a:latin typeface="Open Sans" panose="020B0806030504020204" pitchFamily="34" charset="0"/>
              </a:rPr>
              <a:t>(w szczególności z załącznikiem IX -Komunikacja i Widoczność)</a:t>
            </a:r>
          </a:p>
          <a:p>
            <a:pPr marL="0" indent="0">
              <a:buNone/>
            </a:pPr>
            <a:r>
              <a:rPr lang="pl-PL" dirty="0"/>
              <a:t>Instytucje oraz beneficjenci realizujący program Fundusze Europejskie na Infrastrukturę, Klimat, Środowisko 2021-2027 (dalej </a:t>
            </a:r>
            <a:r>
              <a:rPr lang="pl-PL" dirty="0" err="1"/>
              <a:t>FEnIKS</a:t>
            </a:r>
            <a:r>
              <a:rPr lang="pl-PL" dirty="0"/>
              <a:t>), zgodnie z postanowieniami Umowy Partnerstwa na lata 2021-2027 oraz Rozporządzenia Parlamentu Europejskiego i Rady UE 2021/1060, zobowiązani są do przestrzegania horyzontalnych zasad równościowych</a:t>
            </a:r>
          </a:p>
          <a:p>
            <a:endParaRPr lang="pl-PL" sz="1400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5D371F15-2D07-A8B2-B549-D86FD332CAA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2108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86162E-08FB-47CB-384C-2B712E5E6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b="1" i="0" u="none" strike="noStrike" baseline="0">
                <a:solidFill>
                  <a:srgbClr val="001F73"/>
                </a:solidFill>
                <a:latin typeface="Open Sans" panose="020B0806030504020204" pitchFamily="34" charset="0"/>
              </a:rPr>
              <a:t>Obowiązkowe wzory tablic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9E9E34D-4F32-731A-CAA5-F9175A0A6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198" y="5075981"/>
            <a:ext cx="12385377" cy="1583858"/>
          </a:xfrm>
        </p:spPr>
        <p:txBody>
          <a:bodyPr vert="horz" lIns="0" tIns="0" rIns="0" bIns="0" rtlCol="0" anchor="t">
            <a:normAutofit/>
          </a:bodyPr>
          <a:lstStyle/>
          <a:p>
            <a:pPr marL="251460" indent="-251460"/>
            <a:r>
              <a:rPr lang="pl-PL" b="0" i="0" u="none" strike="noStrike" baseline="0">
                <a:solidFill>
                  <a:srgbClr val="000000"/>
                </a:solidFill>
                <a:latin typeface="Open Sans" pitchFamily="2" charset="0"/>
              </a:rPr>
              <a:t>Wymiary: 80/40; 120x60; </a:t>
            </a:r>
            <a:r>
              <a:rPr lang="pl-PL" b="1" i="0" u="none" strike="noStrike" baseline="0">
                <a:solidFill>
                  <a:srgbClr val="000000"/>
                </a:solidFill>
                <a:latin typeface="Open Sans" pitchFamily="2" charset="0"/>
              </a:rPr>
              <a:t>240x120</a:t>
            </a:r>
            <a:endParaRPr lang="pl-PL"/>
          </a:p>
          <a:p>
            <a:pPr marL="251460" indent="-251460"/>
            <a:r>
              <a:rPr lang="pl-PL" b="0" i="0" u="none" strike="noStrike" baseline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Wzór tablic informacyjnych jest obowiązkowy i nie można go </a:t>
            </a:r>
            <a:r>
              <a:rPr lang="pl-PL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w żaden sposób modyfikować</a:t>
            </a:r>
            <a:r>
              <a:rPr lang="pl-PL" b="0" i="0" u="none" strike="noStrike" baseline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, </a:t>
            </a:r>
            <a:r>
              <a:rPr lang="pl-PL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zmieniać czcionki, dodawać</a:t>
            </a:r>
            <a:r>
              <a:rPr lang="pl-PL" b="0" i="0" u="none" strike="noStrike" baseline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/usuwać znaków,</a:t>
            </a:r>
            <a:r>
              <a:rPr lang="pl-PL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pl-PL" b="0" i="0" u="none" strike="noStrike" baseline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poza uzupełnianiem treści we wskazanych polach.</a:t>
            </a:r>
          </a:p>
          <a:p>
            <a:pPr marL="251460" indent="-251460"/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43833EC-3A6C-2D60-AF57-DCD814AE3B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20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EF847DE-7EC5-A689-A07E-113037818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199" y="1331565"/>
            <a:ext cx="7200800" cy="3546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265345EA-7BBE-83B1-65B8-CD0E6AAE32B1}"/>
              </a:ext>
            </a:extLst>
          </p:cNvPr>
          <p:cNvSpPr txBox="1">
            <a:spLocks/>
          </p:cNvSpPr>
          <p:nvPr/>
        </p:nvSpPr>
        <p:spPr bwMode="auto">
          <a:xfrm>
            <a:off x="8376071" y="1426655"/>
            <a:ext cx="4292914" cy="369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50825" indent="-250825" algn="l" defTabSz="1006475" rtl="0" eaLnBrk="0" fontAlgn="base" hangingPunct="0">
              <a:lnSpc>
                <a:spcPts val="2400"/>
              </a:lnSpc>
              <a:spcBef>
                <a:spcPts val="1100"/>
              </a:spcBef>
              <a:spcAft>
                <a:spcPct val="0"/>
              </a:spcAft>
              <a:buClr>
                <a:schemeClr val="accent1"/>
              </a:buClr>
              <a:buBlip>
                <a:blip r:embed="rId3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755650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Blip>
                <a:blip r:embed="rId4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258888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Blip>
                <a:blip r:embed="rId5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763713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266950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</a:pPr>
            <a:r>
              <a:rPr lang="pl-PL" b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Tablica musi zawierać:</a:t>
            </a:r>
            <a:endParaRPr lang="pl-PL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>
              <a:lnSpc>
                <a:spcPct val="114000"/>
              </a:lnSpc>
            </a:pPr>
            <a:r>
              <a:rPr lang="pl-PL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znak FE, znak UE</a:t>
            </a:r>
          </a:p>
          <a:p>
            <a:pPr>
              <a:lnSpc>
                <a:spcPct val="114000"/>
              </a:lnSpc>
            </a:pPr>
            <a:r>
              <a:rPr lang="pl-PL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nazwę beneficjenta</a:t>
            </a:r>
          </a:p>
          <a:p>
            <a:pPr>
              <a:lnSpc>
                <a:spcPct val="114000"/>
              </a:lnSpc>
            </a:pPr>
            <a:r>
              <a:rPr lang="pl-PL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tytuł Projektu</a:t>
            </a:r>
          </a:p>
          <a:p>
            <a:pPr>
              <a:lnSpc>
                <a:spcPct val="114000"/>
              </a:lnSpc>
            </a:pPr>
            <a:r>
              <a:rPr lang="pl-PL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adres portalu: </a:t>
            </a:r>
            <a:r>
              <a:rPr lang="pl-PL">
                <a:solidFill>
                  <a:srgbClr val="000000"/>
                </a:solidFill>
                <a:latin typeface="Open Sans"/>
                <a:ea typeface="Open Sans"/>
                <a:cs typeface="Open Sans"/>
                <a:hlinkClick r:id="rId6"/>
              </a:rPr>
              <a:t>www.mapadotacji.gov.pl</a:t>
            </a:r>
            <a:r>
              <a:rPr lang="pl-PL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br>
              <a:rPr lang="pl-PL"/>
            </a:br>
            <a:r>
              <a:rPr lang="pl-PL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na tle koloru odpowiedniego dla danego programu. W przypadku </a:t>
            </a:r>
            <a:r>
              <a:rPr lang="pl-PL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FEnIKS</a:t>
            </a:r>
            <a:r>
              <a:rPr lang="pl-PL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jest to kolor zielony.   (Szczegóły slajd 15.)</a:t>
            </a:r>
            <a:endParaRPr lang="pl-PL">
              <a:solidFill>
                <a:srgbClr val="000000"/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C68B923-5E1E-4AE0-33D2-91D732949F27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0208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7463057-2B13-74C5-F903-066F032B8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848" y="539835"/>
            <a:ext cx="12700078" cy="1439827"/>
          </a:xfrm>
        </p:spPr>
        <p:txBody>
          <a:bodyPr/>
          <a:lstStyle/>
          <a:p>
            <a:pPr algn="ctr"/>
            <a:r>
              <a:rPr lang="pl-PL"/>
              <a:t>Pole ochronne tekstu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30A0995-9D50-7344-6623-DE7A524FA7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21</a:t>
            </a:fld>
            <a:endParaRPr lang="pl-PL" altLang="pl-PL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2F382A5B-D701-1F13-A68A-270A0548A80C}"/>
              </a:ext>
            </a:extLst>
          </p:cNvPr>
          <p:cNvSpPr/>
          <p:nvPr/>
        </p:nvSpPr>
        <p:spPr>
          <a:xfrm>
            <a:off x="1589340" y="3217351"/>
            <a:ext cx="4601378" cy="456652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646"/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56CC8531-48E4-2123-0DA9-861201A43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0087" y="1342872"/>
            <a:ext cx="4549839" cy="4585966"/>
          </a:xfrm>
        </p:spPr>
        <p:txBody>
          <a:bodyPr vert="horz" lIns="0" tIns="0" rIns="0" bIns="0" rtlCol="0" anchor="t">
            <a:noAutofit/>
          </a:bodyPr>
          <a:lstStyle/>
          <a:p>
            <a:pPr marL="251460" indent="-251460">
              <a:lnSpc>
                <a:spcPct val="114000"/>
              </a:lnSpc>
            </a:pPr>
            <a:r>
              <a:rPr lang="pl-PL" sz="18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Tablice informacyjne powinny być wyeksponowane </a:t>
            </a:r>
            <a:r>
              <a:rPr lang="pl-PL" sz="1800" b="1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do końca okresu trwałości projektu</a:t>
            </a:r>
            <a:r>
              <a:rPr lang="pl-PL" sz="18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, który jest wskazany w umowie o dofinansowanie.</a:t>
            </a:r>
            <a:r>
              <a:rPr lang="pl-PL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endParaRPr lang="pl-PL" b="1" dirty="0">
              <a:solidFill>
                <a:srgbClr val="000000"/>
              </a:solidFill>
            </a:endParaRPr>
          </a:p>
          <a:p>
            <a:pPr marL="0" indent="0">
              <a:lnSpc>
                <a:spcPct val="113999"/>
              </a:lnSpc>
              <a:buNone/>
            </a:pPr>
            <a:r>
              <a:rPr lang="pl-PL" b="1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Kiedy?</a:t>
            </a:r>
            <a:endParaRPr lang="pl-PL" b="1" dirty="0"/>
          </a:p>
          <a:p>
            <a:pPr marL="251460" indent="-251460">
              <a:lnSpc>
                <a:spcPct val="114000"/>
              </a:lnSpc>
            </a:pPr>
            <a:r>
              <a:rPr lang="pl-PL" sz="1800" dirty="0">
                <a:solidFill>
                  <a:srgbClr val="000000"/>
                </a:solidFill>
              </a:rPr>
              <a:t>Instalacja tablicy: niezwłocznie po rozpoczęciu fizycznej realizacji Projektu obejmującego inwestycje rzeczowe lub zainstalowaniu zakupionego sprzętu; Nie trzeba jednocześnie mieć i tablicy, i plakatu. </a:t>
            </a:r>
          </a:p>
          <a:p>
            <a:pPr marL="251460" indent="-251460">
              <a:lnSpc>
                <a:spcPct val="114000"/>
              </a:lnSpc>
            </a:pPr>
            <a:r>
              <a:rPr lang="pl-PL" sz="18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Należy uważać na pole ochronne – tekst musi kończyć się na linii </a:t>
            </a:r>
            <a:r>
              <a:rPr lang="pl-PL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wyrazów </a:t>
            </a:r>
            <a:r>
              <a:rPr lang="pl-PL" sz="1800" b="1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pl-PL" b="1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"</a:t>
            </a:r>
            <a:r>
              <a:rPr lang="pl-PL" sz="1800" b="1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przez</a:t>
            </a:r>
            <a:r>
              <a:rPr lang="pl-PL" b="1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” oraz "Europejską"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51DD1E2-C343-6C28-1E25-0817ACB33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908" y="1342872"/>
            <a:ext cx="7748850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7CD5D0FB-DF80-5341-96B5-7EE0864E6D13}"/>
              </a:ext>
            </a:extLst>
          </p:cNvPr>
          <p:cNvSpPr/>
          <p:nvPr/>
        </p:nvSpPr>
        <p:spPr>
          <a:xfrm>
            <a:off x="6190718" y="1331565"/>
            <a:ext cx="313145" cy="3456384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EB534BA-F8F2-6000-0C75-5D6C68B0E9D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3123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5FE4600-6BEC-ED93-269E-C0D6A5DB8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102" y="359839"/>
            <a:ext cx="10861093" cy="1620000"/>
          </a:xfrm>
        </p:spPr>
        <p:txBody>
          <a:bodyPr/>
          <a:lstStyle/>
          <a:p>
            <a:r>
              <a:rPr lang="pl-PL" sz="2800" b="1" i="0" u="none" strike="noStrike" baseline="0">
                <a:solidFill>
                  <a:srgbClr val="001F73"/>
                </a:solidFill>
                <a:latin typeface="Open Sans" panose="020B0806030504020204" pitchFamily="34" charset="0"/>
              </a:rPr>
              <a:t>Obowiązki informacyjne i promocyjne</a:t>
            </a:r>
            <a:br>
              <a:rPr lang="pl-PL" sz="2800" b="1" i="0" u="none" strike="noStrike" baseline="0">
                <a:solidFill>
                  <a:srgbClr val="001F73"/>
                </a:solidFill>
                <a:latin typeface="Open Sans" panose="020B0806030504020204" pitchFamily="34" charset="0"/>
              </a:rPr>
            </a:br>
            <a:r>
              <a:rPr lang="pl-PL" sz="2800" b="1" i="0" u="none" strike="noStrike" baseline="0">
                <a:solidFill>
                  <a:srgbClr val="001F73"/>
                </a:solidFill>
                <a:latin typeface="Open Sans" panose="020B0806030504020204" pitchFamily="34" charset="0"/>
              </a:rPr>
              <a:t>w okresie realizacji i do końca okresu trwałości projektu</a:t>
            </a:r>
            <a:br>
              <a:rPr lang="pl-PL" sz="2800" b="1" i="0" u="none" strike="noStrike" baseline="0">
                <a:solidFill>
                  <a:srgbClr val="001F73"/>
                </a:solidFill>
                <a:latin typeface="Open Sans" panose="020B0806030504020204" pitchFamily="34" charset="0"/>
              </a:rPr>
            </a:b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2C9F60C-6992-0298-834F-9C4499179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175" y="1403573"/>
            <a:ext cx="12817424" cy="5085827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lnSpc>
                <a:spcPct val="124000"/>
              </a:lnSpc>
              <a:buNone/>
            </a:pPr>
            <a:r>
              <a:rPr lang="pl-PL" sz="1600" b="1" i="0" u="none" strike="noStrike" baseline="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W przypadku: </a:t>
            </a:r>
          </a:p>
          <a:p>
            <a:pPr marL="251460" indent="-251460">
              <a:lnSpc>
                <a:spcPct val="124000"/>
              </a:lnSpc>
            </a:pPr>
            <a:r>
              <a:rPr lang="pl-PL" sz="1600" b="0" i="0" u="none" strike="noStrike" baseline="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pozostałych projektów </a:t>
            </a:r>
          </a:p>
          <a:p>
            <a:pPr marL="251460" indent="-251460">
              <a:lnSpc>
                <a:spcPct val="124000"/>
              </a:lnSpc>
            </a:pPr>
            <a:r>
              <a:rPr lang="pl-PL" sz="1600" b="0" i="0" u="none" strike="noStrike" baseline="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gdy beneficjent jest osobą fizyczną</a:t>
            </a:r>
          </a:p>
          <a:p>
            <a:pPr marL="0" indent="0">
              <a:lnSpc>
                <a:spcPct val="124000"/>
              </a:lnSpc>
              <a:buNone/>
            </a:pPr>
            <a:r>
              <a:rPr lang="pl-PL" sz="1600" b="1" i="0" u="none" strike="noStrike" baseline="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umieszczenie</a:t>
            </a:r>
            <a:r>
              <a:rPr lang="pl-PL" sz="1600" b="0" i="0" u="none" strike="noStrike" baseline="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w widocznym miejscu realizacji Projektu </a:t>
            </a:r>
            <a:r>
              <a:rPr lang="pl-PL" sz="1600" b="1" i="0" u="none" strike="noStrike" baseline="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przynajmniej jednego trwałego plakatu </a:t>
            </a:r>
            <a:br>
              <a:rPr lang="pl-PL" sz="1600" b="1" i="0" u="none" strike="noStrike" baseline="0" dirty="0">
                <a:latin typeface="Open Sans" pitchFamily="2" charset="0"/>
              </a:rPr>
            </a:br>
            <a:r>
              <a:rPr lang="pl-PL" sz="1600" b="1" i="0" u="none" strike="noStrike" baseline="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o minimalnym formacie A3</a:t>
            </a:r>
            <a:r>
              <a:rPr lang="pl-PL" sz="1600" b="0" i="0" u="none" strike="noStrike" baseline="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lub podobnej wielkości </a:t>
            </a:r>
            <a:r>
              <a:rPr lang="pl-PL" sz="1600" b="1" i="0" u="none" strike="noStrike" baseline="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elektronicznego wyświetlacza, podkreślającego fakt otrzymania dofinansowania z UE</a:t>
            </a:r>
            <a:r>
              <a:rPr lang="pl-PL" sz="1600" b="1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.</a:t>
            </a:r>
            <a:endParaRPr lang="pl-PL" sz="1600" b="1" i="0" u="none" strike="noStrike" baseline="0" dirty="0">
              <a:solidFill>
                <a:srgbClr val="000000"/>
              </a:solidFill>
              <a:latin typeface="Open Sans" pitchFamily="2" charset="0"/>
            </a:endParaRPr>
          </a:p>
          <a:p>
            <a:pPr marL="0" indent="0">
              <a:lnSpc>
                <a:spcPct val="124000"/>
              </a:lnSpc>
              <a:buNone/>
            </a:pPr>
            <a:r>
              <a:rPr lang="pl-PL" sz="1600" b="1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Kiedy?</a:t>
            </a:r>
          </a:p>
          <a:p>
            <a:pPr marL="755650" lvl="1" indent="-251460">
              <a:lnSpc>
                <a:spcPct val="124000"/>
              </a:lnSpc>
              <a:buChar char="•"/>
            </a:pPr>
            <a:r>
              <a:rPr lang="pl-PL" sz="16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niezwłocznie</a:t>
            </a:r>
            <a:r>
              <a:rPr lang="pl-PL" sz="1600" b="0" i="0" u="none" strike="noStrike" baseline="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po rozpoczęciu fizycznej realizacji Projektu obejmującego inwestycje rzeczowe lub zainstalowaniu zakupionego sprzęt; </a:t>
            </a:r>
            <a:endParaRPr lang="pl-PL" sz="1600" b="1" dirty="0"/>
          </a:p>
          <a:p>
            <a:pPr marL="755650" lvl="1" indent="-251460">
              <a:lnSpc>
                <a:spcPct val="124000"/>
              </a:lnSpc>
            </a:pPr>
            <a:r>
              <a:rPr lang="pl-PL" sz="1600" b="1" i="0" u="none" strike="noStrike" baseline="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w miejscu dobrze widocznym</a:t>
            </a:r>
            <a:r>
              <a:rPr lang="pl-PL" sz="1600" b="0" i="0" u="none" strike="noStrike" baseline="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; w przypadku, gdy miejsce realizacji Projektu nie zapewnia swobodnego dotarcia do ogółu społeczeństwa z informacją o jego realizacji, umiejscowienie tablicy powinno zostać </a:t>
            </a:r>
            <a:r>
              <a:rPr lang="pl-PL" sz="1600" b="1" i="0" u="none" strike="noStrike" baseline="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uzgodnione z IW/IP.</a:t>
            </a:r>
            <a:r>
              <a:rPr lang="pl-PL" sz="1600" b="1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pl-PL" sz="1600" b="1" i="0" u="none" strike="noStrike" baseline="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</a:p>
          <a:p>
            <a:pPr marL="251460" indent="-251460">
              <a:lnSpc>
                <a:spcPct val="124000"/>
              </a:lnSpc>
            </a:pPr>
            <a:r>
              <a:rPr lang="pl-PL" sz="1600" b="0" i="0" u="none" strike="noStrike" baseline="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Koszt projektu należy przeliczyć według kursu Europejskiego Banku Centralnego z przedostatniego dnia pracy Komisji Europejskiej w miesiącu poprzedzającym miesiąc podpisana umowy o dofinansowanie.</a:t>
            </a:r>
          </a:p>
          <a:p>
            <a:pPr marL="251460" indent="-251460">
              <a:lnSpc>
                <a:spcPct val="124000"/>
              </a:lnSpc>
            </a:pPr>
            <a:r>
              <a:rPr lang="pl-PL" sz="1600" b="0" i="0" u="none" strike="noStrike" baseline="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Całkowity koszt projektu obejmuje koszty kwalifikowane i niekwalifikowane.</a:t>
            </a:r>
          </a:p>
          <a:p>
            <a:pPr marL="0" indent="0">
              <a:lnSpc>
                <a:spcPct val="124000"/>
              </a:lnSpc>
              <a:buNone/>
            </a:pPr>
            <a:endParaRPr lang="pl-PL" b="0" i="0" u="none" strike="noStrike" baseline="0" dirty="0">
              <a:solidFill>
                <a:srgbClr val="000000"/>
              </a:solidFill>
              <a:latin typeface="Open Sans" pitchFamily="2" charset="0"/>
            </a:endParaRPr>
          </a:p>
          <a:p>
            <a:pPr marL="251460" indent="-251460">
              <a:lnSpc>
                <a:spcPct val="124000"/>
              </a:lnSpc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E3B1B64-80E2-FF64-FB54-9186B558E5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22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B514F49-081B-7C77-B9EA-6FB27D84BB6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64" y="6596092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7093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AACEFC-4D72-CC61-FEE2-72D982D5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102" y="359839"/>
            <a:ext cx="10861093" cy="1620000"/>
          </a:xfrm>
        </p:spPr>
        <p:txBody>
          <a:bodyPr/>
          <a:lstStyle/>
          <a:p>
            <a:r>
              <a:rPr lang="pl-PL" sz="2800" b="1" i="0" u="none" strike="noStrike" baseline="0">
                <a:solidFill>
                  <a:srgbClr val="001F73"/>
                </a:solidFill>
                <a:latin typeface="Open Sans" panose="020B0806030504020204" pitchFamily="34" charset="0"/>
              </a:rPr>
              <a:t>Obowiązkowe wzory plakatów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96AFF4F-05FD-2B93-171F-A1CDCDDF4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5911" y="4787949"/>
            <a:ext cx="6192688" cy="1872208"/>
          </a:xfrm>
        </p:spPr>
        <p:txBody>
          <a:bodyPr vert="horz" lIns="0" tIns="0" rIns="0" bIns="0" rtlCol="0" anchor="t">
            <a:normAutofit/>
          </a:bodyPr>
          <a:lstStyle/>
          <a:p>
            <a:pPr marL="251460" indent="-251460"/>
            <a:r>
              <a:rPr lang="pl-PL" b="0" i="0" u="none" strike="noStrike" baseline="0">
                <a:solidFill>
                  <a:srgbClr val="000000"/>
                </a:solidFill>
                <a:latin typeface="Open Sans" pitchFamily="2" charset="0"/>
              </a:rPr>
              <a:t>Wzór plakatu jest obowiązkowy i nie można go modyfikować, dodawać/usuwać znaków, poza uzupełnianiem treści </a:t>
            </a:r>
            <a:r>
              <a:rPr lang="pl-PL" b="1" i="0" u="none" strike="noStrike" baseline="0">
                <a:solidFill>
                  <a:srgbClr val="000000"/>
                </a:solidFill>
                <a:latin typeface="Open Sans" pitchFamily="2" charset="0"/>
              </a:rPr>
              <a:t>we wskazanych polach</a:t>
            </a:r>
            <a:r>
              <a:rPr lang="pl-PL" b="0" i="0" u="none" strike="noStrike" baseline="0">
                <a:solidFill>
                  <a:srgbClr val="000000"/>
                </a:solidFill>
                <a:latin typeface="Open Sans" pitchFamily="2" charset="0"/>
              </a:rPr>
              <a:t>.</a:t>
            </a:r>
            <a:endParaRPr lang="pl-PL"/>
          </a:p>
          <a:p>
            <a:pPr marL="0" indent="0">
              <a:buNone/>
            </a:pPr>
            <a:r>
              <a:rPr lang="pl-PL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Zasady takie same jak przy tablicy informacyjnej. (Szczegóły slajd 21.)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27D8C3D-07D2-84ED-CFB3-829ABB184D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23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83B12D5-ADA2-0470-C4BA-05C0E8A3A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76" y="1115086"/>
            <a:ext cx="6192688" cy="4385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459C48DC-D43B-C25D-E2EC-AE2525AAE499}"/>
              </a:ext>
            </a:extLst>
          </p:cNvPr>
          <p:cNvSpPr txBox="1">
            <a:spLocks/>
          </p:cNvSpPr>
          <p:nvPr/>
        </p:nvSpPr>
        <p:spPr bwMode="auto">
          <a:xfrm>
            <a:off x="6935911" y="1115087"/>
            <a:ext cx="6093438" cy="3312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50825" indent="-250825" algn="l" defTabSz="1006475" rtl="0" eaLnBrk="0" fontAlgn="base" hangingPunct="0">
              <a:lnSpc>
                <a:spcPts val="2400"/>
              </a:lnSpc>
              <a:spcBef>
                <a:spcPts val="1100"/>
              </a:spcBef>
              <a:spcAft>
                <a:spcPct val="0"/>
              </a:spcAft>
              <a:buClr>
                <a:schemeClr val="accent1"/>
              </a:buClr>
              <a:buBlip>
                <a:blip r:embed="rId3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755650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Blip>
                <a:blip r:embed="rId4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258888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Blip>
                <a:blip r:embed="rId5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763713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266950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</a:pPr>
            <a:r>
              <a:rPr lang="pl-PL" sz="2200" b="1">
                <a:solidFill>
                  <a:srgbClr val="000000"/>
                </a:solidFill>
              </a:rPr>
              <a:t>Plakat musi zawierać:</a:t>
            </a:r>
            <a:endParaRPr lang="pl-PL" sz="2200">
              <a:solidFill>
                <a:srgbClr val="000000"/>
              </a:solidFill>
            </a:endParaRPr>
          </a:p>
          <a:p>
            <a:pPr>
              <a:lnSpc>
                <a:spcPct val="114000"/>
              </a:lnSpc>
            </a:pPr>
            <a:r>
              <a:rPr lang="pl-PL" sz="2200">
                <a:solidFill>
                  <a:srgbClr val="000000"/>
                </a:solidFill>
              </a:rPr>
              <a:t>znak FE, znak UE</a:t>
            </a:r>
          </a:p>
          <a:p>
            <a:pPr>
              <a:lnSpc>
                <a:spcPct val="114000"/>
              </a:lnSpc>
            </a:pPr>
            <a:r>
              <a:rPr lang="pl-PL" sz="2200">
                <a:solidFill>
                  <a:srgbClr val="000000"/>
                </a:solidFill>
              </a:rPr>
              <a:t>nazwę beneficjenta</a:t>
            </a:r>
          </a:p>
          <a:p>
            <a:pPr>
              <a:lnSpc>
                <a:spcPct val="114000"/>
              </a:lnSpc>
            </a:pPr>
            <a:r>
              <a:rPr lang="pl-PL" sz="2200">
                <a:solidFill>
                  <a:srgbClr val="000000"/>
                </a:solidFill>
              </a:rPr>
              <a:t>tytuł Projektu</a:t>
            </a:r>
          </a:p>
          <a:p>
            <a:pPr>
              <a:lnSpc>
                <a:spcPct val="114000"/>
              </a:lnSpc>
            </a:pPr>
            <a:r>
              <a:rPr lang="pl-PL" sz="2200">
                <a:solidFill>
                  <a:srgbClr val="000000"/>
                </a:solidFill>
              </a:rPr>
              <a:t>adres portalu: </a:t>
            </a:r>
            <a:r>
              <a:rPr lang="pl-PL" sz="2200">
                <a:solidFill>
                  <a:srgbClr val="000000"/>
                </a:solidFill>
                <a:hlinkClick r:id="rId6"/>
              </a:rPr>
              <a:t>www.mapadotacji.gov.pl</a:t>
            </a:r>
            <a:r>
              <a:rPr lang="pl-PL" sz="2200">
                <a:solidFill>
                  <a:srgbClr val="000000"/>
                </a:solidFill>
              </a:rPr>
              <a:t> </a:t>
            </a:r>
            <a:br>
              <a:rPr lang="pl-PL" sz="2200">
                <a:solidFill>
                  <a:srgbClr val="000000"/>
                </a:solidFill>
              </a:rPr>
            </a:br>
            <a:r>
              <a:rPr lang="pl-PL" sz="2200">
                <a:solidFill>
                  <a:srgbClr val="000000"/>
                </a:solidFill>
              </a:rPr>
              <a:t>na tle koloru odpowiedniego dla danego programu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FB34873B-50F3-E05E-C634-6FD73893A5A1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3750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38DBD02-6A5B-855D-1092-77E779EE5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Open Sans"/>
                <a:ea typeface="Open Sans"/>
                <a:cs typeface="Open Sans"/>
              </a:rPr>
              <a:t>Obowiązkowe wzory naklejek 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2D822E3-23A0-93EB-12D5-F0B369F37B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251460" indent="-251460"/>
            <a:r>
              <a:rPr lang="pl-PL" dirty="0"/>
              <a:t>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11B4153-67BD-00FF-D1F8-2DBEF0FC40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24</a:t>
            </a:fld>
            <a:endParaRPr lang="pl-PL"/>
          </a:p>
        </p:txBody>
      </p:sp>
      <p:pic>
        <p:nvPicPr>
          <p:cNvPr id="7" name="Obraz 6" descr="Obraz zawierający zrzut ekranu, tekst, Grafika, projekt graficzny&#10;&#10;Zawartość wygenerowana przez AI może być niepoprawna.">
            <a:extLst>
              <a:ext uri="{FF2B5EF4-FFF2-40B4-BE49-F238E27FC236}">
                <a16:creationId xmlns:a16="http://schemas.microsoft.com/office/drawing/2014/main" id="{073BF5A7-712C-901E-7BBC-1892377D09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16" y="6079393"/>
            <a:ext cx="10555178" cy="1046584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E8320CE8-1184-6283-DA2C-FF3894795878}"/>
              </a:ext>
            </a:extLst>
          </p:cNvPr>
          <p:cNvSpPr txBox="1"/>
          <p:nvPr/>
        </p:nvSpPr>
        <p:spPr>
          <a:xfrm>
            <a:off x="7228948" y="1417239"/>
            <a:ext cx="5247311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8890"/>
            <a:r>
              <a:rPr lang="pl-PL" sz="2400" dirty="0">
                <a:latin typeface="Open Sans"/>
                <a:ea typeface="Open Sans"/>
                <a:cs typeface="Arial"/>
              </a:rPr>
              <a:t>Wzór</a:t>
            </a:r>
            <a:r>
              <a:rPr lang="pl-PL" sz="2400" spc="-25" dirty="0">
                <a:latin typeface="Open Sans"/>
                <a:ea typeface="Open Sans"/>
                <a:cs typeface="Arial"/>
              </a:rPr>
              <a:t> </a:t>
            </a:r>
            <a:r>
              <a:rPr lang="pl-PL" sz="2400" dirty="0">
                <a:latin typeface="Open Sans"/>
                <a:ea typeface="Open Sans"/>
                <a:cs typeface="Arial"/>
              </a:rPr>
              <a:t>naklejek</a:t>
            </a:r>
            <a:r>
              <a:rPr lang="pl-PL" sz="2400" spc="-25" dirty="0">
                <a:latin typeface="Open Sans"/>
                <a:ea typeface="Open Sans"/>
                <a:cs typeface="Arial"/>
              </a:rPr>
              <a:t> </a:t>
            </a:r>
            <a:r>
              <a:rPr lang="pl-PL" sz="2400" dirty="0">
                <a:latin typeface="Open Sans"/>
                <a:ea typeface="Open Sans"/>
                <a:cs typeface="Arial"/>
              </a:rPr>
              <a:t>jest</a:t>
            </a:r>
            <a:r>
              <a:rPr lang="pl-PL" sz="2400" spc="-20" dirty="0">
                <a:latin typeface="Open Sans"/>
                <a:ea typeface="Open Sans"/>
                <a:cs typeface="Arial"/>
              </a:rPr>
              <a:t> </a:t>
            </a:r>
            <a:r>
              <a:rPr lang="pl-PL" sz="2400" spc="-10" dirty="0">
                <a:latin typeface="Open Sans"/>
                <a:ea typeface="Open Sans"/>
                <a:cs typeface="Arial"/>
              </a:rPr>
              <a:t>obowiązkowy,</a:t>
            </a:r>
            <a:r>
              <a:rPr lang="pl-PL" sz="2400" spc="-25" dirty="0">
                <a:latin typeface="Open Sans"/>
                <a:ea typeface="Open Sans"/>
                <a:cs typeface="Arial"/>
              </a:rPr>
              <a:t> </a:t>
            </a:r>
            <a:r>
              <a:rPr lang="pl-PL" sz="2400" dirty="0">
                <a:latin typeface="Open Sans"/>
                <a:ea typeface="Open Sans"/>
                <a:cs typeface="Arial"/>
              </a:rPr>
              <a:t>tzn.</a:t>
            </a:r>
            <a:r>
              <a:rPr lang="pl-PL" sz="2400" spc="-25" dirty="0">
                <a:latin typeface="Open Sans"/>
                <a:ea typeface="Open Sans"/>
                <a:cs typeface="Arial"/>
              </a:rPr>
              <a:t> nie </a:t>
            </a:r>
            <a:r>
              <a:rPr lang="pl-PL" sz="2400" dirty="0">
                <a:latin typeface="Open Sans"/>
                <a:ea typeface="Open Sans"/>
                <a:cs typeface="Arial"/>
              </a:rPr>
              <a:t>można</a:t>
            </a:r>
            <a:r>
              <a:rPr lang="pl-PL" sz="2400" spc="10" dirty="0">
                <a:latin typeface="Open Sans"/>
                <a:ea typeface="Open Sans"/>
                <a:cs typeface="Arial"/>
              </a:rPr>
              <a:t> </a:t>
            </a:r>
            <a:r>
              <a:rPr lang="pl-PL" sz="2400" dirty="0">
                <a:latin typeface="Open Sans"/>
                <a:ea typeface="Open Sans"/>
                <a:cs typeface="Arial"/>
              </a:rPr>
              <a:t>go</a:t>
            </a:r>
            <a:r>
              <a:rPr lang="pl-PL" sz="2400" spc="10" dirty="0">
                <a:latin typeface="Open Sans"/>
                <a:ea typeface="Open Sans"/>
                <a:cs typeface="Arial"/>
              </a:rPr>
              <a:t> </a:t>
            </a:r>
            <a:r>
              <a:rPr lang="pl-PL" sz="2400" spc="-10" dirty="0">
                <a:latin typeface="Open Sans"/>
                <a:ea typeface="Open Sans"/>
                <a:cs typeface="Arial"/>
              </a:rPr>
              <a:t>modyfikować:</a:t>
            </a:r>
            <a:r>
              <a:rPr lang="pl-PL" sz="2400" spc="15" dirty="0">
                <a:latin typeface="Open Sans"/>
                <a:ea typeface="Open Sans"/>
                <a:cs typeface="Arial"/>
              </a:rPr>
              <a:t> </a:t>
            </a:r>
            <a:r>
              <a:rPr lang="pl-PL" sz="2400" dirty="0">
                <a:latin typeface="Open Sans"/>
                <a:ea typeface="Open Sans"/>
                <a:cs typeface="Arial"/>
              </a:rPr>
              <a:t>dodawać</a:t>
            </a:r>
            <a:r>
              <a:rPr lang="pl-PL" sz="2400" spc="10" dirty="0">
                <a:latin typeface="Open Sans"/>
                <a:ea typeface="Open Sans"/>
                <a:cs typeface="Arial"/>
              </a:rPr>
              <a:t> </a:t>
            </a:r>
            <a:r>
              <a:rPr lang="pl-PL" sz="2400" spc="-10" dirty="0">
                <a:latin typeface="Open Sans"/>
                <a:ea typeface="Open Sans"/>
                <a:cs typeface="Arial"/>
              </a:rPr>
              <a:t>innych znaków,</a:t>
            </a:r>
            <a:r>
              <a:rPr lang="pl-PL" sz="2400" spc="5" dirty="0">
                <a:latin typeface="Open Sans"/>
                <a:ea typeface="Open Sans"/>
                <a:cs typeface="Arial"/>
              </a:rPr>
              <a:t> </a:t>
            </a:r>
            <a:r>
              <a:rPr lang="pl-PL" sz="2400" dirty="0">
                <a:latin typeface="Open Sans"/>
                <a:ea typeface="Open Sans"/>
                <a:cs typeface="Arial"/>
              </a:rPr>
              <a:t>informacji</a:t>
            </a:r>
            <a:r>
              <a:rPr lang="pl-PL" sz="2400" spc="5" dirty="0">
                <a:latin typeface="Open Sans"/>
                <a:ea typeface="Open Sans"/>
                <a:cs typeface="Arial"/>
              </a:rPr>
              <a:t> </a:t>
            </a:r>
            <a:r>
              <a:rPr lang="pl-PL" sz="2400" dirty="0">
                <a:latin typeface="Open Sans"/>
                <a:ea typeface="Open Sans"/>
                <a:cs typeface="Arial"/>
              </a:rPr>
              <a:t>itp.,</a:t>
            </a:r>
            <a:r>
              <a:rPr lang="pl-PL" sz="2400" spc="5" dirty="0">
                <a:latin typeface="Open Sans"/>
                <a:ea typeface="Open Sans"/>
                <a:cs typeface="Arial"/>
              </a:rPr>
              <a:t> </a:t>
            </a:r>
            <a:r>
              <a:rPr lang="pl-PL" sz="2400" dirty="0">
                <a:latin typeface="Open Sans"/>
                <a:ea typeface="Open Sans"/>
                <a:cs typeface="Arial"/>
              </a:rPr>
              <a:t>poza</a:t>
            </a:r>
            <a:r>
              <a:rPr lang="pl-PL" sz="2400" spc="5" dirty="0">
                <a:latin typeface="Open Sans"/>
                <a:ea typeface="Open Sans"/>
                <a:cs typeface="Arial"/>
              </a:rPr>
              <a:t> </a:t>
            </a:r>
            <a:r>
              <a:rPr lang="pl-PL" sz="2400" spc="-10" dirty="0">
                <a:latin typeface="Open Sans"/>
                <a:ea typeface="Open Sans"/>
                <a:cs typeface="Arial"/>
              </a:rPr>
              <a:t>zmianą </a:t>
            </a:r>
            <a:r>
              <a:rPr lang="pl-PL" sz="2400" dirty="0">
                <a:latin typeface="Open Sans"/>
                <a:ea typeface="Open Sans"/>
                <a:cs typeface="Arial"/>
              </a:rPr>
              <a:t>znaku</a:t>
            </a:r>
            <a:r>
              <a:rPr lang="pl-PL" sz="2400" spc="-10" dirty="0">
                <a:latin typeface="Open Sans"/>
                <a:ea typeface="Open Sans"/>
                <a:cs typeface="Arial"/>
              </a:rPr>
              <a:t> Fundusze</a:t>
            </a:r>
            <a:r>
              <a:rPr lang="pl-PL" sz="2400" spc="-5" dirty="0">
                <a:latin typeface="Open Sans"/>
                <a:ea typeface="Open Sans"/>
                <a:cs typeface="Arial"/>
              </a:rPr>
              <a:t> </a:t>
            </a:r>
            <a:r>
              <a:rPr lang="pl-PL" sz="2400" spc="-10" dirty="0">
                <a:latin typeface="Open Sans"/>
                <a:ea typeface="Open Sans"/>
                <a:cs typeface="Arial"/>
              </a:rPr>
              <a:t>Europejskie </a:t>
            </a:r>
            <a:r>
              <a:rPr lang="pl-PL" sz="2400" dirty="0">
                <a:latin typeface="Open Sans"/>
                <a:ea typeface="Open Sans"/>
                <a:cs typeface="Arial"/>
              </a:rPr>
              <a:t>na</a:t>
            </a:r>
            <a:r>
              <a:rPr lang="pl-PL" sz="2400" spc="-5" dirty="0">
                <a:latin typeface="Open Sans"/>
                <a:ea typeface="Open Sans"/>
                <a:cs typeface="Arial"/>
              </a:rPr>
              <a:t> </a:t>
            </a:r>
            <a:r>
              <a:rPr lang="pl-PL" sz="2400" spc="-20" dirty="0">
                <a:latin typeface="Open Sans"/>
                <a:ea typeface="Open Sans"/>
                <a:cs typeface="Arial"/>
              </a:rPr>
              <a:t>znak </a:t>
            </a:r>
            <a:r>
              <a:rPr lang="pl-PL" sz="2400" dirty="0">
                <a:latin typeface="Open Sans"/>
                <a:ea typeface="Open Sans"/>
                <a:cs typeface="Arial"/>
              </a:rPr>
              <a:t>odpowiedniego</a:t>
            </a:r>
            <a:r>
              <a:rPr lang="pl-PL" sz="2400" spc="120" dirty="0">
                <a:latin typeface="Open Sans"/>
                <a:ea typeface="Open Sans"/>
                <a:cs typeface="Arial"/>
              </a:rPr>
              <a:t> </a:t>
            </a:r>
            <a:r>
              <a:rPr lang="pl-PL" sz="2400" spc="-10" dirty="0">
                <a:latin typeface="Open Sans"/>
                <a:ea typeface="Open Sans"/>
                <a:cs typeface="Arial"/>
              </a:rPr>
              <a:t>programu.</a:t>
            </a:r>
          </a:p>
          <a:p>
            <a:r>
              <a:rPr lang="pl-PL" sz="2400" spc="-10" dirty="0">
                <a:latin typeface="Open Sans"/>
                <a:ea typeface="Open Sans"/>
                <a:cs typeface="Arial"/>
              </a:rPr>
              <a:t>Tak jak w przypadku tablic i plakatów należy korzystać z przygotowanych szablonów.</a:t>
            </a:r>
            <a:endParaRPr lang="pl-PL" sz="2400" dirty="0">
              <a:latin typeface="Open Sans"/>
              <a:ea typeface="Open Sans"/>
              <a:cs typeface="Open Sans"/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B0A02C26-8F75-E4D6-C716-0E2DCCF1A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038" y="1513699"/>
            <a:ext cx="5570776" cy="306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147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4B43A38-7B0B-DE99-1013-7242A69FF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b="0" dirty="0">
                <a:solidFill>
                  <a:srgbClr val="11306E"/>
                </a:solidFill>
                <a:latin typeface="Arial Black"/>
              </a:rPr>
              <a:t>Media społecznościowe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35F1512-E200-0936-A725-BC34685224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251460" indent="-251460"/>
            <a:r>
              <a:rPr lang="pl-PL" dirty="0"/>
              <a:t>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FFB6B61-146F-FF4A-EEEE-E249A29460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25</a:t>
            </a:fld>
            <a:endParaRPr lang="pl-PL"/>
          </a:p>
        </p:txBody>
      </p:sp>
      <p:pic>
        <p:nvPicPr>
          <p:cNvPr id="10" name="Obraz 9" descr="Obraz zawierający zrzut ekranu, tekst, Grafika, Wielobarwność&#10;&#10;Zawartość wygenerowana przez AI może być niepoprawna.">
            <a:extLst>
              <a:ext uri="{FF2B5EF4-FFF2-40B4-BE49-F238E27FC236}">
                <a16:creationId xmlns:a16="http://schemas.microsoft.com/office/drawing/2014/main" id="{3CA981AE-C294-7405-2794-D807EF000DB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7D36EA6-B57D-0CC7-41EC-CFBEEBFF2221}"/>
              </a:ext>
            </a:extLst>
          </p:cNvPr>
          <p:cNvSpPr txBox="1"/>
          <p:nvPr/>
        </p:nvSpPr>
        <p:spPr>
          <a:xfrm>
            <a:off x="1288623" y="1739561"/>
            <a:ext cx="10190364" cy="38556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13999"/>
              </a:lnSpc>
            </a:pPr>
            <a:r>
              <a:rPr lang="pl-PL" sz="2400" b="1" dirty="0">
                <a:solidFill>
                  <a:srgbClr val="11306E"/>
                </a:solidFill>
                <a:latin typeface="Open Sans"/>
                <a:ea typeface="Open Sans"/>
                <a:cs typeface="Open Sans"/>
              </a:rPr>
              <a:t>Ważne!</a:t>
            </a:r>
            <a:r>
              <a:rPr lang="pl-PL" sz="2400" dirty="0">
                <a:latin typeface="Open Sans"/>
                <a:ea typeface="Open Sans"/>
                <a:cs typeface="Open Sans"/>
              </a:rPr>
              <a:t> </a:t>
            </a:r>
            <a:endParaRPr lang="pl-PL" dirty="0"/>
          </a:p>
          <a:p>
            <a:pPr>
              <a:lnSpc>
                <a:spcPct val="113999"/>
              </a:lnSpc>
            </a:pPr>
            <a:r>
              <a:rPr lang="pl-PL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mediach społecznościowych </a:t>
            </a:r>
          </a:p>
          <a:p>
            <a:pPr>
              <a:lnSpc>
                <a:spcPct val="113999"/>
              </a:lnSpc>
            </a:pPr>
            <a:r>
              <a:rPr lang="pl-PL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dodajemy obowiązkowe hasztagi: </a:t>
            </a:r>
            <a:r>
              <a:rPr lang="pl-PL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#FunduszeUE </a:t>
            </a:r>
            <a:br>
              <a:rPr lang="pl-PL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lub #FunduszeEuropejskie</a:t>
            </a:r>
          </a:p>
          <a:p>
            <a:pPr>
              <a:lnSpc>
                <a:spcPct val="113999"/>
              </a:lnSpc>
            </a:pPr>
            <a:r>
              <a:rPr lang="pl-PL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Przykładowe kompozycje postów dla mediów społecznościowych. Do pobrania szablony przygotowane w programie </a:t>
            </a:r>
            <a:r>
              <a:rPr lang="pl-PL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Illustrator</a:t>
            </a:r>
            <a:r>
              <a:rPr lang="pl-PL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pl-PL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Szablon zawiera potrzebne elementy graficzne oraz siatkę dokumentu, co umożliwia samodzielne budowanie kolejnych layoutów oraz elastyczne zmiany proporcji i treści przekazu.</a:t>
            </a:r>
          </a:p>
        </p:txBody>
      </p:sp>
    </p:spTree>
    <p:extLst>
      <p:ext uri="{BB962C8B-B14F-4D97-AF65-F5344CB8AC3E}">
        <p14:creationId xmlns:p14="http://schemas.microsoft.com/office/powerpoint/2010/main" val="28744837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43154A-E3C1-A2A6-C982-E3E4700B8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Open Sans"/>
                <a:ea typeface="Open Sans"/>
                <a:cs typeface="Open Sans"/>
              </a:rPr>
              <a:t>Najczęstsze błędy Beneficjentów w promocji oznakowaniu Projektu </a:t>
            </a:r>
            <a:r>
              <a:rPr lang="pl-PL" dirty="0" err="1">
                <a:latin typeface="Open Sans"/>
                <a:ea typeface="Open Sans"/>
                <a:cs typeface="Open Sans"/>
              </a:rPr>
              <a:t>FEnIKS</a:t>
            </a:r>
            <a:r>
              <a:rPr lang="pl-PL" dirty="0">
                <a:latin typeface="Open Sans"/>
                <a:ea typeface="Open Sans"/>
                <a:cs typeface="Open Sans"/>
              </a:rPr>
              <a:t> 2021-2027 1/6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3FE6F08-B434-E61D-EB5B-E09D754158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26</a:t>
            </a:fld>
            <a:endParaRPr lang="pl-PL"/>
          </a:p>
        </p:txBody>
      </p:sp>
      <p:pic>
        <p:nvPicPr>
          <p:cNvPr id="6" name="Obraz 5" descr="Obraz zawierający zrzut ekranu, tekst, Grafika, projekt graficzny&#10;&#10;Zawartość wygenerowana przez AI może być niepoprawna.">
            <a:extLst>
              <a:ext uri="{FF2B5EF4-FFF2-40B4-BE49-F238E27FC236}">
                <a16:creationId xmlns:a16="http://schemas.microsoft.com/office/drawing/2014/main" id="{103D250A-7BDC-E38C-FB92-6B8690E591B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16" y="6079393"/>
            <a:ext cx="10555178" cy="1046584"/>
          </a:xfrm>
          <a:prstGeom prst="rect">
            <a:avLst/>
          </a:prstGeom>
        </p:spPr>
      </p:pic>
      <p:pic>
        <p:nvPicPr>
          <p:cNvPr id="13" name="Symbol zastępczy zawartości 12" descr="Obraz zawierający tekst, zrzut ekranu, Czcionka&#10;&#10;Zawartość wygenerowana przez AI może być niepoprawna.">
            <a:extLst>
              <a:ext uri="{FF2B5EF4-FFF2-40B4-BE49-F238E27FC236}">
                <a16:creationId xmlns:a16="http://schemas.microsoft.com/office/drawing/2014/main" id="{FF7AD731-AD15-F004-D61D-085987E9E6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93015" y="1963989"/>
            <a:ext cx="7260316" cy="351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147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0E16A35-1469-9FE6-81F9-F0E456DBC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102" y="899837"/>
            <a:ext cx="10956185" cy="5232275"/>
          </a:xfrm>
        </p:spPr>
        <p:txBody>
          <a:bodyPr/>
          <a:lstStyle/>
          <a:p>
            <a:r>
              <a:rPr lang="pl-PL" dirty="0">
                <a:latin typeface="Open Sans"/>
                <a:ea typeface="Open Sans"/>
                <a:cs typeface="Open Sans"/>
              </a:rPr>
              <a:t>Najczęstsze błędy Beneficjentów w promocji oznakowaniu Projektu </a:t>
            </a:r>
            <a:r>
              <a:rPr lang="pl-PL" dirty="0" err="1">
                <a:latin typeface="Open Sans"/>
                <a:ea typeface="Open Sans"/>
                <a:cs typeface="Open Sans"/>
              </a:rPr>
              <a:t>FEnIKS</a:t>
            </a:r>
            <a:r>
              <a:rPr lang="pl-PL" dirty="0">
                <a:latin typeface="Open Sans"/>
                <a:ea typeface="Open Sans"/>
                <a:cs typeface="Open Sans"/>
              </a:rPr>
              <a:t> 2021-2027                                                           2/6</a:t>
            </a:r>
            <a:br>
              <a:rPr lang="pl-PL" dirty="0">
                <a:latin typeface="Open Sans"/>
                <a:ea typeface="Open Sans"/>
                <a:cs typeface="Open Sans"/>
              </a:rPr>
            </a:br>
            <a:r>
              <a:rPr lang="pl-PL" sz="1800" b="0" dirty="0">
                <a:latin typeface="Open Sans"/>
                <a:ea typeface="Open Sans"/>
                <a:cs typeface="Open Sans"/>
              </a:rPr>
              <a:t>W przypadku wszelkich informacji o realizowanym projekcie, podawanych do wiadomości za pośrednictwem mediów społecznościowych, musisz stosować hasztag: </a:t>
            </a:r>
            <a:br>
              <a:rPr lang="pl-PL" sz="1800" b="0" dirty="0">
                <a:latin typeface="Open Sans"/>
                <a:ea typeface="Open Sans"/>
                <a:cs typeface="Open Sans"/>
              </a:rPr>
            </a:br>
            <a:r>
              <a:rPr lang="pl-PL" sz="1800" b="0" dirty="0">
                <a:latin typeface="Open Sans"/>
                <a:ea typeface="Open Sans"/>
                <a:cs typeface="Open Sans"/>
              </a:rPr>
              <a:t>                     </a:t>
            </a:r>
            <a:r>
              <a:rPr lang="pl-PL" sz="2400" dirty="0">
                <a:latin typeface="Open Sans"/>
                <a:ea typeface="Open Sans"/>
                <a:cs typeface="Open Sans"/>
              </a:rPr>
              <a:t>#FunduszeUE </a:t>
            </a:r>
            <a:r>
              <a:rPr lang="pl-PL" sz="2400" b="0" dirty="0">
                <a:latin typeface="Open Sans"/>
                <a:ea typeface="Open Sans"/>
                <a:cs typeface="Open Sans"/>
              </a:rPr>
              <a:t>lub</a:t>
            </a:r>
            <a:r>
              <a:rPr lang="pl-PL" sz="2400" dirty="0">
                <a:latin typeface="Open Sans"/>
                <a:ea typeface="Open Sans"/>
                <a:cs typeface="Open Sans"/>
              </a:rPr>
              <a:t> </a:t>
            </a:r>
            <a:r>
              <a:rPr lang="pl-PL" sz="2400" dirty="0" err="1">
                <a:latin typeface="Open Sans"/>
                <a:ea typeface="Open Sans"/>
                <a:cs typeface="Open Sans"/>
              </a:rPr>
              <a:t>FunduszeEuropejskie</a:t>
            </a:r>
            <a:endParaRPr lang="pl-PL" sz="24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BC38F12-0DAC-87AD-674F-A04EC25232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27</a:t>
            </a:fld>
            <a:endParaRPr lang="pl-PL"/>
          </a:p>
        </p:txBody>
      </p:sp>
      <p:pic>
        <p:nvPicPr>
          <p:cNvPr id="7" name="Obraz 6" descr="Obraz zawierający zrzut ekranu, tekst, Grafika, projekt graficzny&#10;&#10;Zawartość wygenerowana przez AI może być niepoprawna.">
            <a:extLst>
              <a:ext uri="{FF2B5EF4-FFF2-40B4-BE49-F238E27FC236}">
                <a16:creationId xmlns:a16="http://schemas.microsoft.com/office/drawing/2014/main" id="{41CFEDCC-BF94-FBF7-7618-042F7CC38A2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16" y="6079393"/>
            <a:ext cx="10555178" cy="1046584"/>
          </a:xfrm>
          <a:prstGeom prst="rect">
            <a:avLst/>
          </a:prstGeom>
        </p:spPr>
      </p:pic>
      <p:pic>
        <p:nvPicPr>
          <p:cNvPr id="10" name="Symbol zastępczy zawartości 9" descr="Obraz zawierający tekst, chmura, woda, na wolnym powietrzu&#10;&#10;Zawartość wygenerowana przez AI może być niepoprawna.">
            <a:extLst>
              <a:ext uri="{FF2B5EF4-FFF2-40B4-BE49-F238E27FC236}">
                <a16:creationId xmlns:a16="http://schemas.microsoft.com/office/drawing/2014/main" id="{6A100156-A952-D251-5465-99F255F0D9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53601" y="2691160"/>
            <a:ext cx="2896695" cy="344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0621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86CD9E7-825F-C62E-4CBB-7F810748B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673" y="614567"/>
            <a:ext cx="11067127" cy="1080001"/>
          </a:xfrm>
        </p:spPr>
        <p:txBody>
          <a:bodyPr/>
          <a:lstStyle/>
          <a:p>
            <a:r>
              <a:rPr lang="pl-PL" dirty="0">
                <a:latin typeface="Open Sans"/>
                <a:ea typeface="Open Sans"/>
                <a:cs typeface="Open Sans"/>
              </a:rPr>
              <a:t>Najczęstsze błędy Beneficjentów w promocji oznakowaniu Projektu </a:t>
            </a:r>
            <a:r>
              <a:rPr lang="pl-PL" dirty="0" err="1">
                <a:latin typeface="Open Sans"/>
                <a:ea typeface="Open Sans"/>
                <a:cs typeface="Open Sans"/>
              </a:rPr>
              <a:t>FEnIKS</a:t>
            </a:r>
            <a:r>
              <a:rPr lang="pl-PL" dirty="0">
                <a:latin typeface="Open Sans"/>
                <a:ea typeface="Open Sans"/>
                <a:cs typeface="Open Sans"/>
              </a:rPr>
              <a:t> 2021-2027 3/6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B1AD742-2744-F46C-5B0C-69F2A1E0A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9026" y="1679863"/>
            <a:ext cx="11067127" cy="3707146"/>
          </a:xfrm>
        </p:spPr>
        <p:txBody>
          <a:bodyPr vert="horz" lIns="0" tIns="0" rIns="0" bIns="0" rtlCol="0" anchor="t">
            <a:normAutofit fontScale="85000" lnSpcReduction="10000"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Strona internetowa </a:t>
            </a:r>
            <a:endParaRPr lang="pl-PL" sz="3200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pl-PL" sz="2400" b="1" dirty="0">
              <a:latin typeface="Open Sans"/>
              <a:ea typeface="Open Sans"/>
              <a:cs typeface="Open Sans"/>
            </a:endParaRPr>
          </a:p>
          <a:p>
            <a:pPr marL="342900" indent="-342900">
              <a:buFont typeface="Calibri"/>
              <a:buChar char="-"/>
            </a:pPr>
            <a:r>
              <a:rPr lang="pl-PL" sz="2400" dirty="0">
                <a:latin typeface="Open Sans"/>
                <a:ea typeface="Open Sans"/>
                <a:cs typeface="Open Sans"/>
              </a:rPr>
              <a:t>brak tytułu projektu lub jego skróconej nazwy (maksymalnie 150 znaków), </a:t>
            </a:r>
            <a:endParaRPr lang="pl-PL" sz="2400" dirty="0"/>
          </a:p>
          <a:p>
            <a:pPr marL="342900" indent="-342900">
              <a:buFont typeface="Calibri"/>
              <a:buChar char="-"/>
            </a:pPr>
            <a:r>
              <a:rPr lang="pl-PL" sz="2400" dirty="0">
                <a:latin typeface="Open Sans"/>
                <a:ea typeface="Open Sans"/>
                <a:cs typeface="Open Sans"/>
              </a:rPr>
              <a:t>brak podkreślenia faktu otrzymania wsparcia finansowego z Unii Europejskiej, czyli: znak Funduszy Europejskich, znak barw Rzeczypospolitej Polskiej i znak Unii Europejskiej</a:t>
            </a:r>
            <a:endParaRPr lang="pl-PL" sz="2400" dirty="0"/>
          </a:p>
          <a:p>
            <a:pPr marL="342900" indent="-342900">
              <a:buFont typeface="Calibri"/>
              <a:buChar char="-"/>
            </a:pPr>
            <a:r>
              <a:rPr lang="pl-PL" sz="2400" dirty="0">
                <a:latin typeface="Open Sans"/>
                <a:ea typeface="Open Sans"/>
                <a:cs typeface="Open Sans"/>
              </a:rPr>
              <a:t>brak zadań, działań, które będą realizowane w projekcie (opis, co zostanie zrobione, zakupione, etc.), brak grup docelowych (do kogo skierowany jest projekt, kto z niego skorzysta),</a:t>
            </a:r>
            <a:endParaRPr lang="pl-PL" sz="2400" dirty="0"/>
          </a:p>
          <a:p>
            <a:pPr marL="0" indent="0">
              <a:buNone/>
            </a:pPr>
            <a:r>
              <a:rPr lang="pl-PL" dirty="0">
                <a:latin typeface="Open Sans"/>
                <a:ea typeface="Open Sans"/>
                <a:cs typeface="Open Sans"/>
              </a:rPr>
              <a:t> </a:t>
            </a: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F891549-CC1B-7D75-7FCE-3B16FC5664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28</a:t>
            </a:fld>
            <a:endParaRPr lang="pl-PL"/>
          </a:p>
        </p:txBody>
      </p:sp>
      <p:pic>
        <p:nvPicPr>
          <p:cNvPr id="6" name="Obraz 5" descr="Obraz zawierający zrzut ekranu, tekst, Grafika, projekt graficzny&#10;&#10;Zawartość wygenerowana przez AI może być niepoprawna.">
            <a:extLst>
              <a:ext uri="{FF2B5EF4-FFF2-40B4-BE49-F238E27FC236}">
                <a16:creationId xmlns:a16="http://schemas.microsoft.com/office/drawing/2014/main" id="{7D07C936-E1E9-2EB9-0F00-DE2CFAB9EDA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16" y="6079393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281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AA5A1C2-690A-8F8E-6FC4-FC3874C4A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Open Sans"/>
                <a:ea typeface="Open Sans"/>
                <a:cs typeface="Open Sans"/>
              </a:rPr>
              <a:t>Najczęstsze błędy Beneficjentów w promocji oznakowaniu Projektu </a:t>
            </a:r>
            <a:r>
              <a:rPr lang="pl-PL" dirty="0" err="1">
                <a:latin typeface="Open Sans"/>
                <a:ea typeface="Open Sans"/>
                <a:cs typeface="Open Sans"/>
              </a:rPr>
              <a:t>FEnIKS</a:t>
            </a:r>
            <a:r>
              <a:rPr lang="pl-PL" dirty="0">
                <a:latin typeface="Open Sans"/>
                <a:ea typeface="Open Sans"/>
                <a:cs typeface="Open Sans"/>
              </a:rPr>
              <a:t> 2021-2027 4/6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C68608C-715C-720C-30D3-FE579DF08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9103" y="2233411"/>
            <a:ext cx="10829876" cy="4378883"/>
          </a:xfrm>
        </p:spPr>
        <p:txBody>
          <a:bodyPr vert="horz" lIns="0" tIns="0" rIns="0" bIns="0" rtlCol="0" anchor="t">
            <a:normAutofit/>
          </a:bodyPr>
          <a:lstStyle/>
          <a:p>
            <a:pPr marL="251460" indent="-251460"/>
            <a:r>
              <a:rPr lang="pl-PL" sz="2000" dirty="0">
                <a:latin typeface="Open Sans"/>
                <a:ea typeface="Open Sans"/>
                <a:cs typeface="Open Sans"/>
              </a:rPr>
              <a:t>brak celu lub celów projektu, </a:t>
            </a:r>
          </a:p>
          <a:p>
            <a:pPr marL="251460" indent="-251460"/>
            <a:r>
              <a:rPr lang="pl-PL" sz="2000" dirty="0">
                <a:latin typeface="Open Sans"/>
                <a:ea typeface="Open Sans"/>
                <a:cs typeface="Open Sans"/>
              </a:rPr>
              <a:t>brak efektów, rezultatów projektu </a:t>
            </a:r>
          </a:p>
          <a:p>
            <a:pPr marL="251460" indent="-251460"/>
            <a:r>
              <a:rPr lang="pl-PL" sz="2000" dirty="0">
                <a:latin typeface="Open Sans"/>
                <a:ea typeface="Open Sans"/>
                <a:cs typeface="Open Sans"/>
              </a:rPr>
              <a:t>brak wartości projektu (całkowity koszt projektu), </a:t>
            </a:r>
          </a:p>
          <a:p>
            <a:pPr marL="251460" indent="-251460"/>
            <a:r>
              <a:rPr lang="pl-PL" sz="2000" dirty="0">
                <a:latin typeface="Open Sans"/>
                <a:ea typeface="Open Sans"/>
                <a:cs typeface="Open Sans"/>
              </a:rPr>
              <a:t>brak wysokości wkładu Funduszy Europejskich. </a:t>
            </a:r>
          </a:p>
          <a:p>
            <a:pPr marL="0" indent="0">
              <a:buNone/>
            </a:pPr>
            <a:endParaRPr lang="en-US" sz="2000" dirty="0">
              <a:latin typeface="Open Sans"/>
              <a:ea typeface="Open Sans"/>
              <a:cs typeface="Open Sans"/>
            </a:endParaRPr>
          </a:p>
          <a:p>
            <a:pPr marL="0" indent="0">
              <a:buNone/>
            </a:pPr>
            <a:r>
              <a:rPr lang="pl-PL" sz="2400" b="1" dirty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Ważne!</a:t>
            </a:r>
            <a:r>
              <a:rPr lang="pl-PL" sz="2400" dirty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pl-PL" sz="2000" dirty="0">
                <a:latin typeface="Open Sans"/>
                <a:ea typeface="Open Sans"/>
                <a:cs typeface="Open Sans"/>
              </a:rPr>
              <a:t>Nie ma obowiązku zamieszczania na stronie internetowej hasztagów </a:t>
            </a:r>
            <a:r>
              <a:rPr lang="pl-PL" sz="2000" b="1" dirty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#FunduszeUE #FunduszeEuropejskie.</a:t>
            </a:r>
            <a:r>
              <a:rPr lang="pl-PL" sz="2000" dirty="0">
                <a:latin typeface="Open Sans"/>
                <a:ea typeface="Open Sans"/>
                <a:cs typeface="Open Sans"/>
              </a:rPr>
              <a:t> </a:t>
            </a:r>
          </a:p>
          <a:p>
            <a:pPr marL="0" indent="0">
              <a:buNone/>
            </a:pPr>
            <a:r>
              <a:rPr lang="pl-PL" sz="2000" b="1" dirty="0">
                <a:latin typeface="Open Sans"/>
                <a:ea typeface="Open Sans"/>
                <a:cs typeface="Open Sans"/>
              </a:rPr>
              <a:t>Ten obowiązek dotyczy mediów społecznościowych!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BED18C8-1B5E-3482-B25E-3CABB2122D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29</a:t>
            </a:fld>
            <a:endParaRPr lang="pl-PL"/>
          </a:p>
        </p:txBody>
      </p:sp>
      <p:pic>
        <p:nvPicPr>
          <p:cNvPr id="6" name="Obraz 5" descr="Obraz zawierający zrzut ekranu, tekst, Grafika, projekt graficzny&#10;&#10;Zawartość wygenerowana przez AI może być niepoprawna.">
            <a:extLst>
              <a:ext uri="{FF2B5EF4-FFF2-40B4-BE49-F238E27FC236}">
                <a16:creationId xmlns:a16="http://schemas.microsoft.com/office/drawing/2014/main" id="{06C7FCEB-29A1-5FE9-08F5-3E6BE93A71E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16" y="6079393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384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B38B086-3EB6-CEB8-6B2D-02390A40A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2611" y="742793"/>
            <a:ext cx="6264943" cy="953215"/>
          </a:xfrm>
        </p:spPr>
        <p:txBody>
          <a:bodyPr>
            <a:normAutofit/>
          </a:bodyPr>
          <a:lstStyle/>
          <a:p>
            <a:r>
              <a:rPr lang="pl-PL" sz="4800">
                <a:latin typeface="Open Sans"/>
                <a:ea typeface="Open Sans"/>
                <a:cs typeface="Open Sans"/>
              </a:rPr>
              <a:t>Uwaga!</a:t>
            </a:r>
            <a:endParaRPr lang="pl-PL" sz="48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999BB25-4B54-01A3-6E77-42F97251B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4813" y="1680879"/>
            <a:ext cx="6708711" cy="4458125"/>
          </a:xfrm>
        </p:spPr>
        <p:txBody>
          <a:bodyPr vert="horz" lIns="0" tIns="0" rIns="0" bIns="0" rtlCol="0" anchor="t">
            <a:normAutofit/>
          </a:bodyPr>
          <a:lstStyle/>
          <a:p>
            <a:pPr marL="457200" indent="-457200">
              <a:lnSpc>
                <a:spcPct val="113999"/>
              </a:lnSpc>
              <a:buFont typeface="Wingdings,Sans-Serif"/>
              <a:buChar char="§"/>
            </a:pPr>
            <a:r>
              <a:rPr lang="pl-PL" sz="2800" dirty="0">
                <a:latin typeface="Open Sans"/>
                <a:ea typeface="Open Sans"/>
                <a:cs typeface="Open Sans"/>
              </a:rPr>
              <a:t>Jeśli Beneficjent </a:t>
            </a:r>
            <a:r>
              <a:rPr lang="pl-PL" sz="2800" b="1" dirty="0">
                <a:latin typeface="Open Sans"/>
                <a:ea typeface="Open Sans"/>
                <a:cs typeface="Open Sans"/>
              </a:rPr>
              <a:t>nie wypełnia obowiązków </a:t>
            </a:r>
            <a:r>
              <a:rPr lang="pl-PL" sz="2800" dirty="0">
                <a:latin typeface="Open Sans"/>
                <a:ea typeface="Open Sans"/>
                <a:cs typeface="Open Sans"/>
              </a:rPr>
              <a:t>wynikających z art. 47 lub ust. 1 i 2 art. 50 rozporządzenia ogólnego oraz gdy nie zostały podjęte </a:t>
            </a:r>
            <a:r>
              <a:rPr lang="pl-PL" sz="2800" b="1" dirty="0">
                <a:latin typeface="Open Sans"/>
                <a:ea typeface="Open Sans"/>
                <a:cs typeface="Open Sans"/>
              </a:rPr>
              <a:t>działania zaradcze - </a:t>
            </a:r>
            <a:r>
              <a:rPr lang="pl-PL" sz="2800" dirty="0">
                <a:latin typeface="Open Sans"/>
                <a:ea typeface="Open Sans"/>
                <a:cs typeface="Open Sans"/>
              </a:rPr>
              <a:t>możliwe jest </a:t>
            </a:r>
            <a:r>
              <a:rPr lang="pl-PL" sz="2800" b="1" dirty="0">
                <a:latin typeface="Open Sans"/>
                <a:ea typeface="Open Sans"/>
                <a:cs typeface="Open Sans"/>
              </a:rPr>
              <a:t>anulowanie do 3% kwoty dofinansowania</a:t>
            </a:r>
            <a:r>
              <a:rPr lang="pl-PL" sz="2800" dirty="0">
                <a:latin typeface="Open Sans"/>
                <a:ea typeface="Open Sans"/>
                <a:cs typeface="Open Sans"/>
              </a:rPr>
              <a:t> (zgodnie z tabelą pomniejszeń)</a:t>
            </a:r>
          </a:p>
          <a:p>
            <a:pPr marL="251460" indent="-251460"/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90F2942-D39E-7232-5403-17C1F98E3E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</a:t>
            </a:fld>
            <a:endParaRPr lang="pl-PL"/>
          </a:p>
        </p:txBody>
      </p:sp>
      <p:pic>
        <p:nvPicPr>
          <p:cNvPr id="5" name="Obraz 4" descr="Skały w Ojcowskim Parku Narodowym latem.">
            <a:extLst>
              <a:ext uri="{FF2B5EF4-FFF2-40B4-BE49-F238E27FC236}">
                <a16:creationId xmlns:a16="http://schemas.microsoft.com/office/drawing/2014/main" id="{31672953-8CB4-5D55-5488-7CA6DA82B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893" y="931949"/>
            <a:ext cx="5299720" cy="4934430"/>
          </a:xfrm>
          <a:prstGeom prst="rect">
            <a:avLst/>
          </a:prstGeom>
        </p:spPr>
      </p:pic>
      <p:pic>
        <p:nvPicPr>
          <p:cNvPr id="6" name="Obraz 5" descr="Obraz zawierający zrzut ekranu, tekst, Grafika, projekt graficzny&#10;&#10;Zawartość wygenerowana przez AI może być niepoprawna.">
            <a:extLst>
              <a:ext uri="{FF2B5EF4-FFF2-40B4-BE49-F238E27FC236}">
                <a16:creationId xmlns:a16="http://schemas.microsoft.com/office/drawing/2014/main" id="{9CFE3554-57F7-05FA-EBCC-0BE11A162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93" y="6068159"/>
            <a:ext cx="10563502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745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AA48C20-787C-FC3A-5068-B6E00D70F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102" y="899837"/>
            <a:ext cx="10607513" cy="969063"/>
          </a:xfrm>
        </p:spPr>
        <p:txBody>
          <a:bodyPr/>
          <a:lstStyle/>
          <a:p>
            <a:r>
              <a:rPr lang="pl-PL" dirty="0">
                <a:latin typeface="Open Sans"/>
                <a:ea typeface="Open Sans"/>
                <a:cs typeface="Open Sans"/>
              </a:rPr>
              <a:t>Najczęstsze błędy Beneficjentów w promocji oznakowaniu Projektu </a:t>
            </a:r>
            <a:r>
              <a:rPr lang="pl-PL" dirty="0" err="1">
                <a:latin typeface="Open Sans"/>
                <a:ea typeface="Open Sans"/>
                <a:cs typeface="Open Sans"/>
              </a:rPr>
              <a:t>FEnIKS</a:t>
            </a:r>
            <a:r>
              <a:rPr lang="pl-PL" dirty="0">
                <a:latin typeface="Open Sans"/>
                <a:ea typeface="Open Sans"/>
                <a:cs typeface="Open Sans"/>
              </a:rPr>
              <a:t> 2021-2027 5/6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7099AD3-0D9D-4E19-6272-B08282E13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7399" y="1868898"/>
            <a:ext cx="4378940" cy="4299642"/>
          </a:xfrm>
        </p:spPr>
        <p:txBody>
          <a:bodyPr vert="horz" lIns="0" tIns="0" rIns="0" bIns="0" rtlCol="0" anchor="t">
            <a:normAutofit/>
          </a:bodyPr>
          <a:lstStyle/>
          <a:p>
            <a:pPr marL="251460" indent="-251460"/>
            <a:r>
              <a:rPr lang="pl-PL" sz="2000" dirty="0">
                <a:latin typeface="Open Sans"/>
                <a:ea typeface="Open Sans"/>
                <a:cs typeface="Open Sans"/>
              </a:rPr>
              <a:t>Liczba znaków w zestawieniu (tzn. w jednej linii) nie może przekraczać czterech, łącznie ze znakami FE, UE i znakiem barw RP</a:t>
            </a:r>
          </a:p>
          <a:p>
            <a:pPr marL="251460" indent="-251460"/>
            <a:r>
              <a:rPr lang="pl-PL" sz="2000" dirty="0">
                <a:latin typeface="Open Sans"/>
                <a:ea typeface="Open Sans"/>
                <a:cs typeface="Open Sans"/>
              </a:rPr>
              <a:t>Jeśli w zestawieniu lub na materiale występują inne znaki dodatkowe (logo Beneficjenta), to </a:t>
            </a:r>
            <a:r>
              <a:rPr lang="pl-PL" sz="2000" b="1" dirty="0">
                <a:latin typeface="Open Sans"/>
                <a:ea typeface="Open Sans"/>
                <a:cs typeface="Open Sans"/>
              </a:rPr>
              <a:t>nie mogą one być większe</a:t>
            </a:r>
            <a:r>
              <a:rPr lang="pl-PL" sz="2000" dirty="0">
                <a:latin typeface="Open Sans"/>
                <a:ea typeface="Open Sans"/>
                <a:cs typeface="Open Sans"/>
              </a:rPr>
              <a:t> (mierzone wysokością lub szerokością) od flagi (symbolu) Unii Europejskiej.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5F6F898-484C-5179-A4F5-6EB19518EE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30</a:t>
            </a:fld>
            <a:endParaRPr lang="pl-PL"/>
          </a:p>
        </p:txBody>
      </p:sp>
      <p:pic>
        <p:nvPicPr>
          <p:cNvPr id="7" name="Obraz 6" descr="Obraz zawierający tekst, zrzut ekranu, Czcionka&#10;&#10;Zawartość wygenerowana przez AI może być niepoprawna.">
            <a:extLst>
              <a:ext uri="{FF2B5EF4-FFF2-40B4-BE49-F238E27FC236}">
                <a16:creationId xmlns:a16="http://schemas.microsoft.com/office/drawing/2014/main" id="{F9F88DDE-6FBE-C270-F1EB-F286E9EC2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625" y="1865068"/>
            <a:ext cx="4974017" cy="4436965"/>
          </a:xfrm>
          <a:prstGeom prst="rect">
            <a:avLst/>
          </a:prstGeom>
        </p:spPr>
      </p:pic>
      <p:pic>
        <p:nvPicPr>
          <p:cNvPr id="9" name="Obraz 8" descr="Obraz zawierający zrzut ekranu, tekst, Grafika, projekt graficzny&#10;&#10;Zawartość wygenerowana przez AI może być niepoprawna.">
            <a:extLst>
              <a:ext uri="{FF2B5EF4-FFF2-40B4-BE49-F238E27FC236}">
                <a16:creationId xmlns:a16="http://schemas.microsoft.com/office/drawing/2014/main" id="{A1D184DD-E3D9-12C6-0DD6-7B43D27F99D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16" y="6079393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4011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BD805BB-77BD-A161-6883-9430B1277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Open Sans"/>
                <a:ea typeface="Open Sans"/>
                <a:cs typeface="Open Sans"/>
              </a:rPr>
              <a:t>Najczęstsze błędy Beneficjentów w promocji oznakowaniu Projektu </a:t>
            </a:r>
            <a:r>
              <a:rPr lang="pl-PL" dirty="0" err="1">
                <a:latin typeface="Open Sans"/>
                <a:ea typeface="Open Sans"/>
                <a:cs typeface="Open Sans"/>
              </a:rPr>
              <a:t>FEnIKS</a:t>
            </a:r>
            <a:r>
              <a:rPr lang="pl-PL" dirty="0">
                <a:latin typeface="Open Sans"/>
                <a:ea typeface="Open Sans"/>
                <a:cs typeface="Open Sans"/>
              </a:rPr>
              <a:t> 2021-2027 6/6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BDCCED1-FB27-BCB5-B000-4BFFB2FC9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891" y="2138321"/>
            <a:ext cx="5947969" cy="3808341"/>
          </a:xfrm>
        </p:spPr>
        <p:txBody>
          <a:bodyPr vert="horz" lIns="0" tIns="0" rIns="0" bIns="0" rtlCol="0" anchor="t">
            <a:normAutofit/>
          </a:bodyPr>
          <a:lstStyle/>
          <a:p>
            <a:pPr marL="251460" indent="-251460"/>
            <a:r>
              <a:rPr lang="pl-PL" dirty="0">
                <a:latin typeface="Open Sans"/>
                <a:ea typeface="Open Sans"/>
                <a:cs typeface="Open Sans"/>
              </a:rPr>
              <a:t>Zarówno tablice, jak i plakaty, muszą znajdować się w miejscu realizacji projektu, w miejscu dobrze widocznym dla społeczeństwa </a:t>
            </a:r>
          </a:p>
          <a:p>
            <a:pPr marL="251460" indent="-251460"/>
            <a:r>
              <a:rPr lang="pl-PL" dirty="0">
                <a:latin typeface="Open Sans"/>
                <a:ea typeface="Open Sans"/>
                <a:cs typeface="Open Sans"/>
              </a:rPr>
              <a:t>Plakat może być wydrukowany, zgodnie ze wzorem, arkusz papieru o minimalnym rozmiarze A3 (arkusz o wymiarach 297x420 mm, w orientacji poziomej). Plakat może być też wykonany z innego, trwalszego tworzywa lub mieć formę elektronicznego wyświetlacza.</a:t>
            </a:r>
          </a:p>
          <a:p>
            <a:pPr marL="251460" indent="-251460"/>
            <a:r>
              <a:rPr lang="pl-PL" dirty="0">
                <a:latin typeface="Open Sans"/>
                <a:ea typeface="Open Sans"/>
                <a:cs typeface="Open Sans"/>
              </a:rPr>
              <a:t>Taśma klejąca, czy pinezki nie są najlepszym rozwiązaniem do trwałego mocowania plakatu</a:t>
            </a: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0DAC097-7D0B-A732-832B-28C084322D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31</a:t>
            </a:fld>
            <a:endParaRPr lang="pl-PL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AE148339-9D30-80AE-90B1-B28C33615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240" y="2139053"/>
            <a:ext cx="3781510" cy="3797260"/>
          </a:xfrm>
          <a:prstGeom prst="rect">
            <a:avLst/>
          </a:prstGeom>
        </p:spPr>
      </p:pic>
      <p:pic>
        <p:nvPicPr>
          <p:cNvPr id="11" name="Obraz 10" descr="Obraz zawierający zrzut ekranu, tekst, Grafika, projekt graficzny&#10;&#10;Zawartość wygenerowana przez AI może być niepoprawna.">
            <a:extLst>
              <a:ext uri="{FF2B5EF4-FFF2-40B4-BE49-F238E27FC236}">
                <a16:creationId xmlns:a16="http://schemas.microsoft.com/office/drawing/2014/main" id="{13B66FED-E807-78A7-E14C-818E2FADA97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16" y="6079393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272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03D166-E7DB-83D8-F89B-D3219DA4C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Najczęstsze błędy – dostępność cyfrowa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DEFBC32-4FA2-56E1-293B-83D9D5A7B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9581" y="1979837"/>
            <a:ext cx="10861094" cy="4680001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</a:pPr>
            <a:r>
              <a:rPr lang="pl-PL" sz="2400" dirty="0"/>
              <a:t>Używanie obrazów tekstu</a:t>
            </a:r>
          </a:p>
          <a:p>
            <a:pPr>
              <a:lnSpc>
                <a:spcPct val="114000"/>
              </a:lnSpc>
            </a:pPr>
            <a:r>
              <a:rPr lang="pl-PL" sz="2400" dirty="0"/>
              <a:t>Brak tekstów alternatywnych dla obrazów</a:t>
            </a:r>
          </a:p>
          <a:p>
            <a:pPr>
              <a:lnSpc>
                <a:spcPct val="114000"/>
              </a:lnSpc>
            </a:pPr>
            <a:r>
              <a:rPr lang="pl-PL" sz="2400" dirty="0"/>
              <a:t>Nieprawidłowe kontrasty na infografikach</a:t>
            </a:r>
          </a:p>
          <a:p>
            <a:pPr>
              <a:lnSpc>
                <a:spcPct val="114000"/>
              </a:lnSpc>
            </a:pPr>
            <a:endParaRPr lang="pl-PL" sz="2400" dirty="0"/>
          </a:p>
          <a:p>
            <a:pPr>
              <a:lnSpc>
                <a:spcPct val="114000"/>
              </a:lnSpc>
            </a:pPr>
            <a:r>
              <a:rPr lang="pl-PL" sz="2400" dirty="0"/>
              <a:t>Zalecamy wykorzystywanie w komunikacji wzorów grafik opublikowanych na stronie: </a:t>
            </a:r>
            <a:r>
              <a:rPr lang="pl-PL" sz="2400" dirty="0">
                <a:hlinkClick r:id="rId2"/>
              </a:rPr>
              <a:t>https://www.feniks.gov.pl/strony/dowiedz-sie-wiecej-o-programie/promocja-programu/</a:t>
            </a:r>
            <a:r>
              <a:rPr lang="pl-PL" sz="2400" dirty="0"/>
              <a:t>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2B9D8B4-F753-A130-3627-410FF8B894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32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87FB2E6-1039-68E3-D589-8A743340E59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0334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C509319-1D7A-B2E3-3ECA-21FFACD0D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102" y="359839"/>
            <a:ext cx="10861093" cy="1620000"/>
          </a:xfrm>
        </p:spPr>
        <p:txBody>
          <a:bodyPr/>
          <a:lstStyle/>
          <a:p>
            <a:r>
              <a:rPr lang="pl-PL"/>
              <a:t>Dostępność – szansa i obowiązek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1D082F1-95C6-EC15-17F5-25D8210807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215" y="1403573"/>
            <a:ext cx="12385376" cy="5256266"/>
          </a:xfrm>
        </p:spPr>
        <p:txBody>
          <a:bodyPr>
            <a:normAutofit/>
          </a:bodyPr>
          <a:lstStyle/>
          <a:p>
            <a:r>
              <a:rPr lang="pl-PL" b="1"/>
              <a:t>Cel - zapewnienie osobom z niepełnosprawnościami, na równi z osobami pełnosprawnymi, dostępu do funduszy unijnych.</a:t>
            </a:r>
          </a:p>
          <a:p>
            <a:r>
              <a:rPr lang="pl-PL"/>
              <a:t>Wyróżniamy osoby:</a:t>
            </a:r>
          </a:p>
          <a:p>
            <a:pPr lvl="1"/>
            <a:r>
              <a:rPr lang="pl-PL"/>
              <a:t>z niepełnosprawnością ruchową,</a:t>
            </a:r>
          </a:p>
          <a:p>
            <a:pPr lvl="1"/>
            <a:r>
              <a:rPr lang="pl-PL"/>
              <a:t>niewidomych i słabowidzących,</a:t>
            </a:r>
          </a:p>
          <a:p>
            <a:pPr lvl="1"/>
            <a:r>
              <a:rPr lang="pl-PL"/>
              <a:t>głuchych i słabosłyszących,</a:t>
            </a:r>
          </a:p>
          <a:p>
            <a:pPr lvl="1"/>
            <a:r>
              <a:rPr lang="pl-PL"/>
              <a:t>z niepełnosprawnością intelektualną,</a:t>
            </a:r>
          </a:p>
          <a:p>
            <a:pPr lvl="1"/>
            <a:r>
              <a:rPr lang="pl-PL"/>
              <a:t>z zaburzeniami lub chorobami psychicznymi,</a:t>
            </a:r>
          </a:p>
          <a:p>
            <a:pPr lvl="1"/>
            <a:r>
              <a:rPr lang="pl-PL"/>
              <a:t>z trudnościami komunikacyjnymi.</a:t>
            </a:r>
          </a:p>
          <a:p>
            <a:r>
              <a:rPr lang="pl-PL"/>
              <a:t>Podmioty publiczne zobligowane są do stosowania przepisów ustawy o dostępności cyfrowej oraz ustawy o zapewnianiu dostępności, a od 28 czerwca 2025 r. podmioty publiczne oraz prywatne stosuje się również przepisy ustawy o dostępności produktów i usług.</a:t>
            </a:r>
          </a:p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1B3C506-D8F0-66E9-5770-7C909160D5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33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35D979D-6AC5-ED83-12B2-D2D5060059D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9359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FDF8647-FE25-0AEB-5675-34B4ECB2B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Przykładowe usprawnienia dla osób ze szczególnymi potrzebami 1/3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B1753F3-A677-6B4A-E2F3-84FF2CCE4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9581" y="2267669"/>
            <a:ext cx="10861094" cy="4392170"/>
          </a:xfrm>
        </p:spPr>
        <p:txBody>
          <a:bodyPr>
            <a:normAutofit/>
          </a:bodyPr>
          <a:lstStyle/>
          <a:p>
            <a:r>
              <a:rPr lang="pl-PL" sz="2400" b="1" dirty="0"/>
              <a:t>Załącznik nr 2 Standardy dostępności do </a:t>
            </a:r>
            <a:r>
              <a:rPr lang="pl-PL" sz="2400" b="1" dirty="0">
                <a:hlinkClick r:id="rId2" tooltip="Wytyczne dotyczące wypełniania zobowiązań w zakresie komunikacji i widoczności odnośnie wsparcia z UE w ramach programu Fundusze Europejskie dla Rybactwa na lata 2021– 2027"/>
              </a:rPr>
              <a:t>Wytycznych dotyczących realizacji zasad równościowych w ramach funduszy unijnych na lata 2021-2027</a:t>
            </a:r>
            <a:endParaRPr lang="pl-PL" sz="2400" b="1" dirty="0"/>
          </a:p>
          <a:p>
            <a:r>
              <a:rPr lang="pl-PL" sz="2400" dirty="0">
                <a:hlinkClick r:id="rId3"/>
              </a:rPr>
              <a:t>https://www.funduszeeuropejskie.gov.pl/strony/o-funduszach/dokumenty/wytyczne-dotyczace-realizacji-zasad-rownosciowych-w-ramach-funduszy-unijnych-na-lata-2021-2027-1/</a:t>
            </a:r>
            <a:r>
              <a:rPr lang="pl-PL" sz="2400" dirty="0"/>
              <a:t> </a:t>
            </a:r>
          </a:p>
          <a:p>
            <a:r>
              <a:rPr lang="pl-PL" sz="2400" dirty="0"/>
              <a:t>Osoby niewidome, słabowidzące i głuchoniewidome:</a:t>
            </a:r>
          </a:p>
          <a:p>
            <a:pPr lvl="1"/>
            <a:r>
              <a:rPr lang="pl-PL" sz="2400" dirty="0"/>
              <a:t>stworzenie wersji materiałów projektowych drukowanych w alfabecie Braille’a lub powiększonej czcionce, </a:t>
            </a:r>
            <a:r>
              <a:rPr lang="pl-PL" sz="2400" dirty="0" err="1"/>
              <a:t>bezszeryfowej</a:t>
            </a:r>
            <a:r>
              <a:rPr lang="pl-PL" sz="2400" dirty="0"/>
              <a:t> obowiązującej dla Funduszy Europejskich – Open Sans,</a:t>
            </a:r>
          </a:p>
          <a:p>
            <a:pPr lvl="1"/>
            <a:r>
              <a:rPr lang="pl-PL" sz="2400" dirty="0"/>
              <a:t>stosowanie prawidłowych opisów alternatywnych dla zdjęć i infografik,</a:t>
            </a:r>
          </a:p>
          <a:p>
            <a:pPr lvl="1"/>
            <a:r>
              <a:rPr lang="pl-PL" sz="2400" dirty="0"/>
              <a:t>przygotowywanie dokumentów dostępnych cyfrowo.</a:t>
            </a:r>
          </a:p>
          <a:p>
            <a:pPr lvl="1"/>
            <a:endParaRPr lang="pl-PL" sz="2400" dirty="0"/>
          </a:p>
          <a:p>
            <a:endParaRPr lang="pl-PL" sz="2400" dirty="0"/>
          </a:p>
          <a:p>
            <a:endParaRPr lang="pl-PL" sz="240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D90E482-0E10-8995-0E5E-188EEE8354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34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9F91DD4-E4C1-77B3-2A28-5C5F5D09038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7306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66F32-8A35-3C94-F2C9-935FCE136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668AEB0-BE80-A8A1-03EE-C5B074090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Przykładowe usprawnienia dla osób ze szczególnymi potrzebami 2/3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D96D1B2-EB94-B844-31F0-B6D0F07B4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191" y="2195661"/>
            <a:ext cx="5184576" cy="4176464"/>
          </a:xfrm>
        </p:spPr>
        <p:txBody>
          <a:bodyPr>
            <a:normAutofit/>
          </a:bodyPr>
          <a:lstStyle/>
          <a:p>
            <a:r>
              <a:rPr lang="pl-PL" sz="2000" dirty="0"/>
              <a:t>Osoby głuche i słabosłyszące:</a:t>
            </a:r>
          </a:p>
          <a:p>
            <a:pPr lvl="1"/>
            <a:r>
              <a:rPr lang="pl-PL" sz="2000" dirty="0"/>
              <a:t>zakup (wypożyczenie) i montaż systemów wspomagających słyszenie takich jak </a:t>
            </a:r>
            <a:r>
              <a:rPr lang="pl-PL" sz="2000" b="1" dirty="0"/>
              <a:t>pętle indukcyjne</a:t>
            </a:r>
            <a:r>
              <a:rPr lang="pl-PL" sz="2000" dirty="0"/>
              <a:t>, systemy FM, etc.,</a:t>
            </a:r>
          </a:p>
          <a:p>
            <a:pPr lvl="1"/>
            <a:r>
              <a:rPr lang="pl-PL" sz="2000" dirty="0"/>
              <a:t>zapewnienie tłumaczenia na </a:t>
            </a:r>
            <a:r>
              <a:rPr lang="pl-PL" sz="2000" b="1" dirty="0"/>
              <a:t>PJM</a:t>
            </a:r>
            <a:r>
              <a:rPr lang="pl-PL" sz="2000" dirty="0"/>
              <a:t> (w tym w wersji on-line),</a:t>
            </a:r>
          </a:p>
          <a:p>
            <a:pPr lvl="1"/>
            <a:r>
              <a:rPr lang="pl-PL" sz="2000" dirty="0"/>
              <a:t>publikacja materiałów audiowizualnych z transkrypcją, deskrypcją i tłumaczeniem PJM (Polski Język Migowy).</a:t>
            </a:r>
          </a:p>
          <a:p>
            <a:pPr lvl="1"/>
            <a:endParaRPr lang="pl-PL" sz="2000" dirty="0"/>
          </a:p>
          <a:p>
            <a:endParaRPr lang="pl-PL" sz="2000" dirty="0"/>
          </a:p>
          <a:p>
            <a:endParaRPr lang="pl-PL" sz="200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DD51F6D-4105-8E4E-040B-4544882586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35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3473378-D8D8-F75B-CEA2-24C84A2AB5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29"/>
          <a:stretch/>
        </p:blipFill>
        <p:spPr>
          <a:xfrm>
            <a:off x="6143823" y="1775664"/>
            <a:ext cx="6952930" cy="400834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A140EBF-EDD8-8353-26AD-D2C1B6A4676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412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4ED4366-949A-EC2B-CBCF-EC9081FF9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340" y="539837"/>
            <a:ext cx="10861093" cy="1080001"/>
          </a:xfrm>
        </p:spPr>
        <p:txBody>
          <a:bodyPr/>
          <a:lstStyle/>
          <a:p>
            <a:r>
              <a:rPr lang="pl-PL" dirty="0"/>
              <a:t>Przykładowe usprawnienia dla osób ze szczególnymi potrzebami 3/3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6829F62-47F6-6748-6699-D4C9C9EC8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9340" y="1681848"/>
            <a:ext cx="10861094" cy="4680001"/>
          </a:xfrm>
        </p:spPr>
        <p:txBody>
          <a:bodyPr>
            <a:normAutofit fontScale="77500" lnSpcReduction="20000"/>
          </a:bodyPr>
          <a:lstStyle/>
          <a:p>
            <a:r>
              <a:rPr lang="pl-PL" sz="2600" dirty="0">
                <a:effectLst/>
              </a:rPr>
              <a:t>Osoby z niepełnoprawnością ruchową:</a:t>
            </a:r>
          </a:p>
          <a:p>
            <a:pPr lvl="1"/>
            <a:r>
              <a:rPr lang="pl-PL" sz="2600" dirty="0">
                <a:effectLst/>
              </a:rPr>
              <a:t>zmiana miejsca realizacji projektu na miejsce dostępne dla osób z różnymi rodzajami niepełnosprawności, </a:t>
            </a:r>
          </a:p>
          <a:p>
            <a:pPr lvl="1"/>
            <a:r>
              <a:rPr lang="pl-PL" sz="2600" dirty="0">
                <a:effectLst/>
              </a:rPr>
              <a:t>transport na miejsce udzielenia usługi,</a:t>
            </a:r>
          </a:p>
          <a:p>
            <a:pPr lvl="1"/>
            <a:r>
              <a:rPr lang="pl-PL" sz="2600" dirty="0">
                <a:effectLst/>
              </a:rPr>
              <a:t>wsparcie osoby w dotarciu na miejsce realizacji projektu oraz w korzystaniu z usług oferowanych w projekcie realizowane przez osobę znającą specyfikę osób z trudnościami w poruszaniu się, przemieszczaniu.</a:t>
            </a:r>
          </a:p>
          <a:p>
            <a:r>
              <a:rPr lang="pl-PL" sz="2600" dirty="0"/>
              <a:t>Osoby z trudnościami komunikacyjnymi i niepełnosprawnością intelektualną:</a:t>
            </a:r>
          </a:p>
          <a:p>
            <a:pPr lvl="1"/>
            <a:r>
              <a:rPr lang="pl-PL" sz="2600" dirty="0">
                <a:effectLst/>
              </a:rPr>
              <a:t>wydłużony czas wsparcia,</a:t>
            </a:r>
            <a:endParaRPr lang="pl-PL" sz="2600" dirty="0"/>
          </a:p>
          <a:p>
            <a:pPr lvl="1"/>
            <a:r>
              <a:rPr lang="pl-PL" sz="2600" dirty="0">
                <a:effectLst/>
              </a:rPr>
              <a:t>dobór odpowiedniego miejsca oraz ograniczenie bodźców, które mogą wpływać na zdolności poznawcze,</a:t>
            </a:r>
          </a:p>
          <a:p>
            <a:pPr lvl="1"/>
            <a:r>
              <a:rPr lang="pl-PL" sz="2600" dirty="0">
                <a:effectLst/>
              </a:rPr>
              <a:t>używanie prostego języka.</a:t>
            </a:r>
          </a:p>
          <a:p>
            <a:pPr marL="503971" lvl="1" indent="0">
              <a:buNone/>
            </a:pPr>
            <a:r>
              <a:rPr lang="pl-PL" sz="2000" dirty="0"/>
              <a:t>Koordynator ds. dostępności w Dep. Promocji i Komunikacji NFOŚiGW: Anna Cendrowska tel. 573-681-426</a:t>
            </a:r>
            <a:endParaRPr lang="pl-PL" sz="2000" dirty="0">
              <a:effectLst/>
            </a:endParaRPr>
          </a:p>
          <a:p>
            <a:pPr lvl="1"/>
            <a:endParaRPr lang="pl-PL" sz="2000" dirty="0">
              <a:effectLst/>
            </a:endParaRPr>
          </a:p>
          <a:p>
            <a:pPr marL="0" indent="0">
              <a:buNone/>
            </a:pPr>
            <a:endParaRPr lang="pl-PL" sz="200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1001F88-8BC1-31AD-F180-57AD7BA207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36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5286DA4-00D8-AEAF-C914-B29C46D1DDB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7333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F41CC9D9-3570-F1F5-ECF3-011D406141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73982" y="7308229"/>
            <a:ext cx="10962529" cy="2514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E0154476-4BD8-A016-5EEC-16102C19128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003363" y="4934757"/>
            <a:ext cx="9433048" cy="93775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rmAutofit fontScale="90000"/>
          </a:bodyPr>
          <a:lstStyle>
            <a:lvl1pPr algn="l" defTabSz="1007943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algn="ctr">
              <a:defRPr/>
            </a:pPr>
            <a:r>
              <a:rPr lang="pl-PL" altLang="pl-PL" sz="2700" dirty="0">
                <a:solidFill>
                  <a:srgbClr val="002073"/>
                </a:solidFill>
                <a:latin typeface="Open Sans" panose="020B0806030504020204" pitchFamily="34" charset="0"/>
                <a:cs typeface="Open Sans" panose="020B0806030504020204" pitchFamily="34" charset="0"/>
              </a:rPr>
              <a:t>Dziękujemy za uwagę.</a:t>
            </a:r>
            <a:br>
              <a:rPr lang="pl-PL" altLang="pl-PL" sz="2700" dirty="0">
                <a:solidFill>
                  <a:srgbClr val="002073"/>
                </a:solidFill>
                <a:latin typeface="Open Sans" panose="020B0806030504020204" pitchFamily="34" charset="0"/>
                <a:cs typeface="Open Sans" panose="020B0806030504020204" pitchFamily="34" charset="0"/>
              </a:rPr>
            </a:br>
            <a:r>
              <a:rPr lang="pl-PL" altLang="pl-PL" sz="2700" dirty="0">
                <a:solidFill>
                  <a:srgbClr val="002073"/>
                </a:solidFill>
                <a:latin typeface="Open Sans" panose="020B0806030504020204" pitchFamily="34" charset="0"/>
                <a:cs typeface="Open Sans" panose="020B0806030504020204" pitchFamily="34" charset="0"/>
              </a:rPr>
              <a:t>Pytania można kierować na adres: KIW@nfosigw.gov.pl</a:t>
            </a:r>
            <a:br>
              <a:rPr lang="pl-PL" altLang="pl-PL" sz="3200" dirty="0">
                <a:solidFill>
                  <a:srgbClr val="002073"/>
                </a:solidFill>
                <a:latin typeface="Open Sans" panose="020B0806030504020204" pitchFamily="34" charset="0"/>
                <a:cs typeface="Open Sans" panose="020B0806030504020204" pitchFamily="34" charset="0"/>
              </a:rPr>
            </a:br>
            <a:endParaRPr lang="pl-PL" altLang="pl-PL" sz="1800" b="0" dirty="0">
              <a:solidFill>
                <a:srgbClr val="002073"/>
              </a:solidFill>
              <a:latin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418E5255-1E55-91C6-5533-1D99C144A2B4}"/>
              </a:ext>
            </a:extLst>
          </p:cNvPr>
          <p:cNvSpPr txBox="1">
            <a:spLocks/>
          </p:cNvSpPr>
          <p:nvPr/>
        </p:nvSpPr>
        <p:spPr bwMode="auto">
          <a:xfrm>
            <a:off x="2003363" y="5717636"/>
            <a:ext cx="9433048" cy="49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4572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9144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13716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18288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 eaLnBrk="1" hangingPunct="1">
              <a:lnSpc>
                <a:spcPts val="3000"/>
              </a:lnSpc>
            </a:pPr>
            <a:r>
              <a:rPr lang="pl-PL" altLang="pl-PL" sz="1400" b="0" dirty="0">
                <a:latin typeface="Open Sans" panose="020B0806030504020204" pitchFamily="34" charset="0"/>
                <a:cs typeface="Open Sans" panose="020B0806030504020204" pitchFamily="34" charset="0"/>
              </a:rPr>
              <a:t>Zapraszamy na stronę:</a:t>
            </a:r>
          </a:p>
          <a:p>
            <a:pPr algn="ctr" eaLnBrk="1" hangingPunct="1">
              <a:lnSpc>
                <a:spcPts val="3000"/>
              </a:lnSpc>
            </a:pPr>
            <a:r>
              <a:rPr lang="pl-PL" altLang="pl-PL" sz="1400" b="0" u="sng" dirty="0">
                <a:latin typeface="Open Sans" panose="020B0806030504020204" pitchFamily="34" charset="0"/>
                <a:cs typeface="Open Sans" panose="020B08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https://www.gov.pl/web/nfosigw/fundusze-europejskie-na-infrastrukture-klimat-i-srodowisko</a:t>
            </a:r>
            <a:endParaRPr lang="pl-PL" altLang="pl-PL" sz="1400" b="0" u="sng" dirty="0">
              <a:latin typeface="Open Sans" panose="020B0806030504020204" pitchFamily="34" charset="0"/>
              <a:cs typeface="Open Sans" panose="020B0806030504020204" pitchFamily="34" charset="0"/>
            </a:endParaRPr>
          </a:p>
        </p:txBody>
      </p:sp>
      <p:pic>
        <p:nvPicPr>
          <p:cNvPr id="12" name="Obraz 11" descr="Obraz zawierający krajobraz, na wolnym powietrzu, trawa, niebo&#10;&#10;Opis wygenerowany automatycznie">
            <a:extLst>
              <a:ext uri="{FF2B5EF4-FFF2-40B4-BE49-F238E27FC236}">
                <a16:creationId xmlns:a16="http://schemas.microsoft.com/office/drawing/2014/main" id="{F2282ECE-8036-E74F-BE8E-8B76322C8CB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2" b="35926"/>
          <a:stretch/>
        </p:blipFill>
        <p:spPr>
          <a:xfrm>
            <a:off x="469" y="619275"/>
            <a:ext cx="13438837" cy="422451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3F14E8A-BEB4-530C-9C9D-B798CF3C3C6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163" y="6373231"/>
            <a:ext cx="11139885" cy="1104560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67375712-A713-AEC7-28B5-3B03D1186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137" y="619274"/>
            <a:ext cx="8300926" cy="2096613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 descr="Obraz zawierający tekst, zrzut ekranu, Czcionka, Grafika&#10;&#10;Opis wygenerowany automatycznie">
            <a:extLst>
              <a:ext uri="{FF2B5EF4-FFF2-40B4-BE49-F238E27FC236}">
                <a16:creationId xmlns:a16="http://schemas.microsoft.com/office/drawing/2014/main" id="{1702BBD5-886F-6A8E-10AD-BA6163FF197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693" y="620981"/>
            <a:ext cx="8352723" cy="352572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ytuł 14">
            <a:extLst>
              <a:ext uri="{FF2B5EF4-FFF2-40B4-BE49-F238E27FC236}">
                <a16:creationId xmlns:a16="http://schemas.microsoft.com/office/drawing/2014/main" id="{3461AAC7-DAEA-2482-E670-67E5A8B9CA5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>
                <a:latin typeface="Open Sans"/>
                <a:ea typeface="Open Sans"/>
                <a:cs typeface="Open Sans"/>
              </a:rPr>
              <a:t>Monitoring i kontrola wypełniania przez beneficjentów obowiązków informacyjnych i promocyjnych oraz prawidłowości ich realizacji</a:t>
            </a:r>
          </a:p>
        </p:txBody>
      </p:sp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9DA3281F-56A5-D867-C281-C2D649A1B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1835" y="1963989"/>
            <a:ext cx="9292063" cy="4061915"/>
          </a:xfrm>
        </p:spPr>
        <p:txBody>
          <a:bodyPr>
            <a:normAutofit/>
          </a:bodyPr>
          <a:lstStyle/>
          <a:p>
            <a:r>
              <a:rPr lang="pl-PL" sz="2200">
                <a:solidFill>
                  <a:srgbClr val="000000"/>
                </a:solidFill>
                <a:latin typeface="Open Sans" panose="020B0806030504020204" pitchFamily="34" charset="0"/>
              </a:rPr>
              <a:t>Umieszczenie opisu Projektu na stronie internetowej Beneficjenta </a:t>
            </a:r>
          </a:p>
          <a:p>
            <a:r>
              <a:rPr lang="pl-PL" sz="2200">
                <a:solidFill>
                  <a:srgbClr val="000000"/>
                </a:solidFill>
                <a:latin typeface="Open Sans" panose="020B0806030504020204" pitchFamily="34" charset="0"/>
              </a:rPr>
              <a:t>Publikacja opisu Projektu w mediach społecznościowych</a:t>
            </a:r>
          </a:p>
          <a:p>
            <a:r>
              <a:rPr lang="pl-PL" sz="2200">
                <a:solidFill>
                  <a:srgbClr val="000000"/>
                </a:solidFill>
                <a:latin typeface="Open Sans" panose="020B0806030504020204" pitchFamily="34" charset="0"/>
              </a:rPr>
              <a:t>Oznakowanie dokumentów, materiałów i działań informacyjnych i promocyjnych</a:t>
            </a:r>
          </a:p>
          <a:p>
            <a:r>
              <a:rPr lang="pl-PL" sz="2200">
                <a:solidFill>
                  <a:srgbClr val="000000"/>
                </a:solidFill>
                <a:latin typeface="Open Sans" panose="020B0806030504020204" pitchFamily="34" charset="0"/>
              </a:rPr>
              <a:t>Tablica informacyjna jeśli jest wymagana</a:t>
            </a:r>
          </a:p>
          <a:p>
            <a:r>
              <a:rPr lang="pl-PL" sz="2200">
                <a:solidFill>
                  <a:srgbClr val="000000"/>
                </a:solidFill>
                <a:latin typeface="Open Sans" panose="020B0806030504020204" pitchFamily="34" charset="0"/>
              </a:rPr>
              <a:t>Plakat (lub wyświetlacz elektroniczny)</a:t>
            </a:r>
          </a:p>
          <a:p>
            <a:r>
              <a:rPr lang="pl-PL" sz="2200">
                <a:solidFill>
                  <a:srgbClr val="000000"/>
                </a:solidFill>
                <a:latin typeface="Open Sans" panose="020B0806030504020204" pitchFamily="34" charset="0"/>
              </a:rPr>
              <a:t>Wydarzenia promocyjne dla projektów powyżej 10 mln euro</a:t>
            </a:r>
          </a:p>
          <a:p>
            <a:r>
              <a:rPr lang="pl-PL" sz="2200">
                <a:solidFill>
                  <a:srgbClr val="000000"/>
                </a:solidFill>
                <a:latin typeface="Open Sans" panose="020B0806030504020204" pitchFamily="34" charset="0"/>
              </a:rPr>
              <a:t>Poinformowanie IP, IW i IZ o ważnych etapach realizacji projektu, jeżeli całkowity koszt projektu przekracza 5 mln euro</a:t>
            </a:r>
          </a:p>
          <a:p>
            <a:r>
              <a:rPr lang="pl-PL" sz="2200">
                <a:solidFill>
                  <a:srgbClr val="000000"/>
                </a:solidFill>
                <a:latin typeface="Open Sans" panose="020B0806030504020204" pitchFamily="34" charset="0"/>
              </a:rPr>
              <a:t>Naklejki informacyjne na sprzęcie, urządzeniach, itp.</a:t>
            </a:r>
          </a:p>
          <a:p>
            <a:endParaRPr lang="pl-PL"/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E0CAB31B-18C4-CE06-EFE9-5D5BA78411E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4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8D6727F-92DC-8074-D290-B9EA3703D34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1EEEC0-B947-8327-BA9B-D5D927AF8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223" y="755502"/>
            <a:ext cx="3782020" cy="5746104"/>
          </a:xfrm>
        </p:spPr>
        <p:txBody>
          <a:bodyPr/>
          <a:lstStyle/>
          <a:p>
            <a:r>
              <a:rPr lang="pl-PL"/>
              <a:t>Ważne dokumenty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1F9FA591-B3C8-9F03-4386-316F2D675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19687" y="755502"/>
            <a:ext cx="4286077" cy="2737000"/>
          </a:xfrm>
          <a:prstGeom prst="rect">
            <a:avLst/>
          </a:prstGeom>
          <a:solidFill>
            <a:srgbClr val="007033"/>
          </a:solidFill>
          <a:ln>
            <a:solidFill>
              <a:srgbClr val="554B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C66FC0FD-462A-7489-B76C-F4E509959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312175" y="3579220"/>
            <a:ext cx="3888431" cy="2737000"/>
          </a:xfrm>
          <a:prstGeom prst="rect">
            <a:avLst/>
          </a:prstGeom>
          <a:solidFill>
            <a:schemeClr val="accent1"/>
          </a:solidFill>
          <a:ln>
            <a:solidFill>
              <a:srgbClr val="554B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1D230D20-00FD-94C4-D8E0-67D4EA06D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312175" y="755502"/>
            <a:ext cx="3888432" cy="2737000"/>
          </a:xfrm>
          <a:prstGeom prst="rect">
            <a:avLst/>
          </a:prstGeom>
          <a:solidFill>
            <a:srgbClr val="93C67B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>
              <a:solidFill>
                <a:srgbClr val="93C67B"/>
              </a:solidFill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5AEA4966-6EE5-DB3E-D872-EEE684940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19685" y="3579220"/>
            <a:ext cx="4286077" cy="2737000"/>
          </a:xfrm>
          <a:prstGeom prst="rect">
            <a:avLst/>
          </a:prstGeom>
          <a:solidFill>
            <a:schemeClr val="accent2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E0CAB31B-18C4-CE06-EFE9-5D5BA78411E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5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90C93C7-4011-D726-33E4-E613B960E6D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5" name="Obraz 4" descr="Obraz zawierający krajobraz, na wolnym powietrzu, góra, obraz&#10;&#10;Opis wygenerowany automatycznie">
            <a:extLst>
              <a:ext uri="{FF2B5EF4-FFF2-40B4-BE49-F238E27FC236}">
                <a16:creationId xmlns:a16="http://schemas.microsoft.com/office/drawing/2014/main" id="{5DAD62E1-2999-36AA-4513-7DCE02C718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3" r="7115"/>
          <a:stretch/>
        </p:blipFill>
        <p:spPr>
          <a:xfrm>
            <a:off x="0" y="1428072"/>
            <a:ext cx="4703662" cy="4896267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5DDFB50C-A875-5602-2D26-0AF75A201418}"/>
              </a:ext>
            </a:extLst>
          </p:cNvPr>
          <p:cNvSpPr/>
          <p:nvPr/>
        </p:nvSpPr>
        <p:spPr>
          <a:xfrm>
            <a:off x="5098105" y="1115541"/>
            <a:ext cx="3998045" cy="20882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2857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indent="0" algn="ctr" eaLnBrk="1" hangingPunct="1">
              <a:defRPr/>
            </a:pPr>
            <a:r>
              <a:rPr lang="pl-PL" altLang="pl-PL" sz="2000" b="1" u="sng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Wytyczne dotyczące informacji i promocji Funduszy Europejskich </a:t>
            </a:r>
            <a:br>
              <a:rPr lang="pl-PL" altLang="pl-PL" sz="2000" b="1" u="sng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pl-PL" altLang="pl-PL" sz="2000" b="1" u="sng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 lata 2021-2027</a:t>
            </a:r>
            <a:endParaRPr lang="pl-PL" altLang="pl-PL" sz="2000" b="1" u="sng">
              <a:solidFill>
                <a:schemeClr val="bg1"/>
              </a:solidFill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</a:endParaRPr>
          </a:p>
          <a:p>
            <a:pPr marL="0" indent="0" algn="ctr" eaLnBrk="1" hangingPunct="1">
              <a:defRPr/>
            </a:pPr>
            <a:endParaRPr lang="pl-PL" altLang="pl-PL" sz="800" b="1" u="sng">
              <a:solidFill>
                <a:schemeClr val="bg1"/>
              </a:solidFill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</a:endParaRPr>
          </a:p>
          <a:p>
            <a:pPr marL="0" indent="0" algn="ctr" eaLnBrk="1" hangingPunct="1">
              <a:defRPr/>
            </a:pPr>
            <a:r>
              <a:rPr lang="pl-PL" altLang="pl-PL" sz="1400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wydane na podstawie art. 5 ust. 1 pkt 10 ustawy z dnia 28 kwietnia 2022 r. o zasadach realizacji zadań finansowanych ze środków europejskich w perspektywie finansowej 2021-2027 (Dz. U. poz. 1079)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0F8B18EE-7689-4965-9D69-3806A88DED0C}"/>
              </a:ext>
            </a:extLst>
          </p:cNvPr>
          <p:cNvSpPr/>
          <p:nvPr/>
        </p:nvSpPr>
        <p:spPr>
          <a:xfrm>
            <a:off x="9421785" y="1243455"/>
            <a:ext cx="3634806" cy="20323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pl-PL" altLang="pl-PL" sz="2000" b="1">
                <a:solidFill>
                  <a:srgbClr val="002073"/>
                </a:solidFill>
                <a:latin typeface="Open Sans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Strategia komunikacji </a:t>
            </a:r>
            <a:br>
              <a:rPr lang="pl-PL" altLang="pl-PL" sz="2000" b="1">
                <a:solidFill>
                  <a:srgbClr val="002073"/>
                </a:solidFill>
                <a:latin typeface="Open Sans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pl-PL" altLang="pl-PL" sz="2000" b="1">
                <a:solidFill>
                  <a:srgbClr val="002073"/>
                </a:solidFill>
                <a:latin typeface="Open Sans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programu Fundusze Europejskie na lata </a:t>
            </a:r>
            <a:br>
              <a:rPr lang="pl-PL" altLang="pl-PL" sz="2000" b="1">
                <a:solidFill>
                  <a:srgbClr val="002073"/>
                </a:solidFill>
                <a:latin typeface="Open Sans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pl-PL" altLang="pl-PL" sz="2000" b="1">
                <a:solidFill>
                  <a:srgbClr val="002073"/>
                </a:solidFill>
                <a:latin typeface="Open Sans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2021-2027</a:t>
            </a:r>
            <a:endParaRPr lang="pl-PL" altLang="pl-PL" sz="2000" b="1">
              <a:solidFill>
                <a:srgbClr val="002073"/>
              </a:solidFill>
              <a:latin typeface="Open Sans" pitchFamily="34" charset="0"/>
            </a:endParaRPr>
          </a:p>
          <a:p>
            <a:pPr algn="ctr" eaLnBrk="1" hangingPunct="1">
              <a:defRPr/>
            </a:pPr>
            <a:endParaRPr lang="pl-PL" altLang="pl-PL" sz="800" b="1">
              <a:solidFill>
                <a:schemeClr val="tx2"/>
              </a:solidFill>
              <a:latin typeface="Open Sans" pitchFamily="34" charset="0"/>
            </a:endParaRPr>
          </a:p>
          <a:p>
            <a:pPr algn="ctr" eaLnBrk="1" hangingPunct="1">
              <a:defRPr/>
            </a:pPr>
            <a:r>
              <a:rPr lang="pl-PL" altLang="pl-PL" sz="1400">
                <a:solidFill>
                  <a:schemeClr val="tx2"/>
                </a:solidFill>
                <a:latin typeface="Open Sans" pitchFamily="34" charset="0"/>
              </a:rPr>
              <a:t>określa co, do kogo, w jaki sposób </a:t>
            </a:r>
            <a:br>
              <a:rPr lang="pl-PL" altLang="pl-PL" sz="1400">
                <a:solidFill>
                  <a:schemeClr val="tx2"/>
                </a:solidFill>
                <a:latin typeface="Open Sans" pitchFamily="34" charset="0"/>
              </a:rPr>
            </a:br>
            <a:r>
              <a:rPr lang="pl-PL" altLang="pl-PL" sz="1400">
                <a:solidFill>
                  <a:schemeClr val="tx2"/>
                </a:solidFill>
                <a:latin typeface="Open Sans" pitchFamily="34" charset="0"/>
              </a:rPr>
              <a:t>i na jakich zasadach będziemy komunikować w zakresie funduszy Unii Europejskiej na lata 2021-2027</a:t>
            </a:r>
          </a:p>
          <a:p>
            <a:pPr algn="ctr" eaLnBrk="1" hangingPunct="1">
              <a:defRPr/>
            </a:pPr>
            <a:r>
              <a:rPr lang="pl-PL" altLang="pl-PL" sz="1200" b="1">
                <a:solidFill>
                  <a:schemeClr val="tx2"/>
                </a:solidFill>
                <a:latin typeface="Open Sans" pitchFamily="34" charset="0"/>
              </a:rPr>
              <a:t> </a:t>
            </a:r>
            <a:endParaRPr lang="pl-PL" altLang="pl-PL" sz="1000" b="1">
              <a:solidFill>
                <a:schemeClr val="tx2"/>
              </a:solidFill>
              <a:latin typeface="Open Sans" pitchFamily="34" charset="0"/>
            </a:endParaRPr>
          </a:p>
          <a:p>
            <a:pPr algn="ctr" eaLnBrk="1" hangingPunct="1">
              <a:defRPr/>
            </a:pPr>
            <a:endParaRPr lang="pl-PL" altLang="pl-PL" sz="1000" b="1">
              <a:solidFill>
                <a:schemeClr val="tx2"/>
              </a:solidFill>
              <a:latin typeface="Open Sans" pitchFamily="34" charset="0"/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317B3208-FD9B-1189-3552-3FBBBB8F515B}"/>
              </a:ext>
            </a:extLst>
          </p:cNvPr>
          <p:cNvSpPr txBox="1"/>
          <p:nvPr/>
        </p:nvSpPr>
        <p:spPr>
          <a:xfrm>
            <a:off x="5127421" y="3779837"/>
            <a:ext cx="387060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l-PL" altLang="pl-PL" sz="2000" b="1">
                <a:solidFill>
                  <a:srgbClr val="002073"/>
                </a:solidFill>
                <a:latin typeface="Open Sans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Podręcznik wnioskodawcy </a:t>
            </a:r>
            <a:br>
              <a:rPr lang="pl-PL" altLang="pl-PL" sz="2000" b="1">
                <a:solidFill>
                  <a:srgbClr val="002073"/>
                </a:solidFill>
                <a:latin typeface="Open Sans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pl-PL" altLang="pl-PL" sz="2000" b="1">
                <a:solidFill>
                  <a:srgbClr val="002073"/>
                </a:solidFill>
                <a:latin typeface="Open Sans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 beneficjenta Funduszy Europejskich na lata 2021-2027 w zakresie informacji i promocji</a:t>
            </a:r>
            <a:endParaRPr lang="pl-PL" altLang="pl-PL" sz="2000" b="1">
              <a:solidFill>
                <a:srgbClr val="002073"/>
              </a:solidFill>
              <a:latin typeface="Open Sans" pitchFamily="34" charset="0"/>
            </a:endParaRP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4DF666FB-7A9D-E3D6-3166-DC9CE858000A}"/>
              </a:ext>
            </a:extLst>
          </p:cNvPr>
          <p:cNvSpPr txBox="1"/>
          <p:nvPr/>
        </p:nvSpPr>
        <p:spPr>
          <a:xfrm>
            <a:off x="9447903" y="3800826"/>
            <a:ext cx="361697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l-PL" altLang="pl-PL" sz="2000" b="1">
                <a:solidFill>
                  <a:schemeClr val="bg1"/>
                </a:solidFill>
                <a:latin typeface="Open Sans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Księga wizualizacji</a:t>
            </a:r>
            <a:endParaRPr lang="pl-PL" altLang="pl-PL" sz="2000" b="1">
              <a:solidFill>
                <a:schemeClr val="bg1"/>
              </a:solidFill>
              <a:latin typeface="Open Sans" pitchFamily="34" charset="0"/>
            </a:endParaRPr>
          </a:p>
          <a:p>
            <a:pPr algn="ctr" eaLnBrk="1" hangingPunct="1">
              <a:defRPr/>
            </a:pPr>
            <a:endParaRPr lang="pl-PL" altLang="pl-PL" sz="800" b="1">
              <a:solidFill>
                <a:schemeClr val="bg1"/>
              </a:solidFill>
              <a:latin typeface="Open Sans" pitchFamily="34" charset="0"/>
            </a:endParaRPr>
          </a:p>
          <a:p>
            <a:pPr algn="ctr" eaLnBrk="1" hangingPunct="1">
              <a:defRPr/>
            </a:pPr>
            <a:r>
              <a:rPr lang="pl-PL" altLang="pl-PL" sz="1400">
                <a:solidFill>
                  <a:schemeClr val="bg1"/>
                </a:solidFill>
                <a:latin typeface="Open Sans" pitchFamily="34" charset="0"/>
              </a:rPr>
              <a:t>zawiera zasady konstruowania </a:t>
            </a:r>
            <a:br>
              <a:rPr lang="pl-PL" altLang="pl-PL" sz="1400">
                <a:solidFill>
                  <a:schemeClr val="bg1"/>
                </a:solidFill>
                <a:latin typeface="Open Sans" pitchFamily="34" charset="0"/>
              </a:rPr>
            </a:br>
            <a:r>
              <a:rPr lang="pl-PL" altLang="pl-PL" sz="1400">
                <a:solidFill>
                  <a:schemeClr val="bg1"/>
                </a:solidFill>
                <a:latin typeface="Open Sans" pitchFamily="34" charset="0"/>
              </a:rPr>
              <a:t>i stosowania znaku marki Fundusze Europejskie, znaku barw RP, UE; wskazuje jak budować layout materiałów informacyjnych oraz promocyjnych </a:t>
            </a:r>
            <a:br>
              <a:rPr lang="pl-PL" altLang="pl-PL" sz="1400">
                <a:solidFill>
                  <a:schemeClr val="bg1"/>
                </a:solidFill>
                <a:latin typeface="Open Sans" pitchFamily="34" charset="0"/>
              </a:rPr>
            </a:br>
            <a:r>
              <a:rPr lang="pl-PL" altLang="pl-PL" sz="1400">
                <a:solidFill>
                  <a:schemeClr val="bg1"/>
                </a:solidFill>
                <a:latin typeface="Open Sans" pitchFamily="34" charset="0"/>
              </a:rPr>
              <a:t>w oparciu o motyw i element przewodni marki</a:t>
            </a:r>
          </a:p>
        </p:txBody>
      </p:sp>
    </p:spTree>
    <p:extLst>
      <p:ext uri="{BB962C8B-B14F-4D97-AF65-F5344CB8AC3E}">
        <p14:creationId xmlns:p14="http://schemas.microsoft.com/office/powerpoint/2010/main" val="4264322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ytuł 14">
            <a:extLst>
              <a:ext uri="{FF2B5EF4-FFF2-40B4-BE49-F238E27FC236}">
                <a16:creationId xmlns:a16="http://schemas.microsoft.com/office/drawing/2014/main" id="{3461AAC7-DAEA-2482-E670-67E5A8B9CA5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2399507" y="360363"/>
            <a:ext cx="8640763" cy="1619251"/>
          </a:xfrm>
        </p:spPr>
        <p:txBody>
          <a:bodyPr/>
          <a:lstStyle/>
          <a:p>
            <a:r>
              <a:rPr lang="pl-PL">
                <a:solidFill>
                  <a:schemeClr val="bg1"/>
                </a:solidFill>
              </a:rPr>
              <a:t>Najważniejsze informacje</a:t>
            </a: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E0CAB31B-18C4-CE06-EFE9-5D5BA78411E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6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8D6727F-92DC-8074-D290-B9EA3703D34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6" name="Obraz 5" descr="Obraz zawierający na wolnym powietrzu, krajobraz, trawa, Zasoby wodne&#10;&#10;Opis wygenerowany automatycznie">
            <a:extLst>
              <a:ext uri="{FF2B5EF4-FFF2-40B4-BE49-F238E27FC236}">
                <a16:creationId xmlns:a16="http://schemas.microsoft.com/office/drawing/2014/main" id="{46CB8775-B182-BE79-7571-680E467822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9" r="14709"/>
          <a:stretch/>
        </p:blipFill>
        <p:spPr>
          <a:xfrm>
            <a:off x="-1" y="454856"/>
            <a:ext cx="6179711" cy="5832051"/>
          </a:xfrm>
          <a:prstGeom prst="rect">
            <a:avLst/>
          </a:prstGeom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7A22A91E-F202-6DF6-9A95-9FEB21722BFC}"/>
              </a:ext>
            </a:extLst>
          </p:cNvPr>
          <p:cNvSpPr txBox="1">
            <a:spLocks/>
          </p:cNvSpPr>
          <p:nvPr/>
        </p:nvSpPr>
        <p:spPr>
          <a:xfrm>
            <a:off x="6398570" y="454856"/>
            <a:ext cx="6874045" cy="152475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1007943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algn="ctr"/>
            <a:r>
              <a:rPr lang="pl-PL">
                <a:solidFill>
                  <a:srgbClr val="001F73"/>
                </a:solidFill>
                <a:latin typeface="Open Sans" panose="020B0806030504020204" pitchFamily="34" charset="0"/>
              </a:rPr>
              <a:t>Materiały dostępne na stronie programu</a:t>
            </a:r>
            <a:endParaRPr lang="pl-PL"/>
          </a:p>
        </p:txBody>
      </p:sp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94B3AFF7-D799-8A4E-7A72-3E4775829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855" y="1475581"/>
            <a:ext cx="6690306" cy="518398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sz="2800" b="1" i="0" u="none" strike="noStrike" baseline="0" dirty="0">
                <a:solidFill>
                  <a:srgbClr val="000000"/>
                </a:solidFill>
                <a:latin typeface="Open Sans" panose="020B0806030504020204" pitchFamily="34" charset="0"/>
                <a:hlinkClick r:id="rId5"/>
              </a:rPr>
              <a:t>www.feniks.gov.pl</a:t>
            </a:r>
            <a:endParaRPr lang="pl-PL" sz="2800" b="0" i="0" u="none" strike="noStrike" baseline="0" dirty="0">
              <a:solidFill>
                <a:srgbClr val="000000"/>
              </a:solidFill>
              <a:latin typeface="Open Sans" panose="020B0806030504020204" pitchFamily="34" charset="0"/>
            </a:endParaRPr>
          </a:p>
          <a:p>
            <a:pPr marL="0" indent="0" algn="ctr">
              <a:lnSpc>
                <a:spcPct val="114000"/>
              </a:lnSpc>
              <a:buNone/>
            </a:pPr>
            <a:r>
              <a:rPr lang="pl-PL" sz="2200" b="0" i="0" u="none" strike="noStrike" baseline="0" dirty="0">
                <a:solidFill>
                  <a:schemeClr val="tx2"/>
                </a:solidFill>
                <a:latin typeface="Open Sans" panose="020B0806030504020204" pitchFamily="34" charset="0"/>
                <a:hlinkClick r:id="rId6"/>
              </a:rPr>
              <a:t>Księga Tożsamości Wizualnej marki Fundusze Europejskie 2021-2027</a:t>
            </a:r>
            <a:endParaRPr lang="pl-PL" sz="2200" b="0" i="0" u="none" strike="noStrike" baseline="0" dirty="0">
              <a:solidFill>
                <a:schemeClr val="tx2"/>
              </a:solidFill>
              <a:latin typeface="Open Sans" panose="020B0806030504020204" pitchFamily="34" charset="0"/>
            </a:endParaRPr>
          </a:p>
          <a:p>
            <a:pPr marL="0" indent="0" algn="ctr">
              <a:lnSpc>
                <a:spcPct val="114000"/>
              </a:lnSpc>
              <a:buNone/>
            </a:pPr>
            <a:r>
              <a:rPr lang="pl-PL" sz="2400" dirty="0">
                <a:hlinkClick r:id="rId7" tooltip="Podręcznik wnioskodawcy i beneficjenta"/>
              </a:rPr>
              <a:t>Podręcznik wnioskodawcy i beneficjenta Funduszy Europejskich na lata 2021-2027 w zakresie informacji i promocji</a:t>
            </a:r>
            <a:endParaRPr lang="pl-PL" sz="2400" dirty="0"/>
          </a:p>
          <a:p>
            <a:pPr marL="0" indent="0" algn="ctr">
              <a:lnSpc>
                <a:spcPct val="114000"/>
              </a:lnSpc>
              <a:buNone/>
            </a:pPr>
            <a:r>
              <a:rPr lang="pl-PL" sz="2400" dirty="0">
                <a:hlinkClick r:id="rId8" tooltip="Karta wizualizacji programu FEnIKS"/>
              </a:rPr>
              <a:t>Karta wizualizacji programu </a:t>
            </a:r>
            <a:r>
              <a:rPr lang="pl-PL" sz="2400" dirty="0" err="1">
                <a:hlinkClick r:id="rId8" tooltip="Karta wizualizacji programu FEnIKS"/>
              </a:rPr>
              <a:t>FEnIKS</a:t>
            </a:r>
            <a:endParaRPr lang="pl-PL" sz="2400" dirty="0"/>
          </a:p>
          <a:p>
            <a:pPr marL="0" indent="0" algn="ctr">
              <a:lnSpc>
                <a:spcPct val="114000"/>
              </a:lnSpc>
              <a:buNone/>
            </a:pPr>
            <a:r>
              <a:rPr lang="pl-PL" sz="2200" b="0" i="0" u="none" strike="noStrike" baseline="0" dirty="0">
                <a:solidFill>
                  <a:srgbClr val="000000"/>
                </a:solidFill>
                <a:latin typeface="Open Sans" panose="020B0806030504020204" pitchFamily="34" charset="0"/>
              </a:rPr>
              <a:t>Logotypy (znak FE, </a:t>
            </a:r>
            <a:r>
              <a:rPr lang="pl-PL" sz="2200" b="0" i="0" u="none" strike="noStrike" baseline="0" dirty="0" err="1">
                <a:solidFill>
                  <a:srgbClr val="000000"/>
                </a:solidFill>
                <a:latin typeface="Open Sans" panose="020B0806030504020204" pitchFamily="34" charset="0"/>
              </a:rPr>
              <a:t>FEnIKS</a:t>
            </a:r>
            <a:r>
              <a:rPr lang="pl-PL" sz="2200" b="0" i="0" u="none" strike="noStrike" baseline="0" dirty="0">
                <a:solidFill>
                  <a:srgbClr val="000000"/>
                </a:solidFill>
                <a:latin typeface="Open Sans" panose="020B0806030504020204" pitchFamily="34" charset="0"/>
              </a:rPr>
              <a:t>, RP, UE)</a:t>
            </a:r>
          </a:p>
          <a:p>
            <a:pPr marL="0" indent="0" algn="ctr">
              <a:lnSpc>
                <a:spcPct val="114000"/>
              </a:lnSpc>
              <a:buNone/>
            </a:pPr>
            <a:r>
              <a:rPr lang="pl-PL" sz="2200" b="0" i="0" u="none" strike="noStrike" baseline="0" dirty="0">
                <a:solidFill>
                  <a:srgbClr val="000000"/>
                </a:solidFill>
                <a:latin typeface="Open Sans" panose="020B0806030504020204" pitchFamily="34" charset="0"/>
              </a:rPr>
              <a:t>Kreacje (m.in. tablice, plakaty, naklejki, wzór prezentacji, reklamy prasowe, grafiki na media społecznościowe)</a:t>
            </a:r>
          </a:p>
          <a:p>
            <a:pPr marL="0" indent="0" algn="ctr">
              <a:lnSpc>
                <a:spcPct val="114000"/>
              </a:lnSpc>
              <a:buNone/>
            </a:pPr>
            <a:r>
              <a:rPr lang="pl-PL" sz="2200" b="0" i="0" u="none" strike="noStrike" baseline="0" dirty="0">
                <a:solidFill>
                  <a:srgbClr val="000000"/>
                </a:solidFill>
                <a:latin typeface="Open Sans" panose="020B0806030504020204" pitchFamily="34" charset="0"/>
              </a:rPr>
              <a:t>Font (</a:t>
            </a:r>
            <a:r>
              <a:rPr lang="pl-PL" sz="2200" b="0" i="0" u="none" strike="noStrike" baseline="0" dirty="0" err="1">
                <a:solidFill>
                  <a:srgbClr val="000000"/>
                </a:solidFill>
                <a:latin typeface="Open Sans" panose="020B0806030504020204" pitchFamily="34" charset="0"/>
              </a:rPr>
              <a:t>OpenSans</a:t>
            </a:r>
            <a:r>
              <a:rPr lang="pl-PL" sz="2200" b="0" i="0" u="none" strike="noStrike" baseline="0" dirty="0">
                <a:solidFill>
                  <a:srgbClr val="000000"/>
                </a:solidFill>
                <a:latin typeface="Open Sans" panose="020B0806030504020204" pitchFamily="34" charset="0"/>
              </a:rPr>
              <a:t>)</a:t>
            </a:r>
          </a:p>
          <a:p>
            <a:pPr algn="ctr">
              <a:buFont typeface="Wingdings" panose="05000000000000000000" pitchFamily="2" charset="2"/>
              <a:buChar char="§"/>
            </a:pPr>
            <a:endParaRPr lang="pl-PL" sz="2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ytuł 14">
            <a:extLst>
              <a:ext uri="{FF2B5EF4-FFF2-40B4-BE49-F238E27FC236}">
                <a16:creationId xmlns:a16="http://schemas.microsoft.com/office/drawing/2014/main" id="{3461AAC7-DAEA-2482-E670-67E5A8B9CA5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2399507" y="360363"/>
            <a:ext cx="8640763" cy="1619251"/>
          </a:xfrm>
        </p:spPr>
        <p:txBody>
          <a:bodyPr/>
          <a:lstStyle/>
          <a:p>
            <a:r>
              <a:rPr lang="pl-PL">
                <a:solidFill>
                  <a:schemeClr val="bg1"/>
                </a:solidFill>
              </a:rPr>
              <a:t>Najważniejsze informacje</a:t>
            </a: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E0CAB31B-18C4-CE06-EFE9-5D5BA78411E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7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8D6727F-92DC-8074-D290-B9EA3703D34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A3FED1B-9AA9-022D-0CD7-EAED30106153}"/>
              </a:ext>
            </a:extLst>
          </p:cNvPr>
          <p:cNvSpPr txBox="1">
            <a:spLocks/>
          </p:cNvSpPr>
          <p:nvPr/>
        </p:nvSpPr>
        <p:spPr bwMode="auto">
          <a:xfrm>
            <a:off x="383183" y="1619597"/>
            <a:ext cx="6048672" cy="480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4572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9144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13716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18288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/>
            <a:r>
              <a:rPr lang="pl-PL" sz="3200"/>
              <a:t>Zasada proporcjonalności</a:t>
            </a:r>
            <a:br>
              <a:rPr lang="pl-PL" sz="3200"/>
            </a:br>
            <a:br>
              <a:rPr lang="pl-PL" sz="3200"/>
            </a:br>
            <a:r>
              <a:rPr lang="pl-PL" sz="2400" b="0"/>
              <a:t>Działania informacyjne i promocyjne powinny: 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pl-PL" sz="2400"/>
              <a:t>odpowiadać wielkości projektu</a:t>
            </a:r>
            <a:r>
              <a:rPr lang="pl-PL" sz="2400" b="0"/>
              <a:t> oraz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pl-PL" sz="2400" b="0"/>
              <a:t> brać pod uwagę jego </a:t>
            </a:r>
            <a:r>
              <a:rPr lang="pl-PL" sz="2400"/>
              <a:t>cel i rodzaj</a:t>
            </a:r>
            <a:r>
              <a:rPr lang="pl-PL" sz="2400" b="0"/>
              <a:t>, </a:t>
            </a:r>
            <a:br>
              <a:rPr lang="pl-PL" sz="2400" b="0"/>
            </a:br>
            <a:r>
              <a:rPr lang="pl-PL" sz="2400" b="0"/>
              <a:t>tzn. uwzględniać jego </a:t>
            </a:r>
            <a:r>
              <a:rPr lang="pl-PL" sz="2400"/>
              <a:t>potrzeby promocyjne</a:t>
            </a:r>
            <a:r>
              <a:rPr lang="pl-PL" sz="2400" b="0"/>
              <a:t>, w tym </a:t>
            </a:r>
            <a:r>
              <a:rPr lang="pl-PL" sz="2400"/>
              <a:t>grupy docelowe</a:t>
            </a:r>
            <a:r>
              <a:rPr lang="pl-PL" sz="3200"/>
              <a:t>.</a:t>
            </a:r>
          </a:p>
        </p:txBody>
      </p:sp>
      <p:pic>
        <p:nvPicPr>
          <p:cNvPr id="8" name="Obraz 7" descr="Obraz zawierający na wolnym powietrzu, drzewo, roślina, krajobraz&#10;&#10;Opis wygenerowany automatycznie">
            <a:extLst>
              <a:ext uri="{FF2B5EF4-FFF2-40B4-BE49-F238E27FC236}">
                <a16:creationId xmlns:a16="http://schemas.microsoft.com/office/drawing/2014/main" id="{7A90E6EF-848B-9BAC-140E-DE9349D77F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95"/>
          <a:stretch/>
        </p:blipFill>
        <p:spPr>
          <a:xfrm>
            <a:off x="6719887" y="827509"/>
            <a:ext cx="6741426" cy="54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48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7E9F841-27C7-A149-4CCD-6B62C132F4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8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6027425-8FC0-8175-9299-746738A3EDB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37E508F6-6DAF-F215-E58E-9409602FB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611485"/>
            <a:ext cx="11527010" cy="1368128"/>
          </a:xfrm>
        </p:spPr>
        <p:txBody>
          <a:bodyPr>
            <a:normAutofit/>
          </a:bodyPr>
          <a:lstStyle/>
          <a:p>
            <a:pPr algn="ctr"/>
            <a:r>
              <a:rPr lang="pl-PL" b="1" i="0" u="none" strike="noStrike" baseline="0">
                <a:solidFill>
                  <a:srgbClr val="001F73"/>
                </a:solidFill>
                <a:latin typeface="Open Sans" panose="020B0806030504020204" pitchFamily="34" charset="0"/>
              </a:rPr>
              <a:t>Oznaczenie graficzne – zestawienie znaków</a:t>
            </a:r>
            <a:endParaRPr lang="pl-PL"/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54BE2625-176D-5A90-F50F-7E6CBB595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207" y="1655581"/>
            <a:ext cx="12241360" cy="500398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200" b="0" i="0" u="none" strike="noStrike" baseline="0">
                <a:solidFill>
                  <a:schemeClr val="tx2"/>
                </a:solidFill>
                <a:latin typeface="Open Sans" panose="020B0806030504020204" pitchFamily="34" charset="0"/>
              </a:rPr>
              <a:t>Beneficjent </a:t>
            </a:r>
            <a:r>
              <a:rPr lang="pl-PL" sz="2200" b="1" i="0" u="none" strike="noStrike" baseline="0">
                <a:solidFill>
                  <a:schemeClr val="tx2"/>
                </a:solidFill>
                <a:latin typeface="Open Sans" panose="020B0806030504020204" pitchFamily="34" charset="0"/>
              </a:rPr>
              <a:t>musi oznaczać </a:t>
            </a:r>
            <a:r>
              <a:rPr lang="pl-PL" sz="2200" b="0" i="0" u="none" strike="noStrike" baseline="0">
                <a:solidFill>
                  <a:schemeClr val="tx2"/>
                </a:solidFill>
                <a:latin typeface="Open Sans" panose="020B0806030504020204" pitchFamily="34" charset="0"/>
              </a:rPr>
              <a:t>działania informacyjne i dokumenty związane z realizacją Projektu, </a:t>
            </a:r>
            <a:br>
              <a:rPr lang="pl-PL" sz="2200" b="0" i="0" u="none" strike="noStrike" baseline="0">
                <a:solidFill>
                  <a:schemeClr val="tx2"/>
                </a:solidFill>
                <a:latin typeface="Open Sans" panose="020B0806030504020204" pitchFamily="34" charset="0"/>
              </a:rPr>
            </a:br>
            <a:r>
              <a:rPr lang="pl-PL" sz="2200" b="0" i="0" u="none" strike="noStrike" baseline="0">
                <a:solidFill>
                  <a:schemeClr val="tx2"/>
                </a:solidFill>
                <a:latin typeface="Open Sans" panose="020B0806030504020204" pitchFamily="34" charset="0"/>
              </a:rPr>
              <a:t>które podaje do publicznej wiadomości lub przeznaczone są dla uczestników Projektu.</a:t>
            </a:r>
          </a:p>
          <a:p>
            <a:pPr marL="0" indent="0" algn="ctr">
              <a:buNone/>
            </a:pPr>
            <a:r>
              <a:rPr lang="pl-PL" sz="2200" b="1" i="0" u="none" strike="noStrike" baseline="0">
                <a:solidFill>
                  <a:schemeClr val="tx2"/>
                </a:solidFill>
                <a:latin typeface="Open Sans" panose="020B0806030504020204" pitchFamily="34" charset="0"/>
              </a:rPr>
              <a:t>(z wyjątkiem dokumentów gdzie nie jest dozwolona ingerencja w ich wzór)</a:t>
            </a:r>
          </a:p>
          <a:p>
            <a:pPr marL="0" indent="0" algn="ctr">
              <a:buNone/>
            </a:pPr>
            <a:endParaRPr lang="pl-PL" sz="2200" b="1" i="0" u="none" strike="noStrike" baseline="0">
              <a:solidFill>
                <a:schemeClr val="tx2"/>
              </a:solidFill>
              <a:latin typeface="Open Sans" panose="020B0806030504020204" pitchFamily="34" charset="0"/>
            </a:endParaRPr>
          </a:p>
          <a:p>
            <a:pPr marL="0" indent="0" algn="ctr">
              <a:buNone/>
            </a:pPr>
            <a:r>
              <a:rPr lang="pl-PL" sz="2200" b="0" i="0" u="none" strike="noStrike" baseline="0">
                <a:solidFill>
                  <a:schemeClr val="tx2"/>
                </a:solidFill>
                <a:latin typeface="Open Sans" panose="020B0806030504020204" pitchFamily="34" charset="0"/>
              </a:rPr>
              <a:t>Oznaczenie Projektu obligatoryjnie musi zawierać poniższe zestawienie znaków:</a:t>
            </a:r>
          </a:p>
          <a:p>
            <a:pPr algn="ctr">
              <a:buFont typeface="Wingdings" panose="05000000000000000000" pitchFamily="2" charset="2"/>
              <a:buChar char="§"/>
            </a:pPr>
            <a:endParaRPr lang="pl-PL" sz="2200"/>
          </a:p>
        </p:txBody>
      </p:sp>
      <p:pic>
        <p:nvPicPr>
          <p:cNvPr id="8" name="Obraz 7" descr="Obraz zawierający zrzut ekranu, Wielobarwność, design&#10;&#10;Opis wygenerowany automatycznie">
            <a:extLst>
              <a:ext uri="{FF2B5EF4-FFF2-40B4-BE49-F238E27FC236}">
                <a16:creationId xmlns:a16="http://schemas.microsoft.com/office/drawing/2014/main" id="{13C9E601-757A-E825-D51C-1FA52B749A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96" y="4110114"/>
            <a:ext cx="12551982" cy="179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729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6EE62B0-5F96-A4B0-5F34-7E011C2B27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9</a:t>
            </a:fld>
            <a:endParaRPr lang="pl-PL"/>
          </a:p>
        </p:txBody>
      </p:sp>
      <p:pic>
        <p:nvPicPr>
          <p:cNvPr id="5" name="Obraz 4" descr="Obraz zawierający tekst, zrzut ekranu, design&#10;&#10;Opis wygenerowany automatycznie">
            <a:extLst>
              <a:ext uri="{FF2B5EF4-FFF2-40B4-BE49-F238E27FC236}">
                <a16:creationId xmlns:a16="http://schemas.microsoft.com/office/drawing/2014/main" id="{52587AF7-34C0-8DD6-0BB7-106E7B8E1C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54"/>
          <a:stretch/>
        </p:blipFill>
        <p:spPr>
          <a:xfrm>
            <a:off x="701823" y="1907629"/>
            <a:ext cx="12025336" cy="319510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1368031-B796-1E55-B09F-89B096860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147" y="4164788"/>
            <a:ext cx="12087479" cy="1698695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E80E0EB-E519-2CA0-8EDF-EF9DE8004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b="1" i="0" u="none" strike="noStrike" baseline="0">
                <a:solidFill>
                  <a:srgbClr val="001F73"/>
                </a:solidFill>
                <a:latin typeface="Open Sans" panose="020B0806030504020204" pitchFamily="34" charset="0"/>
              </a:rPr>
              <a:t>Przykładowy ciąg znaków dla NFOŚiGW</a:t>
            </a:r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70C997E-FE78-1789-944A-C01217A925D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34213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Niestandardowy 8">
      <a:dk1>
        <a:srgbClr val="000000"/>
      </a:dk1>
      <a:lt1>
        <a:srgbClr val="FFFFFF"/>
      </a:lt1>
      <a:dk2>
        <a:srgbClr val="002073"/>
      </a:dk2>
      <a:lt2>
        <a:srgbClr val="FFFFFF"/>
      </a:lt2>
      <a:accent1>
        <a:srgbClr val="003399"/>
      </a:accent1>
      <a:accent2>
        <a:srgbClr val="A6D3FF"/>
      </a:accent2>
      <a:accent3>
        <a:srgbClr val="FFD618"/>
      </a:accent3>
      <a:accent4>
        <a:srgbClr val="0051B0"/>
      </a:accent4>
      <a:accent5>
        <a:srgbClr val="6BB1E2"/>
      </a:accent5>
      <a:accent6>
        <a:srgbClr val="FFE60B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1" id="{436F5452-C95B-4D43-A1C6-1CA5BE69C951}" vid="{ABE25C27-1E66-47F3-AA86-B88226738C33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Prezentacja z numerem strony</Template>
  <TotalTime>5745</TotalTime>
  <Words>2608</Words>
  <Application>Microsoft Office PowerPoint</Application>
  <PresentationFormat>Niestandardowy</PresentationFormat>
  <Paragraphs>261</Paragraphs>
  <Slides>37</Slides>
  <Notes>8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37</vt:i4>
      </vt:variant>
    </vt:vector>
  </HeadingPairs>
  <TitlesOfParts>
    <vt:vector size="44" baseType="lpstr">
      <vt:lpstr>Arial</vt:lpstr>
      <vt:lpstr>Arial Black</vt:lpstr>
      <vt:lpstr>Calibri</vt:lpstr>
      <vt:lpstr>Open Sans</vt:lpstr>
      <vt:lpstr>Wingdings</vt:lpstr>
      <vt:lpstr>Wingdings,Sans-Serif</vt:lpstr>
      <vt:lpstr>Motyw pakietu Office</vt:lpstr>
      <vt:lpstr>Promocja i oznakowanie projektu  FEnIKS 2021-2027</vt:lpstr>
      <vt:lpstr>ROZPORZĄDZENIE PARLAMENTU EUROPEJSKIEGO I RADY (UE) 2021/1060 z dnia 24 czerwca 2021 r.</vt:lpstr>
      <vt:lpstr>Uwaga!</vt:lpstr>
      <vt:lpstr>Monitoring i kontrola wypełniania przez beneficjentów obowiązków informacyjnych i promocyjnych oraz prawidłowości ich realizacji</vt:lpstr>
      <vt:lpstr>Ważne dokumenty</vt:lpstr>
      <vt:lpstr>Najważniejsze informacje</vt:lpstr>
      <vt:lpstr>Najważniejsze informacje</vt:lpstr>
      <vt:lpstr>Oznaczenie graficzne – zestawienie znaków</vt:lpstr>
      <vt:lpstr>Przykładowy ciąg znaków dla NFOŚiGW</vt:lpstr>
      <vt:lpstr>Oznaczenie czarno-białe</vt:lpstr>
      <vt:lpstr>Oznaczenie czarno-białe</vt:lpstr>
      <vt:lpstr>Obowiązująca typografia </vt:lpstr>
      <vt:lpstr>Obowiązująca typografia </vt:lpstr>
      <vt:lpstr>Zasady umieszczania oznakowania graficznego</vt:lpstr>
      <vt:lpstr>Kolory programu FEnIKS 2021 - 2027</vt:lpstr>
      <vt:lpstr>Obowiązki informacyjne  i promocyjne w okresie realizacji projektu 1/3</vt:lpstr>
      <vt:lpstr>Prezentacja programu PowerPoint</vt:lpstr>
      <vt:lpstr>Obowiązki informacyjne  i promocyjne w okresie realizacji projektu 3/3</vt:lpstr>
      <vt:lpstr>Obowiązki informacyjne i promocyjne w okresie realizacji i do końca okresu trwałości projektu</vt:lpstr>
      <vt:lpstr>Obowiązkowe wzory tablic</vt:lpstr>
      <vt:lpstr>Pole ochronne tekstu</vt:lpstr>
      <vt:lpstr>Obowiązki informacyjne i promocyjne w okresie realizacji i do końca okresu trwałości projektu </vt:lpstr>
      <vt:lpstr>Obowiązkowe wzory plakatów</vt:lpstr>
      <vt:lpstr>Obowiązkowe wzory naklejek </vt:lpstr>
      <vt:lpstr>Media społecznościowe</vt:lpstr>
      <vt:lpstr>Najczęstsze błędy Beneficjentów w promocji oznakowaniu Projektu FEnIKS 2021-2027 1/6</vt:lpstr>
      <vt:lpstr>Najczęstsze błędy Beneficjentów w promocji oznakowaniu Projektu FEnIKS 2021-2027                                                           2/6 W przypadku wszelkich informacji o realizowanym projekcie, podawanych do wiadomości za pośrednictwem mediów społecznościowych, musisz stosować hasztag:                       #FunduszeUE lub FunduszeEuropejskie</vt:lpstr>
      <vt:lpstr>Najczęstsze błędy Beneficjentów w promocji oznakowaniu Projektu FEnIKS 2021-2027 3/6</vt:lpstr>
      <vt:lpstr>Najczęstsze błędy Beneficjentów w promocji oznakowaniu Projektu FEnIKS 2021-2027 4/6</vt:lpstr>
      <vt:lpstr>Najczęstsze błędy Beneficjentów w promocji oznakowaniu Projektu FEnIKS 2021-2027 5/6</vt:lpstr>
      <vt:lpstr>Najczęstsze błędy Beneficjentów w promocji oznakowaniu Projektu FEnIKS 2021-2027 6/6</vt:lpstr>
      <vt:lpstr>Najczęstsze błędy – dostępność cyfrowa</vt:lpstr>
      <vt:lpstr>Dostępność – szansa i obowiązek</vt:lpstr>
      <vt:lpstr>Przykładowe usprawnienia dla osób ze szczególnymi potrzebami 1/3</vt:lpstr>
      <vt:lpstr>Przykładowe usprawnienia dla osób ze szczególnymi potrzebami 2/3</vt:lpstr>
      <vt:lpstr>Przykładowe usprawnienia dla osób ze szczególnymi potrzebami 3/3</vt:lpstr>
      <vt:lpstr>Dziękujemy za uwagę. Pytania można kierować na adres: KIW@nfosigw.gov.pl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Sowiński Piotr</dc:creator>
  <cp:lastModifiedBy>Stańczyk Maciej</cp:lastModifiedBy>
  <cp:revision>74</cp:revision>
  <dcterms:created xsi:type="dcterms:W3CDTF">2022-06-22T09:40:44Z</dcterms:created>
  <dcterms:modified xsi:type="dcterms:W3CDTF">2026-06-19T08:25:34Z</dcterms:modified>
</cp:coreProperties>
</file>