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77" r:id="rId2"/>
    <p:sldId id="278" r:id="rId3"/>
    <p:sldId id="294" r:id="rId4"/>
    <p:sldId id="348" r:id="rId5"/>
    <p:sldId id="290" r:id="rId6"/>
    <p:sldId id="334" r:id="rId7"/>
    <p:sldId id="350" r:id="rId8"/>
    <p:sldId id="314" r:id="rId9"/>
    <p:sldId id="335" r:id="rId10"/>
    <p:sldId id="343" r:id="rId11"/>
    <p:sldId id="286" r:id="rId12"/>
    <p:sldId id="338" r:id="rId13"/>
    <p:sldId id="316" r:id="rId14"/>
    <p:sldId id="328" r:id="rId15"/>
    <p:sldId id="344" r:id="rId16"/>
    <p:sldId id="293" r:id="rId17"/>
    <p:sldId id="296" r:id="rId18"/>
    <p:sldId id="297" r:id="rId19"/>
    <p:sldId id="315" r:id="rId20"/>
    <p:sldId id="325" r:id="rId21"/>
    <p:sldId id="298" r:id="rId22"/>
    <p:sldId id="299" r:id="rId23"/>
    <p:sldId id="326" r:id="rId24"/>
    <p:sldId id="300" r:id="rId25"/>
    <p:sldId id="319" r:id="rId26"/>
    <p:sldId id="320" r:id="rId27"/>
    <p:sldId id="321" r:id="rId28"/>
    <p:sldId id="347" r:id="rId29"/>
    <p:sldId id="324" r:id="rId30"/>
    <p:sldId id="302" r:id="rId31"/>
    <p:sldId id="322" r:id="rId32"/>
    <p:sldId id="303" r:id="rId33"/>
    <p:sldId id="304" r:id="rId34"/>
    <p:sldId id="327" r:id="rId35"/>
    <p:sldId id="307" r:id="rId36"/>
    <p:sldId id="305" r:id="rId37"/>
    <p:sldId id="306" r:id="rId38"/>
    <p:sldId id="311" r:id="rId39"/>
    <p:sldId id="339" r:id="rId40"/>
    <p:sldId id="329" r:id="rId41"/>
    <p:sldId id="349" r:id="rId42"/>
    <p:sldId id="310" r:id="rId43"/>
    <p:sldId id="351" r:id="rId44"/>
    <p:sldId id="354" r:id="rId45"/>
    <p:sldId id="352" r:id="rId46"/>
    <p:sldId id="355" r:id="rId47"/>
    <p:sldId id="356" r:id="rId48"/>
    <p:sldId id="357" r:id="rId49"/>
    <p:sldId id="358" r:id="rId50"/>
    <p:sldId id="346" r:id="rId51"/>
    <p:sldId id="331" r:id="rId52"/>
  </p:sldIdLst>
  <p:sldSz cx="12192000" cy="6858000"/>
  <p:notesSz cx="6808788" cy="99409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Musiał" initials="PM" lastIdx="21" clrIdx="0">
    <p:extLst>
      <p:ext uri="{19B8F6BF-5375-455C-9EA6-DF929625EA0E}">
        <p15:presenceInfo xmlns:p15="http://schemas.microsoft.com/office/powerpoint/2012/main" userId="S-1-5-21-131936225-1279037216-1591944940-25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113" d="100"/>
          <a:sy n="113" d="100"/>
        </p:scale>
        <p:origin x="12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7D066DF-84EB-4585-BB23-0ECDE90B5DB1}" type="datetimeFigureOut">
              <a:rPr lang="pl-PL" smtClean="0"/>
              <a:t>25.07.2023</a:t>
            </a:fld>
            <a:endParaRPr lang="pl-PL"/>
          </a:p>
        </p:txBody>
      </p:sp>
      <p:sp>
        <p:nvSpPr>
          <p:cNvPr id="4" name="Symbol zastępczy obrazu slajd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2476464-7216-44B9-9265-7D1BAB4A75E7}" type="slidenum">
              <a:rPr lang="pl-PL" smtClean="0"/>
              <a:t>‹#›</a:t>
            </a:fld>
            <a:endParaRPr lang="pl-PL"/>
          </a:p>
        </p:txBody>
      </p:sp>
    </p:spTree>
    <p:extLst>
      <p:ext uri="{BB962C8B-B14F-4D97-AF65-F5344CB8AC3E}">
        <p14:creationId xmlns:p14="http://schemas.microsoft.com/office/powerpoint/2010/main" val="31500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BB11764-B91A-41A6-AEFF-6D66AD8BB85B}" type="datetime1">
              <a:rPr lang="pl-PL" smtClean="0"/>
              <a:t>25.07.2023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3612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2D0EA5-6F0C-4AF6-8834-D8429DA5DAFD}" type="datetime1">
              <a:rPr lang="pl-PL" smtClean="0"/>
              <a:t>25.07.2023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8851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6273F4E-C55A-4328-9F0A-3763B21FB8D0}" type="datetime1">
              <a:rPr lang="pl-PL" smtClean="0"/>
              <a:t>25.07.2023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4541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71AB227-9647-4F3E-BCE8-419BF6C70EF7}" type="datetime1">
              <a:rPr lang="pl-PL" smtClean="0"/>
              <a:t>25.07.2023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234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EF34558-61EE-4E77-8453-DAF298C35F74}" type="datetime1">
              <a:rPr lang="pl-PL" smtClean="0"/>
              <a:t>25.07.2023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123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DF9A64B-CB22-43E5-8BF3-34FAE7727473}" type="datetime1">
              <a:rPr lang="pl-PL" smtClean="0"/>
              <a:t>25.07.2023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1493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5F18684-2D44-4699-913D-217A5DDB0B3B}" type="datetime1">
              <a:rPr lang="pl-PL" smtClean="0"/>
              <a:t>25.07.2023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266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FE8C228-7BE4-4A2D-88F6-5D10780EF905}" type="datetime1">
              <a:rPr lang="pl-PL" smtClean="0"/>
              <a:t>25.07.2023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41329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5F4229-816C-49C0-954E-72778EBB4C86}" type="datetime1">
              <a:rPr lang="pl-PL" smtClean="0"/>
              <a:t>25.07.2023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619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FD6119A-37E9-4594-8168-76DB526FD0C1}" type="datetime1">
              <a:rPr lang="pl-PL" smtClean="0"/>
              <a:t>25.07.2023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0808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8A8AAF7-A361-437B-A730-5826BF0763D6}" type="datetime1">
              <a:rPr lang="pl-PL" smtClean="0"/>
              <a:t>25.07.2023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15122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8910-FD3A-4392-843C-ABC6C2CD232A}" type="datetime1">
              <a:rPr lang="pl-PL" smtClean="0"/>
              <a:t>25.07.2023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6E15-F33A-46C2-8134-D5B4F352C12C}" type="slidenum">
              <a:rPr lang="pl-PL" smtClean="0"/>
              <a:t>‹#›</a:t>
            </a:fld>
            <a:endParaRPr lang="pl-PL"/>
          </a:p>
        </p:txBody>
      </p:sp>
    </p:spTree>
    <p:extLst>
      <p:ext uri="{BB962C8B-B14F-4D97-AF65-F5344CB8AC3E}">
        <p14:creationId xmlns:p14="http://schemas.microsoft.com/office/powerpoint/2010/main" val="31088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662544" y="5021497"/>
            <a:ext cx="8622931" cy="675323"/>
          </a:xfrm>
        </p:spPr>
        <p:txBody>
          <a:bodyPr>
            <a:normAutofit/>
          </a:bodyPr>
          <a:lstStyle/>
          <a:p>
            <a:pPr algn="ctr"/>
            <a:r>
              <a:rPr lang="pl-PL" sz="3200" dirty="0">
                <a:latin typeface="Times New Roman" panose="02020603050405020304" pitchFamily="18" charset="0"/>
                <a:cs typeface="Times New Roman" panose="02020603050405020304" pitchFamily="18" charset="0"/>
              </a:rPr>
              <a:t>Warszawa, lipiec 2023 r.</a:t>
            </a:r>
          </a:p>
        </p:txBody>
      </p:sp>
      <p:sp>
        <p:nvSpPr>
          <p:cNvPr id="2" name="Podtytuł 1"/>
          <p:cNvSpPr>
            <a:spLocks noGrp="1"/>
          </p:cNvSpPr>
          <p:nvPr>
            <p:ph type="subTitle" idx="1"/>
          </p:nvPr>
        </p:nvSpPr>
        <p:spPr>
          <a:xfrm>
            <a:off x="457201" y="1986333"/>
            <a:ext cx="11125199" cy="2213134"/>
          </a:xfrm>
        </p:spPr>
        <p:txBody>
          <a:bodyPr>
            <a:noAutofit/>
          </a:bodyPr>
          <a:lstStyle/>
          <a:p>
            <a:pPr>
              <a:lnSpc>
                <a:spcPct val="100000"/>
              </a:lnSpc>
            </a:pPr>
            <a:r>
              <a:rPr lang="pl-PL" sz="3000" dirty="0">
                <a:latin typeface="Times New Roman" panose="02020603050405020304" pitchFamily="18" charset="0"/>
                <a:cs typeface="Times New Roman" panose="02020603050405020304" pitchFamily="18" charset="0"/>
              </a:rPr>
              <a:t>Szacowanie szkód w gospodarstwach rolnych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i działach specjalnych produkcji rolnej znajdujących się na terenie województwa mazowieckiego, w których wystąpiły szkody spowodowane przez niekorzystne zjawiska atmosferyczne</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34" y="100768"/>
            <a:ext cx="6206560" cy="1344988"/>
          </a:xfrm>
          <a:prstGeom prst="rect">
            <a:avLst/>
          </a:prstGeom>
        </p:spPr>
      </p:pic>
    </p:spTree>
    <p:extLst>
      <p:ext uri="{BB962C8B-B14F-4D97-AF65-F5344CB8AC3E}">
        <p14:creationId xmlns:p14="http://schemas.microsoft.com/office/powerpoint/2010/main" val="324488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BB846CB-8348-40DF-A82B-7B20B7054744}"/>
              </a:ext>
            </a:extLst>
          </p:cNvPr>
          <p:cNvSpPr>
            <a:spLocks noGrp="1"/>
          </p:cNvSpPr>
          <p:nvPr>
            <p:ph sz="half" idx="1"/>
          </p:nvPr>
        </p:nvSpPr>
        <p:spPr>
          <a:xfrm>
            <a:off x="262602" y="2167926"/>
            <a:ext cx="7839697" cy="4380655"/>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Informację o wystąpieniu na terenie gminy/miasta niekorzystnego zjawiska atmosferycznego wraz z harmonogramem prac komisji wójt/burmistrz/prezydent gminy/miasta lub Dyrektor MODR przekazuje do Wydziału </a:t>
            </a:r>
            <a:r>
              <a:rPr lang="pl-PL" sz="2000" u="sng" dirty="0">
                <a:latin typeface="Times New Roman" panose="02020603050405020304" pitchFamily="18" charset="0"/>
                <a:cs typeface="Times New Roman" panose="02020603050405020304" pitchFamily="18" charset="0"/>
              </a:rPr>
              <a:t>Infrastruktury Mazowieckiego Urzędu Wojewódzkiego w Warszawie poprzez Elektroniczną Skrzynkę Podawczą </a:t>
            </a:r>
            <a:r>
              <a:rPr lang="pl-PL" sz="2000" b="1" u="sng" dirty="0">
                <a:latin typeface="Times New Roman" panose="02020603050405020304" pitchFamily="18" charset="0"/>
                <a:cs typeface="Times New Roman" panose="02020603050405020304" pitchFamily="18" charset="0"/>
              </a:rPr>
              <a:t>/t6j4ljd68r/skrytka.</a:t>
            </a:r>
          </a:p>
          <a:p>
            <a:pPr marL="0" indent="0" algn="just">
              <a:lnSpc>
                <a:spcPct val="100000"/>
              </a:lnSpc>
              <a:buNone/>
            </a:pPr>
            <a:endParaRPr lang="pl-PL" sz="20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pl-PL" sz="2000" dirty="0">
                <a:latin typeface="Times New Roman" panose="02020603050405020304" pitchFamily="18" charset="0"/>
                <a:cs typeface="Times New Roman" panose="02020603050405020304" pitchFamily="18" charset="0"/>
              </a:rPr>
              <a:t>Po każdej zmianie dokonanej w harmonogramie prac komisji wójt/burmistrz/prezydent gminy/miasta lub Dyrektor MODR zobowiązany jest przekazać zaktualizowany harmonogram prac komisji do Wydziału Infrastruktury MUW w Warszawie.</a:t>
            </a:r>
          </a:p>
          <a:p>
            <a:pPr marL="0" indent="0" algn="just">
              <a:lnSpc>
                <a:spcPct val="100000"/>
              </a:lnSpc>
              <a:buNone/>
            </a:pPr>
            <a:endParaRPr lang="pl-PL" sz="2400" dirty="0">
              <a:latin typeface="Times New Roman" panose="02020603050405020304" pitchFamily="18" charset="0"/>
              <a:cs typeface="Times New Roman" panose="02020603050405020304" pitchFamily="18" charset="0"/>
            </a:endParaRPr>
          </a:p>
        </p:txBody>
      </p:sp>
      <p:pic>
        <p:nvPicPr>
          <p:cNvPr id="7" name="Obraz 6">
            <a:extLst>
              <a:ext uri="{FF2B5EF4-FFF2-40B4-BE49-F238E27FC236}">
                <a16:creationId xmlns:a16="http://schemas.microsoft.com/office/drawing/2014/main" id="{F7B632CA-C833-4F26-81FC-04B744E82B21}"/>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10</a:t>
            </a:fld>
            <a:endParaRPr lang="pl-PL" dirty="0"/>
          </a:p>
        </p:txBody>
      </p:sp>
      <p:sp>
        <p:nvSpPr>
          <p:cNvPr id="8" name="Prostokąt 7"/>
          <p:cNvSpPr/>
          <p:nvPr/>
        </p:nvSpPr>
        <p:spPr>
          <a:xfrm>
            <a:off x="498807" y="104784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0" name="Prostokąt 9"/>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4.    Informacja o wystąpieniu niekorzystnego zjawiska atmosferycznego wraz z harmonogramem</a:t>
            </a:r>
          </a:p>
        </p:txBody>
      </p:sp>
      <p:pic>
        <p:nvPicPr>
          <p:cNvPr id="6" name="Symbol zastępczy zawartości 5"/>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8200969" y="2105710"/>
            <a:ext cx="3505201" cy="4752290"/>
          </a:xfrm>
        </p:spPr>
      </p:pic>
    </p:spTree>
    <p:extLst>
      <p:ext uri="{BB962C8B-B14F-4D97-AF65-F5344CB8AC3E}">
        <p14:creationId xmlns:p14="http://schemas.microsoft.com/office/powerpoint/2010/main" val="20149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27257" y="2122160"/>
            <a:ext cx="11444377" cy="4735840"/>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w składzie zgodnym z § 5 ust. 7 pkt 1 Rozporządzenia wskazanego w slajdzie 2, oraz Zarządzenia Wojewody Mazowieckiego wskazanego w slajdzie 2 oszacowuje straty w terminie do 2 miesięcy od dnia zgłoszenia przez producenta rolnego powstania tych szkód, nie później jednak niż:</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Do czasu zbioru plonu głównego danej uprawy, albo jej likwidacji i nie wcześniej niż od wschodów upraw,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trzech miesięcy od wystąpienia </a:t>
            </a:r>
            <a:r>
              <a:rPr lang="pl-PL" sz="1800" u="sng" dirty="0">
                <a:latin typeface="Times New Roman" panose="02020603050405020304" pitchFamily="18" charset="0"/>
                <a:cs typeface="Times New Roman" panose="02020603050405020304" pitchFamily="18" charset="0"/>
              </a:rPr>
              <a:t>gradu, deszczu nawalnego, huraganu, pioruna, obsunięcia się ziemi lub lawiny, w przypadku szkód w środku trwałym</a:t>
            </a:r>
            <a:r>
              <a:rPr lang="pl-PL" sz="1800" dirty="0">
                <a:latin typeface="Times New Roman" panose="02020603050405020304" pitchFamily="18" charset="0"/>
                <a:cs typeface="Times New Roman" panose="02020603050405020304" pitchFamily="18" charset="0"/>
              </a:rPr>
              <a:t>,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12 miesięcy od ustąpienia wody, umożliwiającego komisji rozpoczęcie szacowania szkód, </a:t>
            </a:r>
            <a:br>
              <a:rPr lang="pl-PL" sz="1800" dirty="0">
                <a:latin typeface="Times New Roman" panose="02020603050405020304" pitchFamily="18" charset="0"/>
                <a:cs typeface="Times New Roman" panose="02020603050405020304" pitchFamily="18" charset="0"/>
              </a:rPr>
            </a:br>
            <a:r>
              <a:rPr lang="pl-PL" sz="1800" u="sng" dirty="0">
                <a:latin typeface="Times New Roman" panose="02020603050405020304" pitchFamily="18" charset="0"/>
                <a:cs typeface="Times New Roman" panose="02020603050405020304" pitchFamily="18" charset="0"/>
              </a:rPr>
              <a:t>w przypadku szkód spowodowanych przez powódź w budynkach</a:t>
            </a:r>
            <a:r>
              <a:rPr lang="pl-PL" sz="1800" dirty="0">
                <a:latin typeface="Times New Roman" panose="02020603050405020304" pitchFamily="18" charset="0"/>
                <a:cs typeface="Times New Roman" panose="02020603050405020304" pitchFamily="18" charset="0"/>
              </a:rPr>
              <a:t>.</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celu zapewnienia obiektywizmu i bezstronności członkowie komisji </a:t>
            </a:r>
            <a:r>
              <a:rPr lang="pl-PL" sz="1800" b="1" dirty="0">
                <a:latin typeface="Times New Roman" panose="02020603050405020304" pitchFamily="18" charset="0"/>
                <a:cs typeface="Times New Roman" panose="02020603050405020304" pitchFamily="18" charset="0"/>
              </a:rPr>
              <a:t>nie mogą </a:t>
            </a:r>
            <a:r>
              <a:rPr lang="pl-PL" sz="1800" dirty="0">
                <a:latin typeface="Times New Roman" panose="02020603050405020304" pitchFamily="18" charset="0"/>
                <a:cs typeface="Times New Roman" panose="02020603050405020304" pitchFamily="18" charset="0"/>
              </a:rPr>
              <a:t>brać udziału w szacowaniu szkód we własnym gospodarstwie, gospodarstwie małżonka lub rodzeństwa oraz innych osób, z którymi pozostają w takich relacjach, że mogłoby to wywoływać wątpliwości co do ich bezstronności.</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Zaleca się, aby lustracja w gospodarstwie rolnym była przeprowadzona w obecności producenta rolnego lub osoby przez niego upoważnionej.</a:t>
            </a:r>
          </a:p>
          <a:p>
            <a:pPr marL="258763"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11</a:t>
            </a:fld>
            <a:endParaRPr lang="pl-PL"/>
          </a:p>
        </p:txBody>
      </p:sp>
      <p:sp>
        <p:nvSpPr>
          <p:cNvPr id="6" name="Prostokąt 5"/>
          <p:cNvSpPr/>
          <p:nvPr/>
        </p:nvSpPr>
        <p:spPr>
          <a:xfrm>
            <a:off x="589216" y="102496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400927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88619" y="2416081"/>
            <a:ext cx="11035717" cy="3774355"/>
          </a:xfrm>
        </p:spPr>
        <p:txBody>
          <a:bodyPr>
            <a:noAutofit/>
          </a:bodyPr>
          <a:lstStyle/>
          <a:p>
            <a:pPr marL="0" indent="0" algn="just">
              <a:lnSpc>
                <a:spcPct val="100000"/>
              </a:lnSpc>
              <a:buNone/>
            </a:pPr>
            <a:r>
              <a:rPr lang="pl-PL" sz="1800" u="sng" dirty="0">
                <a:latin typeface="Times New Roman" panose="02020603050405020304" pitchFamily="18" charset="0"/>
                <a:cs typeface="Times New Roman" panose="02020603050405020304" pitchFamily="18" charset="0"/>
              </a:rPr>
              <a:t>Dwukrotnie</a:t>
            </a:r>
            <a:r>
              <a:rPr lang="pl-PL" sz="1800" u="sng" dirty="0">
                <a:solidFill>
                  <a:srgbClr val="FF0000"/>
                </a:solidFill>
                <a:latin typeface="Times New Roman" panose="02020603050405020304" pitchFamily="18" charset="0"/>
                <a:cs typeface="Times New Roman" panose="02020603050405020304" pitchFamily="18" charset="0"/>
              </a:rPr>
              <a:t> </a:t>
            </a:r>
            <a:r>
              <a:rPr lang="pl-PL" sz="1800" u="sng" dirty="0">
                <a:latin typeface="Times New Roman" panose="02020603050405020304" pitchFamily="18" charset="0"/>
                <a:cs typeface="Times New Roman" panose="02020603050405020304" pitchFamily="18" charset="0"/>
              </a:rPr>
              <a:t>oszacowania szkód </a:t>
            </a:r>
            <a:r>
              <a:rPr lang="pl-PL" sz="1800" dirty="0">
                <a:latin typeface="Times New Roman" panose="02020603050405020304" pitchFamily="18" charset="0"/>
                <a:cs typeface="Times New Roman" panose="02020603050405020304" pitchFamily="18" charset="0"/>
              </a:rPr>
              <a:t>spowodowane przez ujemne skutki przezimowania, przymrozki wiosenne, powódź lub grad w drzewach owocowych:</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pierwszy w terminie do 2 miesięcy od dnia powstania tych szkód</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drugi, nie później niż w terminie do 12 miesięcy od dnia powstania tych szkód.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pierwszym etapie szacowania szkód w drzewach owocowych sporządza się protokół w formie notatki zawierający dane niezbędne przy powtórnym szacowaniu szkód.</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szacując szkody po raz drugi sporządza protokół z oszacowania szkód.</a:t>
            </a:r>
          </a:p>
          <a:p>
            <a:pPr marL="457200" indent="-457200">
              <a:buFont typeface="+mj-lt"/>
              <a:buAutoNum type="alphaLcParenR"/>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12</a:t>
            </a:fld>
            <a:endParaRPr lang="pl-PL"/>
          </a:p>
        </p:txBody>
      </p:sp>
      <p:sp>
        <p:nvSpPr>
          <p:cNvPr id="5" name="Prostokąt 4"/>
          <p:cNvSpPr/>
          <p:nvPr/>
        </p:nvSpPr>
        <p:spPr>
          <a:xfrm>
            <a:off x="569343"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6" name="Prostokąt 5"/>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147581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D55A40-D4DF-4670-B5AB-31DEE25408E9}"/>
              </a:ext>
            </a:extLst>
          </p:cNvPr>
          <p:cNvSpPr>
            <a:spLocks noGrp="1"/>
          </p:cNvSpPr>
          <p:nvPr>
            <p:ph sz="half" idx="1"/>
          </p:nvPr>
        </p:nvSpPr>
        <p:spPr>
          <a:xfrm>
            <a:off x="327257" y="2758119"/>
            <a:ext cx="11628406" cy="4099881"/>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Protokół oszacowania szkód sporządza się wyłącznie na formularzu dostępnym na stronie internetowej urzędu obsługującego </a:t>
            </a:r>
            <a:r>
              <a:rPr lang="pl-PL" sz="1800" b="1" dirty="0">
                <a:latin typeface="Times New Roman" panose="02020603050405020304" pitchFamily="18" charset="0"/>
                <a:cs typeface="Times New Roman" panose="02020603050405020304" pitchFamily="18" charset="0"/>
              </a:rPr>
              <a:t>ministra właściwego do spraw rozwoju wsi.</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formularzu protokołu, region FADN (</a:t>
            </a:r>
            <a:r>
              <a:rPr lang="pl-PL" sz="1800" i="1" dirty="0">
                <a:latin typeface="Times New Roman" panose="02020603050405020304" pitchFamily="18" charset="0"/>
                <a:cs typeface="Times New Roman" panose="02020603050405020304" pitchFamily="18" charset="0"/>
              </a:rPr>
              <a:t>Farm </a:t>
            </a:r>
            <a:r>
              <a:rPr lang="pl-PL" sz="1800" i="1" dirty="0" err="1">
                <a:latin typeface="Times New Roman" panose="02020603050405020304" pitchFamily="18" charset="0"/>
                <a:cs typeface="Times New Roman" panose="02020603050405020304" pitchFamily="18" charset="0"/>
              </a:rPr>
              <a:t>Accountancy</a:t>
            </a:r>
            <a:r>
              <a:rPr lang="pl-PL" sz="1800" i="1" dirty="0">
                <a:latin typeface="Times New Roman" panose="02020603050405020304" pitchFamily="18" charset="0"/>
                <a:cs typeface="Times New Roman" panose="02020603050405020304" pitchFamily="18" charset="0"/>
              </a:rPr>
              <a:t> Data Network - </a:t>
            </a:r>
            <a:r>
              <a:rPr lang="pl-PL" sz="1800" dirty="0">
                <a:latin typeface="Times New Roman" panose="02020603050405020304" pitchFamily="18" charset="0"/>
                <a:cs typeface="Times New Roman" panose="02020603050405020304" pitchFamily="18" charset="0"/>
              </a:rPr>
              <a:t>System zarządzania danymi rachunkowymi z gospodarstw rolnych) dla województwa mazowieckiego został oznaczony literą </a:t>
            </a:r>
            <a:r>
              <a:rPr lang="pl-PL" sz="1800" b="1" dirty="0">
                <a:latin typeface="Times New Roman" panose="02020603050405020304" pitchFamily="18" charset="0"/>
                <a:cs typeface="Times New Roman" panose="02020603050405020304" pitchFamily="18" charset="0"/>
              </a:rPr>
              <a:t>C</a:t>
            </a:r>
            <a:r>
              <a:rPr lang="pl-PL" sz="1800" dirty="0">
                <a:latin typeface="Times New Roman" panose="02020603050405020304" pitchFamily="18" charset="0"/>
                <a:cs typeface="Times New Roman" panose="02020603050405020304" pitchFamily="18" charset="0"/>
              </a:rPr>
              <a:t>.</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przypadku, gdy producent rolny </a:t>
            </a:r>
            <a:r>
              <a:rPr lang="pl-PL" sz="1800" u="sng" dirty="0">
                <a:latin typeface="Times New Roman" panose="02020603050405020304" pitchFamily="18" charset="0"/>
                <a:cs typeface="Times New Roman" panose="02020603050405020304" pitchFamily="18" charset="0"/>
              </a:rPr>
              <a:t>posiada własne kompletne dane w zakresie produkcji roślinnej oraz zwierzęcej</a:t>
            </a:r>
            <a:r>
              <a:rPr lang="pl-PL" sz="1800" dirty="0">
                <a:latin typeface="Times New Roman" panose="02020603050405020304" pitchFamily="18" charset="0"/>
                <a:cs typeface="Times New Roman" panose="02020603050405020304" pitchFamily="18" charset="0"/>
              </a:rPr>
              <a:t> należy wybrać </a:t>
            </a:r>
            <a:r>
              <a:rPr lang="pl-PL" sz="1800" b="1" dirty="0">
                <a:latin typeface="Times New Roman" panose="02020603050405020304" pitchFamily="18" charset="0"/>
                <a:cs typeface="Times New Roman" panose="02020603050405020304" pitchFamily="18" charset="0"/>
              </a:rPr>
              <a:t>protokół szacowania szkód bez danych do stosowania</a:t>
            </a:r>
            <a:r>
              <a:rPr lang="pl-PL" sz="1800" dirty="0">
                <a:latin typeface="Times New Roman" panose="02020603050405020304" pitchFamily="18" charset="0"/>
                <a:cs typeface="Times New Roman" panose="02020603050405020304" pitchFamily="18" charset="0"/>
              </a:rPr>
              <a:t>.</a:t>
            </a: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13</a:t>
            </a:fld>
            <a:endParaRPr lang="pl-PL"/>
          </a:p>
        </p:txBody>
      </p:sp>
      <p:sp>
        <p:nvSpPr>
          <p:cNvPr id="6" name="Prostokąt 5"/>
          <p:cNvSpPr/>
          <p:nvPr/>
        </p:nvSpPr>
        <p:spPr>
          <a:xfrm>
            <a:off x="498807"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1200329"/>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5.1. Wzór protokołu</a:t>
            </a: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1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7257" y="2842698"/>
            <a:ext cx="11585275" cy="4398262"/>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gdy gospodarstwo rolne lub dział specjalny produkcji rolnej prowadzony jest na obszarze co najmniej dwóch województw, protokół jest sporządzony przez komisję powołaną przez wojewodę właściwego ze względu na miejsce wystąpienia szkód.</a:t>
            </a:r>
          </a:p>
          <a:p>
            <a:pPr marL="0" indent="0" algn="just">
              <a:lnSpc>
                <a:spcPct val="100000"/>
              </a:lnSpc>
              <a:buNone/>
            </a:pPr>
            <a:r>
              <a:rPr lang="pl-PL" sz="1800" b="1" dirty="0">
                <a:latin typeface="Times New Roman" panose="02020603050405020304" pitchFamily="18" charset="0"/>
                <a:cs typeface="Times New Roman" panose="02020603050405020304" pitchFamily="18" charset="0"/>
              </a:rPr>
              <a:t>Protokół zbiorczy sporządza komisja powołana przez wojewodę właściwego ze względu na położenie </a:t>
            </a:r>
            <a:r>
              <a:rPr lang="pl-PL" sz="1800" b="1" u="sng" dirty="0">
                <a:latin typeface="Times New Roman" panose="02020603050405020304" pitchFamily="18" charset="0"/>
                <a:cs typeface="Times New Roman" panose="02020603050405020304" pitchFamily="18" charset="0"/>
              </a:rPr>
              <a:t>największej</a:t>
            </a:r>
            <a:r>
              <a:rPr lang="pl-PL" sz="1800" b="1" dirty="0">
                <a:latin typeface="Times New Roman" panose="02020603050405020304" pitchFamily="18" charset="0"/>
                <a:cs typeface="Times New Roman" panose="02020603050405020304" pitchFamily="18" charset="0"/>
              </a:rPr>
              <a:t> części gospodarstwa lub obszaru na którym prowadzony jest dział specjalny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Powyższa zasada obowiązuje także, gdy gospodarstwo rolne lub dział specjalny produkcji rolnej prowadzony jest na obszarze co najmniej dwóch gmin/miast. W takim przypadku </a:t>
            </a:r>
            <a:r>
              <a:rPr lang="pl-PL" sz="1800" b="1" dirty="0">
                <a:latin typeface="Times New Roman" panose="02020603050405020304" pitchFamily="18" charset="0"/>
                <a:cs typeface="Times New Roman" panose="02020603050405020304" pitchFamily="18" charset="0"/>
              </a:rPr>
              <a:t>protokół zbiorczy z całego gospodarstwa sporządza komisja z terenu gminy/miasta na terenie której położona jest </a:t>
            </a:r>
            <a:r>
              <a:rPr lang="pl-PL" sz="1800" b="1" u="sng" dirty="0">
                <a:latin typeface="Times New Roman" panose="02020603050405020304" pitchFamily="18" charset="0"/>
                <a:cs typeface="Times New Roman" panose="02020603050405020304" pitchFamily="18" charset="0"/>
              </a:rPr>
              <a:t>największa</a:t>
            </a:r>
            <a:r>
              <a:rPr lang="pl-PL" sz="1800" b="1" dirty="0">
                <a:latin typeface="Times New Roman" panose="02020603050405020304" pitchFamily="18" charset="0"/>
                <a:cs typeface="Times New Roman" panose="02020603050405020304" pitchFamily="18" charset="0"/>
              </a:rPr>
              <a:t> część gospodarstwa lub obszar na którym prowadzony jest dział specjalny produkcji rolnej.</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14</a:t>
            </a:fld>
            <a:endParaRPr lang="pl-PL"/>
          </a:p>
        </p:txBody>
      </p:sp>
      <p:sp>
        <p:nvSpPr>
          <p:cNvPr id="6" name="Prostokąt 5"/>
          <p:cNvSpPr/>
          <p:nvPr/>
        </p:nvSpPr>
        <p:spPr>
          <a:xfrm>
            <a:off x="498807" y="101531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923330"/>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5.2. Gospodarstwo rolne na terenie dwóch województw lub gmin/miast</a:t>
            </a:r>
          </a:p>
        </p:txBody>
      </p:sp>
    </p:spTree>
    <p:extLst>
      <p:ext uri="{BB962C8B-B14F-4D97-AF65-F5344CB8AC3E}">
        <p14:creationId xmlns:p14="http://schemas.microsoft.com/office/powerpoint/2010/main" val="8720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15</a:t>
            </a:fld>
            <a:endParaRPr lang="pl-PL"/>
          </a:p>
        </p:txBody>
      </p:sp>
      <p:sp>
        <p:nvSpPr>
          <p:cNvPr id="6" name="Prostokąt 5"/>
          <p:cNvSpPr/>
          <p:nvPr/>
        </p:nvSpPr>
        <p:spPr>
          <a:xfrm>
            <a:off x="569343" y="1099828"/>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401147" y="180771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Sporządzenie protokołu przez Komisję szacującą straty</a:t>
            </a:r>
          </a:p>
        </p:txBody>
      </p:sp>
      <p:sp>
        <p:nvSpPr>
          <p:cNvPr id="8" name="Prostokąt 7"/>
          <p:cNvSpPr/>
          <p:nvPr/>
        </p:nvSpPr>
        <p:spPr>
          <a:xfrm>
            <a:off x="401147" y="2970934"/>
            <a:ext cx="10852330" cy="369332"/>
          </a:xfrm>
          <a:prstGeom prst="rect">
            <a:avLst/>
          </a:prstGeom>
        </p:spPr>
        <p:txBody>
          <a:bodyPr wrap="none">
            <a:spAutoFit/>
          </a:bodyPr>
          <a:lstStyle/>
          <a:p>
            <a:pPr marL="285750" indent="-285750" algn="ctr">
              <a:buClr>
                <a:schemeClr val="tx1"/>
              </a:buClr>
              <a:buFont typeface="Wingdings" panose="05000000000000000000" pitchFamily="2" charset="2"/>
              <a:buChar char="Ø"/>
            </a:pPr>
            <a:r>
              <a:rPr lang="pl-PL" b="1" i="1" u="sng" dirty="0">
                <a:latin typeface="Times New Roman" panose="02020603050405020304" pitchFamily="18" charset="0"/>
                <a:cs typeface="Times New Roman" panose="02020603050405020304" pitchFamily="18" charset="0"/>
              </a:rPr>
              <a:t>Rozpisane poszczególne strony protokołu ze szczegółowymi informacjami znajdują się na kolejnych slajdach</a:t>
            </a:r>
          </a:p>
        </p:txBody>
      </p:sp>
    </p:spTree>
    <p:extLst>
      <p:ext uri="{BB962C8B-B14F-4D97-AF65-F5344CB8AC3E}">
        <p14:creationId xmlns:p14="http://schemas.microsoft.com/office/powerpoint/2010/main" val="171038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838200" y="637208"/>
            <a:ext cx="10515600" cy="1047332"/>
          </a:xfrm>
        </p:spPr>
        <p:txBody>
          <a:bodyPr>
            <a:normAutofit/>
          </a:bodyPr>
          <a:lstStyle/>
          <a:p>
            <a:pPr algn="ctr"/>
            <a:r>
              <a:rPr lang="pl-PL" sz="3600" dirty="0">
                <a:latin typeface="Times New Roman" panose="02020603050405020304" pitchFamily="18" charset="0"/>
                <a:cs typeface="Times New Roman" panose="02020603050405020304" pitchFamily="18" charset="0"/>
              </a:rPr>
              <a:t>Protokół - strona 1</a:t>
            </a:r>
          </a:p>
        </p:txBody>
      </p:sp>
      <p:sp>
        <p:nvSpPr>
          <p:cNvPr id="18" name="Prostokąt: zaokrąglone rogi 17">
            <a:extLst>
              <a:ext uri="{FF2B5EF4-FFF2-40B4-BE49-F238E27FC236}">
                <a16:creationId xmlns:a16="http://schemas.microsoft.com/office/drawing/2014/main" id="{18611C5E-905A-41D1-A162-687F8AD22C55}"/>
              </a:ext>
            </a:extLst>
          </p:cNvPr>
          <p:cNvSpPr/>
          <p:nvPr/>
        </p:nvSpPr>
        <p:spPr>
          <a:xfrm>
            <a:off x="10070408" y="218316"/>
            <a:ext cx="1969344" cy="6253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Dla województwa mazowieckiego należy wybrać region FADN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t>
            </a:r>
          </a:p>
        </p:txBody>
      </p:sp>
      <p:sp>
        <p:nvSpPr>
          <p:cNvPr id="25" name="Prostokąt: zaokrąglone rogi 24">
            <a:extLst>
              <a:ext uri="{FF2B5EF4-FFF2-40B4-BE49-F238E27FC236}">
                <a16:creationId xmlns:a16="http://schemas.microsoft.com/office/drawing/2014/main" id="{E8B8B8BA-13F0-453C-8385-06E71AEE7F38}"/>
              </a:ext>
            </a:extLst>
          </p:cNvPr>
          <p:cNvSpPr/>
          <p:nvPr/>
        </p:nvSpPr>
        <p:spPr>
          <a:xfrm>
            <a:off x="9734111" y="3211349"/>
            <a:ext cx="2402865" cy="7411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ctr"/>
            <a:r>
              <a:rPr lang="pl-PL" sz="1000" dirty="0">
                <a:solidFill>
                  <a:schemeClr val="tx1"/>
                </a:solidFill>
                <a:latin typeface="Times New Roman" panose="02020603050405020304" pitchFamily="18" charset="0"/>
                <a:cs typeface="Times New Roman" panose="02020603050405020304" pitchFamily="18" charset="0"/>
              </a:rPr>
              <a:t>W przypadku protokołów łączonych (minimum 2 zjawiska) należy wpisać dwie daty zgłoszenia szkód przez producenta rolnego</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26" name="Prostokąt: zaokrąglone rogi 25">
            <a:extLst>
              <a:ext uri="{FF2B5EF4-FFF2-40B4-BE49-F238E27FC236}">
                <a16:creationId xmlns:a16="http://schemas.microsoft.com/office/drawing/2014/main" id="{CE17D9B3-C416-4BDD-98D6-8622B2129945}"/>
              </a:ext>
            </a:extLst>
          </p:cNvPr>
          <p:cNvSpPr/>
          <p:nvPr/>
        </p:nvSpPr>
        <p:spPr>
          <a:xfrm>
            <a:off x="38479" y="2474752"/>
            <a:ext cx="2365087" cy="138928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ata</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zarządzenia powołującego komisję, zarządzenie pierwsze.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powołania komisji zarządzeniem zmieniającym – należy wpisać datę zarządzenia zmieniającego</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CC5A0762-239B-4427-95B2-DA280E93560C}"/>
              </a:ext>
            </a:extLst>
          </p:cNvPr>
          <p:cNvSpPr/>
          <p:nvPr/>
        </p:nvSpPr>
        <p:spPr>
          <a:xfrm>
            <a:off x="37832" y="4015259"/>
            <a:ext cx="2412183" cy="27823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wyłącznie osoby dokonujące lustracji w terenie zgodnie z harmonogramem. Skład komisji musi być zgodny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Zarządzeniem wojewody powołującym komisje.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Minimum 3 osoby, w tym zawsze przedstawiciel Mazowieckiego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Ośrodka Doradztwa Rolniczego oraz Mazowieckiej Izby Rolniczej.</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szacowania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budynkach osoba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wykształceniem lub doświadczeniem budowlanym. Slajd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2B1BDF74-5FEB-4EB1-8C29-2B05164FD080}"/>
              </a:ext>
            </a:extLst>
          </p:cNvPr>
          <p:cNvSpPr/>
          <p:nvPr/>
        </p:nvSpPr>
        <p:spPr>
          <a:xfrm>
            <a:off x="48787" y="1643826"/>
            <a:ext cx="2354779" cy="6797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Zaznaczyć właściwe</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okienko, czy p</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rotokół jest z całego gospodarstwa czy z części gospodarstwa (protokół cząstkowy) </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9" name="Prostokąt: zaokrąglone rogi 28">
            <a:extLst>
              <a:ext uri="{FF2B5EF4-FFF2-40B4-BE49-F238E27FC236}">
                <a16:creationId xmlns:a16="http://schemas.microsoft.com/office/drawing/2014/main" id="{630B4CC3-482C-423B-9BBC-D1009F3B8BBC}"/>
              </a:ext>
            </a:extLst>
          </p:cNvPr>
          <p:cNvSpPr/>
          <p:nvPr/>
        </p:nvSpPr>
        <p:spPr>
          <a:xfrm>
            <a:off x="10014847" y="2141559"/>
            <a:ext cx="2122129" cy="842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Numer identyfikacyjny  producenta rolnego powinien składać się z 9 cyfr, z czego pierwsza cyfra to 0</a:t>
            </a:r>
          </a:p>
        </p:txBody>
      </p:sp>
      <p:sp>
        <p:nvSpPr>
          <p:cNvPr id="39" name="Prostokąt: zaokrąglone rogi 38">
            <a:extLst>
              <a:ext uri="{FF2B5EF4-FFF2-40B4-BE49-F238E27FC236}">
                <a16:creationId xmlns:a16="http://schemas.microsoft.com/office/drawing/2014/main" id="{1AF2A8CE-DBD3-4151-8A1E-C1E0E2FA5992}"/>
              </a:ext>
            </a:extLst>
          </p:cNvPr>
          <p:cNvSpPr/>
          <p:nvPr/>
        </p:nvSpPr>
        <p:spPr>
          <a:xfrm>
            <a:off x="9771889" y="4591342"/>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MAZOWIECKIEGO</a:t>
            </a:r>
          </a:p>
        </p:txBody>
      </p:sp>
      <p:sp>
        <p:nvSpPr>
          <p:cNvPr id="97" name="Prostokąt: zaokrąglone rogi 96">
            <a:extLst>
              <a:ext uri="{FF2B5EF4-FFF2-40B4-BE49-F238E27FC236}">
                <a16:creationId xmlns:a16="http://schemas.microsoft.com/office/drawing/2014/main" id="{DD999D1A-B953-40A9-8798-6B2CD915BC4B}"/>
              </a:ext>
            </a:extLst>
          </p:cNvPr>
          <p:cNvSpPr/>
          <p:nvPr/>
        </p:nvSpPr>
        <p:spPr>
          <a:xfrm>
            <a:off x="9734111" y="5131850"/>
            <a:ext cx="2402865" cy="13585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protokołów łączonych (minimum2 zjawiska) należy wpisać dwie daty lustracji zgodne </a:t>
            </a:r>
            <a:b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harmonogramem lustracji.</a:t>
            </a: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lvl="0" algn="ctr">
              <a:defRPr/>
            </a:pPr>
            <a:endParaRPr lang="pl-PL" sz="1000" dirty="0">
              <a:solidFill>
                <a:schemeClr val="tx1"/>
              </a:solidFill>
              <a:latin typeface="Times New Roman" panose="02020603050405020304" pitchFamily="18" charset="0"/>
              <a:cs typeface="Times New Roman" panose="02020603050405020304" pitchFamily="18" charset="0"/>
            </a:endParaRPr>
          </a:p>
          <a:p>
            <a:pPr lvl="0" algn="ctr">
              <a:defRPr/>
            </a:pP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nie może być wcześniejsza niż data zgłoszenia szkód przez rolnika do Urzędu Gminy/Miasta.</a:t>
            </a:r>
            <a:endPar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116" name="Obraz 115">
            <a:extLst>
              <a:ext uri="{FF2B5EF4-FFF2-40B4-BE49-F238E27FC236}">
                <a16:creationId xmlns:a16="http://schemas.microsoft.com/office/drawing/2014/main" id="{12D9152F-0673-4A7D-9307-76677581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389" y="1729256"/>
            <a:ext cx="6864863" cy="4571191"/>
          </a:xfrm>
          <a:prstGeom prst="rect">
            <a:avLst/>
          </a:prstGeom>
          <a:ln>
            <a:noFill/>
          </a:ln>
          <a:effectLst>
            <a:outerShdw blurRad="292100" dist="139700" dir="2700000" algn="tl" rotWithShape="0">
              <a:srgbClr val="333333">
                <a:alpha val="65000"/>
              </a:srgbClr>
            </a:outerShdw>
          </a:effectLst>
        </p:spPr>
      </p:pic>
      <p:sp>
        <p:nvSpPr>
          <p:cNvPr id="128" name="Prostokąt: zaokrąglone rogi 127">
            <a:extLst>
              <a:ext uri="{FF2B5EF4-FFF2-40B4-BE49-F238E27FC236}">
                <a16:creationId xmlns:a16="http://schemas.microsoft.com/office/drawing/2014/main" id="{8FF9CC0F-D83B-4528-B32E-514AB6042108}"/>
              </a:ext>
            </a:extLst>
          </p:cNvPr>
          <p:cNvSpPr/>
          <p:nvPr/>
        </p:nvSpPr>
        <p:spPr>
          <a:xfrm>
            <a:off x="3347208" y="2340528"/>
            <a:ext cx="3892492" cy="2684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0" name="Łącznik: zakrzywiony 129">
            <a:extLst>
              <a:ext uri="{FF2B5EF4-FFF2-40B4-BE49-F238E27FC236}">
                <a16:creationId xmlns:a16="http://schemas.microsoft.com/office/drawing/2014/main" id="{897F7F60-C5CC-49B0-8032-B4FF52FC4817}"/>
              </a:ext>
            </a:extLst>
          </p:cNvPr>
          <p:cNvCxnSpPr>
            <a:stCxn id="58" idx="3"/>
          </p:cNvCxnSpPr>
          <p:nvPr/>
        </p:nvCxnSpPr>
        <p:spPr>
          <a:xfrm>
            <a:off x="2403566" y="1983680"/>
            <a:ext cx="1047000" cy="49107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1" name="Prostokąt: zaokrąglone rogi 130">
            <a:extLst>
              <a:ext uri="{FF2B5EF4-FFF2-40B4-BE49-F238E27FC236}">
                <a16:creationId xmlns:a16="http://schemas.microsoft.com/office/drawing/2014/main" id="{5A6675C3-CF36-4FA1-B5D6-3611B311E5DE}"/>
              </a:ext>
            </a:extLst>
          </p:cNvPr>
          <p:cNvSpPr/>
          <p:nvPr/>
        </p:nvSpPr>
        <p:spPr>
          <a:xfrm>
            <a:off x="5754848" y="4118995"/>
            <a:ext cx="1627464" cy="199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3" name="Łącznik: zakrzywiony 132">
            <a:extLst>
              <a:ext uri="{FF2B5EF4-FFF2-40B4-BE49-F238E27FC236}">
                <a16:creationId xmlns:a16="http://schemas.microsoft.com/office/drawing/2014/main" id="{BD35B0D1-7A7C-4CDC-9821-23D7D564204D}"/>
              </a:ext>
            </a:extLst>
          </p:cNvPr>
          <p:cNvCxnSpPr>
            <a:stCxn id="39" idx="1"/>
          </p:cNvCxnSpPr>
          <p:nvPr/>
        </p:nvCxnSpPr>
        <p:spPr>
          <a:xfrm rot="10800000">
            <a:off x="7382313" y="4203610"/>
            <a:ext cx="2389577" cy="56751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4" name="Prostokąt: zaokrąglone rogi 133">
            <a:extLst>
              <a:ext uri="{FF2B5EF4-FFF2-40B4-BE49-F238E27FC236}">
                <a16:creationId xmlns:a16="http://schemas.microsoft.com/office/drawing/2014/main" id="{481ED451-1DCE-473C-922B-3902FF284006}"/>
              </a:ext>
            </a:extLst>
          </p:cNvPr>
          <p:cNvSpPr/>
          <p:nvPr/>
        </p:nvSpPr>
        <p:spPr>
          <a:xfrm>
            <a:off x="8098873" y="1770876"/>
            <a:ext cx="991567" cy="2885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6" name="Łącznik: zakrzywiony 135">
            <a:extLst>
              <a:ext uri="{FF2B5EF4-FFF2-40B4-BE49-F238E27FC236}">
                <a16:creationId xmlns:a16="http://schemas.microsoft.com/office/drawing/2014/main" id="{4E4B4447-25C8-4FFE-B6F8-E374B7FE3F20}"/>
              </a:ext>
            </a:extLst>
          </p:cNvPr>
          <p:cNvCxnSpPr>
            <a:stCxn id="18" idx="1"/>
            <a:endCxn id="134" idx="3"/>
          </p:cNvCxnSpPr>
          <p:nvPr/>
        </p:nvCxnSpPr>
        <p:spPr>
          <a:xfrm rot="10800000" flipV="1">
            <a:off x="9090440" y="530970"/>
            <a:ext cx="979968" cy="138416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7" name="Prostokąt: zaokrąglone rogi 136">
            <a:extLst>
              <a:ext uri="{FF2B5EF4-FFF2-40B4-BE49-F238E27FC236}">
                <a16:creationId xmlns:a16="http://schemas.microsoft.com/office/drawing/2014/main" id="{A4867BAD-2789-4C38-8EA9-EDE37A0F731E}"/>
              </a:ext>
            </a:extLst>
          </p:cNvPr>
          <p:cNvSpPr/>
          <p:nvPr/>
        </p:nvSpPr>
        <p:spPr>
          <a:xfrm>
            <a:off x="7555553" y="3407143"/>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9" name="Łącznik: zakrzywiony 138">
            <a:extLst>
              <a:ext uri="{FF2B5EF4-FFF2-40B4-BE49-F238E27FC236}">
                <a16:creationId xmlns:a16="http://schemas.microsoft.com/office/drawing/2014/main" id="{5AB2805F-134D-444B-9FD5-FC9B1306BB88}"/>
              </a:ext>
            </a:extLst>
          </p:cNvPr>
          <p:cNvCxnSpPr>
            <a:stCxn id="29" idx="1"/>
            <a:endCxn id="137" idx="3"/>
          </p:cNvCxnSpPr>
          <p:nvPr/>
        </p:nvCxnSpPr>
        <p:spPr>
          <a:xfrm rot="10800000" flipV="1">
            <a:off x="8741329" y="2562658"/>
            <a:ext cx="1273519" cy="93648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0" name="Prostokąt: zaokrąglone rogi 139">
            <a:extLst>
              <a:ext uri="{FF2B5EF4-FFF2-40B4-BE49-F238E27FC236}">
                <a16:creationId xmlns:a16="http://schemas.microsoft.com/office/drawing/2014/main" id="{5AEEC773-D9DC-42BB-B79A-105CF8EE0F63}"/>
              </a:ext>
            </a:extLst>
          </p:cNvPr>
          <p:cNvSpPr/>
          <p:nvPr/>
        </p:nvSpPr>
        <p:spPr>
          <a:xfrm>
            <a:off x="8148441" y="3664953"/>
            <a:ext cx="819390" cy="2007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2" name="Łącznik: zakrzywiony 141">
            <a:extLst>
              <a:ext uri="{FF2B5EF4-FFF2-40B4-BE49-F238E27FC236}">
                <a16:creationId xmlns:a16="http://schemas.microsoft.com/office/drawing/2014/main" id="{9CA44170-2EA3-4223-AFEB-E372D4B834A8}"/>
              </a:ext>
            </a:extLst>
          </p:cNvPr>
          <p:cNvCxnSpPr>
            <a:cxnSpLocks/>
            <a:stCxn id="25" idx="1"/>
            <a:endCxn id="140" idx="3"/>
          </p:cNvCxnSpPr>
          <p:nvPr/>
        </p:nvCxnSpPr>
        <p:spPr>
          <a:xfrm rot="10800000" flipV="1">
            <a:off x="8967831" y="3581938"/>
            <a:ext cx="766280" cy="1833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3" name="Prostokąt: zaokrąglone rogi 142">
            <a:extLst>
              <a:ext uri="{FF2B5EF4-FFF2-40B4-BE49-F238E27FC236}">
                <a16:creationId xmlns:a16="http://schemas.microsoft.com/office/drawing/2014/main" id="{34537070-8536-473D-89EA-B0E5C77BF538}"/>
              </a:ext>
            </a:extLst>
          </p:cNvPr>
          <p:cNvSpPr/>
          <p:nvPr/>
        </p:nvSpPr>
        <p:spPr>
          <a:xfrm>
            <a:off x="3071291" y="4382535"/>
            <a:ext cx="3250800" cy="1857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5" name="Łącznik: zakrzywiony 144">
            <a:extLst>
              <a:ext uri="{FF2B5EF4-FFF2-40B4-BE49-F238E27FC236}">
                <a16:creationId xmlns:a16="http://schemas.microsoft.com/office/drawing/2014/main" id="{EE07D479-4CD9-49B3-AC50-080B186A7C48}"/>
              </a:ext>
            </a:extLst>
          </p:cNvPr>
          <p:cNvCxnSpPr>
            <a:cxnSpLocks/>
            <a:stCxn id="33" idx="3"/>
            <a:endCxn id="148" idx="1"/>
          </p:cNvCxnSpPr>
          <p:nvPr/>
        </p:nvCxnSpPr>
        <p:spPr>
          <a:xfrm flipV="1">
            <a:off x="2450015" y="5110604"/>
            <a:ext cx="621276" cy="29583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47" name="Łącznik: zakrzywiony 146">
            <a:extLst>
              <a:ext uri="{FF2B5EF4-FFF2-40B4-BE49-F238E27FC236}">
                <a16:creationId xmlns:a16="http://schemas.microsoft.com/office/drawing/2014/main" id="{9743B6E4-F4A6-49EE-93DB-FE5DDD9B47AF}"/>
              </a:ext>
            </a:extLst>
          </p:cNvPr>
          <p:cNvCxnSpPr>
            <a:stCxn id="26" idx="3"/>
            <a:endCxn id="143" idx="1"/>
          </p:cNvCxnSpPr>
          <p:nvPr/>
        </p:nvCxnSpPr>
        <p:spPr>
          <a:xfrm>
            <a:off x="2403566" y="3169397"/>
            <a:ext cx="667725" cy="130599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8" name="Prostokąt: zaokrąglone rogi 147">
            <a:extLst>
              <a:ext uri="{FF2B5EF4-FFF2-40B4-BE49-F238E27FC236}">
                <a16:creationId xmlns:a16="http://schemas.microsoft.com/office/drawing/2014/main" id="{29D8F7B1-F261-4BC6-942E-C8EC32278806}"/>
              </a:ext>
            </a:extLst>
          </p:cNvPr>
          <p:cNvSpPr/>
          <p:nvPr/>
        </p:nvSpPr>
        <p:spPr>
          <a:xfrm>
            <a:off x="3071291" y="4612854"/>
            <a:ext cx="5896540" cy="995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2" name="Prostokąt: zaokrąglone rogi 151">
            <a:extLst>
              <a:ext uri="{FF2B5EF4-FFF2-40B4-BE49-F238E27FC236}">
                <a16:creationId xmlns:a16="http://schemas.microsoft.com/office/drawing/2014/main" id="{8A3A6B25-96FD-48ED-AB29-8EDF63A1D70D}"/>
              </a:ext>
            </a:extLst>
          </p:cNvPr>
          <p:cNvSpPr/>
          <p:nvPr/>
        </p:nvSpPr>
        <p:spPr>
          <a:xfrm>
            <a:off x="4190235" y="5813188"/>
            <a:ext cx="868325" cy="1646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4" name="Łącznik: zakrzywiony 153">
            <a:extLst>
              <a:ext uri="{FF2B5EF4-FFF2-40B4-BE49-F238E27FC236}">
                <a16:creationId xmlns:a16="http://schemas.microsoft.com/office/drawing/2014/main" id="{E4BF3261-B556-433B-A170-9DEF2038AC59}"/>
              </a:ext>
            </a:extLst>
          </p:cNvPr>
          <p:cNvCxnSpPr>
            <a:cxnSpLocks/>
          </p:cNvCxnSpPr>
          <p:nvPr/>
        </p:nvCxnSpPr>
        <p:spPr>
          <a:xfrm rot="10800000" flipV="1">
            <a:off x="5058562" y="5649641"/>
            <a:ext cx="4659384" cy="25332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16</a:t>
            </a:fld>
            <a:endParaRPr lang="pl-PL" dirty="0"/>
          </a:p>
        </p:txBody>
      </p:sp>
      <p:sp>
        <p:nvSpPr>
          <p:cNvPr id="35" name="Prostokąt: zaokrąglone rogi 24">
            <a:extLst>
              <a:ext uri="{FF2B5EF4-FFF2-40B4-BE49-F238E27FC236}">
                <a16:creationId xmlns:a16="http://schemas.microsoft.com/office/drawing/2014/main" id="{E8B8B8BA-13F0-453C-8385-06E71AEE7F38}"/>
              </a:ext>
            </a:extLst>
          </p:cNvPr>
          <p:cNvSpPr/>
          <p:nvPr/>
        </p:nvSpPr>
        <p:spPr>
          <a:xfrm>
            <a:off x="8167108" y="1108541"/>
            <a:ext cx="1223095" cy="3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Numer protokołu</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6" name="Prostokąt: zaokrąglone rogi 24">
            <a:extLst>
              <a:ext uri="{FF2B5EF4-FFF2-40B4-BE49-F238E27FC236}">
                <a16:creationId xmlns:a16="http://schemas.microsoft.com/office/drawing/2014/main" id="{E8B8B8BA-13F0-453C-8385-06E71AEE7F38}"/>
              </a:ext>
            </a:extLst>
          </p:cNvPr>
          <p:cNvSpPr/>
          <p:nvPr/>
        </p:nvSpPr>
        <p:spPr>
          <a:xfrm>
            <a:off x="37832" y="1027295"/>
            <a:ext cx="2365734" cy="480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Nazwa Gminy/Miasta lub pieczątka urzędowa</a:t>
            </a:r>
          </a:p>
          <a:p>
            <a:pPr lvl="0" algn="ctr">
              <a:defRPr/>
            </a:pPr>
            <a:r>
              <a:rPr kumimoji="0" lang="pl-PL"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cxnSp>
        <p:nvCxnSpPr>
          <p:cNvPr id="42" name="Łącznik: zakrzywiony 135">
            <a:extLst>
              <a:ext uri="{FF2B5EF4-FFF2-40B4-BE49-F238E27FC236}">
                <a16:creationId xmlns:a16="http://schemas.microsoft.com/office/drawing/2014/main" id="{4E4B4447-25C8-4FFE-B6F8-E374B7FE3F20}"/>
              </a:ext>
            </a:extLst>
          </p:cNvPr>
          <p:cNvCxnSpPr>
            <a:stCxn id="36" idx="3"/>
          </p:cNvCxnSpPr>
          <p:nvPr/>
        </p:nvCxnSpPr>
        <p:spPr>
          <a:xfrm>
            <a:off x="2403566" y="1267721"/>
            <a:ext cx="1432065" cy="69205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zakrzywiony 135">
            <a:extLst>
              <a:ext uri="{FF2B5EF4-FFF2-40B4-BE49-F238E27FC236}">
                <a16:creationId xmlns:a16="http://schemas.microsoft.com/office/drawing/2014/main" id="{4E4B4447-25C8-4FFE-B6F8-E374B7FE3F20}"/>
              </a:ext>
            </a:extLst>
          </p:cNvPr>
          <p:cNvCxnSpPr/>
          <p:nvPr/>
        </p:nvCxnSpPr>
        <p:spPr>
          <a:xfrm rot="10800000" flipV="1">
            <a:off x="6877202" y="1440117"/>
            <a:ext cx="1289906" cy="50293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74" name="Prostokąt: zaokrąglone rogi 136">
            <a:extLst>
              <a:ext uri="{FF2B5EF4-FFF2-40B4-BE49-F238E27FC236}">
                <a16:creationId xmlns:a16="http://schemas.microsoft.com/office/drawing/2014/main" id="{A4867BAD-2789-4C38-8EA9-EDE37A0F731E}"/>
              </a:ext>
            </a:extLst>
          </p:cNvPr>
          <p:cNvSpPr/>
          <p:nvPr/>
        </p:nvSpPr>
        <p:spPr>
          <a:xfrm>
            <a:off x="6153820" y="3690441"/>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38">
            <a:extLst>
              <a:ext uri="{FF2B5EF4-FFF2-40B4-BE49-F238E27FC236}">
                <a16:creationId xmlns:a16="http://schemas.microsoft.com/office/drawing/2014/main" id="{1AF2A8CE-DBD3-4151-8A1E-C1E0E2FA5992}"/>
              </a:ext>
            </a:extLst>
          </p:cNvPr>
          <p:cNvSpPr/>
          <p:nvPr/>
        </p:nvSpPr>
        <p:spPr>
          <a:xfrm>
            <a:off x="9776160" y="4071481"/>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Nazwę gminy/miasta</a:t>
            </a:r>
          </a:p>
        </p:txBody>
      </p:sp>
      <p:cxnSp>
        <p:nvCxnSpPr>
          <p:cNvPr id="77" name="Łącznik: zakrzywiony 132">
            <a:extLst>
              <a:ext uri="{FF2B5EF4-FFF2-40B4-BE49-F238E27FC236}">
                <a16:creationId xmlns:a16="http://schemas.microsoft.com/office/drawing/2014/main" id="{BD35B0D1-7A7C-4CDC-9821-23D7D564204D}"/>
              </a:ext>
            </a:extLst>
          </p:cNvPr>
          <p:cNvCxnSpPr>
            <a:stCxn id="75" idx="1"/>
          </p:cNvCxnSpPr>
          <p:nvPr/>
        </p:nvCxnSpPr>
        <p:spPr>
          <a:xfrm rot="10800000">
            <a:off x="7367696" y="3812459"/>
            <a:ext cx="2408464" cy="43880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83" name="Prostokąt: zaokrąglone rogi 28">
            <a:extLst>
              <a:ext uri="{FF2B5EF4-FFF2-40B4-BE49-F238E27FC236}">
                <a16:creationId xmlns:a16="http://schemas.microsoft.com/office/drawing/2014/main" id="{630B4CC3-482C-423B-9BBC-D1009F3B8BBC}"/>
              </a:ext>
            </a:extLst>
          </p:cNvPr>
          <p:cNvSpPr/>
          <p:nvPr/>
        </p:nvSpPr>
        <p:spPr>
          <a:xfrm>
            <a:off x="10046929" y="1630440"/>
            <a:ext cx="2090048" cy="3476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instrukcją</a:t>
            </a:r>
          </a:p>
        </p:txBody>
      </p:sp>
      <p:cxnSp>
        <p:nvCxnSpPr>
          <p:cNvPr id="84" name="Łącznik: zakrzywiony 138">
            <a:extLst>
              <a:ext uri="{FF2B5EF4-FFF2-40B4-BE49-F238E27FC236}">
                <a16:creationId xmlns:a16="http://schemas.microsoft.com/office/drawing/2014/main" id="{5AB2805F-134D-444B-9FD5-FC9B1306BB88}"/>
              </a:ext>
            </a:extLst>
          </p:cNvPr>
          <p:cNvCxnSpPr/>
          <p:nvPr/>
        </p:nvCxnSpPr>
        <p:spPr>
          <a:xfrm rot="10800000" flipV="1">
            <a:off x="8483938" y="1976809"/>
            <a:ext cx="1562990" cy="714678"/>
          </a:xfrm>
          <a:prstGeom prst="curvedConnector3">
            <a:avLst>
              <a:gd name="adj1" fmla="val 79804"/>
            </a:avLst>
          </a:prstGeom>
          <a:ln>
            <a:tailEnd type="triangle"/>
          </a:ln>
        </p:spPr>
        <p:style>
          <a:lnRef idx="3">
            <a:schemeClr val="dk1"/>
          </a:lnRef>
          <a:fillRef idx="0">
            <a:schemeClr val="dk1"/>
          </a:fillRef>
          <a:effectRef idx="2">
            <a:schemeClr val="dk1"/>
          </a:effectRef>
          <a:fontRef idx="minor">
            <a:schemeClr val="tx1"/>
          </a:fontRef>
        </p:style>
      </p:cxnSp>
      <p:sp>
        <p:nvSpPr>
          <p:cNvPr id="86" name="Prostokąt: zaokrąglone rogi 127">
            <a:extLst>
              <a:ext uri="{FF2B5EF4-FFF2-40B4-BE49-F238E27FC236}">
                <a16:creationId xmlns:a16="http://schemas.microsoft.com/office/drawing/2014/main" id="{8FF9CC0F-D83B-4528-B32E-514AB6042108}"/>
              </a:ext>
            </a:extLst>
          </p:cNvPr>
          <p:cNvSpPr/>
          <p:nvPr/>
        </p:nvSpPr>
        <p:spPr>
          <a:xfrm>
            <a:off x="4175571" y="2691767"/>
            <a:ext cx="5214631" cy="657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8863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70E75973-F2D3-4B9B-BB6E-A133A319E99E}"/>
              </a:ext>
            </a:extLst>
          </p:cNvPr>
          <p:cNvSpPr/>
          <p:nvPr/>
        </p:nvSpPr>
        <p:spPr>
          <a:xfrm>
            <a:off x="9725265" y="790307"/>
            <a:ext cx="2368491" cy="26478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zjawiska nie może być późniejsza od daty zgłoszenia szkód przez producenta rolnego.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suszy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musi być zgodna z raportami IUNG.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w tym miejscu wybieramy datę pierwszego zjawiska, a datę wystąpienia drugiego zjawiska należy wpisać w uwagach na stronie</a:t>
            </a:r>
            <a:r>
              <a:rPr lang="pl-PL" sz="1100" dirty="0">
                <a:solidFill>
                  <a:schemeClr val="tx1"/>
                </a:solidFill>
                <a:latin typeface="Times New Roman" panose="02020603050405020304" pitchFamily="18" charset="0"/>
                <a:cs typeface="Times New Roman" panose="02020603050405020304" pitchFamily="18" charset="0"/>
              </a:rPr>
              <a:t>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7959D339-082F-4867-A13A-A182099B7E11}"/>
              </a:ext>
            </a:extLst>
          </p:cNvPr>
          <p:cNvSpPr/>
          <p:nvPr/>
        </p:nvSpPr>
        <p:spPr>
          <a:xfrm>
            <a:off x="98241" y="1754637"/>
            <a:ext cx="2072081" cy="14492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zjawisko, które wystąpiło.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należy zaznaczyć wszystkie zjawiska których straty dotyczą</a:t>
            </a:r>
          </a:p>
        </p:txBody>
      </p:sp>
      <p:sp>
        <p:nvSpPr>
          <p:cNvPr id="21" name="Prostokąt: zaokrąglone rogi 20">
            <a:extLst>
              <a:ext uri="{FF2B5EF4-FFF2-40B4-BE49-F238E27FC236}">
                <a16:creationId xmlns:a16="http://schemas.microsoft.com/office/drawing/2014/main" id="{EE793D8E-6213-4739-8C74-09B1FD628E6A}"/>
              </a:ext>
            </a:extLst>
          </p:cNvPr>
          <p:cNvSpPr/>
          <p:nvPr/>
        </p:nvSpPr>
        <p:spPr>
          <a:xfrm>
            <a:off x="9785673" y="3610149"/>
            <a:ext cx="2308083" cy="3439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okienko</a:t>
            </a:r>
          </a:p>
        </p:txBody>
      </p:sp>
      <p:sp>
        <p:nvSpPr>
          <p:cNvPr id="43" name="Prostokąt: zaokrąglone rogi 42">
            <a:extLst>
              <a:ext uri="{FF2B5EF4-FFF2-40B4-BE49-F238E27FC236}">
                <a16:creationId xmlns:a16="http://schemas.microsoft.com/office/drawing/2014/main" id="{623F9398-E207-4DA1-8267-00A9C9BECCFA}"/>
              </a:ext>
            </a:extLst>
          </p:cNvPr>
          <p:cNvSpPr/>
          <p:nvPr/>
        </p:nvSpPr>
        <p:spPr>
          <a:xfrm>
            <a:off x="98241" y="3852747"/>
            <a:ext cx="2072081" cy="16163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Dane te wyliczają się automatycznie z danych zawartych w załącznikach.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Po sporządzeniu protokołu należy zweryfikować czy dane zostały zaciągnięte prawidłowo z załączników</a:t>
            </a:r>
          </a:p>
        </p:txBody>
      </p:sp>
      <p:sp>
        <p:nvSpPr>
          <p:cNvPr id="2" name="Prostokąt 1">
            <a:extLst>
              <a:ext uri="{FF2B5EF4-FFF2-40B4-BE49-F238E27FC236}">
                <a16:creationId xmlns:a16="http://schemas.microsoft.com/office/drawing/2014/main" id="{3C865A4D-7CC9-4AE3-9F50-55CF689D32B9}"/>
              </a:ext>
            </a:extLst>
          </p:cNvPr>
          <p:cNvSpPr/>
          <p:nvPr/>
        </p:nvSpPr>
        <p:spPr>
          <a:xfrm>
            <a:off x="98241" y="709832"/>
            <a:ext cx="12154163"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2</a:t>
            </a:r>
            <a:endParaRPr lang="pl-PL" sz="3600" dirty="0"/>
          </a:p>
        </p:txBody>
      </p:sp>
      <p:sp>
        <p:nvSpPr>
          <p:cNvPr id="5" name="pole tekstowe 4"/>
          <p:cNvSpPr txBox="1"/>
          <p:nvPr/>
        </p:nvSpPr>
        <p:spPr>
          <a:xfrm>
            <a:off x="9679709" y="4660578"/>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Należy pamiętać,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że jakakolwiek zmiana</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załącznikach protokołu, spowoduje automatyczną zmianę kwot na stronie 2 protokołu.</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17</a:t>
            </a:fld>
            <a:endParaRPr lang="pl-PL" dirty="0"/>
          </a:p>
        </p:txBody>
      </p:sp>
      <p:pic>
        <p:nvPicPr>
          <p:cNvPr id="7" name="Obraz 6">
            <a:extLst>
              <a:ext uri="{FF2B5EF4-FFF2-40B4-BE49-F238E27FC236}">
                <a16:creationId xmlns:a16="http://schemas.microsoft.com/office/drawing/2014/main" id="{91613E23-877B-4FAE-B7F1-8813FD971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4" y="1434454"/>
            <a:ext cx="7018694" cy="4921896"/>
          </a:xfrm>
          <a:prstGeom prst="rect">
            <a:avLst/>
          </a:prstGeom>
          <a:ln>
            <a:noFill/>
          </a:ln>
          <a:effectLst>
            <a:outerShdw blurRad="292100" dist="139700" dir="2700000" algn="tl" rotWithShape="0">
              <a:srgbClr val="333333">
                <a:alpha val="65000"/>
              </a:srgbClr>
            </a:outerShdw>
          </a:effectLst>
        </p:spPr>
      </p:pic>
      <p:sp>
        <p:nvSpPr>
          <p:cNvPr id="12" name="Prostokąt: zaokrąglone rogi 11">
            <a:extLst>
              <a:ext uri="{FF2B5EF4-FFF2-40B4-BE49-F238E27FC236}">
                <a16:creationId xmlns:a16="http://schemas.microsoft.com/office/drawing/2014/main" id="{1D5E0F40-2041-47B2-9DCF-7632CEDAE197}"/>
              </a:ext>
            </a:extLst>
          </p:cNvPr>
          <p:cNvSpPr/>
          <p:nvPr/>
        </p:nvSpPr>
        <p:spPr>
          <a:xfrm>
            <a:off x="6618914" y="1493240"/>
            <a:ext cx="1677798" cy="4194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zaokrąglone rogi 24">
            <a:extLst>
              <a:ext uri="{FF2B5EF4-FFF2-40B4-BE49-F238E27FC236}">
                <a16:creationId xmlns:a16="http://schemas.microsoft.com/office/drawing/2014/main" id="{FF753B68-D851-497B-8B6B-BD22D47A828C}"/>
              </a:ext>
            </a:extLst>
          </p:cNvPr>
          <p:cNvSpPr/>
          <p:nvPr/>
        </p:nvSpPr>
        <p:spPr>
          <a:xfrm>
            <a:off x="2667699" y="1912690"/>
            <a:ext cx="3036815" cy="76339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Prostokąt: zaokrąglone rogi 25">
            <a:extLst>
              <a:ext uri="{FF2B5EF4-FFF2-40B4-BE49-F238E27FC236}">
                <a16:creationId xmlns:a16="http://schemas.microsoft.com/office/drawing/2014/main" id="{D25C8F4F-D2F0-4A0F-958E-1E44C0119608}"/>
              </a:ext>
            </a:extLst>
          </p:cNvPr>
          <p:cNvSpPr/>
          <p:nvPr/>
        </p:nvSpPr>
        <p:spPr>
          <a:xfrm>
            <a:off x="2667699" y="2685875"/>
            <a:ext cx="6560191" cy="62777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Prostokąt: zaokrąglone rogi 26">
            <a:extLst>
              <a:ext uri="{FF2B5EF4-FFF2-40B4-BE49-F238E27FC236}">
                <a16:creationId xmlns:a16="http://schemas.microsoft.com/office/drawing/2014/main" id="{65F29C16-F8B4-43AE-9581-B4356786C5D3}"/>
              </a:ext>
            </a:extLst>
          </p:cNvPr>
          <p:cNvSpPr/>
          <p:nvPr/>
        </p:nvSpPr>
        <p:spPr>
          <a:xfrm>
            <a:off x="6704202" y="3367784"/>
            <a:ext cx="1038837" cy="27722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5" name="Łącznik: zakrzywiony 14">
            <a:extLst>
              <a:ext uri="{FF2B5EF4-FFF2-40B4-BE49-F238E27FC236}">
                <a16:creationId xmlns:a16="http://schemas.microsoft.com/office/drawing/2014/main" id="{5DE8D0D8-5607-4328-A460-1755CC24497A}"/>
              </a:ext>
            </a:extLst>
          </p:cNvPr>
          <p:cNvCxnSpPr>
            <a:cxnSpLocks/>
            <a:stCxn id="14" idx="3"/>
          </p:cNvCxnSpPr>
          <p:nvPr/>
        </p:nvCxnSpPr>
        <p:spPr>
          <a:xfrm flipV="1">
            <a:off x="2170322" y="2315361"/>
            <a:ext cx="497376" cy="16389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zakrzywiony 16">
            <a:extLst>
              <a:ext uri="{FF2B5EF4-FFF2-40B4-BE49-F238E27FC236}">
                <a16:creationId xmlns:a16="http://schemas.microsoft.com/office/drawing/2014/main" id="{E525177B-C816-4F84-BBE7-2330590DF28A}"/>
              </a:ext>
            </a:extLst>
          </p:cNvPr>
          <p:cNvCxnSpPr>
            <a:stCxn id="43" idx="3"/>
            <a:endCxn id="27" idx="1"/>
          </p:cNvCxnSpPr>
          <p:nvPr/>
        </p:nvCxnSpPr>
        <p:spPr>
          <a:xfrm>
            <a:off x="2170322" y="4660947"/>
            <a:ext cx="4533880" cy="92953"/>
          </a:xfrm>
          <a:prstGeom prst="curvedConnector3">
            <a:avLst>
              <a:gd name="adj1" fmla="val 8924"/>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F01B0DB3-A7D0-465A-8E10-D986C93CDD78}"/>
              </a:ext>
            </a:extLst>
          </p:cNvPr>
          <p:cNvCxnSpPr>
            <a:stCxn id="10" idx="1"/>
            <a:endCxn id="12" idx="3"/>
          </p:cNvCxnSpPr>
          <p:nvPr/>
        </p:nvCxnSpPr>
        <p:spPr>
          <a:xfrm rot="10800000">
            <a:off x="8296713" y="1702966"/>
            <a:ext cx="1428553" cy="41127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zakrzywiony 21">
            <a:extLst>
              <a:ext uri="{FF2B5EF4-FFF2-40B4-BE49-F238E27FC236}">
                <a16:creationId xmlns:a16="http://schemas.microsoft.com/office/drawing/2014/main" id="{BBB7F4E4-9E14-49C8-B654-C69088DA7547}"/>
              </a:ext>
            </a:extLst>
          </p:cNvPr>
          <p:cNvCxnSpPr>
            <a:stCxn id="21" idx="1"/>
            <a:endCxn id="26" idx="3"/>
          </p:cNvCxnSpPr>
          <p:nvPr/>
        </p:nvCxnSpPr>
        <p:spPr>
          <a:xfrm rot="10800000">
            <a:off x="9227891" y="2999763"/>
            <a:ext cx="557783" cy="78236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763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032521" y="91723"/>
            <a:ext cx="2064399" cy="10737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Łączna wysokość oszacowania szkód oraz procent średniej rocznej produkcji wyliczane są automatycznie z danych zawartych w załącznikach</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69011" y="1211760"/>
            <a:ext cx="2350597" cy="1230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Całkowita powierzchnia upraw rolnych jest automatycznie przenoszona z załącznika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 z sumy kolumny 3. Całkowita powierzchnia upraw rolnych może być równa lub mniejsza od </a:t>
            </a:r>
            <a:r>
              <a:rPr lang="pl-PL" sz="1100" b="1" dirty="0">
                <a:solidFill>
                  <a:schemeClr val="tx1"/>
                </a:solidFill>
                <a:latin typeface="Times New Roman" panose="02020603050405020304" pitchFamily="18" charset="0"/>
                <a:cs typeface="Times New Roman" panose="02020603050405020304" pitchFamily="18" charset="0"/>
              </a:rPr>
              <a:t>powierzchni</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gospodarstwa rolnego </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5A098D93-AA71-44FB-A63C-D21732989D02}"/>
              </a:ext>
            </a:extLst>
          </p:cNvPr>
          <p:cNvSpPr/>
          <p:nvPr/>
        </p:nvSpPr>
        <p:spPr>
          <a:xfrm>
            <a:off x="9939383" y="5660659"/>
            <a:ext cx="2183962" cy="8888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gospodarstwa rolnego może być równa lub większa od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całkowitej</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powierzchni upraw rolnych</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5FD43645-8037-4DDC-9468-DC3E648D6CC4}"/>
              </a:ext>
            </a:extLst>
          </p:cNvPr>
          <p:cNvSpPr/>
          <p:nvPr/>
        </p:nvSpPr>
        <p:spPr>
          <a:xfrm>
            <a:off x="9956737" y="1282891"/>
            <a:ext cx="2166608" cy="17477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Powierzchnię upraw rolnych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dniu wystąpienia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wyłączeniem wieloletnich użytków zielonych (UZ) należy wyliczyć z danych wprowadzonych do załącznika 1, kolumn 2 i 3  oraz wpisać do protokołu</a:t>
            </a:r>
          </a:p>
        </p:txBody>
      </p:sp>
      <p:sp>
        <p:nvSpPr>
          <p:cNvPr id="28" name="Prostokąt: zaokrąglone rogi 27">
            <a:extLst>
              <a:ext uri="{FF2B5EF4-FFF2-40B4-BE49-F238E27FC236}">
                <a16:creationId xmlns:a16="http://schemas.microsoft.com/office/drawing/2014/main" id="{0FB47762-5278-40A0-96A5-8B8FC534D83F}"/>
              </a:ext>
            </a:extLst>
          </p:cNvPr>
          <p:cNvSpPr/>
          <p:nvPr/>
        </p:nvSpPr>
        <p:spPr>
          <a:xfrm>
            <a:off x="9939383" y="4058222"/>
            <a:ext cx="2166607" cy="149562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Powierzchnię upraw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których wystąpiły szkody co najmniej 70% należy wyliczyć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wprowadzonych do załącznika 1, kolumny 8.</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Sumujemy powierzchnie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danego wiersza kolumny 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oraz wpisujemy w</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to miejsce sumę</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141CBF08-E52A-4F02-8356-E1D31BEAE6FF}"/>
              </a:ext>
            </a:extLst>
          </p:cNvPr>
          <p:cNvSpPr/>
          <p:nvPr/>
        </p:nvSpPr>
        <p:spPr>
          <a:xfrm>
            <a:off x="69012" y="2507540"/>
            <a:ext cx="2334450" cy="8891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Szkody w środkach trwałych wyliczają się automatycznie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załącznikach 4a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oraz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4b</a:t>
            </a:r>
          </a:p>
        </p:txBody>
      </p:sp>
      <p:sp>
        <p:nvSpPr>
          <p:cNvPr id="38" name="Prostokąt: zaokrąglone rogi 37">
            <a:extLst>
              <a:ext uri="{FF2B5EF4-FFF2-40B4-BE49-F238E27FC236}">
                <a16:creationId xmlns:a16="http://schemas.microsoft.com/office/drawing/2014/main" id="{BD227B16-7141-46A3-A91B-4E19F59F4945}"/>
              </a:ext>
            </a:extLst>
          </p:cNvPr>
          <p:cNvSpPr/>
          <p:nvPr/>
        </p:nvSpPr>
        <p:spPr>
          <a:xfrm>
            <a:off x="69012" y="3478287"/>
            <a:ext cx="2318304" cy="9564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Dane dotyczące ubezpieczenia należy zaznaczyć zgodnie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informacjami podanymi przez producenta rolnego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TAK lub NIE</a:t>
            </a:r>
          </a:p>
        </p:txBody>
      </p:sp>
      <p:sp>
        <p:nvSpPr>
          <p:cNvPr id="44" name="Prostokąt 43">
            <a:extLst>
              <a:ext uri="{FF2B5EF4-FFF2-40B4-BE49-F238E27FC236}">
                <a16:creationId xmlns:a16="http://schemas.microsoft.com/office/drawing/2014/main" id="{4311ED93-0C6F-4810-9B9D-41184C536029}"/>
              </a:ext>
            </a:extLst>
          </p:cNvPr>
          <p:cNvSpPr/>
          <p:nvPr/>
        </p:nvSpPr>
        <p:spPr>
          <a:xfrm>
            <a:off x="14691" y="837735"/>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3</a:t>
            </a:r>
            <a:endParaRPr lang="pl-PL" sz="3600" dirty="0"/>
          </a:p>
        </p:txBody>
      </p:sp>
      <p:sp>
        <p:nvSpPr>
          <p:cNvPr id="34" name="Prostokąt: zaokrąglone rogi 14">
            <a:extLst>
              <a:ext uri="{FF2B5EF4-FFF2-40B4-BE49-F238E27FC236}">
                <a16:creationId xmlns:a16="http://schemas.microsoft.com/office/drawing/2014/main" id="{0B4DD767-121D-4D9F-A6E2-865A524DFD72}"/>
              </a:ext>
            </a:extLst>
          </p:cNvPr>
          <p:cNvSpPr/>
          <p:nvPr/>
        </p:nvSpPr>
        <p:spPr>
          <a:xfrm>
            <a:off x="9956737" y="3140725"/>
            <a:ext cx="2148468" cy="8157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upraw rolnych</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dotkniętych zjawiskiem jest automatycznie przenoszona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załącznika 1, z sumy kolumny 14</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18</a:t>
            </a:fld>
            <a:endParaRPr lang="pl-PL"/>
          </a:p>
        </p:txBody>
      </p:sp>
      <p:sp>
        <p:nvSpPr>
          <p:cNvPr id="32" name="pole tekstowe 31"/>
          <p:cNvSpPr txBox="1"/>
          <p:nvPr/>
        </p:nvSpPr>
        <p:spPr>
          <a:xfrm>
            <a:off x="14691" y="5250562"/>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b="1" dirty="0">
                <a:solidFill>
                  <a:srgbClr val="FF0000"/>
                </a:solidFill>
                <a:latin typeface="Times New Roman" panose="02020603050405020304" pitchFamily="18" charset="0"/>
                <a:cs typeface="Times New Roman" panose="02020603050405020304" pitchFamily="18" charset="0"/>
              </a:rPr>
              <a:t>Należy pamiętać, </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że jakakolwiek zmiana</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w załącznikach protokołu, spowoduje automatyczną zmianę danych na stronie 3 protokołu.</a:t>
            </a:r>
          </a:p>
        </p:txBody>
      </p:sp>
      <p:sp>
        <p:nvSpPr>
          <p:cNvPr id="98" name="Prostokąt: zaokrąglone rogi 37">
            <a:extLst>
              <a:ext uri="{FF2B5EF4-FFF2-40B4-BE49-F238E27FC236}">
                <a16:creationId xmlns:a16="http://schemas.microsoft.com/office/drawing/2014/main" id="{BD227B16-7141-46A3-A91B-4E19F59F4945}"/>
              </a:ext>
            </a:extLst>
          </p:cNvPr>
          <p:cNvSpPr/>
          <p:nvPr/>
        </p:nvSpPr>
        <p:spPr>
          <a:xfrm>
            <a:off x="62993" y="4496087"/>
            <a:ext cx="2309235" cy="8155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jest ubezpieczony i punkt wyżej zaznaczono TAK, należy zaznaczyć właściwe </a:t>
            </a:r>
            <a:r>
              <a:rPr lang="pl-PL" sz="1100" dirty="0">
                <a:solidFill>
                  <a:schemeClr val="tx1"/>
                </a:solidFill>
                <a:latin typeface="Times New Roman" panose="02020603050405020304" pitchFamily="18" charset="0"/>
                <a:cs typeface="Times New Roman" panose="02020603050405020304" pitchFamily="18" charset="0"/>
              </a:rPr>
              <a:t>okienko/a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zakresie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0B5997E2-068D-49BB-B0D7-1B45D282D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27" y="1652769"/>
            <a:ext cx="6379145" cy="4607465"/>
          </a:xfrm>
          <a:prstGeom prst="rect">
            <a:avLst/>
          </a:prstGeom>
          <a:ln>
            <a:noFill/>
          </a:ln>
          <a:effectLst>
            <a:outerShdw blurRad="292100" dist="139700" dir="2700000" algn="tl" rotWithShape="0">
              <a:srgbClr val="333333">
                <a:alpha val="65000"/>
              </a:srgbClr>
            </a:outerShdw>
          </a:effectLst>
        </p:spPr>
      </p:pic>
      <p:sp>
        <p:nvSpPr>
          <p:cNvPr id="7" name="Prostokąt: zaokrąglone rogi 6">
            <a:extLst>
              <a:ext uri="{FF2B5EF4-FFF2-40B4-BE49-F238E27FC236}">
                <a16:creationId xmlns:a16="http://schemas.microsoft.com/office/drawing/2014/main" id="{C7DF05C2-411A-4D6D-891A-9191ACCFF9FF}"/>
              </a:ext>
            </a:extLst>
          </p:cNvPr>
          <p:cNvSpPr/>
          <p:nvPr/>
        </p:nvSpPr>
        <p:spPr>
          <a:xfrm>
            <a:off x="3607266" y="2662443"/>
            <a:ext cx="293615" cy="26531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F77C8117-DF49-4D52-BA95-29AE74014DC6}"/>
              </a:ext>
            </a:extLst>
          </p:cNvPr>
          <p:cNvSpPr/>
          <p:nvPr/>
        </p:nvSpPr>
        <p:spPr>
          <a:xfrm>
            <a:off x="6234418" y="1862355"/>
            <a:ext cx="3051154" cy="3439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4AF1FA27-7B37-417B-8753-4F734F4F6AB6}"/>
              </a:ext>
            </a:extLst>
          </p:cNvPr>
          <p:cNvSpPr/>
          <p:nvPr/>
        </p:nvSpPr>
        <p:spPr>
          <a:xfrm>
            <a:off x="6234418" y="3187206"/>
            <a:ext cx="636165" cy="13580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F956310B-9A10-4F97-AFBC-7BBE16EC1F4A}"/>
              </a:ext>
            </a:extLst>
          </p:cNvPr>
          <p:cNvSpPr/>
          <p:nvPr/>
        </p:nvSpPr>
        <p:spPr>
          <a:xfrm>
            <a:off x="6234418" y="3383572"/>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9C7B532F-E9E5-4A6D-8696-BF1869E42D3D}"/>
              </a:ext>
            </a:extLst>
          </p:cNvPr>
          <p:cNvSpPr/>
          <p:nvPr/>
        </p:nvSpPr>
        <p:spPr>
          <a:xfrm>
            <a:off x="6234418" y="3579937"/>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zaokrąglone rogi 45">
            <a:extLst>
              <a:ext uri="{FF2B5EF4-FFF2-40B4-BE49-F238E27FC236}">
                <a16:creationId xmlns:a16="http://schemas.microsoft.com/office/drawing/2014/main" id="{71FD1224-3099-464C-9402-5AC024D2FF96}"/>
              </a:ext>
            </a:extLst>
          </p:cNvPr>
          <p:cNvSpPr/>
          <p:nvPr/>
        </p:nvSpPr>
        <p:spPr>
          <a:xfrm>
            <a:off x="6234418" y="3780563"/>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zaokrąglone rogi 46">
            <a:extLst>
              <a:ext uri="{FF2B5EF4-FFF2-40B4-BE49-F238E27FC236}">
                <a16:creationId xmlns:a16="http://schemas.microsoft.com/office/drawing/2014/main" id="{7DDB6DEF-67EE-4434-8968-42038BD0DC85}"/>
              </a:ext>
            </a:extLst>
          </p:cNvPr>
          <p:cNvSpPr/>
          <p:nvPr/>
        </p:nvSpPr>
        <p:spPr>
          <a:xfrm>
            <a:off x="2947849" y="5208455"/>
            <a:ext cx="4635799" cy="3453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zaokrąglone rogi 47">
            <a:extLst>
              <a:ext uri="{FF2B5EF4-FFF2-40B4-BE49-F238E27FC236}">
                <a16:creationId xmlns:a16="http://schemas.microsoft.com/office/drawing/2014/main" id="{263F7448-FA97-4C62-9B90-82E288A15E1A}"/>
              </a:ext>
            </a:extLst>
          </p:cNvPr>
          <p:cNvSpPr/>
          <p:nvPr/>
        </p:nvSpPr>
        <p:spPr>
          <a:xfrm>
            <a:off x="2971101" y="5592757"/>
            <a:ext cx="5199776" cy="3925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6D6F81DB-83F3-4D8E-A8AB-A873ED424A89}"/>
              </a:ext>
            </a:extLst>
          </p:cNvPr>
          <p:cNvSpPr/>
          <p:nvPr/>
        </p:nvSpPr>
        <p:spPr>
          <a:xfrm>
            <a:off x="2947849" y="4026014"/>
            <a:ext cx="2689553" cy="90748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7" name="Łącznik prosty ze strzałką 36">
            <a:extLst>
              <a:ext uri="{FF2B5EF4-FFF2-40B4-BE49-F238E27FC236}">
                <a16:creationId xmlns:a16="http://schemas.microsoft.com/office/drawing/2014/main" id="{A5B624B9-68E7-4D3D-9887-9E3FF44063E0}"/>
              </a:ext>
            </a:extLst>
          </p:cNvPr>
          <p:cNvCxnSpPr>
            <a:stCxn id="10" idx="1"/>
            <a:endCxn id="40" idx="0"/>
          </p:cNvCxnSpPr>
          <p:nvPr/>
        </p:nvCxnSpPr>
        <p:spPr>
          <a:xfrm flipH="1">
            <a:off x="7759995" y="628619"/>
            <a:ext cx="2272526" cy="1233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prosty ze strzałką 48">
            <a:extLst>
              <a:ext uri="{FF2B5EF4-FFF2-40B4-BE49-F238E27FC236}">
                <a16:creationId xmlns:a16="http://schemas.microsoft.com/office/drawing/2014/main" id="{706106AA-19F4-4226-9847-8A32899755BB}"/>
              </a:ext>
            </a:extLst>
          </p:cNvPr>
          <p:cNvCxnSpPr>
            <a:stCxn id="22" idx="1"/>
            <a:endCxn id="41" idx="3"/>
          </p:cNvCxnSpPr>
          <p:nvPr/>
        </p:nvCxnSpPr>
        <p:spPr>
          <a:xfrm flipH="1">
            <a:off x="6870583" y="2156747"/>
            <a:ext cx="3086154" cy="109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prosty ze strzałką 50">
            <a:extLst>
              <a:ext uri="{FF2B5EF4-FFF2-40B4-BE49-F238E27FC236}">
                <a16:creationId xmlns:a16="http://schemas.microsoft.com/office/drawing/2014/main" id="{032F732D-9DAD-45EB-9FA6-E5CB3D0A0D1A}"/>
              </a:ext>
            </a:extLst>
          </p:cNvPr>
          <p:cNvCxnSpPr>
            <a:stCxn id="34" idx="1"/>
          </p:cNvCxnSpPr>
          <p:nvPr/>
        </p:nvCxnSpPr>
        <p:spPr>
          <a:xfrm flipH="1" flipV="1">
            <a:off x="6870583" y="3451474"/>
            <a:ext cx="3086154" cy="97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Łącznik prosty ze strzałką 52">
            <a:extLst>
              <a:ext uri="{FF2B5EF4-FFF2-40B4-BE49-F238E27FC236}">
                <a16:creationId xmlns:a16="http://schemas.microsoft.com/office/drawing/2014/main" id="{689D5D7F-0D77-4D9F-B39C-6B8CF82522F6}"/>
              </a:ext>
            </a:extLst>
          </p:cNvPr>
          <p:cNvCxnSpPr>
            <a:stCxn id="28" idx="1"/>
            <a:endCxn id="45" idx="3"/>
          </p:cNvCxnSpPr>
          <p:nvPr/>
        </p:nvCxnSpPr>
        <p:spPr>
          <a:xfrm flipH="1" flipV="1">
            <a:off x="6870583" y="3647839"/>
            <a:ext cx="3068800" cy="1158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a:extLst>
              <a:ext uri="{FF2B5EF4-FFF2-40B4-BE49-F238E27FC236}">
                <a16:creationId xmlns:a16="http://schemas.microsoft.com/office/drawing/2014/main" id="{BCADE5BF-17F0-43B7-9F8F-320C4F00F9F8}"/>
              </a:ext>
            </a:extLst>
          </p:cNvPr>
          <p:cNvCxnSpPr>
            <a:stCxn id="16" idx="1"/>
            <a:endCxn id="46" idx="2"/>
          </p:cNvCxnSpPr>
          <p:nvPr/>
        </p:nvCxnSpPr>
        <p:spPr>
          <a:xfrm flipH="1" flipV="1">
            <a:off x="6552501" y="3916367"/>
            <a:ext cx="3386882" cy="218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Łącznik prosty ze strzałką 56">
            <a:extLst>
              <a:ext uri="{FF2B5EF4-FFF2-40B4-BE49-F238E27FC236}">
                <a16:creationId xmlns:a16="http://schemas.microsoft.com/office/drawing/2014/main" id="{4E15D0A8-7A83-44C3-93CA-577F00A5F108}"/>
              </a:ext>
            </a:extLst>
          </p:cNvPr>
          <p:cNvCxnSpPr>
            <a:stCxn id="15" idx="3"/>
            <a:endCxn id="7" idx="1"/>
          </p:cNvCxnSpPr>
          <p:nvPr/>
        </p:nvCxnSpPr>
        <p:spPr>
          <a:xfrm>
            <a:off x="2419608" y="1827177"/>
            <a:ext cx="1187658" cy="967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Łącznik prosty ze strzałką 58">
            <a:extLst>
              <a:ext uri="{FF2B5EF4-FFF2-40B4-BE49-F238E27FC236}">
                <a16:creationId xmlns:a16="http://schemas.microsoft.com/office/drawing/2014/main" id="{E0DA0150-7E85-4A38-AB2F-0DBC326BF955}"/>
              </a:ext>
            </a:extLst>
          </p:cNvPr>
          <p:cNvCxnSpPr>
            <a:stCxn id="33" idx="3"/>
            <a:endCxn id="65" idx="0"/>
          </p:cNvCxnSpPr>
          <p:nvPr/>
        </p:nvCxnSpPr>
        <p:spPr>
          <a:xfrm>
            <a:off x="2403462" y="2952113"/>
            <a:ext cx="1889164" cy="1073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Łącznik prosty ze strzałką 60">
            <a:extLst>
              <a:ext uri="{FF2B5EF4-FFF2-40B4-BE49-F238E27FC236}">
                <a16:creationId xmlns:a16="http://schemas.microsoft.com/office/drawing/2014/main" id="{77CE39DB-3134-45FC-BF45-27235EB25309}"/>
              </a:ext>
            </a:extLst>
          </p:cNvPr>
          <p:cNvCxnSpPr>
            <a:stCxn id="38" idx="3"/>
            <a:endCxn id="47" idx="0"/>
          </p:cNvCxnSpPr>
          <p:nvPr/>
        </p:nvCxnSpPr>
        <p:spPr>
          <a:xfrm>
            <a:off x="2387316" y="3956503"/>
            <a:ext cx="2878433" cy="1251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Łącznik prosty ze strzałką 62">
            <a:extLst>
              <a:ext uri="{FF2B5EF4-FFF2-40B4-BE49-F238E27FC236}">
                <a16:creationId xmlns:a16="http://schemas.microsoft.com/office/drawing/2014/main" id="{4EBEFD27-85D6-479A-AACE-3B0129E6FDFD}"/>
              </a:ext>
            </a:extLst>
          </p:cNvPr>
          <p:cNvCxnSpPr>
            <a:stCxn id="98" idx="3"/>
          </p:cNvCxnSpPr>
          <p:nvPr/>
        </p:nvCxnSpPr>
        <p:spPr>
          <a:xfrm>
            <a:off x="2372228" y="4903874"/>
            <a:ext cx="3198761" cy="885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670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14D69BC9-EA6C-44A1-A638-50758ED138E9}"/>
              </a:ext>
            </a:extLst>
          </p:cNvPr>
          <p:cNvSpPr>
            <a:spLocks noGrp="1"/>
          </p:cNvSpPr>
          <p:nvPr>
            <p:ph sz="half" idx="2"/>
          </p:nvPr>
        </p:nvSpPr>
        <p:spPr>
          <a:xfrm>
            <a:off x="263441" y="2220111"/>
            <a:ext cx="11473132" cy="3996748"/>
          </a:xfrm>
        </p:spPr>
        <p:txBody>
          <a:bodyPr>
            <a:normAutofit lnSpcReduction="10000"/>
          </a:bodyPr>
          <a:lstStyle/>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Uzupełniając w protokole </a:t>
            </a:r>
            <a:r>
              <a:rPr lang="pl-PL" sz="1800" u="sng" dirty="0">
                <a:latin typeface="Times New Roman" panose="02020603050405020304" pitchFamily="18" charset="0"/>
                <a:cs typeface="Times New Roman" panose="02020603050405020304" pitchFamily="18" charset="0"/>
              </a:rPr>
              <a:t>datę wystąpienia szkody</a:t>
            </a:r>
            <a:r>
              <a:rPr lang="pl-PL" sz="1800" dirty="0">
                <a:latin typeface="Times New Roman" panose="02020603050405020304" pitchFamily="18" charset="0"/>
                <a:cs typeface="Times New Roman" panose="02020603050405020304" pitchFamily="18" charset="0"/>
              </a:rPr>
              <a:t> należy pamiętać o prawidłowym określeniu </a:t>
            </a:r>
            <a:r>
              <a:rPr lang="pl-PL" sz="1800" u="sng" dirty="0">
                <a:latin typeface="Times New Roman" panose="02020603050405020304" pitchFamily="18" charset="0"/>
                <a:cs typeface="Times New Roman" panose="02020603050405020304" pitchFamily="18" charset="0"/>
              </a:rPr>
              <a:t>powierzchni upraw rolnych </a:t>
            </a:r>
            <a:r>
              <a:rPr lang="pl-PL" sz="1800" b="1" u="sng" dirty="0">
                <a:latin typeface="Times New Roman" panose="02020603050405020304" pitchFamily="18" charset="0"/>
                <a:cs typeface="Times New Roman" panose="02020603050405020304" pitchFamily="18" charset="0"/>
              </a:rPr>
              <a:t>w dniu wystąpienia szkód </a:t>
            </a:r>
            <a:r>
              <a:rPr lang="pl-PL" sz="1800" u="sng" dirty="0">
                <a:latin typeface="Times New Roman" panose="02020603050405020304" pitchFamily="18" charset="0"/>
                <a:cs typeface="Times New Roman" panose="02020603050405020304" pitchFamily="18" charset="0"/>
              </a:rPr>
              <a:t>(z wyłączeniem wieloletnich użytków zielonych (UZ)).</a:t>
            </a:r>
            <a:endParaRPr lang="pl-PL" sz="1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Na potrzeby protokołu uprawy, które należy uwzględnić jako „</a:t>
            </a:r>
            <a:r>
              <a:rPr lang="pl-PL" sz="1800" b="1" dirty="0">
                <a:latin typeface="Times New Roman" panose="02020603050405020304" pitchFamily="18" charset="0"/>
                <a:cs typeface="Times New Roman" panose="02020603050405020304" pitchFamily="18" charset="0"/>
              </a:rPr>
              <a:t>wieloletnie użytki zielone</a:t>
            </a:r>
            <a:r>
              <a:rPr lang="pl-PL" sz="1800" dirty="0">
                <a:latin typeface="Times New Roman" panose="02020603050405020304" pitchFamily="18" charset="0"/>
                <a:cs typeface="Times New Roman" panose="02020603050405020304" pitchFamily="18" charset="0"/>
              </a:rPr>
              <a:t>” na liście rozwijanej zostały oznaczone symbolem </a:t>
            </a:r>
            <a:r>
              <a:rPr lang="pl-PL" sz="1800" b="1" dirty="0">
                <a:latin typeface="Times New Roman" panose="02020603050405020304" pitchFamily="18" charset="0"/>
                <a:cs typeface="Times New Roman" panose="02020603050405020304" pitchFamily="18" charset="0"/>
              </a:rPr>
              <a:t>(UZ)</a:t>
            </a:r>
            <a:r>
              <a:rPr lang="pl-PL" sz="18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Jeżeli jako data wystąpienia szkód został wskazany 1 kwietnia danego roku, to w pozycji </a:t>
            </a: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może obejmować wyłącznie te uprawy, które tego dnia były na polu (nie może uwzględniać upraw jarych, które jeszcze nie zostały wysiane). </a:t>
            </a:r>
          </a:p>
          <a:p>
            <a:pPr marL="0" indent="0" algn="just">
              <a:lnSpc>
                <a:spcPct val="150000"/>
              </a:lnSpc>
              <a:spcBef>
                <a:spcPts val="0"/>
              </a:spcBef>
              <a:buNone/>
            </a:pPr>
            <a:r>
              <a:rPr lang="pl-PL" sz="1800" dirty="0">
                <a:latin typeface="Times New Roman" panose="02020603050405020304" pitchFamily="18" charset="0"/>
                <a:cs typeface="Times New Roman" panose="02020603050405020304" pitchFamily="18" charset="0"/>
              </a:rPr>
              <a:t>Dane te są niezbędne przy udzielaniu pomocy, do określenia czy został spełniony warunek ubezpieczenia co najmniej 50% powierzchni upraw w gospodarstwie rolnym. Prawidłowe wskazanie daty wystąpienia szkód i powierzchni upraw w tym dniu rzutuje na wielkość pomocy jaka może zostać udzielona danemu beneficjentowi.</a:t>
            </a:r>
            <a:endParaRPr lang="pl-PL" sz="1800" u="sng" dirty="0">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19</a:t>
            </a:fld>
            <a:endParaRPr lang="pl-PL"/>
          </a:p>
        </p:txBody>
      </p:sp>
      <p:sp>
        <p:nvSpPr>
          <p:cNvPr id="5" name="Prostokąt 4"/>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66566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6.1. Wypełnianie protokołu z szacowania strat - data wystąpienia szkody</a:t>
            </a:r>
          </a:p>
        </p:txBody>
      </p:sp>
    </p:spTree>
    <p:extLst>
      <p:ext uri="{BB962C8B-B14F-4D97-AF65-F5344CB8AC3E}">
        <p14:creationId xmlns:p14="http://schemas.microsoft.com/office/powerpoint/2010/main" val="325616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0" y="742063"/>
            <a:ext cx="12191999" cy="1325563"/>
          </a:xfrm>
        </p:spPr>
        <p:txBody>
          <a:bodyPr>
            <a:normAutofit/>
          </a:bodyPr>
          <a:lstStyle/>
          <a:p>
            <a:pPr algn="ctr"/>
            <a:r>
              <a:rPr lang="pl-PL" sz="3000" dirty="0">
                <a:latin typeface="Times New Roman" panose="02020603050405020304" pitchFamily="18" charset="0"/>
                <a:cs typeface="Times New Roman" panose="02020603050405020304" pitchFamily="18" charset="0"/>
              </a:rPr>
              <a:t>Podstawa prawna i dokumenty regulujące pracę komisji</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a:t>
            </a:fld>
            <a:endParaRPr lang="pl-PL"/>
          </a:p>
        </p:txBody>
      </p:sp>
      <p:sp>
        <p:nvSpPr>
          <p:cNvPr id="8" name="Prostokąt: zaokrąglone rogi 7">
            <a:extLst>
              <a:ext uri="{FF2B5EF4-FFF2-40B4-BE49-F238E27FC236}">
                <a16:creationId xmlns:a16="http://schemas.microsoft.com/office/drawing/2014/main" id="{8E6A8B81-22B5-412F-8BB9-8AB958F604AD}"/>
              </a:ext>
            </a:extLst>
          </p:cNvPr>
          <p:cNvSpPr/>
          <p:nvPr/>
        </p:nvSpPr>
        <p:spPr>
          <a:xfrm>
            <a:off x="536896" y="1689742"/>
            <a:ext cx="11118207" cy="6987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600" b="1" dirty="0">
                <a:solidFill>
                  <a:schemeClr val="tx1"/>
                </a:solidFill>
                <a:latin typeface="Times New Roman" panose="02020603050405020304" pitchFamily="18" charset="0"/>
                <a:cs typeface="Times New Roman" panose="02020603050405020304" pitchFamily="18" charset="0"/>
              </a:rPr>
              <a:t>Rozporządzenie Rady Ministrów z dnia 27 stycznia 2015 r. w sprawie szczegółowego zakresu i sposobów realizacji niektórych zadań Agencji Restrukturyzacji i Modernizacji Rolnictwa (Dz. U. 2015 poz. 187, z </a:t>
            </a:r>
            <a:r>
              <a:rPr lang="pl-PL" sz="1600" b="1" dirty="0" err="1">
                <a:solidFill>
                  <a:schemeClr val="tx1"/>
                </a:solidFill>
                <a:latin typeface="Times New Roman" panose="02020603050405020304" pitchFamily="18" charset="0"/>
                <a:cs typeface="Times New Roman" panose="02020603050405020304" pitchFamily="18" charset="0"/>
              </a:rPr>
              <a:t>późn</a:t>
            </a:r>
            <a:r>
              <a:rPr lang="pl-PL" sz="1600" b="1" dirty="0">
                <a:solidFill>
                  <a:schemeClr val="tx1"/>
                </a:solidFill>
                <a:latin typeface="Times New Roman" panose="02020603050405020304" pitchFamily="18" charset="0"/>
                <a:cs typeface="Times New Roman" panose="02020603050405020304" pitchFamily="18" charset="0"/>
              </a:rPr>
              <a:t>. zm.).</a:t>
            </a:r>
          </a:p>
        </p:txBody>
      </p:sp>
      <p:sp>
        <p:nvSpPr>
          <p:cNvPr id="9" name="Strzałka: w dół 8">
            <a:extLst>
              <a:ext uri="{FF2B5EF4-FFF2-40B4-BE49-F238E27FC236}">
                <a16:creationId xmlns:a16="http://schemas.microsoft.com/office/drawing/2014/main" id="{5979BF7D-2C05-4B4B-BE98-EFD40841C1D8}"/>
              </a:ext>
            </a:extLst>
          </p:cNvPr>
          <p:cNvSpPr/>
          <p:nvPr/>
        </p:nvSpPr>
        <p:spPr>
          <a:xfrm>
            <a:off x="3187816" y="2460338"/>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D1B8564E-9FC7-4C2A-B660-8A9D36870BF3}"/>
              </a:ext>
            </a:extLst>
          </p:cNvPr>
          <p:cNvSpPr/>
          <p:nvPr/>
        </p:nvSpPr>
        <p:spPr>
          <a:xfrm>
            <a:off x="6404919" y="3067864"/>
            <a:ext cx="5198533" cy="1631336"/>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dirty="0">
                <a:solidFill>
                  <a:schemeClr val="tx1"/>
                </a:solidFill>
                <a:latin typeface="Times New Roman" panose="02020603050405020304" pitchFamily="18" charset="0"/>
                <a:cs typeface="Times New Roman" panose="02020603050405020304" pitchFamily="18" charset="0"/>
              </a:rPr>
              <a:t>Wytyczne Ministerstwa Rolnictwa i Rozwoju Wsi dla komisji powołanych przez wojewodę, dotyczące ogólnych zasad szacowania szkód w gospodarstwach rolnych i działach specjalnych produkcji rolnej, w których wystąpiły szkody spowodowane przez grad, deszcz nawalny, ujemne skutki przezimowania, przymrozki wiosenne, powódź, huragan, piorun, obsunięcie się ziemi, lawinę lub suszę w środku trwałym.</a:t>
            </a:r>
          </a:p>
          <a:p>
            <a:pPr algn="just"/>
            <a:endParaRPr lang="pl-PL" dirty="0">
              <a:latin typeface="Times New Roman" panose="02020603050405020304" pitchFamily="18" charset="0"/>
              <a:cs typeface="Times New Roman" panose="02020603050405020304" pitchFamily="18" charset="0"/>
            </a:endParaRPr>
          </a:p>
          <a:p>
            <a:pPr algn="ctr"/>
            <a:endParaRPr lang="pl-PL" dirty="0"/>
          </a:p>
        </p:txBody>
      </p:sp>
      <p:sp>
        <p:nvSpPr>
          <p:cNvPr id="14" name="Prostokąt: zaokrąglone rogi 13">
            <a:extLst>
              <a:ext uri="{FF2B5EF4-FFF2-40B4-BE49-F238E27FC236}">
                <a16:creationId xmlns:a16="http://schemas.microsoft.com/office/drawing/2014/main" id="{06D5F165-5BB8-464C-BD78-93518E4E04FF}"/>
              </a:ext>
            </a:extLst>
          </p:cNvPr>
          <p:cNvSpPr/>
          <p:nvPr/>
        </p:nvSpPr>
        <p:spPr>
          <a:xfrm>
            <a:off x="536896" y="3072469"/>
            <a:ext cx="5494788" cy="15404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b="1" dirty="0">
                <a:solidFill>
                  <a:schemeClr val="tx1"/>
                </a:solidFill>
                <a:latin typeface="Times New Roman" panose="02020603050405020304" pitchFamily="18" charset="0"/>
                <a:cs typeface="Times New Roman" panose="02020603050405020304" pitchFamily="18" charset="0"/>
              </a:rPr>
              <a:t>Zarządzenie Wojewody Mazowieckiego z dnia 30 marca 2023 r. </a:t>
            </a:r>
            <a:r>
              <a:rPr lang="pl-PL" sz="1400" dirty="0">
                <a:solidFill>
                  <a:schemeClr val="tx1"/>
                </a:solidFill>
                <a:latin typeface="Times New Roman" panose="02020603050405020304" pitchFamily="18" charset="0"/>
                <a:cs typeface="Times New Roman" panose="02020603050405020304" pitchFamily="18" charset="0"/>
              </a:rPr>
              <a:t>w sprawie powołania komisji do spraw szacowania szkód w gospodarstwach rolnych i działach specjalnych produkcji rolnej znajdujących się na terenie województwa mazowieckiego, w których wystąpiły szkody spowodowane przez niekorzystne zjawiska atmosferyczne wraz z zarządzeniami zmieniającymi.</a:t>
            </a:r>
            <a:endParaRPr lang="pl-PL" dirty="0">
              <a:solidFill>
                <a:schemeClr val="tx1"/>
              </a:solidFill>
              <a:latin typeface="Times New Roman" panose="02020603050405020304" pitchFamily="18" charset="0"/>
              <a:cs typeface="Times New Roman" panose="02020603050405020304" pitchFamily="18" charset="0"/>
            </a:endParaRPr>
          </a:p>
          <a:p>
            <a:pPr algn="ctr"/>
            <a:endParaRPr lang="pl-PL" dirty="0"/>
          </a:p>
        </p:txBody>
      </p:sp>
      <p:sp>
        <p:nvSpPr>
          <p:cNvPr id="17" name="Prostokąt: zaokrąglone rogi 16">
            <a:extLst>
              <a:ext uri="{FF2B5EF4-FFF2-40B4-BE49-F238E27FC236}">
                <a16:creationId xmlns:a16="http://schemas.microsoft.com/office/drawing/2014/main" id="{8F5C9FB9-AC5E-4390-8897-3A0B11BF591E}"/>
              </a:ext>
            </a:extLst>
          </p:cNvPr>
          <p:cNvSpPr/>
          <p:nvPr/>
        </p:nvSpPr>
        <p:spPr>
          <a:xfrm>
            <a:off x="584437" y="5224344"/>
            <a:ext cx="5494788" cy="10253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Zasady działania komisji do spraw szacowania szkód w gospodarstwach rolnych i działach specjalnych produkcji rolnej znajdujących się na terenie województwa mazowieckiego, w których wystąpiły szkody spowodowane przez niekorzystne zjawiska atmosferyczne</a:t>
            </a:r>
            <a:endParaRPr lang="pl-PL" dirty="0"/>
          </a:p>
        </p:txBody>
      </p:sp>
      <p:sp>
        <p:nvSpPr>
          <p:cNvPr id="13" name="Prostokąt: zaokrąglone rogi 12">
            <a:extLst>
              <a:ext uri="{FF2B5EF4-FFF2-40B4-BE49-F238E27FC236}">
                <a16:creationId xmlns:a16="http://schemas.microsoft.com/office/drawing/2014/main" id="{46605B01-FB0A-4E2B-8AB8-1C6584E3148A}"/>
              </a:ext>
            </a:extLst>
          </p:cNvPr>
          <p:cNvSpPr/>
          <p:nvPr/>
        </p:nvSpPr>
        <p:spPr>
          <a:xfrm>
            <a:off x="6404918" y="5317657"/>
            <a:ext cx="5198533" cy="1403818"/>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Wytyczne dla Komisji powołanych przez Wojewodę dotyczące ogólnych zasad szacowania w gospodarstwie rolnym szkód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w uprawach rolnych spowodowanych wystąpieniem suszy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w rozumieniu przepisów o ubezpieczeniach upraw rolnych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i zwierząt gospodarskich.</a:t>
            </a:r>
          </a:p>
        </p:txBody>
      </p:sp>
      <p:sp>
        <p:nvSpPr>
          <p:cNvPr id="15" name="Strzałka: w dół 14">
            <a:extLst>
              <a:ext uri="{FF2B5EF4-FFF2-40B4-BE49-F238E27FC236}">
                <a16:creationId xmlns:a16="http://schemas.microsoft.com/office/drawing/2014/main" id="{B62B5574-5D80-491B-AB23-6305FBD539F3}"/>
              </a:ext>
            </a:extLst>
          </p:cNvPr>
          <p:cNvSpPr/>
          <p:nvPr/>
        </p:nvSpPr>
        <p:spPr>
          <a:xfrm>
            <a:off x="3187816" y="466937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20703227-78DA-483F-B628-4E8101A2379F}"/>
              </a:ext>
            </a:extLst>
          </p:cNvPr>
          <p:cNvSpPr/>
          <p:nvPr/>
        </p:nvSpPr>
        <p:spPr>
          <a:xfrm>
            <a:off x="8517469" y="246033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20" name="Strzałka: w dół 19">
            <a:extLst>
              <a:ext uri="{FF2B5EF4-FFF2-40B4-BE49-F238E27FC236}">
                <a16:creationId xmlns:a16="http://schemas.microsoft.com/office/drawing/2014/main" id="{57C953D0-577B-4E84-982C-672492C94CAF}"/>
              </a:ext>
            </a:extLst>
          </p:cNvPr>
          <p:cNvSpPr/>
          <p:nvPr/>
        </p:nvSpPr>
        <p:spPr>
          <a:xfrm>
            <a:off x="8517468" y="4730945"/>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83433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220111"/>
            <a:ext cx="11731924" cy="4015220"/>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W protokole pozycja </a:t>
            </a:r>
            <a:r>
              <a:rPr lang="pl-PL" sz="1800" b="1" dirty="0">
                <a:latin typeface="Times New Roman" panose="02020603050405020304" pitchFamily="18" charset="0"/>
                <a:cs typeface="Times New Roman" panose="02020603050405020304" pitchFamily="18" charset="0"/>
              </a:rPr>
              <a:t>całkowita powierzchnia upraw w gospodarstwie rolnym </a:t>
            </a:r>
            <a:r>
              <a:rPr lang="pl-PL" sz="1800" dirty="0">
                <a:latin typeface="Times New Roman" panose="02020603050405020304" pitchFamily="18" charset="0"/>
                <a:cs typeface="Times New Roman" panose="02020603050405020304" pitchFamily="18" charset="0"/>
              </a:rPr>
              <a:t>powinna być zgodna z wnioskiem o płatności w ramach wsparcia bezpośredniego, który jest składany dla całego gospodarstwa rolnego, o ile został złożony oraz z załącznikiem 1 do protokołu.</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Powierzchnia nie obejmuje m.in. ugorów, odłogów czy nieużytków.</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nie musi być tożsamą z powierzchnią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wniosku o płatności, gdyż w dniu wystąpienia szkód część upraw może być już zebrana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pola lub jeszcze nie zasiana. Prawidłowe podanie tej wielkości rzutuje na wielkość pomocy jaka może zostać udzielona beneficjentowi. </a:t>
            </a:r>
          </a:p>
        </p:txBody>
      </p:sp>
      <p:pic>
        <p:nvPicPr>
          <p:cNvPr id="5" name="Obraz 4">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20</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6.2. Wypełnianie protokołu z szacowania strat – powierzchnia upraw</a:t>
            </a:r>
          </a:p>
        </p:txBody>
      </p:sp>
    </p:spTree>
    <p:extLst>
      <p:ext uri="{BB962C8B-B14F-4D97-AF65-F5344CB8AC3E}">
        <p14:creationId xmlns:p14="http://schemas.microsoft.com/office/powerpoint/2010/main" val="34361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131413" y="1130060"/>
            <a:ext cx="1946246" cy="18209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punkcie 6 na stronie 3 zaznaczono okienko uprawy/zwierzęta,  w </a:t>
            </a:r>
            <a:r>
              <a:rPr lang="pl-PL" sz="1100" dirty="0">
                <a:solidFill>
                  <a:schemeClr val="tx1"/>
                </a:solidFill>
                <a:latin typeface="Times New Roman" panose="02020603050405020304" pitchFamily="18" charset="0"/>
                <a:cs typeface="Times New Roman" panose="02020603050405020304" pitchFamily="18" charset="0"/>
              </a:rPr>
              <a:t>ty</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 miejscu należy wpisać nazwy ubezpieczonych upraw wraz z ubezpieczoną powierzchnią oraz nazwę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liczbę ubezpieczonych zwierząt, ryb</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10131413" y="3422170"/>
            <a:ext cx="1946246" cy="962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z innej gminy należy zaznaczyć TAK i wymienić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jakiej</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FA5B6B44-4BEE-410E-8DBC-5D9F6F280D5C}"/>
              </a:ext>
            </a:extLst>
          </p:cNvPr>
          <p:cNvSpPr/>
          <p:nvPr/>
        </p:nvSpPr>
        <p:spPr>
          <a:xfrm>
            <a:off x="100196" y="1442237"/>
            <a:ext cx="1946246" cy="15044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we wniosku o oszacowanie strat wskazał kwotę uzyskanego odszkodowania z tytułu upraw rolnych, zwierząt gospodarskich, ryb, środków trwałych należy wykazać to w protokole</a:t>
            </a:r>
          </a:p>
        </p:txBody>
      </p:sp>
      <p:sp>
        <p:nvSpPr>
          <p:cNvPr id="21" name="Prostokąt: zaokrąglone rogi 20">
            <a:extLst>
              <a:ext uri="{FF2B5EF4-FFF2-40B4-BE49-F238E27FC236}">
                <a16:creationId xmlns:a16="http://schemas.microsoft.com/office/drawing/2014/main" id="{49AE461C-F791-4264-9023-32662B6D6917}"/>
              </a:ext>
            </a:extLst>
          </p:cNvPr>
          <p:cNvSpPr/>
          <p:nvPr/>
        </p:nvSpPr>
        <p:spPr>
          <a:xfrm>
            <a:off x="72975" y="3361133"/>
            <a:ext cx="1946246" cy="13512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wskazał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posiadanie gruntów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innych gminach należy zaznaczyć TAK i wymienić te gminy</a:t>
            </a:r>
          </a:p>
        </p:txBody>
      </p:sp>
      <p:sp>
        <p:nvSpPr>
          <p:cNvPr id="33" name="Prostokąt: zaokrąglone rogi 32">
            <a:extLst>
              <a:ext uri="{FF2B5EF4-FFF2-40B4-BE49-F238E27FC236}">
                <a16:creationId xmlns:a16="http://schemas.microsoft.com/office/drawing/2014/main" id="{96CF8310-A99E-42C9-8EFE-24D0520E8522}"/>
              </a:ext>
            </a:extLst>
          </p:cNvPr>
          <p:cNvSpPr/>
          <p:nvPr/>
        </p:nvSpPr>
        <p:spPr>
          <a:xfrm>
            <a:off x="72975" y="4991451"/>
            <a:ext cx="1973467" cy="16249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uwzględniono szkody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innego województwa (innego niż mazowieckie) należy zaznaczyć  TAK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wpisać województwo,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 producent rolny posiada grunty,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 także</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numer protokołu</a:t>
            </a:r>
          </a:p>
        </p:txBody>
      </p:sp>
      <p:sp>
        <p:nvSpPr>
          <p:cNvPr id="37" name="Prostokąt: zaokrąglone rogi 36">
            <a:extLst>
              <a:ext uri="{FF2B5EF4-FFF2-40B4-BE49-F238E27FC236}">
                <a16:creationId xmlns:a16="http://schemas.microsoft.com/office/drawing/2014/main" id="{C5A4B164-0F50-4C35-AE5E-AD77F36FF90B}"/>
              </a:ext>
            </a:extLst>
          </p:cNvPr>
          <p:cNvSpPr/>
          <p:nvPr/>
        </p:nvSpPr>
        <p:spPr>
          <a:xfrm>
            <a:off x="10131413" y="4799041"/>
            <a:ext cx="1946246" cy="16876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to do tego protokołu należy dołączyć kopię protokołu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potwierdzoną za zgodność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oryginałem oraz </a:t>
            </a:r>
            <a:r>
              <a:rPr lang="pl-PL" sz="1100" u="sng" dirty="0">
                <a:solidFill>
                  <a:schemeClr val="tx1"/>
                </a:solidFill>
                <a:latin typeface="Times New Roman" panose="02020603050405020304" pitchFamily="18" charset="0"/>
                <a:cs typeface="Times New Roman" panose="02020603050405020304" pitchFamily="18" charset="0"/>
              </a:rPr>
              <a:t>uzupełnić</a:t>
            </a:r>
            <a:r>
              <a:rPr lang="pl-PL" sz="1100" dirty="0">
                <a:solidFill>
                  <a:schemeClr val="tx1"/>
                </a:solidFill>
                <a:latin typeface="Times New Roman" panose="02020603050405020304" pitchFamily="18" charset="0"/>
                <a:cs typeface="Times New Roman" panose="02020603050405020304" pitchFamily="18" charset="0"/>
              </a:rPr>
              <a:t> załącznik 1b</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Prostokąt 39">
            <a:extLst>
              <a:ext uri="{FF2B5EF4-FFF2-40B4-BE49-F238E27FC236}">
                <a16:creationId xmlns:a16="http://schemas.microsoft.com/office/drawing/2014/main" id="{88EFD08B-6EB7-4E4A-AF99-C972F3EEC766}"/>
              </a:ext>
            </a:extLst>
          </p:cNvPr>
          <p:cNvSpPr/>
          <p:nvPr/>
        </p:nvSpPr>
        <p:spPr>
          <a:xfrm>
            <a:off x="0" y="728034"/>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4</a:t>
            </a:r>
            <a:endParaRPr lang="pl-PL" sz="3600" dirty="0"/>
          </a:p>
        </p:txBody>
      </p:sp>
      <p:pic>
        <p:nvPicPr>
          <p:cNvPr id="52" name="Obraz 51">
            <a:extLst>
              <a:ext uri="{FF2B5EF4-FFF2-40B4-BE49-F238E27FC236}">
                <a16:creationId xmlns:a16="http://schemas.microsoft.com/office/drawing/2014/main" id="{15D47756-CAC4-477A-B2EF-FC69059A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777" y="1457159"/>
            <a:ext cx="7074445" cy="5159229"/>
          </a:xfrm>
          <a:prstGeom prst="rect">
            <a:avLst/>
          </a:prstGeom>
          <a:ln>
            <a:noFill/>
          </a:ln>
          <a:effectLst>
            <a:outerShdw blurRad="292100" dist="139700" dir="2700000" algn="tl" rotWithShape="0">
              <a:srgbClr val="333333">
                <a:alpha val="65000"/>
              </a:srgbClr>
            </a:outerShdw>
          </a:effectLst>
        </p:spPr>
      </p:pic>
      <p:sp>
        <p:nvSpPr>
          <p:cNvPr id="54" name="Prostokąt: zaokrąglone rogi 53">
            <a:extLst>
              <a:ext uri="{FF2B5EF4-FFF2-40B4-BE49-F238E27FC236}">
                <a16:creationId xmlns:a16="http://schemas.microsoft.com/office/drawing/2014/main" id="{4F1F814E-08BE-4D54-BE45-1EB6609ED925}"/>
              </a:ext>
            </a:extLst>
          </p:cNvPr>
          <p:cNvSpPr/>
          <p:nvPr/>
        </p:nvSpPr>
        <p:spPr>
          <a:xfrm>
            <a:off x="2743201" y="1541574"/>
            <a:ext cx="6233020" cy="1161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A865DA3E-E31E-4C35-AFC2-6CB0E205290B}"/>
              </a:ext>
            </a:extLst>
          </p:cNvPr>
          <p:cNvSpPr/>
          <p:nvPr/>
        </p:nvSpPr>
        <p:spPr>
          <a:xfrm>
            <a:off x="2558777" y="2771870"/>
            <a:ext cx="5561766" cy="10535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zaokrąglone rogi 61">
            <a:extLst>
              <a:ext uri="{FF2B5EF4-FFF2-40B4-BE49-F238E27FC236}">
                <a16:creationId xmlns:a16="http://schemas.microsoft.com/office/drawing/2014/main" id="{233DFEF1-E60A-4610-94EE-3F3E36187912}"/>
              </a:ext>
            </a:extLst>
          </p:cNvPr>
          <p:cNvSpPr/>
          <p:nvPr/>
        </p:nvSpPr>
        <p:spPr>
          <a:xfrm>
            <a:off x="2558777" y="4194495"/>
            <a:ext cx="7074445" cy="444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zaokrąglone rogi 64">
            <a:extLst>
              <a:ext uri="{FF2B5EF4-FFF2-40B4-BE49-F238E27FC236}">
                <a16:creationId xmlns:a16="http://schemas.microsoft.com/office/drawing/2014/main" id="{F351EB07-51E0-4F68-85E2-D2D16D4A974C}"/>
              </a:ext>
            </a:extLst>
          </p:cNvPr>
          <p:cNvSpPr/>
          <p:nvPr/>
        </p:nvSpPr>
        <p:spPr>
          <a:xfrm>
            <a:off x="2558777" y="4767238"/>
            <a:ext cx="7074445" cy="480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44FEA7A0-A4B6-41FE-9BE1-7696793AD257}"/>
              </a:ext>
            </a:extLst>
          </p:cNvPr>
          <p:cNvSpPr/>
          <p:nvPr/>
        </p:nvSpPr>
        <p:spPr>
          <a:xfrm>
            <a:off x="2558777" y="5317270"/>
            <a:ext cx="7074445" cy="6512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zakrzywiony 5">
            <a:extLst>
              <a:ext uri="{FF2B5EF4-FFF2-40B4-BE49-F238E27FC236}">
                <a16:creationId xmlns:a16="http://schemas.microsoft.com/office/drawing/2014/main" id="{13CAEAB8-B3A0-4E3C-925C-12DD6B62ED35}"/>
              </a:ext>
            </a:extLst>
          </p:cNvPr>
          <p:cNvCxnSpPr>
            <a:stCxn id="10" idx="1"/>
          </p:cNvCxnSpPr>
          <p:nvPr/>
        </p:nvCxnSpPr>
        <p:spPr>
          <a:xfrm rot="10800000">
            <a:off x="8976225" y="2031702"/>
            <a:ext cx="1155189" cy="884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21</a:t>
            </a:fld>
            <a:endParaRPr lang="pl-PL"/>
          </a:p>
        </p:txBody>
      </p:sp>
      <p:cxnSp>
        <p:nvCxnSpPr>
          <p:cNvPr id="5" name="Łącznik prosty ze strzałką 4">
            <a:extLst>
              <a:ext uri="{FF2B5EF4-FFF2-40B4-BE49-F238E27FC236}">
                <a16:creationId xmlns:a16="http://schemas.microsoft.com/office/drawing/2014/main" id="{63CB790A-E7B1-43CB-BF28-72575AA3A35D}"/>
              </a:ext>
            </a:extLst>
          </p:cNvPr>
          <p:cNvCxnSpPr>
            <a:stCxn id="16" idx="3"/>
            <a:endCxn id="59" idx="1"/>
          </p:cNvCxnSpPr>
          <p:nvPr/>
        </p:nvCxnSpPr>
        <p:spPr>
          <a:xfrm>
            <a:off x="2046442" y="2194476"/>
            <a:ext cx="512335" cy="1104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Łącznik prosty ze strzałką 7">
            <a:extLst>
              <a:ext uri="{FF2B5EF4-FFF2-40B4-BE49-F238E27FC236}">
                <a16:creationId xmlns:a16="http://schemas.microsoft.com/office/drawing/2014/main" id="{C84F0370-E67C-472E-ACD5-3A7AC22D98DC}"/>
              </a:ext>
            </a:extLst>
          </p:cNvPr>
          <p:cNvCxnSpPr>
            <a:cxnSpLocks/>
            <a:stCxn id="21" idx="3"/>
            <a:endCxn id="62" idx="1"/>
          </p:cNvCxnSpPr>
          <p:nvPr/>
        </p:nvCxnSpPr>
        <p:spPr>
          <a:xfrm>
            <a:off x="2019221" y="4036774"/>
            <a:ext cx="539556" cy="380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Łącznik prosty ze strzałką 10">
            <a:extLst>
              <a:ext uri="{FF2B5EF4-FFF2-40B4-BE49-F238E27FC236}">
                <a16:creationId xmlns:a16="http://schemas.microsoft.com/office/drawing/2014/main" id="{E984361C-6FAA-4CE3-A914-3FC34B386CD3}"/>
              </a:ext>
            </a:extLst>
          </p:cNvPr>
          <p:cNvCxnSpPr>
            <a:cxnSpLocks/>
            <a:stCxn id="33" idx="3"/>
            <a:endCxn id="68" idx="1"/>
          </p:cNvCxnSpPr>
          <p:nvPr/>
        </p:nvCxnSpPr>
        <p:spPr>
          <a:xfrm flipV="1">
            <a:off x="2046442" y="5642876"/>
            <a:ext cx="512335" cy="1610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prosty ze strzałką 16">
            <a:extLst>
              <a:ext uri="{FF2B5EF4-FFF2-40B4-BE49-F238E27FC236}">
                <a16:creationId xmlns:a16="http://schemas.microsoft.com/office/drawing/2014/main" id="{0BEE758C-3B95-4C73-974B-C376A5193F64}"/>
              </a:ext>
            </a:extLst>
          </p:cNvPr>
          <p:cNvCxnSpPr>
            <a:cxnSpLocks/>
            <a:stCxn id="15" idx="1"/>
          </p:cNvCxnSpPr>
          <p:nvPr/>
        </p:nvCxnSpPr>
        <p:spPr>
          <a:xfrm flipH="1">
            <a:off x="9633222" y="3903535"/>
            <a:ext cx="498191" cy="10879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Łącznik prosty ze strzałką 19">
            <a:extLst>
              <a:ext uri="{FF2B5EF4-FFF2-40B4-BE49-F238E27FC236}">
                <a16:creationId xmlns:a16="http://schemas.microsoft.com/office/drawing/2014/main" id="{8B661158-0B99-4E00-8ADF-02C8FE54715F}"/>
              </a:ext>
            </a:extLst>
          </p:cNvPr>
          <p:cNvCxnSpPr>
            <a:stCxn id="37" idx="1"/>
            <a:endCxn id="68" idx="3"/>
          </p:cNvCxnSpPr>
          <p:nvPr/>
        </p:nvCxnSpPr>
        <p:spPr>
          <a:xfrm flipH="1">
            <a:off x="9633222" y="5642875"/>
            <a:ext cx="49819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94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5902"/>
            <a:ext cx="4696691" cy="1250614"/>
          </a:xfrm>
          <a:prstGeom prst="rect">
            <a:avLst/>
          </a:prstGeom>
        </p:spPr>
      </p:pic>
      <p:sp>
        <p:nvSpPr>
          <p:cNvPr id="10" name="Prostokąt: zaokrąglone rogi 9">
            <a:extLst>
              <a:ext uri="{FF2B5EF4-FFF2-40B4-BE49-F238E27FC236}">
                <a16:creationId xmlns:a16="http://schemas.microsoft.com/office/drawing/2014/main" id="{E4A5B3FA-D99E-44DB-BD71-8BCB0381A66B}"/>
              </a:ext>
            </a:extLst>
          </p:cNvPr>
          <p:cNvSpPr/>
          <p:nvPr/>
        </p:nvSpPr>
        <p:spPr>
          <a:xfrm>
            <a:off x="10176941" y="759956"/>
            <a:ext cx="1946246" cy="11527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sporządzenia protokołu nie może być wcześniejsza niż data złożenia wniosku przez producenta rolnego, data lustracji </a:t>
            </a:r>
            <a:r>
              <a:rPr lang="pl-PL" sz="1100" dirty="0">
                <a:solidFill>
                  <a:schemeClr val="tx1"/>
                </a:solidFill>
                <a:latin typeface="Times New Roman" panose="02020603050405020304" pitchFamily="18" charset="0"/>
                <a:cs typeface="Times New Roman" panose="02020603050405020304" pitchFamily="18" charset="0"/>
              </a:rPr>
              <a:t>i</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data wystąpienia zjawiska</a:t>
            </a:r>
          </a:p>
        </p:txBody>
      </p:sp>
      <p:sp>
        <p:nvSpPr>
          <p:cNvPr id="17" name="Prostokąt: zaokrąglone rogi 16">
            <a:extLst>
              <a:ext uri="{FF2B5EF4-FFF2-40B4-BE49-F238E27FC236}">
                <a16:creationId xmlns:a16="http://schemas.microsoft.com/office/drawing/2014/main" id="{6B6B0121-874E-4E82-9A17-B09043EBB133}"/>
              </a:ext>
            </a:extLst>
          </p:cNvPr>
          <p:cNvSpPr/>
          <p:nvPr/>
        </p:nvSpPr>
        <p:spPr>
          <a:xfrm>
            <a:off x="38358" y="1142982"/>
            <a:ext cx="2211133" cy="1028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przy podpisie rolnika nie może być wcześniejsza niż data złożenia wniosku, data lustracji, data wystąpienia zjawiska i data sporządzenia protokołu</a:t>
            </a:r>
          </a:p>
        </p:txBody>
      </p:sp>
      <p:sp>
        <p:nvSpPr>
          <p:cNvPr id="21" name="Prostokąt: zaokrąglone rogi 20">
            <a:extLst>
              <a:ext uri="{FF2B5EF4-FFF2-40B4-BE49-F238E27FC236}">
                <a16:creationId xmlns:a16="http://schemas.microsoft.com/office/drawing/2014/main" id="{040E6F08-F4F5-45CE-87A4-0D3C3749C109}"/>
              </a:ext>
            </a:extLst>
          </p:cNvPr>
          <p:cNvSpPr/>
          <p:nvPr/>
        </p:nvSpPr>
        <p:spPr>
          <a:xfrm>
            <a:off x="10176941" y="2114024"/>
            <a:ext cx="1946246" cy="12834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Podpisy członków komisji muszą być czytelne tzn. pełne imię i nazwisko umożliwiające rozczytanie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zgodne z osobami podanymi na stronie 1, które dokonały lustracji</a:t>
            </a:r>
          </a:p>
        </p:txBody>
      </p:sp>
      <p:sp>
        <p:nvSpPr>
          <p:cNvPr id="26" name="Prostokąt: zaokrąglone rogi 25">
            <a:extLst>
              <a:ext uri="{FF2B5EF4-FFF2-40B4-BE49-F238E27FC236}">
                <a16:creationId xmlns:a16="http://schemas.microsoft.com/office/drawing/2014/main" id="{8FCD3752-0089-476A-AD7B-72C01939583C}"/>
              </a:ext>
            </a:extLst>
          </p:cNvPr>
          <p:cNvSpPr/>
          <p:nvPr/>
        </p:nvSpPr>
        <p:spPr>
          <a:xfrm>
            <a:off x="38358" y="4397099"/>
            <a:ext cx="2259135" cy="23918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został sporządzony protokół łączony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wystąpieniem minimum 2 zjawisk, 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wymienić zjawisko/a oraz datę/y wystąpienia poszczególnego/</a:t>
            </a:r>
            <a:r>
              <a:rPr lang="pl-PL" sz="1100" dirty="0" err="1">
                <a:solidFill>
                  <a:schemeClr val="tx1"/>
                </a:solidFill>
                <a:latin typeface="Times New Roman" panose="02020603050405020304" pitchFamily="18" charset="0"/>
                <a:cs typeface="Times New Roman" panose="02020603050405020304" pitchFamily="18" charset="0"/>
              </a:rPr>
              <a:t>ych</a:t>
            </a:r>
            <a:r>
              <a:rPr lang="pl-PL" sz="1100" dirty="0">
                <a:solidFill>
                  <a:schemeClr val="tx1"/>
                </a:solidFill>
                <a:latin typeface="Times New Roman" panose="02020603050405020304" pitchFamily="18" charset="0"/>
                <a:cs typeface="Times New Roman" panose="02020603050405020304" pitchFamily="18" charset="0"/>
              </a:rPr>
              <a:t> zjawisk.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odnotować również odmowę podpisu protokołu przez rolnika, jak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wszelkiego rodzaju uwagi odnośnie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9" name="Prostokąt 28">
            <a:extLst>
              <a:ext uri="{FF2B5EF4-FFF2-40B4-BE49-F238E27FC236}">
                <a16:creationId xmlns:a16="http://schemas.microsoft.com/office/drawing/2014/main" id="{B5BE258E-F8AF-46EC-A82C-545FD0A863B3}"/>
              </a:ext>
            </a:extLst>
          </p:cNvPr>
          <p:cNvSpPr/>
          <p:nvPr/>
        </p:nvSpPr>
        <p:spPr>
          <a:xfrm>
            <a:off x="-68813" y="834676"/>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5</a:t>
            </a:r>
            <a:endParaRPr lang="pl-PL" sz="3600" dirty="0"/>
          </a:p>
        </p:txBody>
      </p:sp>
      <p:sp>
        <p:nvSpPr>
          <p:cNvPr id="25" name="Prostokąt: zaokrąglone rogi 24">
            <a:extLst>
              <a:ext uri="{FF2B5EF4-FFF2-40B4-BE49-F238E27FC236}">
                <a16:creationId xmlns:a16="http://schemas.microsoft.com/office/drawing/2014/main" id="{B169EF65-826E-4593-84FB-E88E9DF7DB1D}"/>
              </a:ext>
            </a:extLst>
          </p:cNvPr>
          <p:cNvSpPr/>
          <p:nvPr/>
        </p:nvSpPr>
        <p:spPr>
          <a:xfrm>
            <a:off x="38358" y="2233514"/>
            <a:ext cx="2259136" cy="2101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Czytelny podpis tzn. pełne imię i nazwisko umożliwiające rozczytanie.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podpisania protokołu przez inną osobę niż wskazana na stronie 1 protokołu  należy dołączyć upoważnienia. Upoważnienie w oryginale lub kopii potwierdzonej za zgodność z oryginałem dołącza się do protokołu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8" name="Prostokąt: zaokrąglone rogi 47">
            <a:extLst>
              <a:ext uri="{FF2B5EF4-FFF2-40B4-BE49-F238E27FC236}">
                <a16:creationId xmlns:a16="http://schemas.microsoft.com/office/drawing/2014/main" id="{4461EE61-3D4A-4214-9B38-33D798DA35CA}"/>
              </a:ext>
            </a:extLst>
          </p:cNvPr>
          <p:cNvSpPr/>
          <p:nvPr/>
        </p:nvSpPr>
        <p:spPr>
          <a:xfrm>
            <a:off x="3246539" y="2903516"/>
            <a:ext cx="1048624" cy="121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p:cNvSpPr/>
          <p:nvPr/>
        </p:nvSpPr>
        <p:spPr>
          <a:xfrm>
            <a:off x="9595824" y="3969961"/>
            <a:ext cx="2527363" cy="1754326"/>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endParaRPr lang="pl-PL" sz="1200" b="1" dirty="0">
              <a:solidFill>
                <a:srgbClr val="FF0000"/>
              </a:solidFill>
              <a:latin typeface="Times New Roman" panose="02020603050405020304" pitchFamily="18" charset="0"/>
              <a:cs typeface="Times New Roman" panose="02020603050405020304" pitchFamily="18" charset="0"/>
            </a:endParaRPr>
          </a:p>
          <a:p>
            <a:pPr algn="ctr"/>
            <a:r>
              <a:rPr lang="pl-PL" sz="1200" b="1" dirty="0">
                <a:solidFill>
                  <a:srgbClr val="FF0000"/>
                </a:solidFill>
                <a:latin typeface="Times New Roman" panose="02020603050405020304" pitchFamily="18" charset="0"/>
                <a:cs typeface="Times New Roman" panose="02020603050405020304" pitchFamily="18" charset="0"/>
              </a:rPr>
              <a:t>W przypadku gdy producent rolny odmawia podpisania wniosku, protokół powinien zostać podpisany przez członków komisji, natomiast w polu uwagi powinno zostać odnotowane, że producent rolny odmówił podpisania protokołu.</a:t>
            </a:r>
            <a:endParaRPr lang="pl-PL" sz="1400" b="1" dirty="0">
              <a:solidFill>
                <a:srgbClr val="FF0000"/>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1F34C65A-A829-4CBB-8A52-75ECECBF2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766" y="1419977"/>
            <a:ext cx="6596467" cy="4614167"/>
          </a:xfrm>
          <a:prstGeom prst="rect">
            <a:avLst/>
          </a:prstGeom>
          <a:ln>
            <a:noFill/>
          </a:ln>
          <a:effectLst>
            <a:outerShdw blurRad="292100" dist="139700" dir="2700000" algn="tl" rotWithShape="0">
              <a:srgbClr val="333333">
                <a:alpha val="65000"/>
              </a:srgbClr>
            </a:outerShdw>
          </a:effectLst>
        </p:spPr>
      </p:pic>
      <p:sp>
        <p:nvSpPr>
          <p:cNvPr id="6" name="Prostokąt: zaokrąglone rogi 5">
            <a:extLst>
              <a:ext uri="{FF2B5EF4-FFF2-40B4-BE49-F238E27FC236}">
                <a16:creationId xmlns:a16="http://schemas.microsoft.com/office/drawing/2014/main" id="{292DBC4C-3A5A-4AAF-B06E-7BBDD106CF5A}"/>
              </a:ext>
            </a:extLst>
          </p:cNvPr>
          <p:cNvSpPr/>
          <p:nvPr/>
        </p:nvSpPr>
        <p:spPr>
          <a:xfrm>
            <a:off x="4874004" y="1822455"/>
            <a:ext cx="1493240" cy="3487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EE6C4552-016E-4CC4-866F-A555F0760C30}"/>
              </a:ext>
            </a:extLst>
          </p:cNvPr>
          <p:cNvSpPr/>
          <p:nvPr/>
        </p:nvSpPr>
        <p:spPr>
          <a:xfrm>
            <a:off x="2945934" y="2377116"/>
            <a:ext cx="1995182" cy="526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26343A50-B49D-4F5C-B37B-8980DE7F1612}"/>
              </a:ext>
            </a:extLst>
          </p:cNvPr>
          <p:cNvSpPr/>
          <p:nvPr/>
        </p:nvSpPr>
        <p:spPr>
          <a:xfrm>
            <a:off x="3363985" y="2676952"/>
            <a:ext cx="1175602" cy="1449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5CB29DF3-F70F-432E-AC25-5428B9A9E29B}"/>
              </a:ext>
            </a:extLst>
          </p:cNvPr>
          <p:cNvSpPr/>
          <p:nvPr/>
        </p:nvSpPr>
        <p:spPr>
          <a:xfrm>
            <a:off x="2845769" y="3860655"/>
            <a:ext cx="2154070" cy="12398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023F1E5E-E4E4-40EB-ADE8-93F87926644B}"/>
              </a:ext>
            </a:extLst>
          </p:cNvPr>
          <p:cNvSpPr/>
          <p:nvPr/>
        </p:nvSpPr>
        <p:spPr>
          <a:xfrm>
            <a:off x="5789801" y="3860655"/>
            <a:ext cx="3604432" cy="108046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D010396B-EA1F-49D7-B5B4-6C464387CB01}"/>
              </a:ext>
            </a:extLst>
          </p:cNvPr>
          <p:cNvSpPr/>
          <p:nvPr/>
        </p:nvSpPr>
        <p:spPr>
          <a:xfrm>
            <a:off x="5202573" y="2236764"/>
            <a:ext cx="3949816" cy="119223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20">
            <a:extLst>
              <a:ext uri="{FF2B5EF4-FFF2-40B4-BE49-F238E27FC236}">
                <a16:creationId xmlns:a16="http://schemas.microsoft.com/office/drawing/2014/main" id="{0AAEECCD-4238-456C-9E0B-3D122ABA43BD}"/>
              </a:ext>
            </a:extLst>
          </p:cNvPr>
          <p:cNvSpPr/>
          <p:nvPr/>
        </p:nvSpPr>
        <p:spPr>
          <a:xfrm>
            <a:off x="6642994" y="5372771"/>
            <a:ext cx="1881268" cy="5327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 pola uzupełnia wojewoda</a:t>
            </a:r>
          </a:p>
        </p:txBody>
      </p:sp>
      <p:cxnSp>
        <p:nvCxnSpPr>
          <p:cNvPr id="24" name="Łącznik prosty ze strzałką 23">
            <a:extLst>
              <a:ext uri="{FF2B5EF4-FFF2-40B4-BE49-F238E27FC236}">
                <a16:creationId xmlns:a16="http://schemas.microsoft.com/office/drawing/2014/main" id="{CD1FAF77-BE99-4C27-B22A-36B962406BA0}"/>
              </a:ext>
            </a:extLst>
          </p:cNvPr>
          <p:cNvCxnSpPr>
            <a:stCxn id="17" idx="3"/>
            <a:endCxn id="31" idx="0"/>
          </p:cNvCxnSpPr>
          <p:nvPr/>
        </p:nvCxnSpPr>
        <p:spPr>
          <a:xfrm>
            <a:off x="2249491" y="1657102"/>
            <a:ext cx="1702295" cy="1019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D01C6050-1D31-4936-90CC-035570CFCEE1}"/>
              </a:ext>
            </a:extLst>
          </p:cNvPr>
          <p:cNvCxnSpPr>
            <a:cxnSpLocks/>
            <a:stCxn id="25" idx="3"/>
            <a:endCxn id="30" idx="1"/>
          </p:cNvCxnSpPr>
          <p:nvPr/>
        </p:nvCxnSpPr>
        <p:spPr>
          <a:xfrm flipV="1">
            <a:off x="2297494" y="2640316"/>
            <a:ext cx="648440" cy="64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6AED7601-00CD-4F73-B9E5-F651B02C9871}"/>
              </a:ext>
            </a:extLst>
          </p:cNvPr>
          <p:cNvCxnSpPr>
            <a:stCxn id="26" idx="3"/>
          </p:cNvCxnSpPr>
          <p:nvPr/>
        </p:nvCxnSpPr>
        <p:spPr>
          <a:xfrm flipV="1">
            <a:off x="2297493" y="4450147"/>
            <a:ext cx="1623974" cy="11428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3EBA0E88-2015-4268-9292-CB6D4B7517CE}"/>
              </a:ext>
            </a:extLst>
          </p:cNvPr>
          <p:cNvCxnSpPr>
            <a:stCxn id="10" idx="1"/>
            <a:endCxn id="6" idx="3"/>
          </p:cNvCxnSpPr>
          <p:nvPr/>
        </p:nvCxnSpPr>
        <p:spPr>
          <a:xfrm flipH="1">
            <a:off x="6367244" y="1336323"/>
            <a:ext cx="3809697" cy="6605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Łącznik prosty ze strzałką 39">
            <a:extLst>
              <a:ext uri="{FF2B5EF4-FFF2-40B4-BE49-F238E27FC236}">
                <a16:creationId xmlns:a16="http://schemas.microsoft.com/office/drawing/2014/main" id="{4F8A2F30-22AA-4EE1-A481-E7C66C7CC892}"/>
              </a:ext>
            </a:extLst>
          </p:cNvPr>
          <p:cNvCxnSpPr>
            <a:stCxn id="21" idx="1"/>
          </p:cNvCxnSpPr>
          <p:nvPr/>
        </p:nvCxnSpPr>
        <p:spPr>
          <a:xfrm flipH="1">
            <a:off x="7289462" y="2755756"/>
            <a:ext cx="2887479" cy="87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prosty ze strzałką 44">
            <a:extLst>
              <a:ext uri="{FF2B5EF4-FFF2-40B4-BE49-F238E27FC236}">
                <a16:creationId xmlns:a16="http://schemas.microsoft.com/office/drawing/2014/main" id="{311D10B9-9754-4710-ABF7-AB3B36D98C45}"/>
              </a:ext>
            </a:extLst>
          </p:cNvPr>
          <p:cNvCxnSpPr>
            <a:stCxn id="42" idx="0"/>
          </p:cNvCxnSpPr>
          <p:nvPr/>
        </p:nvCxnSpPr>
        <p:spPr>
          <a:xfrm flipV="1">
            <a:off x="7583628" y="4321477"/>
            <a:ext cx="0" cy="1051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49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2562" y="2360831"/>
            <a:ext cx="10300855" cy="2764848"/>
          </a:xfrm>
        </p:spPr>
        <p:txBody>
          <a:bodyPr>
            <a:normAutofit/>
          </a:bodyPr>
          <a:lstStyle/>
          <a:p>
            <a:pPr marL="0" indent="0" algn="just">
              <a:buNone/>
            </a:pPr>
            <a:r>
              <a:rPr lang="pl-PL" sz="1800" dirty="0">
                <a:latin typeface="Times New Roman" panose="02020603050405020304" pitchFamily="18" charset="0"/>
                <a:cs typeface="Times New Roman" panose="02020603050405020304" pitchFamily="18" charset="0"/>
              </a:rPr>
              <a:t>Załączniki stanowią integralną część protokołu. </a:t>
            </a:r>
          </a:p>
          <a:p>
            <a:pPr marL="0" indent="0" algn="just">
              <a:buNone/>
            </a:pPr>
            <a:r>
              <a:rPr lang="pl-PL" sz="1800" dirty="0">
                <a:latin typeface="Times New Roman" panose="02020603050405020304" pitchFamily="18" charset="0"/>
                <a:cs typeface="Times New Roman" panose="02020603050405020304" pitchFamily="18" charset="0"/>
              </a:rPr>
              <a:t>Do protokołu należy dołączyć TYLKO załączniki z wyliczeniami komisji dotyczącymi prowadzonej produkcji i oszacowania szkód. </a:t>
            </a:r>
          </a:p>
          <a:p>
            <a:pPr marL="0" indent="0" algn="just">
              <a:buNone/>
            </a:pPr>
            <a:r>
              <a:rPr lang="pl-PL" sz="1800" u="sng" dirty="0">
                <a:latin typeface="Times New Roman" panose="02020603050405020304" pitchFamily="18" charset="0"/>
                <a:cs typeface="Times New Roman" panose="02020603050405020304" pitchFamily="18" charset="0"/>
              </a:rPr>
              <a:t>Nie dołącza się </a:t>
            </a:r>
            <a:r>
              <a:rPr lang="pl-PL" sz="1800" dirty="0">
                <a:latin typeface="Times New Roman" panose="02020603050405020304" pitchFamily="18" charset="0"/>
                <a:cs typeface="Times New Roman" panose="02020603050405020304" pitchFamily="18" charset="0"/>
              </a:rPr>
              <a:t>do protokołu załączników, które nie są wypełnione z uwagi na charakter prowadzonej przez producenta rolnego produkcji czy charakteru szkód.</a:t>
            </a:r>
          </a:p>
        </p:txBody>
      </p:sp>
      <p:pic>
        <p:nvPicPr>
          <p:cNvPr id="5" name="Obraz 4">
            <a:extLst>
              <a:ext uri="{FF2B5EF4-FFF2-40B4-BE49-F238E27FC236}">
                <a16:creationId xmlns:a16="http://schemas.microsoft.com/office/drawing/2014/main" id="{A8CDCEDD-CFF1-4992-9C82-A316DB06C274}"/>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23</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Wypełnianie protokołu z szacowania strat – załączniki</a:t>
            </a:r>
          </a:p>
        </p:txBody>
      </p:sp>
    </p:spTree>
    <p:extLst>
      <p:ext uri="{BB962C8B-B14F-4D97-AF65-F5344CB8AC3E}">
        <p14:creationId xmlns:p14="http://schemas.microsoft.com/office/powerpoint/2010/main" val="398860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e rogi 9">
            <a:extLst>
              <a:ext uri="{FF2B5EF4-FFF2-40B4-BE49-F238E27FC236}">
                <a16:creationId xmlns:a16="http://schemas.microsoft.com/office/drawing/2014/main" id="{E6D119A9-A5E0-407E-A781-D365F6C27FC5}"/>
              </a:ext>
            </a:extLst>
          </p:cNvPr>
          <p:cNvSpPr/>
          <p:nvPr/>
        </p:nvSpPr>
        <p:spPr>
          <a:xfrm>
            <a:off x="9971108" y="217330"/>
            <a:ext cx="2131752" cy="744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zwrócić uwagę czy w  tym miejscu jest odpowiedni dla województwa mazowieckiego region FADN  </a:t>
            </a:r>
            <a:r>
              <a:rPr lang="pl-PL" sz="1100" b="1" dirty="0">
                <a:solidFill>
                  <a:schemeClr val="tx1"/>
                </a:solidFill>
                <a:latin typeface="Times New Roman" panose="02020603050405020304" pitchFamily="18" charset="0"/>
                <a:cs typeface="Times New Roman" panose="02020603050405020304" pitchFamily="18" charset="0"/>
              </a:rPr>
              <a:t>C</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7" name="Prostokąt: zaokrąglone rogi 16">
            <a:extLst>
              <a:ext uri="{FF2B5EF4-FFF2-40B4-BE49-F238E27FC236}">
                <a16:creationId xmlns:a16="http://schemas.microsoft.com/office/drawing/2014/main" id="{59663FEF-CF26-422A-BB0E-B9177E8808C6}"/>
              </a:ext>
            </a:extLst>
          </p:cNvPr>
          <p:cNvSpPr/>
          <p:nvPr/>
        </p:nvSpPr>
        <p:spPr>
          <a:xfrm>
            <a:off x="69008" y="1583861"/>
            <a:ext cx="2176469" cy="768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należy wybrać poprzez rozwinięcie paska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wprowadzonymi do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19F1EA0F-FD76-4F9D-880A-43DF49B03677}"/>
              </a:ext>
            </a:extLst>
          </p:cNvPr>
          <p:cNvSpPr/>
          <p:nvPr/>
        </p:nvSpPr>
        <p:spPr>
          <a:xfrm>
            <a:off x="50679" y="2461739"/>
            <a:ext cx="2188687" cy="80056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Powierzchnię upraw rolnych należy uzupełnić na podstawie danych we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Prostokąt: zaokrąglone rogi 25">
            <a:extLst>
              <a:ext uri="{FF2B5EF4-FFF2-40B4-BE49-F238E27FC236}">
                <a16:creationId xmlns:a16="http://schemas.microsoft.com/office/drawing/2014/main" id="{C67D47A4-71BA-411B-8208-CB20F1BCE95B}"/>
              </a:ext>
            </a:extLst>
          </p:cNvPr>
          <p:cNvSpPr/>
          <p:nvPr/>
        </p:nvSpPr>
        <p:spPr>
          <a:xfrm>
            <a:off x="56789" y="3351802"/>
            <a:ext cx="2188687" cy="8377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4 - 7 uzupełniane są automatycznie po wyborze danej uprawy oraz podaniu powierzchni uprawy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04E523CB-FDD7-46C8-9578-025E7226703F}"/>
              </a:ext>
            </a:extLst>
          </p:cNvPr>
          <p:cNvSpPr/>
          <p:nvPr/>
        </p:nvSpPr>
        <p:spPr>
          <a:xfrm>
            <a:off x="56790" y="4313969"/>
            <a:ext cx="2176467" cy="28899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wpisać procent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4CCB7EF4-522A-4C3C-AFE4-8C708CAB931B}"/>
              </a:ext>
            </a:extLst>
          </p:cNvPr>
          <p:cNvSpPr/>
          <p:nvPr/>
        </p:nvSpPr>
        <p:spPr>
          <a:xfrm>
            <a:off x="10008911" y="4399120"/>
            <a:ext cx="2097362" cy="10148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wypełniamy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spełniania warunków określonych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 Slajd 31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5" name="Prostokąt: zaokrąglone rogi 74">
            <a:extLst>
              <a:ext uri="{FF2B5EF4-FFF2-40B4-BE49-F238E27FC236}">
                <a16:creationId xmlns:a16="http://schemas.microsoft.com/office/drawing/2014/main" id="{5A02F325-CF06-44A5-8EAA-4F453D525078}"/>
              </a:ext>
            </a:extLst>
          </p:cNvPr>
          <p:cNvSpPr/>
          <p:nvPr/>
        </p:nvSpPr>
        <p:spPr>
          <a:xfrm>
            <a:off x="10008911" y="3613614"/>
            <a:ext cx="2097362" cy="69368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Dane wyliczają się automatycznie w trakcie uzupełniania załącznika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1" name="Prostokąt: zaokrąglone rogi 90">
            <a:extLst>
              <a:ext uri="{FF2B5EF4-FFF2-40B4-BE49-F238E27FC236}">
                <a16:creationId xmlns:a16="http://schemas.microsoft.com/office/drawing/2014/main" id="{ACF2DE4B-2717-4181-AC2C-602B054D1C13}"/>
              </a:ext>
            </a:extLst>
          </p:cNvPr>
          <p:cNvSpPr/>
          <p:nvPr/>
        </p:nvSpPr>
        <p:spPr>
          <a:xfrm>
            <a:off x="10008911" y="2879060"/>
            <a:ext cx="2097362" cy="6512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Kolumna uzupełnia się automatycznie dla upraw ze stratami powyżej 70%</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4" name="Prostokąt: zaokrąglone rogi 93">
            <a:extLst>
              <a:ext uri="{FF2B5EF4-FFF2-40B4-BE49-F238E27FC236}">
                <a16:creationId xmlns:a16="http://schemas.microsoft.com/office/drawing/2014/main" id="{084C7758-CB88-47AA-8606-1C3C6DC0F046}"/>
              </a:ext>
            </a:extLst>
          </p:cNvPr>
          <p:cNvSpPr/>
          <p:nvPr/>
        </p:nvSpPr>
        <p:spPr>
          <a:xfrm>
            <a:off x="9971108" y="1045050"/>
            <a:ext cx="2131782" cy="1745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kiedy producent rolny jest w stanie udokumentować koszty jakie poniósł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niezebraniem plonów.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solidFill>
                <a:latin typeface="Times New Roman" panose="02020603050405020304" pitchFamily="18" charset="0"/>
                <a:cs typeface="Times New Roman" panose="02020603050405020304" pitchFamily="18" charset="0"/>
              </a:rPr>
              <a:t>UWAGA!</a:t>
            </a:r>
            <a:r>
              <a:rPr lang="pl-PL" sz="1100" dirty="0">
                <a:solidFill>
                  <a:schemeClr val="tx1"/>
                </a:solidFill>
                <a:latin typeface="Times New Roman" panose="02020603050405020304" pitchFamily="18" charset="0"/>
                <a:cs typeface="Times New Roman" panose="02020603050405020304" pitchFamily="18" charset="0"/>
              </a:rPr>
              <a:t> Kwota w kolumnie 13 nie może być większa od kwoty w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0" name="Prostokąt: zaokrąglone rogi 109">
            <a:extLst>
              <a:ext uri="{FF2B5EF4-FFF2-40B4-BE49-F238E27FC236}">
                <a16:creationId xmlns:a16="http://schemas.microsoft.com/office/drawing/2014/main" id="{75F23362-D9FC-46F1-ACD1-3C9B88FBEAB4}"/>
              </a:ext>
            </a:extLst>
          </p:cNvPr>
          <p:cNvSpPr/>
          <p:nvPr/>
        </p:nvSpPr>
        <p:spPr>
          <a:xfrm>
            <a:off x="56790" y="4722758"/>
            <a:ext cx="2176467" cy="8393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Załącznik 1b należy wypełnić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gdy w protokole ujęte zostaną straty z protokołu z innego województwa. Slajd 21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4" name="Prostokąt: zaokrąglone rogi 113">
            <a:extLst>
              <a:ext uri="{FF2B5EF4-FFF2-40B4-BE49-F238E27FC236}">
                <a16:creationId xmlns:a16="http://schemas.microsoft.com/office/drawing/2014/main" id="{3E16AFF8-2834-4362-9FD6-FF299E5A8D79}"/>
              </a:ext>
            </a:extLst>
          </p:cNvPr>
          <p:cNvSpPr/>
          <p:nvPr/>
        </p:nvSpPr>
        <p:spPr>
          <a:xfrm>
            <a:off x="10005498" y="5496493"/>
            <a:ext cx="2097362" cy="829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producenta rolnego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Tytuł 1">
            <a:extLst>
              <a:ext uri="{FF2B5EF4-FFF2-40B4-BE49-F238E27FC236}">
                <a16:creationId xmlns:a16="http://schemas.microsoft.com/office/drawing/2014/main" id="{CAD5A120-3F00-4A3D-A226-92BB28E4E46E}"/>
              </a:ext>
            </a:extLst>
          </p:cNvPr>
          <p:cNvSpPr txBox="1">
            <a:spLocks/>
          </p:cNvSpPr>
          <p:nvPr/>
        </p:nvSpPr>
        <p:spPr>
          <a:xfrm>
            <a:off x="0" y="164832"/>
            <a:ext cx="11887199" cy="50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latin typeface="Times New Roman" panose="02020603050405020304" pitchFamily="18" charset="0"/>
                <a:cs typeface="Times New Roman" panose="02020603050405020304" pitchFamily="18" charset="0"/>
              </a:rPr>
              <a:t>Załącznik 1 - szkody w produkcji roślinnej</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24</a:t>
            </a:fld>
            <a:endParaRPr lang="pl-PL"/>
          </a:p>
        </p:txBody>
      </p:sp>
      <p:sp>
        <p:nvSpPr>
          <p:cNvPr id="62" name="Prostokąt: zaokrąglone rogi 113">
            <a:extLst>
              <a:ext uri="{FF2B5EF4-FFF2-40B4-BE49-F238E27FC236}">
                <a16:creationId xmlns:a16="http://schemas.microsoft.com/office/drawing/2014/main" id="{3E16AFF8-2834-4362-9FD6-FF299E5A8D79}"/>
              </a:ext>
            </a:extLst>
          </p:cNvPr>
          <p:cNvSpPr/>
          <p:nvPr/>
        </p:nvSpPr>
        <p:spPr>
          <a:xfrm>
            <a:off x="56791" y="5671033"/>
            <a:ext cx="2188685" cy="9794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0" name="Prostokąt: zaokrąglone rogi 27">
            <a:extLst>
              <a:ext uri="{FF2B5EF4-FFF2-40B4-BE49-F238E27FC236}">
                <a16:creationId xmlns:a16="http://schemas.microsoft.com/office/drawing/2014/main" id="{04E523CB-FDD7-46C8-9578-025E7226703F}"/>
              </a:ext>
            </a:extLst>
          </p:cNvPr>
          <p:cNvSpPr/>
          <p:nvPr/>
        </p:nvSpPr>
        <p:spPr>
          <a:xfrm>
            <a:off x="69009" y="742254"/>
            <a:ext cx="2164247" cy="7492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To pole uzupełnia się automatycznie ze strony 1 protokołu. Imię i nazwisko producenta rolnego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050357EA-9C27-47DB-AA0D-9A27E029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30" y="1129742"/>
            <a:ext cx="7201740" cy="4801160"/>
          </a:xfrm>
          <a:prstGeom prst="rect">
            <a:avLst/>
          </a:prstGeom>
          <a:ln>
            <a:noFill/>
          </a:ln>
          <a:effectLst>
            <a:outerShdw blurRad="292100" dist="139700" dir="2700000" algn="tl" rotWithShape="0">
              <a:srgbClr val="333333">
                <a:alpha val="65000"/>
              </a:srgbClr>
            </a:outerShdw>
          </a:effectLst>
        </p:spPr>
      </p:pic>
      <p:sp>
        <p:nvSpPr>
          <p:cNvPr id="5" name="Prostokąt: zaokrąglone rogi 4">
            <a:extLst>
              <a:ext uri="{FF2B5EF4-FFF2-40B4-BE49-F238E27FC236}">
                <a16:creationId xmlns:a16="http://schemas.microsoft.com/office/drawing/2014/main" id="{E64ED7B6-7A54-496B-BABC-19147012ACC9}"/>
              </a:ext>
            </a:extLst>
          </p:cNvPr>
          <p:cNvSpPr/>
          <p:nvPr/>
        </p:nvSpPr>
        <p:spPr>
          <a:xfrm>
            <a:off x="3246539" y="1182848"/>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75BA4F8B-0A2F-4641-AB98-DAA34904C045}"/>
              </a:ext>
            </a:extLst>
          </p:cNvPr>
          <p:cNvSpPr/>
          <p:nvPr/>
        </p:nvSpPr>
        <p:spPr>
          <a:xfrm>
            <a:off x="2601983" y="1395345"/>
            <a:ext cx="1282119"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zaokrąglone rogi 50">
            <a:extLst>
              <a:ext uri="{FF2B5EF4-FFF2-40B4-BE49-F238E27FC236}">
                <a16:creationId xmlns:a16="http://schemas.microsoft.com/office/drawing/2014/main" id="{C055C7B1-98A9-4893-8FEF-025859E69AD9}"/>
              </a:ext>
            </a:extLst>
          </p:cNvPr>
          <p:cNvSpPr/>
          <p:nvPr/>
        </p:nvSpPr>
        <p:spPr>
          <a:xfrm>
            <a:off x="3899997" y="1395345"/>
            <a:ext cx="428722"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zaokrąglone rogi 51">
            <a:extLst>
              <a:ext uri="{FF2B5EF4-FFF2-40B4-BE49-F238E27FC236}">
                <a16:creationId xmlns:a16="http://schemas.microsoft.com/office/drawing/2014/main" id="{4F51FCAA-D7A1-44B7-B599-44668C713B8F}"/>
              </a:ext>
            </a:extLst>
          </p:cNvPr>
          <p:cNvSpPr/>
          <p:nvPr/>
        </p:nvSpPr>
        <p:spPr>
          <a:xfrm>
            <a:off x="4328719" y="1395571"/>
            <a:ext cx="155196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3008DD23-5A45-4D69-9B1C-2BA3D92434D4}"/>
              </a:ext>
            </a:extLst>
          </p:cNvPr>
          <p:cNvSpPr/>
          <p:nvPr/>
        </p:nvSpPr>
        <p:spPr>
          <a:xfrm>
            <a:off x="5909443" y="1395345"/>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rostokąt: zaokrąglone rogi 53">
            <a:extLst>
              <a:ext uri="{FF2B5EF4-FFF2-40B4-BE49-F238E27FC236}">
                <a16:creationId xmlns:a16="http://schemas.microsoft.com/office/drawing/2014/main" id="{3B546F2F-9B55-4917-9D86-B8DCADEEC783}"/>
              </a:ext>
            </a:extLst>
          </p:cNvPr>
          <p:cNvSpPr/>
          <p:nvPr/>
        </p:nvSpPr>
        <p:spPr>
          <a:xfrm>
            <a:off x="6253392" y="1395345"/>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zaokrąglone rogi 54">
            <a:extLst>
              <a:ext uri="{FF2B5EF4-FFF2-40B4-BE49-F238E27FC236}">
                <a16:creationId xmlns:a16="http://schemas.microsoft.com/office/drawing/2014/main" id="{29919C4C-DB87-4EDF-A5A7-EDD7CF55E46B}"/>
              </a:ext>
            </a:extLst>
          </p:cNvPr>
          <p:cNvSpPr/>
          <p:nvPr/>
        </p:nvSpPr>
        <p:spPr>
          <a:xfrm>
            <a:off x="7442432" y="1184246"/>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64022EF3-663B-4785-B436-12EC5AA0760D}"/>
              </a:ext>
            </a:extLst>
          </p:cNvPr>
          <p:cNvSpPr/>
          <p:nvPr/>
        </p:nvSpPr>
        <p:spPr>
          <a:xfrm>
            <a:off x="6710711" y="1395570"/>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2BF468F8-8481-4BFE-93F6-728907EE7997}"/>
              </a:ext>
            </a:extLst>
          </p:cNvPr>
          <p:cNvSpPr/>
          <p:nvPr/>
        </p:nvSpPr>
        <p:spPr>
          <a:xfrm>
            <a:off x="7189766" y="1399516"/>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5D596541-62F3-4EFD-AA97-9DE768BAB6DE}"/>
              </a:ext>
            </a:extLst>
          </p:cNvPr>
          <p:cNvSpPr/>
          <p:nvPr/>
        </p:nvSpPr>
        <p:spPr>
          <a:xfrm>
            <a:off x="7585925" y="1399516"/>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AAF28A4-D7B5-42EE-B8AA-BC294B71C68E}"/>
              </a:ext>
            </a:extLst>
          </p:cNvPr>
          <p:cNvSpPr/>
          <p:nvPr/>
        </p:nvSpPr>
        <p:spPr>
          <a:xfrm>
            <a:off x="7908812" y="1395569"/>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67C04140-5344-4D7A-AA0E-F1ADD31148EE}"/>
              </a:ext>
            </a:extLst>
          </p:cNvPr>
          <p:cNvSpPr/>
          <p:nvPr/>
        </p:nvSpPr>
        <p:spPr>
          <a:xfrm>
            <a:off x="8253663" y="1395568"/>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C9F7C396-625D-471F-B2F6-A9E2B2DB3ED8}"/>
              </a:ext>
            </a:extLst>
          </p:cNvPr>
          <p:cNvSpPr/>
          <p:nvPr/>
        </p:nvSpPr>
        <p:spPr>
          <a:xfrm>
            <a:off x="2482910" y="4414053"/>
            <a:ext cx="5184628" cy="1044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451BAB54-FA28-4564-8712-E9886B30E07E}"/>
              </a:ext>
            </a:extLst>
          </p:cNvPr>
          <p:cNvSpPr/>
          <p:nvPr/>
        </p:nvSpPr>
        <p:spPr>
          <a:xfrm>
            <a:off x="2541885" y="5489317"/>
            <a:ext cx="6493058" cy="4415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prosty ze strzałką 28">
            <a:extLst>
              <a:ext uri="{FF2B5EF4-FFF2-40B4-BE49-F238E27FC236}">
                <a16:creationId xmlns:a16="http://schemas.microsoft.com/office/drawing/2014/main" id="{EF962597-9533-425C-BCC0-01F91BD9A7F5}"/>
              </a:ext>
            </a:extLst>
          </p:cNvPr>
          <p:cNvCxnSpPr>
            <a:stCxn id="90" idx="3"/>
            <a:endCxn id="5" idx="1"/>
          </p:cNvCxnSpPr>
          <p:nvPr/>
        </p:nvCxnSpPr>
        <p:spPr>
          <a:xfrm>
            <a:off x="2233256" y="1116879"/>
            <a:ext cx="1013283" cy="145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Łącznik prosty ze strzałką 31">
            <a:extLst>
              <a:ext uri="{FF2B5EF4-FFF2-40B4-BE49-F238E27FC236}">
                <a16:creationId xmlns:a16="http://schemas.microsoft.com/office/drawing/2014/main" id="{ABC512C7-96C9-4319-8A97-4FC84CE281F5}"/>
              </a:ext>
            </a:extLst>
          </p:cNvPr>
          <p:cNvCxnSpPr>
            <a:stCxn id="17" idx="3"/>
            <a:endCxn id="50" idx="1"/>
          </p:cNvCxnSpPr>
          <p:nvPr/>
        </p:nvCxnSpPr>
        <p:spPr>
          <a:xfrm flipV="1">
            <a:off x="2245477" y="1641434"/>
            <a:ext cx="356506" cy="326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Łącznik prosty ze strzałką 33">
            <a:extLst>
              <a:ext uri="{FF2B5EF4-FFF2-40B4-BE49-F238E27FC236}">
                <a16:creationId xmlns:a16="http://schemas.microsoft.com/office/drawing/2014/main" id="{C1C11203-20DE-40B9-8C0D-1995B0FF35D2}"/>
              </a:ext>
            </a:extLst>
          </p:cNvPr>
          <p:cNvCxnSpPr>
            <a:stCxn id="22" idx="3"/>
            <a:endCxn id="51" idx="2"/>
          </p:cNvCxnSpPr>
          <p:nvPr/>
        </p:nvCxnSpPr>
        <p:spPr>
          <a:xfrm flipV="1">
            <a:off x="2239366" y="1887523"/>
            <a:ext cx="1874992" cy="974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20E5A1A9-2533-4CA3-9D10-120019A41A5F}"/>
              </a:ext>
            </a:extLst>
          </p:cNvPr>
          <p:cNvCxnSpPr>
            <a:stCxn id="26" idx="3"/>
            <a:endCxn id="52" idx="2"/>
          </p:cNvCxnSpPr>
          <p:nvPr/>
        </p:nvCxnSpPr>
        <p:spPr>
          <a:xfrm flipV="1">
            <a:off x="2245476" y="1900386"/>
            <a:ext cx="2859225" cy="1870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Łącznik prosty ze strzałką 38">
            <a:extLst>
              <a:ext uri="{FF2B5EF4-FFF2-40B4-BE49-F238E27FC236}">
                <a16:creationId xmlns:a16="http://schemas.microsoft.com/office/drawing/2014/main" id="{91D6EE0F-19A8-4FDD-93DE-A05F77F23647}"/>
              </a:ext>
            </a:extLst>
          </p:cNvPr>
          <p:cNvCxnSpPr>
            <a:stCxn id="28" idx="3"/>
            <a:endCxn id="53" idx="2"/>
          </p:cNvCxnSpPr>
          <p:nvPr/>
        </p:nvCxnSpPr>
        <p:spPr>
          <a:xfrm flipV="1">
            <a:off x="2233257" y="1900160"/>
            <a:ext cx="3833780" cy="2558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Łącznik prosty ze strzałką 41">
            <a:extLst>
              <a:ext uri="{FF2B5EF4-FFF2-40B4-BE49-F238E27FC236}">
                <a16:creationId xmlns:a16="http://schemas.microsoft.com/office/drawing/2014/main" id="{03C554E3-1470-4A26-ADDF-A4CD3CE3EA7C}"/>
              </a:ext>
            </a:extLst>
          </p:cNvPr>
          <p:cNvCxnSpPr>
            <a:stCxn id="110" idx="3"/>
            <a:endCxn id="69" idx="1"/>
          </p:cNvCxnSpPr>
          <p:nvPr/>
        </p:nvCxnSpPr>
        <p:spPr>
          <a:xfrm flipV="1">
            <a:off x="2233257" y="4936269"/>
            <a:ext cx="249653" cy="2061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Łącznik prosty ze strzałką 43">
            <a:extLst>
              <a:ext uri="{FF2B5EF4-FFF2-40B4-BE49-F238E27FC236}">
                <a16:creationId xmlns:a16="http://schemas.microsoft.com/office/drawing/2014/main" id="{B28DA66C-CEDC-4EE6-9B35-DDFDE01DA869}"/>
              </a:ext>
            </a:extLst>
          </p:cNvPr>
          <p:cNvCxnSpPr>
            <a:stCxn id="62" idx="3"/>
            <a:endCxn id="70" idx="1"/>
          </p:cNvCxnSpPr>
          <p:nvPr/>
        </p:nvCxnSpPr>
        <p:spPr>
          <a:xfrm flipV="1">
            <a:off x="2245476" y="5710110"/>
            <a:ext cx="296409" cy="450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F0F5EB3B-01BC-4B9A-815F-2F30D391DA18}"/>
              </a:ext>
            </a:extLst>
          </p:cNvPr>
          <p:cNvCxnSpPr>
            <a:stCxn id="10" idx="1"/>
            <a:endCxn id="55" idx="0"/>
          </p:cNvCxnSpPr>
          <p:nvPr/>
        </p:nvCxnSpPr>
        <p:spPr>
          <a:xfrm flipH="1">
            <a:off x="7836715" y="589544"/>
            <a:ext cx="2134393" cy="594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Łącznik prosty ze strzałką 47">
            <a:extLst>
              <a:ext uri="{FF2B5EF4-FFF2-40B4-BE49-F238E27FC236}">
                <a16:creationId xmlns:a16="http://schemas.microsoft.com/office/drawing/2014/main" id="{15B8A8AA-E336-4A31-97D3-01665A69DB6E}"/>
              </a:ext>
            </a:extLst>
          </p:cNvPr>
          <p:cNvCxnSpPr>
            <a:stCxn id="94" idx="1"/>
            <a:endCxn id="67" idx="0"/>
          </p:cNvCxnSpPr>
          <p:nvPr/>
        </p:nvCxnSpPr>
        <p:spPr>
          <a:xfrm flipH="1" flipV="1">
            <a:off x="8066406" y="1395569"/>
            <a:ext cx="1904702" cy="5220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Łącznik prosty ze strzałką 55">
            <a:extLst>
              <a:ext uri="{FF2B5EF4-FFF2-40B4-BE49-F238E27FC236}">
                <a16:creationId xmlns:a16="http://schemas.microsoft.com/office/drawing/2014/main" id="{08BD5C0F-C15B-44D5-8470-786C70C956B2}"/>
              </a:ext>
            </a:extLst>
          </p:cNvPr>
          <p:cNvCxnSpPr>
            <a:stCxn id="91" idx="1"/>
            <a:endCxn id="66" idx="2"/>
          </p:cNvCxnSpPr>
          <p:nvPr/>
        </p:nvCxnSpPr>
        <p:spPr>
          <a:xfrm flipH="1" flipV="1">
            <a:off x="7743519" y="1904331"/>
            <a:ext cx="2265392" cy="130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Łącznik prosty ze strzałką 75">
            <a:extLst>
              <a:ext uri="{FF2B5EF4-FFF2-40B4-BE49-F238E27FC236}">
                <a16:creationId xmlns:a16="http://schemas.microsoft.com/office/drawing/2014/main" id="{99F110FF-F6CE-4F0D-8AC7-BEBCFC85F9A8}"/>
              </a:ext>
            </a:extLst>
          </p:cNvPr>
          <p:cNvCxnSpPr>
            <a:stCxn id="75" idx="1"/>
            <a:endCxn id="64" idx="2"/>
          </p:cNvCxnSpPr>
          <p:nvPr/>
        </p:nvCxnSpPr>
        <p:spPr>
          <a:xfrm flipH="1" flipV="1">
            <a:off x="6931223" y="1900385"/>
            <a:ext cx="3077688" cy="2060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Łącznik prosty ze strzałką 77">
            <a:extLst>
              <a:ext uri="{FF2B5EF4-FFF2-40B4-BE49-F238E27FC236}">
                <a16:creationId xmlns:a16="http://schemas.microsoft.com/office/drawing/2014/main" id="{5CFF982B-223C-4294-8085-EF34F2A5FB96}"/>
              </a:ext>
            </a:extLst>
          </p:cNvPr>
          <p:cNvCxnSpPr>
            <a:stCxn id="75" idx="1"/>
            <a:endCxn id="65" idx="2"/>
          </p:cNvCxnSpPr>
          <p:nvPr/>
        </p:nvCxnSpPr>
        <p:spPr>
          <a:xfrm flipH="1" flipV="1">
            <a:off x="7368019" y="1904331"/>
            <a:ext cx="2640892" cy="2056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Łącznik prosty ze strzałką 80">
            <a:extLst>
              <a:ext uri="{FF2B5EF4-FFF2-40B4-BE49-F238E27FC236}">
                <a16:creationId xmlns:a16="http://schemas.microsoft.com/office/drawing/2014/main" id="{0B995A04-BA74-4980-B15F-B255CA493A36}"/>
              </a:ext>
            </a:extLst>
          </p:cNvPr>
          <p:cNvCxnSpPr>
            <a:stCxn id="75" idx="1"/>
            <a:endCxn id="68" idx="2"/>
          </p:cNvCxnSpPr>
          <p:nvPr/>
        </p:nvCxnSpPr>
        <p:spPr>
          <a:xfrm flipH="1" flipV="1">
            <a:off x="8431916" y="1900383"/>
            <a:ext cx="1576995" cy="2060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Łącznik prosty ze strzałką 82">
            <a:extLst>
              <a:ext uri="{FF2B5EF4-FFF2-40B4-BE49-F238E27FC236}">
                <a16:creationId xmlns:a16="http://schemas.microsoft.com/office/drawing/2014/main" id="{0CC7B62F-B120-4208-AA32-47476A52632D}"/>
              </a:ext>
            </a:extLst>
          </p:cNvPr>
          <p:cNvCxnSpPr>
            <a:stCxn id="58" idx="1"/>
            <a:endCxn id="54" idx="2"/>
          </p:cNvCxnSpPr>
          <p:nvPr/>
        </p:nvCxnSpPr>
        <p:spPr>
          <a:xfrm flipH="1" flipV="1">
            <a:off x="6473904" y="1900160"/>
            <a:ext cx="3535007" cy="3006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Prostokąt: zaokrąglone rogi 83">
            <a:extLst>
              <a:ext uri="{FF2B5EF4-FFF2-40B4-BE49-F238E27FC236}">
                <a16:creationId xmlns:a16="http://schemas.microsoft.com/office/drawing/2014/main" id="{2CB2399C-4014-46B8-95C4-CEE2A3ED8EA1}"/>
              </a:ext>
            </a:extLst>
          </p:cNvPr>
          <p:cNvSpPr/>
          <p:nvPr/>
        </p:nvSpPr>
        <p:spPr>
          <a:xfrm>
            <a:off x="7546271" y="5671033"/>
            <a:ext cx="1144723" cy="2410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2" name="Łącznik prosty ze strzałką 91">
            <a:extLst>
              <a:ext uri="{FF2B5EF4-FFF2-40B4-BE49-F238E27FC236}">
                <a16:creationId xmlns:a16="http://schemas.microsoft.com/office/drawing/2014/main" id="{2C0F1B2E-C1F3-4975-B4D2-B709646B727C}"/>
              </a:ext>
            </a:extLst>
          </p:cNvPr>
          <p:cNvCxnSpPr>
            <a:stCxn id="114" idx="1"/>
            <a:endCxn id="84" idx="3"/>
          </p:cNvCxnSpPr>
          <p:nvPr/>
        </p:nvCxnSpPr>
        <p:spPr>
          <a:xfrm flipH="1" flipV="1">
            <a:off x="8690994" y="5791557"/>
            <a:ext cx="1314504" cy="119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433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CA5C50B-B904-4E9E-BD7F-BABF11E2AF9C}"/>
              </a:ext>
            </a:extLst>
          </p:cNvPr>
          <p:cNvSpPr>
            <a:spLocks noGrp="1"/>
          </p:cNvSpPr>
          <p:nvPr>
            <p:ph sz="half" idx="1"/>
          </p:nvPr>
        </p:nvSpPr>
        <p:spPr>
          <a:xfrm>
            <a:off x="498807" y="2301173"/>
            <a:ext cx="10604383" cy="2781330"/>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szkód w uprawach spowodowanych przez niekorzystne zjawiska atmosferyczne w terminie </a:t>
            </a:r>
            <a:r>
              <a:rPr lang="pl-PL" sz="1800" u="sng" dirty="0">
                <a:latin typeface="Times New Roman" panose="02020603050405020304" pitchFamily="18" charset="0"/>
                <a:cs typeface="Times New Roman" panose="02020603050405020304" pitchFamily="18" charset="0"/>
              </a:rPr>
              <a:t>do 20 maja</a:t>
            </a:r>
            <a:r>
              <a:rPr lang="pl-PL" sz="1800" dirty="0">
                <a:latin typeface="Times New Roman" panose="02020603050405020304" pitchFamily="18" charset="0"/>
                <a:cs typeface="Times New Roman" panose="02020603050405020304" pitchFamily="18" charset="0"/>
              </a:rPr>
              <a:t> wymagających zaorania lub ponownego obsiewu, poziom szkód w uprawach ustala się uwzględniając szacunki strat określone przez komisję, jednak nie wyżej niż 50% plonu. W tym przypadku do wyliczenia wysokości szkód nie uwzględnia się plonów roślin, które zostały zasiane po zlikwidowanych uprawach. </a:t>
            </a:r>
          </a:p>
          <a:p>
            <a:pPr marL="0" indent="0" algn="just">
              <a:lnSpc>
                <a:spcPct val="100000"/>
              </a:lnSpc>
              <a:buNone/>
            </a:pPr>
            <a:r>
              <a:rPr lang="pl-PL" sz="1800" u="sng" dirty="0">
                <a:latin typeface="Times New Roman" panose="02020603050405020304" pitchFamily="18" charset="0"/>
                <a:cs typeface="Times New Roman" panose="02020603050405020304" pitchFamily="18" charset="0"/>
              </a:rPr>
              <a:t>Powyższa zasada nie dotyczy szkód w owocach. </a:t>
            </a:r>
          </a:p>
        </p:txBody>
      </p:sp>
      <p:pic>
        <p:nvPicPr>
          <p:cNvPr id="5" name="Obraz 4">
            <a:extLst>
              <a:ext uri="{FF2B5EF4-FFF2-40B4-BE49-F238E27FC236}">
                <a16:creationId xmlns:a16="http://schemas.microsoft.com/office/drawing/2014/main" id="{B2789DEC-B471-478D-8093-400621F3A6FC}"/>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25</a:t>
            </a:fld>
            <a:endParaRPr lang="pl-PL"/>
          </a:p>
        </p:txBody>
      </p:sp>
      <p:sp>
        <p:nvSpPr>
          <p:cNvPr id="8" name="Prostokąt 7"/>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9" name="Prostokąt 8"/>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8</a:t>
            </a:r>
          </a:p>
        </p:txBody>
      </p:sp>
    </p:spTree>
    <p:extLst>
      <p:ext uri="{BB962C8B-B14F-4D97-AF65-F5344CB8AC3E}">
        <p14:creationId xmlns:p14="http://schemas.microsoft.com/office/powerpoint/2010/main" val="285114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96B72E-4568-4408-8B0F-ACAF34A2B671}"/>
              </a:ext>
            </a:extLst>
          </p:cNvPr>
          <p:cNvPicPr>
            <a:picLocks noChangeAspect="1"/>
          </p:cNvPicPr>
          <p:nvPr/>
        </p:nvPicPr>
        <p:blipFill>
          <a:blip r:embed="rId2"/>
          <a:stretch>
            <a:fillRect/>
          </a:stretch>
        </p:blipFill>
        <p:spPr>
          <a:xfrm>
            <a:off x="0" y="0"/>
            <a:ext cx="4696691" cy="1250614"/>
          </a:xfrm>
          <a:prstGeom prst="rect">
            <a:avLst/>
          </a:prstGeom>
        </p:spPr>
      </p:pic>
      <p:sp>
        <p:nvSpPr>
          <p:cNvPr id="7" name="Tytuł 1">
            <a:extLst>
              <a:ext uri="{FF2B5EF4-FFF2-40B4-BE49-F238E27FC236}">
                <a16:creationId xmlns:a16="http://schemas.microsoft.com/office/drawing/2014/main" id="{78EA97C9-7BCF-4CA0-9A50-6AA50A76EA0F}"/>
              </a:ext>
            </a:extLst>
          </p:cNvPr>
          <p:cNvSpPr>
            <a:spLocks noGrp="1"/>
          </p:cNvSpPr>
          <p:nvPr>
            <p:ph sz="half" idx="1"/>
          </p:nvPr>
        </p:nvSpPr>
        <p:spPr>
          <a:xfrm>
            <a:off x="228600" y="1868201"/>
            <a:ext cx="11637032" cy="4668066"/>
          </a:xfrm>
        </p:spPr>
        <p:txBody>
          <a:bodyPr>
            <a:noAutofit/>
          </a:bodyPr>
          <a:lstStyle/>
          <a:p>
            <a:pPr marL="0" indent="0" algn="just">
              <a:buNone/>
            </a:pPr>
            <a:r>
              <a:rPr lang="pl-PL" sz="1800" dirty="0">
                <a:latin typeface="Times New Roman" panose="02020603050405020304" pitchFamily="18" charset="0"/>
                <a:cs typeface="Times New Roman" panose="02020603050405020304" pitchFamily="18" charset="0"/>
              </a:rPr>
              <a:t>Szacując poziom szkód </a:t>
            </a:r>
            <a:r>
              <a:rPr lang="pl-PL" sz="1800" b="1" dirty="0">
                <a:latin typeface="Times New Roman" panose="02020603050405020304" pitchFamily="18" charset="0"/>
                <a:cs typeface="Times New Roman" panose="02020603050405020304" pitchFamily="18" charset="0"/>
              </a:rPr>
              <a:t>w łąkach </a:t>
            </a:r>
            <a:r>
              <a:rPr lang="pl-PL" sz="1800" dirty="0">
                <a:latin typeface="Times New Roman" panose="02020603050405020304" pitchFamily="18" charset="0"/>
                <a:cs typeface="Times New Roman" panose="02020603050405020304" pitchFamily="18" charset="0"/>
              </a:rPr>
              <a:t>należy wziąć pod uwagę okres wystąpienia zjawiska oraz ilość pokosów i termin ich przeprowadzenia. Szacując straty, maksymalny poziom ustala się dla:</a:t>
            </a:r>
          </a:p>
          <a:p>
            <a:pPr marL="0" indent="0" algn="just">
              <a:buNone/>
            </a:pPr>
            <a:r>
              <a:rPr lang="pl-PL" sz="1800" b="1" dirty="0">
                <a:latin typeface="Times New Roman" panose="02020603050405020304" pitchFamily="18" charset="0"/>
                <a:cs typeface="Times New Roman" panose="02020603050405020304" pitchFamily="18" charset="0"/>
              </a:rPr>
              <a:t>Łąk dwukośnych:</a:t>
            </a:r>
          </a:p>
          <a:p>
            <a:pPr marL="534988" algn="just"/>
            <a:r>
              <a:rPr lang="pl-PL" sz="1800" dirty="0">
                <a:latin typeface="Times New Roman" panose="02020603050405020304" pitchFamily="18" charset="0"/>
                <a:cs typeface="Times New Roman" panose="02020603050405020304" pitchFamily="18" charset="0"/>
              </a:rPr>
              <a:t>I pokos na poziomie – 60%,</a:t>
            </a:r>
          </a:p>
          <a:p>
            <a:pPr marL="534988" algn="just"/>
            <a:r>
              <a:rPr lang="pl-PL" sz="1800" dirty="0">
                <a:latin typeface="Times New Roman" panose="02020603050405020304" pitchFamily="18" charset="0"/>
                <a:cs typeface="Times New Roman" panose="02020603050405020304" pitchFamily="18" charset="0"/>
              </a:rPr>
              <a:t>II pokos na poziomie – 40%.</a:t>
            </a:r>
          </a:p>
          <a:p>
            <a:pPr marL="0" indent="0" algn="just">
              <a:buNone/>
            </a:pPr>
            <a:r>
              <a:rPr lang="pl-PL" sz="1800" b="1" dirty="0">
                <a:latin typeface="Times New Roman" panose="02020603050405020304" pitchFamily="18" charset="0"/>
                <a:cs typeface="Times New Roman" panose="02020603050405020304" pitchFamily="18" charset="0"/>
              </a:rPr>
              <a:t>Łąk trójkośnych:</a:t>
            </a:r>
          </a:p>
          <a:p>
            <a:pPr marL="534988" algn="just"/>
            <a:r>
              <a:rPr lang="pl-PL" sz="1800" dirty="0">
                <a:latin typeface="Times New Roman" panose="02020603050405020304" pitchFamily="18" charset="0"/>
                <a:cs typeface="Times New Roman" panose="02020603050405020304" pitchFamily="18" charset="0"/>
              </a:rPr>
              <a:t>I pokos – 50%,</a:t>
            </a:r>
          </a:p>
          <a:p>
            <a:pPr marL="534988" algn="just"/>
            <a:r>
              <a:rPr lang="pl-PL" sz="1800" dirty="0">
                <a:latin typeface="Times New Roman" panose="02020603050405020304" pitchFamily="18" charset="0"/>
                <a:cs typeface="Times New Roman" panose="02020603050405020304" pitchFamily="18" charset="0"/>
              </a:rPr>
              <a:t>II pokos – 30%,</a:t>
            </a:r>
          </a:p>
          <a:p>
            <a:pPr marL="534988" algn="just"/>
            <a:r>
              <a:rPr lang="pl-PL" sz="1800" dirty="0">
                <a:latin typeface="Times New Roman" panose="02020603050405020304" pitchFamily="18" charset="0"/>
                <a:cs typeface="Times New Roman" panose="02020603050405020304" pitchFamily="18" charset="0"/>
              </a:rPr>
              <a:t>III pokos – 20%.</a:t>
            </a:r>
          </a:p>
          <a:p>
            <a:pPr marL="0" indent="0" algn="just">
              <a:buNone/>
            </a:pPr>
            <a:r>
              <a:rPr lang="pl-PL" sz="1800" b="1" dirty="0">
                <a:latin typeface="Times New Roman" panose="02020603050405020304" pitchFamily="18" charset="0"/>
                <a:cs typeface="Times New Roman" panose="02020603050405020304" pitchFamily="18" charset="0"/>
              </a:rPr>
              <a:t>Szacując straty w pastwiskach należy wziąć pod uwagę strukturę plonów zielonki pastwiskowej w okresie wegetacji przyjmując, że:</a:t>
            </a:r>
          </a:p>
          <a:p>
            <a:pPr marL="534988" algn="just"/>
            <a:r>
              <a:rPr lang="pl-PL" sz="1800" dirty="0">
                <a:latin typeface="Times New Roman" panose="02020603050405020304" pitchFamily="18" charset="0"/>
                <a:cs typeface="Times New Roman" panose="02020603050405020304" pitchFamily="18" charset="0"/>
              </a:rPr>
              <a:t>I rotacja (maj, czerwiec) – 50%,</a:t>
            </a:r>
          </a:p>
          <a:p>
            <a:pPr marL="534988" algn="just"/>
            <a:r>
              <a:rPr lang="pl-PL" sz="1800" dirty="0">
                <a:latin typeface="Times New Roman" panose="02020603050405020304" pitchFamily="18" charset="0"/>
                <a:cs typeface="Times New Roman" panose="02020603050405020304" pitchFamily="18" charset="0"/>
              </a:rPr>
              <a:t>II rotacja (lipiec, sierpień) – 30%,</a:t>
            </a:r>
          </a:p>
          <a:p>
            <a:pPr marL="534988" algn="just"/>
            <a:r>
              <a:rPr lang="pl-PL" sz="1800" dirty="0">
                <a:latin typeface="Times New Roman" panose="02020603050405020304" pitchFamily="18" charset="0"/>
                <a:cs typeface="Times New Roman" panose="02020603050405020304" pitchFamily="18" charset="0"/>
              </a:rPr>
              <a:t>III rotacja (wrzesień, październik) – 20%.</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26</a:t>
            </a:fld>
            <a:endParaRPr lang="pl-PL"/>
          </a:p>
        </p:txBody>
      </p:sp>
      <p:sp>
        <p:nvSpPr>
          <p:cNvPr id="6" name="Prostokąt 5"/>
          <p:cNvSpPr/>
          <p:nvPr/>
        </p:nvSpPr>
        <p:spPr>
          <a:xfrm>
            <a:off x="498807"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551713"/>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3039923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498074"/>
            <a:ext cx="11723297" cy="5546784"/>
          </a:xfrm>
        </p:spPr>
        <p:txBody>
          <a:bodyPr>
            <a:noAutofit/>
          </a:bodyPr>
          <a:lstStyle/>
          <a:p>
            <a:pPr marL="0" indent="0" algn="just">
              <a:lnSpc>
                <a:spcPct val="100000"/>
              </a:lnSpc>
              <a:buNone/>
            </a:pPr>
            <a:r>
              <a:rPr lang="pl-PL" sz="2200" dirty="0">
                <a:latin typeface="Times New Roman" panose="02020603050405020304" pitchFamily="18" charset="0"/>
                <a:cs typeface="Times New Roman" panose="02020603050405020304" pitchFamily="18" charset="0"/>
              </a:rPr>
              <a:t>Do wyliczania szkód w produkcji rolnej przyjmujemy uprawy uprawiane w danym roku w plonie głównym. </a:t>
            </a:r>
          </a:p>
          <a:p>
            <a:pPr marL="0" indent="0" algn="just">
              <a:lnSpc>
                <a:spcPct val="100000"/>
              </a:lnSpc>
              <a:buNone/>
            </a:pPr>
            <a:r>
              <a:rPr lang="pl-PL" sz="2200" dirty="0">
                <a:latin typeface="Times New Roman" panose="02020603050405020304" pitchFamily="18" charset="0"/>
                <a:cs typeface="Times New Roman" panose="02020603050405020304" pitchFamily="18" charset="0"/>
              </a:rPr>
              <a:t>Wysiane jesienią oziminy będą stanowiły plon główny w roku następnym, a szacowanie szkód w odniesieniu do danego roku może mieć miejsce tylko w tym roku. A zatem w roku wsiania oziminy nie ma możliwości oszacowania szkód w odniesieniu do produkcji, która będzie do uzyskania w roku następnym. Poza tym terminem wystąpienia szkód w roku wysiania ozimin umożliwia ponowne zasiewy upraw, które mogą być uprawiane w plonie głównym. </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27</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409038" y="205080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397794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523474"/>
            <a:ext cx="11723297" cy="5546784"/>
          </a:xfrm>
        </p:spPr>
        <p:txBody>
          <a:bodyPr>
            <a:noAutofit/>
          </a:bodyPr>
          <a:lstStyle/>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W przypadku szkód w oziminach w roku ich wysiewu komisje powinny sporządzić protokół oszacowania szkód, gdzie w produkcji roślinnej zostaną wpisane tegoroczne uprawy zgodnie z wnioskiem o płatności w ramach wsparcia bezpośredniego ze szkodami na poziomie 0% chyba, że oprócz szkód w oziminach na skutek wystąpienia niekorzystnych zjawisk atmosferycznych powstały również szkody w innych uprawach. Wówczas w kolumnie </a:t>
            </a:r>
            <a:r>
              <a:rPr lang="pl-PL" sz="2000" b="1" dirty="0">
                <a:solidFill>
                  <a:prstClr val="black"/>
                </a:solidFill>
                <a:latin typeface="Times New Roman" panose="02020603050405020304" pitchFamily="18" charset="0"/>
                <a:cs typeface="Times New Roman" panose="02020603050405020304" pitchFamily="18" charset="0"/>
              </a:rPr>
              <a:t>koszty poniesione z powodu niezbierania plonów w wyniku szkód łącznie – </a:t>
            </a:r>
            <a:r>
              <a:rPr lang="pl-PL" sz="2000" dirty="0">
                <a:solidFill>
                  <a:prstClr val="black"/>
                </a:solidFill>
                <a:latin typeface="Times New Roman" panose="02020603050405020304" pitchFamily="18" charset="0"/>
                <a:cs typeface="Times New Roman" panose="02020603050405020304" pitchFamily="18" charset="0"/>
              </a:rPr>
              <a:t>kolumna 13, należy wpisać koszty zasiewu ozimin, pomniejszone o koszty przygotowania gleby pod te oziminy. Koszty powinny być wyliczone w odniesieniu do powierzchni upraw ozimych wymagających ponownego obsiania. Na końcu protokołu komisja powinna wpisać odręcznie ww. powierzchnię upraw ozimych. </a:t>
            </a:r>
          </a:p>
          <a:p>
            <a:pPr marL="0" lvl="0" indent="0" algn="just">
              <a:lnSpc>
                <a:spcPct val="100000"/>
              </a:lnSpc>
              <a:buNone/>
            </a:pPr>
            <a:endParaRPr lang="pl-PL"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Jeżeli w miejsce zniszczonych ozimin zostały wsiane uprawy jare uprawiane w plonie głównym, to uprawy te podlegają szacowaniu jak wszystkie uprawy w plonie głównym (do 100%).</a:t>
            </a:r>
          </a:p>
          <a:p>
            <a:pPr marL="0" indent="0" algn="just">
              <a:lnSpc>
                <a:spcPct val="100000"/>
              </a:lnSpc>
              <a:buNone/>
            </a:pPr>
            <a:endParaRPr lang="pl-PL" sz="19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28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14280" y="1990738"/>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329878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1904" y="2288352"/>
            <a:ext cx="11885763" cy="5609725"/>
          </a:xfrm>
        </p:spPr>
        <p:txBody>
          <a:bodyPr>
            <a:noAutofit/>
          </a:bodyPr>
          <a:lstStyle/>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W przypadku kilkakrotnego uszkodzenia tej samej uprawy </a:t>
            </a:r>
            <a:r>
              <a:rPr lang="pl-PL" sz="1800" dirty="0">
                <a:latin typeface="Times New Roman" panose="02020603050405020304" pitchFamily="18" charset="0"/>
                <a:cs typeface="Times New Roman" panose="02020603050405020304" pitchFamily="18" charset="0"/>
              </a:rPr>
              <a:t>wysokość każdej następnej szkody ustala się z uwzględnieniem wysokości poprzednio ustalonych szkód, w skali całego gospodarstwa rolnego w odniesieniu do średniej rocznej produkcji rolnej w gospodarstwie rolnym lub dziale specjalnym produkcji rolnej z trzech lat poprzedzających rok, w którym wystąpiły szkody albo z trzech lat w okresie pięcioletnim, z pominięciem roku o najwyższej i najniższej wielkości produkcji. </a:t>
            </a:r>
          </a:p>
          <a:p>
            <a:pPr marL="0" indent="0" algn="just">
              <a:lnSpc>
                <a:spcPct val="100000"/>
              </a:lnSpc>
              <a:spcBef>
                <a:spcPts val="1800"/>
              </a:spcBef>
              <a:buNone/>
            </a:pPr>
            <a:r>
              <a:rPr lang="pl-PL" sz="1800" dirty="0">
                <a:latin typeface="Times New Roman" panose="02020603050405020304" pitchFamily="18" charset="0"/>
                <a:cs typeface="Times New Roman" panose="02020603050405020304" pitchFamily="18" charset="0"/>
              </a:rPr>
              <a:t>W takim przypadku w kolejnym protokole wysokość szkód powinna zostać pomniejszona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o szkody wykazane w poprzednich protokołach w odniesieniu do tej samej uprawy rolnej. </a:t>
            </a:r>
          </a:p>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Jeżeli w poprzednim protokole oszacowane przez komisje szkody były niższe niż 30%, komisja w kolejnym protokole może podać łączną wartość i poziom szkód w skali gospodarstwa w odniesieniu do wszystkich niekorzystnych zjawisk atmosferycznych. </a:t>
            </a:r>
            <a:r>
              <a:rPr lang="pl-PL" sz="1800" dirty="0">
                <a:latin typeface="Times New Roman" panose="02020603050405020304" pitchFamily="18" charset="0"/>
                <a:cs typeface="Times New Roman" panose="02020603050405020304" pitchFamily="18" charset="0"/>
              </a:rPr>
              <a:t>W tym przypadku w protokole powinny być także wyodrębnione wartości szkód i ich poziom w skali gospodarstwa z wyodrębnieniem dla każdego niekorzystnego zjawiska (zał. 1c).</a:t>
            </a:r>
          </a:p>
        </p:txBody>
      </p:sp>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175185" cy="1111750"/>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29</a:t>
            </a:fld>
            <a:endParaRPr lang="pl-PL"/>
          </a:p>
        </p:txBody>
      </p:sp>
      <p:sp>
        <p:nvSpPr>
          <p:cNvPr id="6" name="Prostokąt 5"/>
          <p:cNvSpPr/>
          <p:nvPr/>
        </p:nvSpPr>
        <p:spPr>
          <a:xfrm>
            <a:off x="498807" y="108097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66896" y="17000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116933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Zgodnie z § 5 Rozporządzenia wskazanego w slajdzie 2, </a:t>
            </a:r>
            <a:r>
              <a:rPr lang="pl-PL" sz="2000" b="1" dirty="0">
                <a:latin typeface="Times New Roman" panose="02020603050405020304" pitchFamily="18" charset="0"/>
                <a:cs typeface="Times New Roman" panose="02020603050405020304" pitchFamily="18" charset="0"/>
              </a:rPr>
              <a:t>komisja składa się z co najmniej 3 osób</a:t>
            </a:r>
            <a:r>
              <a:rPr lang="pl-PL" sz="2000" dirty="0">
                <a:latin typeface="Times New Roman" panose="02020603050405020304" pitchFamily="18" charset="0"/>
                <a:cs typeface="Times New Roman" panose="02020603050405020304" pitchFamily="18" charset="0"/>
              </a:rPr>
              <a:t>, w tym zawsze z: </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ośrodka doradztwa rolniczego, mającego wykształcenie wyższe albo średnie w zakresie rolnictwa, ekonomiki rolnictwa lub rybactwa, albo co najmniej pięcioletni staż w prowadzeniu gospodarstwa rolnego potwierdzony przez sołtysa.</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izby rolniczej mającego wykształcenie wyższe albo średnie w zakresie rolnictwa, ekonomiki rolnictwa lub rybactwa, albo co najmniej pięcioletni staż w prowadzeniu gospodarstwa rolnego potwierdzony przez sołtysa.</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szacowania szkód w budynkach lub budowlach służących do prowadzenia działalności rolniczej co najmniej 1 osoba wchodząca w skład komisji powinna mieć wykształcenie lub doświadczenie zawodowe w zakresie budownictwa. </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3</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48285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dtytuł 9"/>
          <p:cNvSpPr>
            <a:spLocks noGrp="1"/>
          </p:cNvSpPr>
          <p:nvPr>
            <p:ph type="subTitle" idx="1"/>
          </p:nvPr>
        </p:nvSpPr>
        <p:spPr>
          <a:xfrm>
            <a:off x="204159" y="3879273"/>
            <a:ext cx="7801155" cy="2842201"/>
          </a:xfrm>
        </p:spPr>
        <p:txBody>
          <a:bodyPr>
            <a:noAutofit/>
          </a:bodyPr>
          <a:lstStyle/>
          <a:p>
            <a:pPr algn="just">
              <a:lnSpc>
                <a:spcPct val="100000"/>
              </a:lnSpc>
            </a:pPr>
            <a:r>
              <a:rPr lang="pl-PL" sz="1500" dirty="0">
                <a:latin typeface="Times New Roman" panose="02020603050405020304" pitchFamily="18" charset="0"/>
                <a:cs typeface="Times New Roman" panose="02020603050405020304" pitchFamily="18" charset="0"/>
              </a:rPr>
              <a:t>gdy w danym gospodarstwie rolnym prowadzona jest jednocześnie produkcja zwierzęca w zakresie: byki do opasu, wolce 2-letnie i starsze, jałówki do opasu 2-letnie i starsze, byczki od 1 do 2 lat, jałówki od 1 do 2 lat, owce 1 roczne i starsze, mleko krowie, mleko owcze, mleko kozie, kozy 1 roczne i starsze, konie, tuczniki o wadze 50 kg i więcej, warchlaki do tuczu o wadze od 20 do 50 kg w kolumnie 9 tabeli „Szkody w produkcji roślinnej" należy wprowadzić wartości zgodnie z podanym algorytmem dla ww. upraw. </a:t>
            </a:r>
            <a:r>
              <a:rPr lang="pl-PL" sz="1500" u="sng" dirty="0">
                <a:latin typeface="Times New Roman" panose="02020603050405020304" pitchFamily="18" charset="0"/>
                <a:cs typeface="Times New Roman" panose="02020603050405020304" pitchFamily="18" charset="0"/>
              </a:rPr>
              <a:t>Jednocześnie należy zauważyć, że jeżeli wartość sumy kolumny 9 tabeli załącznik 1 jest większa od wartości sumy średniej rocznej produkcji zwierzęcej, tj. kolumny 6 tabeli załącznika 2 jej wartość przyjmuje wysokość sumy średniej rocznej produkcji zwierzęcej.</a:t>
            </a:r>
          </a:p>
          <a:p>
            <a:pPr algn="just">
              <a:lnSpc>
                <a:spcPct val="100000"/>
              </a:lnSpc>
            </a:pPr>
            <a:r>
              <a:rPr lang="pl-PL" sz="1800" b="1" dirty="0">
                <a:latin typeface="Times New Roman" panose="02020603050405020304" pitchFamily="18" charset="0"/>
                <a:cs typeface="Times New Roman" panose="02020603050405020304" pitchFamily="18" charset="0"/>
              </a:rPr>
              <a:t>Wartość kolumny 9 jest równa wartości kolumny 11.</a:t>
            </a:r>
            <a:endParaRPr lang="pl-PL" sz="1800" b="1" dirty="0"/>
          </a:p>
        </p:txBody>
      </p:sp>
      <p:sp>
        <p:nvSpPr>
          <p:cNvPr id="4" name="Symbol zastępczy zawartości 3">
            <a:extLst>
              <a:ext uri="{FF2B5EF4-FFF2-40B4-BE49-F238E27FC236}">
                <a16:creationId xmlns:a16="http://schemas.microsoft.com/office/drawing/2014/main" id="{381425BD-D579-4F90-99A1-260538459281}"/>
              </a:ext>
            </a:extLst>
          </p:cNvPr>
          <p:cNvSpPr>
            <a:spLocks noGrp="1"/>
          </p:cNvSpPr>
          <p:nvPr>
            <p:ph sz="half" idx="4294967295"/>
          </p:nvPr>
        </p:nvSpPr>
        <p:spPr>
          <a:xfrm>
            <a:off x="204159" y="1850779"/>
            <a:ext cx="11783682" cy="2544319"/>
          </a:xfrm>
        </p:spPr>
        <p:txBody>
          <a:bodyPr>
            <a:noAutofit/>
          </a:bodyPr>
          <a:lstStyle/>
          <a:p>
            <a:pPr marL="0" indent="0" algn="just">
              <a:lnSpc>
                <a:spcPct val="100000"/>
              </a:lnSpc>
              <a:buNone/>
            </a:pPr>
            <a:r>
              <a:rPr lang="pl-PL" sz="1500" dirty="0">
                <a:latin typeface="Times New Roman" panose="02020603050405020304" pitchFamily="18" charset="0"/>
                <a:cs typeface="Times New Roman" panose="02020603050405020304" pitchFamily="18" charset="0"/>
              </a:rPr>
              <a:t>W przypadku szacowania szkód w produkcji roślinnej w zakresie: rośliny pastewne objętościowe na gruntach ornych, okopowe pastewne na pasze, buraki pastewne na pasze, brukiew pastewna na pasze, marchew pastewna na pasze, dynia pastewna na pasze, pozostałe okopowe pastewne na pasze, kukurydza pastewna na zielonkę, zboża na zielonkę i mieszanki zbóż z innymi roślinami na zielonkę, trawy w uprawie polowej na zielonkę, strączkowe na zielonkę, motylkowe drobnonasienne na zielonkę, mieszanki motylkowych z trawami, pozostałe polowe uprawy pastewne na zielonkę, rośliny pastewne objętościowe z użytków zielonych (uprawa lub zielonka), rośliny pastewne objętościowe z łąk - zielonka, rośliny pastewne objętościowe z pastwisk, rośliny pastewne objętościowe z pastwisk pielęgnowanych, rośliny pastewne objętościowe z pastwisk niepielęgnowanych, kukurydza (sucha i wilgotna) na ziarno, proso na ziarno, strączkowe pastewne na nasiona suche, groch pastewny (peluszka) na nasiona suche, pozostałe strączkowe pastewne na nasiona suche, mieszanki strączkowych z innymi roślinami ogółem na nasiona suche, mieszanki strączkowych z innymi roślinami jare na nasiona suche, mieszanki strączkowych z innymi roślinami ozime na nasiona suche,</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40F71D82-DAED-4E8C-8820-DEFDBE2B1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709" y="3992408"/>
            <a:ext cx="3853132" cy="2465565"/>
          </a:xfrm>
          <a:prstGeom prst="rect">
            <a:avLst/>
          </a:prstGeom>
          <a:ln>
            <a:noFill/>
          </a:ln>
          <a:effectLst>
            <a:outerShdw blurRad="292100" dist="139700" dir="2700000" algn="tl" rotWithShape="0">
              <a:srgbClr val="333333">
                <a:alpha val="65000"/>
              </a:srgbClr>
            </a:outerShdw>
          </a:effectLst>
        </p:spPr>
      </p:pic>
      <p:sp>
        <p:nvSpPr>
          <p:cNvPr id="14" name="Prostokąt: zaokrąglone rogi 13">
            <a:extLst>
              <a:ext uri="{FF2B5EF4-FFF2-40B4-BE49-F238E27FC236}">
                <a16:creationId xmlns:a16="http://schemas.microsoft.com/office/drawing/2014/main" id="{43B20C11-9663-4CAD-B1F4-2CDD12041DFF}"/>
              </a:ext>
            </a:extLst>
          </p:cNvPr>
          <p:cNvSpPr/>
          <p:nvPr/>
        </p:nvSpPr>
        <p:spPr>
          <a:xfrm>
            <a:off x="8134709" y="5517392"/>
            <a:ext cx="153662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9079BE84-F407-449C-A18D-C2E26884E237}"/>
              </a:ext>
            </a:extLst>
          </p:cNvPr>
          <p:cNvSpPr/>
          <p:nvPr/>
        </p:nvSpPr>
        <p:spPr>
          <a:xfrm>
            <a:off x="10804688" y="5517391"/>
            <a:ext cx="1183153"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zakrzywiony 16">
            <a:extLst>
              <a:ext uri="{FF2B5EF4-FFF2-40B4-BE49-F238E27FC236}">
                <a16:creationId xmlns:a16="http://schemas.microsoft.com/office/drawing/2014/main" id="{6C158F15-71BB-4858-A9A2-459230A9BD91}"/>
              </a:ext>
            </a:extLst>
          </p:cNvPr>
          <p:cNvCxnSpPr>
            <a:cxnSpLocks/>
            <a:stCxn id="14" idx="2"/>
            <a:endCxn id="15" idx="2"/>
          </p:cNvCxnSpPr>
          <p:nvPr/>
        </p:nvCxnSpPr>
        <p:spPr>
          <a:xfrm rot="5400000" flipH="1" flipV="1">
            <a:off x="10149643" y="4430162"/>
            <a:ext cx="1" cy="2493242"/>
          </a:xfrm>
          <a:prstGeom prst="curved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05E3883D-1E03-49A9-B909-5372B5B409FF}"/>
              </a:ext>
            </a:extLst>
          </p:cNvPr>
          <p:cNvCxnSpPr>
            <a:cxnSpLocks/>
          </p:cNvCxnSpPr>
          <p:nvPr/>
        </p:nvCxnSpPr>
        <p:spPr>
          <a:xfrm rot="16200000" flipV="1">
            <a:off x="10080101" y="4203663"/>
            <a:ext cx="12700" cy="2468066"/>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2" name="Prostokąt 11"/>
          <p:cNvSpPr/>
          <p:nvPr/>
        </p:nvSpPr>
        <p:spPr>
          <a:xfrm>
            <a:off x="465491"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3" name="Prostokąt 12"/>
          <p:cNvSpPr/>
          <p:nvPr/>
        </p:nvSpPr>
        <p:spPr>
          <a:xfrm>
            <a:off x="357660" y="15337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9</a:t>
            </a:r>
          </a:p>
        </p:txBody>
      </p:sp>
    </p:spTree>
    <p:extLst>
      <p:ext uri="{BB962C8B-B14F-4D97-AF65-F5344CB8AC3E}">
        <p14:creationId xmlns:p14="http://schemas.microsoft.com/office/powerpoint/2010/main" val="3508397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a:extLst>
              <a:ext uri="{FF2B5EF4-FFF2-40B4-BE49-F238E27FC236}">
                <a16:creationId xmlns:a16="http://schemas.microsoft.com/office/drawing/2014/main" id="{BAC8E59C-2131-4184-A4C6-9C43F0A6D966}"/>
              </a:ext>
            </a:extLst>
          </p:cNvPr>
          <p:cNvSpPr>
            <a:spLocks noGrp="1"/>
          </p:cNvSpPr>
          <p:nvPr>
            <p:ph sz="half" idx="1"/>
          </p:nvPr>
        </p:nvSpPr>
        <p:spPr>
          <a:xfrm>
            <a:off x="357660" y="2421687"/>
            <a:ext cx="10885099" cy="3548992"/>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Koszty poniesione z tytułu niezebrania plonów w wyniku wystąpienia szkód np. koszty związane z zakupem sadzonek truskawek lub innych roślin o okresie użytkowania 2 - 5 lat oraz pasz, o ile ten zakup wynika z ujemnego bilansu paszowego w gospodarstwie rolnym spowodowanego szkodami powstałymi w wyniku niekorzystnego zjawiska atmosferycznego, ilość nabytych pasz nie może przekroczyć ilości pasz nie wyprodukowanych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gospodarstwie, w związku z wystąpieniem niekorzystnego zjawiska atmosferycznego, wynikające z danych rachunkowych, innej ewidencji lub dokumentów będących w posiadaniu producenta rolnego. </a:t>
            </a:r>
          </a:p>
        </p:txBody>
      </p:sp>
      <p:pic>
        <p:nvPicPr>
          <p:cNvPr id="10" name="Obraz 9">
            <a:extLst>
              <a:ext uri="{FF2B5EF4-FFF2-40B4-BE49-F238E27FC236}">
                <a16:creationId xmlns:a16="http://schemas.microsoft.com/office/drawing/2014/main" id="{9EA715ED-8908-4A1C-A549-2366C31F7202}"/>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31</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71380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13</a:t>
            </a:r>
          </a:p>
        </p:txBody>
      </p:sp>
    </p:spTree>
    <p:extLst>
      <p:ext uri="{BB962C8B-B14F-4D97-AF65-F5344CB8AC3E}">
        <p14:creationId xmlns:p14="http://schemas.microsoft.com/office/powerpoint/2010/main" val="419330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04CD40-EE60-4AE9-89C2-29DFFE1108A9}"/>
              </a:ext>
            </a:extLst>
          </p:cNvPr>
          <p:cNvSpPr>
            <a:spLocks noGrp="1"/>
          </p:cNvSpPr>
          <p:nvPr>
            <p:ph type="title"/>
          </p:nvPr>
        </p:nvSpPr>
        <p:spPr>
          <a:xfrm>
            <a:off x="0" y="835457"/>
            <a:ext cx="12192000" cy="1595273"/>
          </a:xfrm>
        </p:spPr>
        <p:txBody>
          <a:bodyPr>
            <a:noAutofit/>
          </a:bodyPr>
          <a:lstStyle/>
          <a:p>
            <a:pPr algn="ctr"/>
            <a:r>
              <a:rPr lang="pl-PL" sz="2900" dirty="0">
                <a:latin typeface="Times New Roman" panose="02020603050405020304" pitchFamily="18" charset="0"/>
                <a:cs typeface="Times New Roman" panose="02020603050405020304" pitchFamily="18" charset="0"/>
              </a:rPr>
              <a:t>Załącznik 1c – wyszczególnienie poziomu i wartości szkód w uprawie dla danego zjawiska atmosferycznego w przypadku łączenia szkód niższych niż 30%</a:t>
            </a:r>
          </a:p>
        </p:txBody>
      </p:sp>
      <p:pic>
        <p:nvPicPr>
          <p:cNvPr id="5" name="Obraz 4">
            <a:extLst>
              <a:ext uri="{FF2B5EF4-FFF2-40B4-BE49-F238E27FC236}">
                <a16:creationId xmlns:a16="http://schemas.microsoft.com/office/drawing/2014/main" id="{5868F54F-70AB-40DC-91C0-5422CD19FDEE}"/>
              </a:ext>
            </a:extLst>
          </p:cNvPr>
          <p:cNvPicPr>
            <a:picLocks noChangeAspect="1"/>
          </p:cNvPicPr>
          <p:nvPr/>
        </p:nvPicPr>
        <p:blipFill>
          <a:blip r:embed="rId2"/>
          <a:stretch>
            <a:fillRect/>
          </a:stretch>
        </p:blipFill>
        <p:spPr>
          <a:xfrm>
            <a:off x="0" y="0"/>
            <a:ext cx="4696691" cy="1250614"/>
          </a:xfrm>
          <a:prstGeom prst="rect">
            <a:avLst/>
          </a:prstGeom>
        </p:spPr>
      </p:pic>
      <p:sp>
        <p:nvSpPr>
          <p:cNvPr id="11" name="Prostokąt: zaokrąglone rogi 10">
            <a:extLst>
              <a:ext uri="{FF2B5EF4-FFF2-40B4-BE49-F238E27FC236}">
                <a16:creationId xmlns:a16="http://schemas.microsoft.com/office/drawing/2014/main" id="{8CD5148E-739E-4324-96A4-5F60FA5F2B83}"/>
              </a:ext>
            </a:extLst>
          </p:cNvPr>
          <p:cNvSpPr/>
          <p:nvPr/>
        </p:nvSpPr>
        <p:spPr>
          <a:xfrm>
            <a:off x="144053" y="4589690"/>
            <a:ext cx="2176134" cy="84049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powinny być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wykazanymi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2</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2C43DA6B-23E0-4F95-B2CA-02DE4397F5F8}"/>
              </a:ext>
            </a:extLst>
          </p:cNvPr>
          <p:cNvSpPr/>
          <p:nvPr/>
        </p:nvSpPr>
        <p:spPr>
          <a:xfrm>
            <a:off x="144053" y="3571936"/>
            <a:ext cx="2240914" cy="9025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Powierzchnia powinna być zgodna z powierzchnią wskazaną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3</a:t>
            </a:r>
          </a:p>
        </p:txBody>
      </p:sp>
      <p:sp>
        <p:nvSpPr>
          <p:cNvPr id="27" name="Prostokąt: zaokrąglone rogi 26">
            <a:extLst>
              <a:ext uri="{FF2B5EF4-FFF2-40B4-BE49-F238E27FC236}">
                <a16:creationId xmlns:a16="http://schemas.microsoft.com/office/drawing/2014/main" id="{B2D72D0B-F83A-411C-8173-6CB1C799C0D5}"/>
              </a:ext>
            </a:extLst>
          </p:cNvPr>
          <p:cNvSpPr/>
          <p:nvPr/>
        </p:nvSpPr>
        <p:spPr>
          <a:xfrm>
            <a:off x="117820" y="2086071"/>
            <a:ext cx="2303460" cy="1369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tych kolumnach należy wskazać zjawiska jakie wystąpiły poprzez rozwinięcie paska ze zjawiskami, straty plonu w roku wystąpienia szkody podanej w procentach oraz wartość szkód (kwotę obniżenia dochodu w wyniku szkód dla poszczególnego zjawiska)</a:t>
            </a:r>
          </a:p>
        </p:txBody>
      </p:sp>
      <p:sp>
        <p:nvSpPr>
          <p:cNvPr id="58" name="Prostokąt: zaokrąglone rogi 57">
            <a:extLst>
              <a:ext uri="{FF2B5EF4-FFF2-40B4-BE49-F238E27FC236}">
                <a16:creationId xmlns:a16="http://schemas.microsoft.com/office/drawing/2014/main" id="{34522D05-29F8-42E8-BB3F-08914BF73FC4}"/>
              </a:ext>
            </a:extLst>
          </p:cNvPr>
          <p:cNvSpPr/>
          <p:nvPr/>
        </p:nvSpPr>
        <p:spPr>
          <a:xfrm>
            <a:off x="103516" y="5545407"/>
            <a:ext cx="2224813"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3" name="Prostokąt: zaokrąglone rogi 62">
            <a:extLst>
              <a:ext uri="{FF2B5EF4-FFF2-40B4-BE49-F238E27FC236}">
                <a16:creationId xmlns:a16="http://schemas.microsoft.com/office/drawing/2014/main" id="{4AE08E87-0C3B-407B-8333-6B45394B5E81}"/>
              </a:ext>
            </a:extLst>
          </p:cNvPr>
          <p:cNvSpPr/>
          <p:nvPr/>
        </p:nvSpPr>
        <p:spPr>
          <a:xfrm>
            <a:off x="9913133" y="2229531"/>
            <a:ext cx="2177972" cy="11956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zsumowany jest procent strat plonu w roku wystąpienia szkody. Zsumowany procent musi być zgodny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procentem podanym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1" name="Prostokąt: zaokrąglone rogi 70">
            <a:extLst>
              <a:ext uri="{FF2B5EF4-FFF2-40B4-BE49-F238E27FC236}">
                <a16:creationId xmlns:a16="http://schemas.microsoft.com/office/drawing/2014/main" id="{244CD6EB-1E99-4BEA-A69B-5DA686A8069E}"/>
              </a:ext>
            </a:extLst>
          </p:cNvPr>
          <p:cNvSpPr/>
          <p:nvPr/>
        </p:nvSpPr>
        <p:spPr>
          <a:xfrm>
            <a:off x="9913133" y="3500004"/>
            <a:ext cx="2177972" cy="19145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sumowana jest wartość szkód (kwota obniżenia dochodu w wyniku szkód). Na dole kolumny mamy sumę wszystkich szkód, która musi być zgodna z sumą kwoty obniżenia dochodu w wyniku szkód, która znajduje się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C9CFB3BD-F71A-4F49-ACEE-61597096872C}"/>
              </a:ext>
            </a:extLst>
          </p:cNvPr>
          <p:cNvSpPr/>
          <p:nvPr/>
        </p:nvSpPr>
        <p:spPr>
          <a:xfrm>
            <a:off x="9946879" y="5495249"/>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32</a:t>
            </a:fld>
            <a:endParaRPr lang="pl-PL"/>
          </a:p>
        </p:txBody>
      </p:sp>
      <p:pic>
        <p:nvPicPr>
          <p:cNvPr id="10" name="Obraz 9">
            <a:extLst>
              <a:ext uri="{FF2B5EF4-FFF2-40B4-BE49-F238E27FC236}">
                <a16:creationId xmlns:a16="http://schemas.microsoft.com/office/drawing/2014/main" id="{C36C6D59-E2B2-4AF3-9714-1ED7FB42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08" y="2326128"/>
            <a:ext cx="6613584" cy="4134825"/>
          </a:xfrm>
          <a:prstGeom prst="rect">
            <a:avLst/>
          </a:prstGeom>
          <a:ln>
            <a:noFill/>
          </a:ln>
          <a:effectLst>
            <a:outerShdw blurRad="292100" dist="139700" dir="2700000" algn="tl" rotWithShape="0">
              <a:srgbClr val="333333">
                <a:alpha val="65000"/>
              </a:srgbClr>
            </a:outerShdw>
          </a:effectLst>
        </p:spPr>
      </p:pic>
      <p:sp>
        <p:nvSpPr>
          <p:cNvPr id="13" name="Prostokąt: zaokrąglone rogi 12">
            <a:extLst>
              <a:ext uri="{FF2B5EF4-FFF2-40B4-BE49-F238E27FC236}">
                <a16:creationId xmlns:a16="http://schemas.microsoft.com/office/drawing/2014/main" id="{306A491F-3677-402C-A1F5-868734944904}"/>
              </a:ext>
            </a:extLst>
          </p:cNvPr>
          <p:cNvSpPr/>
          <p:nvPr/>
        </p:nvSpPr>
        <p:spPr>
          <a:xfrm>
            <a:off x="2961314" y="2944536"/>
            <a:ext cx="1107347" cy="271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C1CDFB3-9863-40F2-8630-010A3D03B8AA}"/>
              </a:ext>
            </a:extLst>
          </p:cNvPr>
          <p:cNvSpPr/>
          <p:nvPr/>
        </p:nvSpPr>
        <p:spPr>
          <a:xfrm>
            <a:off x="4472902" y="2491530"/>
            <a:ext cx="4050313" cy="3171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CE775E94-99BA-481F-B536-C103170D08D5}"/>
              </a:ext>
            </a:extLst>
          </p:cNvPr>
          <p:cNvSpPr/>
          <p:nvPr/>
        </p:nvSpPr>
        <p:spPr>
          <a:xfrm>
            <a:off x="8548592" y="2696480"/>
            <a:ext cx="378863"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53114449-600B-42B2-9E8A-7413B5B3A421}"/>
              </a:ext>
            </a:extLst>
          </p:cNvPr>
          <p:cNvSpPr/>
          <p:nvPr/>
        </p:nvSpPr>
        <p:spPr>
          <a:xfrm>
            <a:off x="8958476" y="2696480"/>
            <a:ext cx="429857"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6DB96534-4AF4-47E5-A7EC-743CD632FA52}"/>
              </a:ext>
            </a:extLst>
          </p:cNvPr>
          <p:cNvSpPr/>
          <p:nvPr/>
        </p:nvSpPr>
        <p:spPr>
          <a:xfrm>
            <a:off x="2797350" y="5757590"/>
            <a:ext cx="4215846" cy="703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875A5737-AF6C-4AD1-BBC1-87BEB5EF6923}"/>
              </a:ext>
            </a:extLst>
          </p:cNvPr>
          <p:cNvSpPr/>
          <p:nvPr/>
        </p:nvSpPr>
        <p:spPr>
          <a:xfrm>
            <a:off x="8056926" y="5893655"/>
            <a:ext cx="1107347" cy="4795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prosty ze strzałką 16">
            <a:extLst>
              <a:ext uri="{FF2B5EF4-FFF2-40B4-BE49-F238E27FC236}">
                <a16:creationId xmlns:a16="http://schemas.microsoft.com/office/drawing/2014/main" id="{9A31F12D-DDBB-4057-A9B6-5BE1DB402AD0}"/>
              </a:ext>
            </a:extLst>
          </p:cNvPr>
          <p:cNvCxnSpPr>
            <a:stCxn id="27" idx="3"/>
          </p:cNvCxnSpPr>
          <p:nvPr/>
        </p:nvCxnSpPr>
        <p:spPr>
          <a:xfrm>
            <a:off x="2421280" y="2770997"/>
            <a:ext cx="3753017" cy="124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Łącznik prosty ze strzałką 20">
            <a:extLst>
              <a:ext uri="{FF2B5EF4-FFF2-40B4-BE49-F238E27FC236}">
                <a16:creationId xmlns:a16="http://schemas.microsoft.com/office/drawing/2014/main" id="{F54EB429-E64B-4843-B652-28580307D858}"/>
              </a:ext>
            </a:extLst>
          </p:cNvPr>
          <p:cNvCxnSpPr>
            <a:stCxn id="11" idx="3"/>
          </p:cNvCxnSpPr>
          <p:nvPr/>
        </p:nvCxnSpPr>
        <p:spPr>
          <a:xfrm flipV="1">
            <a:off x="2320187" y="4291379"/>
            <a:ext cx="993464" cy="718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BBE32398-E89B-400B-9454-8378D2D31D50}"/>
              </a:ext>
            </a:extLst>
          </p:cNvPr>
          <p:cNvSpPr/>
          <p:nvPr/>
        </p:nvSpPr>
        <p:spPr>
          <a:xfrm>
            <a:off x="4068661" y="2491530"/>
            <a:ext cx="400177" cy="31615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prosty ze strzałką 24">
            <a:extLst>
              <a:ext uri="{FF2B5EF4-FFF2-40B4-BE49-F238E27FC236}">
                <a16:creationId xmlns:a16="http://schemas.microsoft.com/office/drawing/2014/main" id="{94AC2209-DB13-4112-A362-BFFC4770D29D}"/>
              </a:ext>
            </a:extLst>
          </p:cNvPr>
          <p:cNvCxnSpPr>
            <a:stCxn id="22" idx="3"/>
          </p:cNvCxnSpPr>
          <p:nvPr/>
        </p:nvCxnSpPr>
        <p:spPr>
          <a:xfrm flipV="1">
            <a:off x="2384967" y="2696480"/>
            <a:ext cx="1855800" cy="13267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Łącznik prosty ze strzałką 28">
            <a:extLst>
              <a:ext uri="{FF2B5EF4-FFF2-40B4-BE49-F238E27FC236}">
                <a16:creationId xmlns:a16="http://schemas.microsoft.com/office/drawing/2014/main" id="{D6CC77E5-1B30-408E-945D-DF318B2C8AC7}"/>
              </a:ext>
            </a:extLst>
          </p:cNvPr>
          <p:cNvCxnSpPr>
            <a:cxnSpLocks/>
            <a:stCxn id="58" idx="3"/>
            <a:endCxn id="34" idx="1"/>
          </p:cNvCxnSpPr>
          <p:nvPr/>
        </p:nvCxnSpPr>
        <p:spPr>
          <a:xfrm flipV="1">
            <a:off x="2328329" y="6109272"/>
            <a:ext cx="469021" cy="241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995C0A64-6247-417C-A6DA-D947C6F0BC85}"/>
              </a:ext>
            </a:extLst>
          </p:cNvPr>
          <p:cNvCxnSpPr>
            <a:stCxn id="63" idx="1"/>
          </p:cNvCxnSpPr>
          <p:nvPr/>
        </p:nvCxnSpPr>
        <p:spPr>
          <a:xfrm flipH="1">
            <a:off x="8808440" y="2827333"/>
            <a:ext cx="1104693" cy="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prosty ze strzałką 40">
            <a:extLst>
              <a:ext uri="{FF2B5EF4-FFF2-40B4-BE49-F238E27FC236}">
                <a16:creationId xmlns:a16="http://schemas.microsoft.com/office/drawing/2014/main" id="{060D77CD-022F-441D-A7FD-5FF6A93D841B}"/>
              </a:ext>
            </a:extLst>
          </p:cNvPr>
          <p:cNvCxnSpPr>
            <a:stCxn id="71" idx="1"/>
            <a:endCxn id="33" idx="3"/>
          </p:cNvCxnSpPr>
          <p:nvPr/>
        </p:nvCxnSpPr>
        <p:spPr>
          <a:xfrm flipH="1" flipV="1">
            <a:off x="9388333" y="4179525"/>
            <a:ext cx="524800" cy="277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prosty ze strzałką 42">
            <a:extLst>
              <a:ext uri="{FF2B5EF4-FFF2-40B4-BE49-F238E27FC236}">
                <a16:creationId xmlns:a16="http://schemas.microsoft.com/office/drawing/2014/main" id="{ECA3B085-8AA2-4F1F-9FC2-555D37B9A823}"/>
              </a:ext>
            </a:extLst>
          </p:cNvPr>
          <p:cNvCxnSpPr>
            <a:stCxn id="28" idx="1"/>
            <a:endCxn id="35" idx="3"/>
          </p:cNvCxnSpPr>
          <p:nvPr/>
        </p:nvCxnSpPr>
        <p:spPr>
          <a:xfrm flipH="1">
            <a:off x="9164273" y="5979854"/>
            <a:ext cx="782606" cy="153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183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0" y="1251142"/>
            <a:ext cx="12192000" cy="446962"/>
          </a:xfrm>
        </p:spPr>
        <p:txBody>
          <a:bodyPr>
            <a:noAutofit/>
          </a:bodyPr>
          <a:lstStyle/>
          <a:p>
            <a:pPr algn="ctr"/>
            <a:r>
              <a:rPr lang="pl-PL" sz="3400" dirty="0">
                <a:latin typeface="Times New Roman" panose="02020603050405020304" pitchFamily="18" charset="0"/>
                <a:cs typeface="Times New Roman" panose="02020603050405020304" pitchFamily="18" charset="0"/>
              </a:rPr>
              <a:t>Załącznik 2 – szkody w produkcji zwierzęcej towarowej (bez ryb) </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zaokrąglone rogi 7">
            <a:extLst>
              <a:ext uri="{FF2B5EF4-FFF2-40B4-BE49-F238E27FC236}">
                <a16:creationId xmlns:a16="http://schemas.microsoft.com/office/drawing/2014/main" id="{9C584DFD-7F0E-4AAA-9CFF-368088325044}"/>
              </a:ext>
            </a:extLst>
          </p:cNvPr>
          <p:cNvSpPr/>
          <p:nvPr/>
        </p:nvSpPr>
        <p:spPr>
          <a:xfrm>
            <a:off x="95772" y="3867288"/>
            <a:ext cx="2176732" cy="15668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dodać rodzaj produkcji zwierzęcej. Konie oraz kozy należy wprowadzać w pkt 22 - 24, gdzie należy ręcznie wpisać cenę w zł podaną przez rolnika</a:t>
            </a:r>
          </a:p>
        </p:txBody>
      </p:sp>
      <p:pic>
        <p:nvPicPr>
          <p:cNvPr id="12" name="Symbol zastępczy zawartości 11">
            <a:extLst>
              <a:ext uri="{FF2B5EF4-FFF2-40B4-BE49-F238E27FC236}">
                <a16:creationId xmlns:a16="http://schemas.microsoft.com/office/drawing/2014/main" id="{246FCDA5-5897-4D72-ADD0-0C0CA0F328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75175" y="1907739"/>
            <a:ext cx="6841649" cy="4372178"/>
          </a:xfrm>
        </p:spPr>
      </p:pic>
      <p:sp>
        <p:nvSpPr>
          <p:cNvPr id="13" name="Prostokąt: zaokrąglone rogi 12">
            <a:extLst>
              <a:ext uri="{FF2B5EF4-FFF2-40B4-BE49-F238E27FC236}">
                <a16:creationId xmlns:a16="http://schemas.microsoft.com/office/drawing/2014/main" id="{AB4F1D18-6973-406C-847F-EBA4DE696671}"/>
              </a:ext>
            </a:extLst>
          </p:cNvPr>
          <p:cNvSpPr/>
          <p:nvPr/>
        </p:nvSpPr>
        <p:spPr>
          <a:xfrm>
            <a:off x="3036815" y="3050327"/>
            <a:ext cx="1384184" cy="19662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 name="Łącznik prosty ze strzałką 14">
            <a:extLst>
              <a:ext uri="{FF2B5EF4-FFF2-40B4-BE49-F238E27FC236}">
                <a16:creationId xmlns:a16="http://schemas.microsoft.com/office/drawing/2014/main" id="{0D3DF2D6-7256-4589-BB3C-32833BA8027B}"/>
              </a:ext>
            </a:extLst>
          </p:cNvPr>
          <p:cNvCxnSpPr>
            <a:stCxn id="8" idx="3"/>
            <a:endCxn id="13" idx="1"/>
          </p:cNvCxnSpPr>
          <p:nvPr/>
        </p:nvCxnSpPr>
        <p:spPr>
          <a:xfrm flipV="1">
            <a:off x="2272504" y="4033472"/>
            <a:ext cx="764311" cy="617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87BC8E33-7B29-4588-894C-188161ABF32E}"/>
              </a:ext>
            </a:extLst>
          </p:cNvPr>
          <p:cNvSpPr/>
          <p:nvPr/>
        </p:nvSpPr>
        <p:spPr>
          <a:xfrm>
            <a:off x="4823670" y="3112316"/>
            <a:ext cx="562062" cy="1904300"/>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C0490EB2-7906-4474-966D-DA88C30D4E93}"/>
              </a:ext>
            </a:extLst>
          </p:cNvPr>
          <p:cNvSpPr/>
          <p:nvPr/>
        </p:nvSpPr>
        <p:spPr>
          <a:xfrm>
            <a:off x="85773" y="2505438"/>
            <a:ext cx="2176732" cy="12506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podać liczbę zwierząt w sztukach zgodnie z liczbą, jaką producent rolny podał we wniosku o oszacowanie szkód</a:t>
            </a:r>
          </a:p>
        </p:txBody>
      </p:sp>
      <p:cxnSp>
        <p:nvCxnSpPr>
          <p:cNvPr id="20" name="Łącznik: zakrzywiony 19">
            <a:extLst>
              <a:ext uri="{FF2B5EF4-FFF2-40B4-BE49-F238E27FC236}">
                <a16:creationId xmlns:a16="http://schemas.microsoft.com/office/drawing/2014/main" id="{C4A976E3-DE2A-432A-941B-8DF28D06FD79}"/>
              </a:ext>
            </a:extLst>
          </p:cNvPr>
          <p:cNvCxnSpPr>
            <a:cxnSpLocks/>
            <a:stCxn id="18" idx="3"/>
            <a:endCxn id="16" idx="0"/>
          </p:cNvCxnSpPr>
          <p:nvPr/>
        </p:nvCxnSpPr>
        <p:spPr>
          <a:xfrm flipV="1">
            <a:off x="2262505" y="3112316"/>
            <a:ext cx="2842196" cy="18430"/>
          </a:xfrm>
          <a:prstGeom prst="curvedConnector4">
            <a:avLst>
              <a:gd name="adj1" fmla="val 45056"/>
              <a:gd name="adj2" fmla="val 4633250"/>
            </a:avLst>
          </a:prstGeom>
          <a:ln>
            <a:tailEnd type="triangle"/>
          </a:ln>
        </p:spPr>
        <p:style>
          <a:lnRef idx="3">
            <a:schemeClr val="dk1"/>
          </a:lnRef>
          <a:fillRef idx="0">
            <a:schemeClr val="dk1"/>
          </a:fillRef>
          <a:effectRef idx="2">
            <a:schemeClr val="dk1"/>
          </a:effectRef>
          <a:fontRef idx="minor">
            <a:schemeClr val="tx1"/>
          </a:fontRef>
        </p:style>
      </p:cxnSp>
      <p:sp>
        <p:nvSpPr>
          <p:cNvPr id="30" name="Prostokąt: zaokrąglone rogi 29">
            <a:extLst>
              <a:ext uri="{FF2B5EF4-FFF2-40B4-BE49-F238E27FC236}">
                <a16:creationId xmlns:a16="http://schemas.microsoft.com/office/drawing/2014/main" id="{08CC908E-DE08-493E-8198-B81351E5F8EB}"/>
              </a:ext>
            </a:extLst>
          </p:cNvPr>
          <p:cNvSpPr/>
          <p:nvPr/>
        </p:nvSpPr>
        <p:spPr>
          <a:xfrm>
            <a:off x="6729369" y="3112316"/>
            <a:ext cx="562062" cy="1933662"/>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33DF5DE0-C273-45CB-9B94-77EA6CDAD0ED}"/>
              </a:ext>
            </a:extLst>
          </p:cNvPr>
          <p:cNvSpPr/>
          <p:nvPr/>
        </p:nvSpPr>
        <p:spPr>
          <a:xfrm>
            <a:off x="9919495" y="2501511"/>
            <a:ext cx="2172305" cy="2503269"/>
          </a:xfrm>
          <a:prstGeom prst="roundRect">
            <a:avLst>
              <a:gd name="adj" fmla="val 12788"/>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7 należy wpisać liczbę zwierząt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uwzględnieniem zwierząt, które padły z powodu wystąpienia niekorzystnego zjawiska atmosferycznego. </a:t>
            </a:r>
            <a:br>
              <a:rPr lang="pl-PL" sz="1100" dirty="0">
                <a:solidFill>
                  <a:schemeClr val="tx1"/>
                </a:solidFill>
                <a:latin typeface="Times New Roman" panose="02020603050405020304" pitchFamily="18" charset="0"/>
                <a:cs typeface="Times New Roman" panose="02020603050405020304" pitchFamily="18" charset="0"/>
              </a:rPr>
            </a:br>
            <a:endParaRPr lang="pl-PL" sz="1100" dirty="0">
              <a:solidFill>
                <a:schemeClr val="tx1"/>
              </a:solidFill>
              <a:latin typeface="Times New Roman" panose="02020603050405020304" pitchFamily="18" charset="0"/>
              <a:cs typeface="Times New Roman" panose="02020603050405020304" pitchFamily="18" charset="0"/>
            </a:endParaRPr>
          </a:p>
          <a:p>
            <a:pPr lvl="0" algn="ctr">
              <a:defRPr/>
            </a:pPr>
            <a:r>
              <a:rPr lang="pl-PL" sz="1100" dirty="0">
                <a:solidFill>
                  <a:schemeClr val="tx1"/>
                </a:solidFill>
                <a:latin typeface="Times New Roman" panose="02020603050405020304" pitchFamily="18" charset="0"/>
                <a:cs typeface="Times New Roman" panose="02020603050405020304" pitchFamily="18" charset="0"/>
              </a:rPr>
              <a:t>W przypadku wskazania mniejszej liczby zwierząt niż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kolumnie 3 należy dołączyć potwierdzenie lekarza weterynarii o przyczynie spadku produkcji zwierzęcej</a:t>
            </a:r>
          </a:p>
        </p:txBody>
      </p:sp>
      <p:cxnSp>
        <p:nvCxnSpPr>
          <p:cNvPr id="36" name="Łącznik: zakrzywiony 35">
            <a:extLst>
              <a:ext uri="{FF2B5EF4-FFF2-40B4-BE49-F238E27FC236}">
                <a16:creationId xmlns:a16="http://schemas.microsoft.com/office/drawing/2014/main" id="{95B811E2-DAC7-43C0-87B6-BDD8E28576CB}"/>
              </a:ext>
            </a:extLst>
          </p:cNvPr>
          <p:cNvCxnSpPr>
            <a:cxnSpLocks/>
            <a:stCxn id="31" idx="1"/>
            <a:endCxn id="30" idx="0"/>
          </p:cNvCxnSpPr>
          <p:nvPr/>
        </p:nvCxnSpPr>
        <p:spPr>
          <a:xfrm rot="10800000">
            <a:off x="7010401" y="3112316"/>
            <a:ext cx="2909095" cy="640830"/>
          </a:xfrm>
          <a:prstGeom prst="curvedConnector4">
            <a:avLst>
              <a:gd name="adj1" fmla="val 45170"/>
              <a:gd name="adj2" fmla="val 135672"/>
            </a:avLst>
          </a:prstGeom>
          <a:ln>
            <a:tailEnd type="triangle"/>
          </a:ln>
        </p:spPr>
        <p:style>
          <a:lnRef idx="3">
            <a:schemeClr val="dk1"/>
          </a:lnRef>
          <a:fillRef idx="0">
            <a:schemeClr val="dk1"/>
          </a:fillRef>
          <a:effectRef idx="2">
            <a:schemeClr val="dk1"/>
          </a:effectRef>
          <a:fontRef idx="minor">
            <a:schemeClr val="tx1"/>
          </a:fontRef>
        </p:style>
      </p:cxnSp>
      <p:sp>
        <p:nvSpPr>
          <p:cNvPr id="42" name="Prostokąt: zaokrąglone rogi 41">
            <a:extLst>
              <a:ext uri="{FF2B5EF4-FFF2-40B4-BE49-F238E27FC236}">
                <a16:creationId xmlns:a16="http://schemas.microsoft.com/office/drawing/2014/main" id="{D6AB762F-B324-4267-9452-11D7D64A757E}"/>
              </a:ext>
            </a:extLst>
          </p:cNvPr>
          <p:cNvSpPr/>
          <p:nvPr/>
        </p:nvSpPr>
        <p:spPr>
          <a:xfrm>
            <a:off x="2729912" y="5269987"/>
            <a:ext cx="6786912" cy="951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8881E1D-960B-4355-B4C7-070C7EBA2230}"/>
              </a:ext>
            </a:extLst>
          </p:cNvPr>
          <p:cNvSpPr/>
          <p:nvPr/>
        </p:nvSpPr>
        <p:spPr>
          <a:xfrm>
            <a:off x="3521702" y="6250555"/>
            <a:ext cx="5203332" cy="5887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Wartości pomiędzy kolumną 3 oraz kolumną 7 mogą różnić się tylko i wyłącznie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o liczbę zwierząt,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9" name="Łącznik: zakrzywiony 68">
            <a:extLst>
              <a:ext uri="{FF2B5EF4-FFF2-40B4-BE49-F238E27FC236}">
                <a16:creationId xmlns:a16="http://schemas.microsoft.com/office/drawing/2014/main" id="{8B2E93C0-F0E2-4C21-AAD8-786DA615F230}"/>
              </a:ext>
            </a:extLst>
          </p:cNvPr>
          <p:cNvCxnSpPr>
            <a:cxnSpLocks/>
            <a:stCxn id="67" idx="0"/>
          </p:cNvCxnSpPr>
          <p:nvPr/>
        </p:nvCxnSpPr>
        <p:spPr>
          <a:xfrm rot="16200000" flipV="1">
            <a:off x="5071925" y="5199112"/>
            <a:ext cx="1233939" cy="8689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1" name="Łącznik: zakrzywiony 70">
            <a:extLst>
              <a:ext uri="{FF2B5EF4-FFF2-40B4-BE49-F238E27FC236}">
                <a16:creationId xmlns:a16="http://schemas.microsoft.com/office/drawing/2014/main" id="{72CF3C2E-360D-4F60-8B28-CEFB5D55DBD0}"/>
              </a:ext>
            </a:extLst>
          </p:cNvPr>
          <p:cNvCxnSpPr>
            <a:stCxn id="67" idx="0"/>
            <a:endCxn id="30" idx="2"/>
          </p:cNvCxnSpPr>
          <p:nvPr/>
        </p:nvCxnSpPr>
        <p:spPr>
          <a:xfrm rot="5400000" flipH="1" flipV="1">
            <a:off x="5964596" y="5204751"/>
            <a:ext cx="1204577" cy="88703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33</a:t>
            </a:fld>
            <a:endParaRPr lang="pl-PL"/>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95772" y="5545407"/>
            <a:ext cx="2168755"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7">
            <a:extLst>
              <a:ext uri="{FF2B5EF4-FFF2-40B4-BE49-F238E27FC236}">
                <a16:creationId xmlns:a16="http://schemas.microsoft.com/office/drawing/2014/main" id="{C9CFB3BD-F71A-4F49-ACEE-61597096872C}"/>
              </a:ext>
            </a:extLst>
          </p:cNvPr>
          <p:cNvSpPr/>
          <p:nvPr/>
        </p:nvSpPr>
        <p:spPr>
          <a:xfrm>
            <a:off x="9947574" y="5434172"/>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9" name="Łącznik prosty ze strzałką 28">
            <a:extLst>
              <a:ext uri="{FF2B5EF4-FFF2-40B4-BE49-F238E27FC236}">
                <a16:creationId xmlns:a16="http://schemas.microsoft.com/office/drawing/2014/main" id="{0D3DF2D6-7256-4589-BB3C-32833BA8027B}"/>
              </a:ext>
            </a:extLst>
          </p:cNvPr>
          <p:cNvCxnSpPr/>
          <p:nvPr/>
        </p:nvCxnSpPr>
        <p:spPr>
          <a:xfrm flipV="1">
            <a:off x="2248583" y="5745591"/>
            <a:ext cx="849365" cy="446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a:extLst>
              <a:ext uri="{FF2B5EF4-FFF2-40B4-BE49-F238E27FC236}">
                <a16:creationId xmlns:a16="http://schemas.microsoft.com/office/drawing/2014/main" id="{0D3DF2D6-7256-4589-BB3C-32833BA8027B}"/>
              </a:ext>
            </a:extLst>
          </p:cNvPr>
          <p:cNvCxnSpPr>
            <a:stCxn id="22" idx="1"/>
          </p:cNvCxnSpPr>
          <p:nvPr/>
        </p:nvCxnSpPr>
        <p:spPr>
          <a:xfrm flipH="1">
            <a:off x="9372261" y="5918777"/>
            <a:ext cx="575313" cy="8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1121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964056"/>
            <a:ext cx="11283351" cy="2136775"/>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prowadzenia produkcji zwierząt hodowanych w gospodarstwie rolnym, nie znajdujących się na liście rozwijanej kolumny 2 </a:t>
            </a:r>
            <a:r>
              <a:rPr lang="pl-PL" sz="1800" u="sng" dirty="0">
                <a:latin typeface="Times New Roman" panose="02020603050405020304" pitchFamily="18" charset="0"/>
                <a:cs typeface="Times New Roman" panose="02020603050405020304" pitchFamily="18" charset="0"/>
              </a:rPr>
              <a:t>producent rolny jest zobowiązany przedstawić własne dane w zakresie tej produkcji pozwalające na sporządzenie protokołu</a:t>
            </a:r>
            <a:r>
              <a:rPr lang="pl-PL" sz="1800" dirty="0">
                <a:latin typeface="Times New Roman" panose="02020603050405020304" pitchFamily="18" charset="0"/>
                <a:cs typeface="Times New Roman" panose="02020603050405020304" pitchFamily="18" charset="0"/>
              </a:rPr>
              <a:t>.</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34</a:t>
            </a:fld>
            <a:endParaRPr lang="pl-PL"/>
          </a:p>
        </p:txBody>
      </p:sp>
      <p:sp>
        <p:nvSpPr>
          <p:cNvPr id="6" name="Prostokąt 5"/>
          <p:cNvSpPr/>
          <p:nvPr/>
        </p:nvSpPr>
        <p:spPr>
          <a:xfrm>
            <a:off x="498807" y="136411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2450447"/>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2 Wypełnianie protokołu z szacowania strat – informacje uzupełniające do załącznika 2</a:t>
            </a:r>
          </a:p>
        </p:txBody>
      </p:sp>
    </p:spTree>
    <p:extLst>
      <p:ext uri="{BB962C8B-B14F-4D97-AF65-F5344CB8AC3E}">
        <p14:creationId xmlns:p14="http://schemas.microsoft.com/office/powerpoint/2010/main" val="1187957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1" y="1187158"/>
            <a:ext cx="12191998" cy="52530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3 – szkody w hodowli ryb</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FC634C96-F611-4CD2-9BB1-7DFCE31F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49" y="1723527"/>
            <a:ext cx="8040521" cy="4804241"/>
          </a:xfrm>
          <a:prstGeom prst="rect">
            <a:avLst/>
          </a:prstGeom>
        </p:spPr>
      </p:pic>
      <p:sp>
        <p:nvSpPr>
          <p:cNvPr id="11" name="Prostokąt: zaokrąglone rogi 10">
            <a:extLst>
              <a:ext uri="{FF2B5EF4-FFF2-40B4-BE49-F238E27FC236}">
                <a16:creationId xmlns:a16="http://schemas.microsoft.com/office/drawing/2014/main" id="{BAA534D5-0246-49F0-8C17-832745FA0832}"/>
              </a:ext>
            </a:extLst>
          </p:cNvPr>
          <p:cNvSpPr/>
          <p:nvPr/>
        </p:nvSpPr>
        <p:spPr>
          <a:xfrm>
            <a:off x="2254105" y="5214644"/>
            <a:ext cx="5562356" cy="9598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zakrzywiony 13">
            <a:extLst>
              <a:ext uri="{FF2B5EF4-FFF2-40B4-BE49-F238E27FC236}">
                <a16:creationId xmlns:a16="http://schemas.microsoft.com/office/drawing/2014/main" id="{26C5F211-2619-4E3D-A680-925567A156E7}"/>
              </a:ext>
            </a:extLst>
          </p:cNvPr>
          <p:cNvCxnSpPr>
            <a:cxnSpLocks/>
            <a:stCxn id="21" idx="0"/>
            <a:endCxn id="11" idx="1"/>
          </p:cNvCxnSpPr>
          <p:nvPr/>
        </p:nvCxnSpPr>
        <p:spPr>
          <a:xfrm rot="16200000" flipH="1">
            <a:off x="1303524" y="4744005"/>
            <a:ext cx="739263" cy="1161898"/>
          </a:xfrm>
          <a:prstGeom prst="curvedConnector4">
            <a:avLst>
              <a:gd name="adj1" fmla="val -30923"/>
              <a:gd name="adj2" fmla="val 94458"/>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D0629D8D-0B8C-42FB-8343-B83CC26707B1}"/>
              </a:ext>
            </a:extLst>
          </p:cNvPr>
          <p:cNvSpPr/>
          <p:nvPr/>
        </p:nvSpPr>
        <p:spPr>
          <a:xfrm>
            <a:off x="2348729" y="2911509"/>
            <a:ext cx="360726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5B0E79FA-F279-4CF7-8E22-11454B75549C}"/>
              </a:ext>
            </a:extLst>
          </p:cNvPr>
          <p:cNvSpPr/>
          <p:nvPr/>
        </p:nvSpPr>
        <p:spPr>
          <a:xfrm>
            <a:off x="59096" y="2631423"/>
            <a:ext cx="1946246" cy="1117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należy uzupełnić na podstawie danych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EF8305DA-C322-4F7B-A184-971B6DC8FEF1}"/>
              </a:ext>
            </a:extLst>
          </p:cNvPr>
          <p:cNvCxnSpPr>
            <a:cxnSpLocks/>
            <a:stCxn id="18" idx="3"/>
            <a:endCxn id="16" idx="0"/>
          </p:cNvCxnSpPr>
          <p:nvPr/>
        </p:nvCxnSpPr>
        <p:spPr>
          <a:xfrm flipV="1">
            <a:off x="2005342" y="2911509"/>
            <a:ext cx="2147020" cy="278519"/>
          </a:xfrm>
          <a:prstGeom prst="curvedConnector4">
            <a:avLst>
              <a:gd name="adj1" fmla="val 7997"/>
              <a:gd name="adj2" fmla="val 282640"/>
            </a:avLst>
          </a:prstGeom>
          <a:ln>
            <a:tailEnd type="triangle"/>
          </a:ln>
        </p:spPr>
        <p:style>
          <a:lnRef idx="3">
            <a:schemeClr val="dk1"/>
          </a:lnRef>
          <a:fillRef idx="0">
            <a:schemeClr val="dk1"/>
          </a:fillRef>
          <a:effectRef idx="2">
            <a:schemeClr val="dk1"/>
          </a:effectRef>
          <a:fontRef idx="minor">
            <a:schemeClr val="tx1"/>
          </a:fontRef>
        </p:style>
      </p:cxnSp>
      <p:sp>
        <p:nvSpPr>
          <p:cNvPr id="23" name="Prostokąt: zaokrąglone rogi 22">
            <a:extLst>
              <a:ext uri="{FF2B5EF4-FFF2-40B4-BE49-F238E27FC236}">
                <a16:creationId xmlns:a16="http://schemas.microsoft.com/office/drawing/2014/main" id="{CE41F54E-EDC6-452D-9288-D49154EDA62F}"/>
              </a:ext>
            </a:extLst>
          </p:cNvPr>
          <p:cNvSpPr/>
          <p:nvPr/>
        </p:nvSpPr>
        <p:spPr>
          <a:xfrm>
            <a:off x="6543525" y="2891505"/>
            <a:ext cx="73281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zakrzywiony 24">
            <a:extLst>
              <a:ext uri="{FF2B5EF4-FFF2-40B4-BE49-F238E27FC236}">
                <a16:creationId xmlns:a16="http://schemas.microsoft.com/office/drawing/2014/main" id="{C4CFC1B6-6813-484B-A5ED-1A3CCBE328A0}"/>
              </a:ext>
            </a:extLst>
          </p:cNvPr>
          <p:cNvCxnSpPr>
            <a:cxnSpLocks/>
            <a:stCxn id="18" idx="3"/>
            <a:endCxn id="23" idx="0"/>
          </p:cNvCxnSpPr>
          <p:nvPr/>
        </p:nvCxnSpPr>
        <p:spPr>
          <a:xfrm flipV="1">
            <a:off x="2005342" y="2891505"/>
            <a:ext cx="4904591" cy="298523"/>
          </a:xfrm>
          <a:prstGeom prst="curvedConnector4">
            <a:avLst>
              <a:gd name="adj1" fmla="val 46265"/>
              <a:gd name="adj2" fmla="val 263700"/>
            </a:avLst>
          </a:prstGeom>
          <a:ln>
            <a:tailEnd type="triangle"/>
          </a:ln>
        </p:spPr>
        <p:style>
          <a:lnRef idx="3">
            <a:schemeClr val="dk1"/>
          </a:lnRef>
          <a:fillRef idx="0">
            <a:schemeClr val="dk1"/>
          </a:fillRef>
          <a:effectRef idx="2">
            <a:schemeClr val="dk1"/>
          </a:effectRef>
          <a:fontRef idx="minor">
            <a:schemeClr val="tx1"/>
          </a:fontRef>
        </p:style>
      </p:cxnSp>
      <p:sp>
        <p:nvSpPr>
          <p:cNvPr id="7" name="Prostokąt: zaokrąglone rogi 6">
            <a:extLst>
              <a:ext uri="{FF2B5EF4-FFF2-40B4-BE49-F238E27FC236}">
                <a16:creationId xmlns:a16="http://schemas.microsoft.com/office/drawing/2014/main" id="{341A04B4-0545-48C1-BBDD-5DA1B72ECBB5}"/>
              </a:ext>
            </a:extLst>
          </p:cNvPr>
          <p:cNvSpPr/>
          <p:nvPr/>
        </p:nvSpPr>
        <p:spPr>
          <a:xfrm>
            <a:off x="7802218" y="5458082"/>
            <a:ext cx="2314042" cy="10807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zakrzywiony 8">
            <a:extLst>
              <a:ext uri="{FF2B5EF4-FFF2-40B4-BE49-F238E27FC236}">
                <a16:creationId xmlns:a16="http://schemas.microsoft.com/office/drawing/2014/main" id="{F33A010D-B6D0-4922-934E-B53EA7DD71B7}"/>
              </a:ext>
            </a:extLst>
          </p:cNvPr>
          <p:cNvCxnSpPr/>
          <p:nvPr/>
        </p:nvCxnSpPr>
        <p:spPr>
          <a:xfrm rot="5400000">
            <a:off x="10415161" y="5223653"/>
            <a:ext cx="504816" cy="11026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35</a:t>
            </a:fld>
            <a:endParaRPr lang="pl-PL"/>
          </a:p>
        </p:txBody>
      </p:sp>
      <p:sp>
        <p:nvSpPr>
          <p:cNvPr id="19" name="Prostokąt: zaokrąglone rogi 27">
            <a:extLst>
              <a:ext uri="{FF2B5EF4-FFF2-40B4-BE49-F238E27FC236}">
                <a16:creationId xmlns:a16="http://schemas.microsoft.com/office/drawing/2014/main" id="{C9CFB3BD-F71A-4F49-ACEE-61597096872C}"/>
              </a:ext>
            </a:extLst>
          </p:cNvPr>
          <p:cNvSpPr/>
          <p:nvPr/>
        </p:nvSpPr>
        <p:spPr>
          <a:xfrm>
            <a:off x="10207624" y="4355858"/>
            <a:ext cx="1911617" cy="11344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59096" y="4955323"/>
            <a:ext cx="2066222" cy="12934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5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a:extLst>
              <a:ext uri="{FF2B5EF4-FFF2-40B4-BE49-F238E27FC236}">
                <a16:creationId xmlns:a16="http://schemas.microsoft.com/office/drawing/2014/main" id="{8A82A2B0-A008-49ED-9855-18C9186142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94522" y="1317437"/>
            <a:ext cx="3602956" cy="5251450"/>
          </a:xfrm>
          <a:prstGeom prst="rect">
            <a:avLst/>
          </a:prstGeom>
          <a:ln>
            <a:noFill/>
          </a:ln>
          <a:effectLst>
            <a:outerShdw blurRad="292100" dist="139700" dir="2700000" algn="tl" rotWithShape="0">
              <a:srgbClr val="333333">
                <a:alpha val="65000"/>
              </a:srgbClr>
            </a:outerShdw>
          </a:effectLst>
        </p:spPr>
      </p:pic>
      <p:sp>
        <p:nvSpPr>
          <p:cNvPr id="8" name="Tytuł 1">
            <a:extLst>
              <a:ext uri="{FF2B5EF4-FFF2-40B4-BE49-F238E27FC236}">
                <a16:creationId xmlns:a16="http://schemas.microsoft.com/office/drawing/2014/main" id="{92217848-F054-4D4F-8D22-3E74A0403722}"/>
              </a:ext>
            </a:extLst>
          </p:cNvPr>
          <p:cNvSpPr>
            <a:spLocks noGrp="1"/>
          </p:cNvSpPr>
          <p:nvPr>
            <p:ph type="title"/>
          </p:nvPr>
        </p:nvSpPr>
        <p:spPr>
          <a:xfrm>
            <a:off x="1" y="277563"/>
            <a:ext cx="12192000" cy="712031"/>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4a – szkody w środkach trwałych innych niż uprawy trwałe</a:t>
            </a:r>
          </a:p>
        </p:txBody>
      </p:sp>
      <p:sp>
        <p:nvSpPr>
          <p:cNvPr id="16" name="Prostokąt: zaokrąglone rogi 15">
            <a:extLst>
              <a:ext uri="{FF2B5EF4-FFF2-40B4-BE49-F238E27FC236}">
                <a16:creationId xmlns:a16="http://schemas.microsoft.com/office/drawing/2014/main" id="{147893FD-704B-40D2-BC5B-4D4E6603CE01}"/>
              </a:ext>
            </a:extLst>
          </p:cNvPr>
          <p:cNvSpPr/>
          <p:nvPr/>
        </p:nvSpPr>
        <p:spPr>
          <a:xfrm>
            <a:off x="4513248" y="1677541"/>
            <a:ext cx="1233182"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e rogi 16">
            <a:extLst>
              <a:ext uri="{FF2B5EF4-FFF2-40B4-BE49-F238E27FC236}">
                <a16:creationId xmlns:a16="http://schemas.microsoft.com/office/drawing/2014/main" id="{58793068-7F63-4D04-9611-6A9EB5FC967A}"/>
              </a:ext>
            </a:extLst>
          </p:cNvPr>
          <p:cNvSpPr/>
          <p:nvPr/>
        </p:nvSpPr>
        <p:spPr>
          <a:xfrm>
            <a:off x="86265" y="2128530"/>
            <a:ext cx="2927480" cy="9212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zwierząt gospodarskich stada podstawowego,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Prostokąt: zaokrąglone rogi 18">
            <a:extLst>
              <a:ext uri="{FF2B5EF4-FFF2-40B4-BE49-F238E27FC236}">
                <a16:creationId xmlns:a16="http://schemas.microsoft.com/office/drawing/2014/main" id="{3F68DE4D-B230-422F-B030-682CCF93FBB3}"/>
              </a:ext>
            </a:extLst>
          </p:cNvPr>
          <p:cNvSpPr/>
          <p:nvPr/>
        </p:nvSpPr>
        <p:spPr>
          <a:xfrm>
            <a:off x="86264" y="1219552"/>
            <a:ext cx="2927480" cy="690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kolumnie 3 należy uzupełnić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liczbę zwierząt w sztukach</a:t>
            </a:r>
          </a:p>
        </p:txBody>
      </p:sp>
      <p:sp>
        <p:nvSpPr>
          <p:cNvPr id="20" name="Prostokąt: zaokrąglone rogi 19">
            <a:extLst>
              <a:ext uri="{FF2B5EF4-FFF2-40B4-BE49-F238E27FC236}">
                <a16:creationId xmlns:a16="http://schemas.microsoft.com/office/drawing/2014/main" id="{555D9D69-6DD7-4C78-9C35-4EF2C57E30B2}"/>
              </a:ext>
            </a:extLst>
          </p:cNvPr>
          <p:cNvSpPr/>
          <p:nvPr/>
        </p:nvSpPr>
        <p:spPr>
          <a:xfrm>
            <a:off x="5770227" y="1677541"/>
            <a:ext cx="293614"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zakrzywiony 21">
            <a:extLst>
              <a:ext uri="{FF2B5EF4-FFF2-40B4-BE49-F238E27FC236}">
                <a16:creationId xmlns:a16="http://schemas.microsoft.com/office/drawing/2014/main" id="{0942627A-6D00-49ED-ABE0-7E4117C64F41}"/>
              </a:ext>
            </a:extLst>
          </p:cNvPr>
          <p:cNvCxnSpPr>
            <a:cxnSpLocks/>
            <a:stCxn id="19" idx="3"/>
            <a:endCxn id="20" idx="0"/>
          </p:cNvCxnSpPr>
          <p:nvPr/>
        </p:nvCxnSpPr>
        <p:spPr>
          <a:xfrm>
            <a:off x="3013744" y="1564622"/>
            <a:ext cx="2903290" cy="11291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80E78D8A-E08A-4700-B675-F70C1AACDBB5}"/>
              </a:ext>
            </a:extLst>
          </p:cNvPr>
          <p:cNvCxnSpPr>
            <a:cxnSpLocks/>
            <a:stCxn id="17" idx="3"/>
            <a:endCxn id="16" idx="1"/>
          </p:cNvCxnSpPr>
          <p:nvPr/>
        </p:nvCxnSpPr>
        <p:spPr>
          <a:xfrm flipV="1">
            <a:off x="3013745" y="2516514"/>
            <a:ext cx="1499503" cy="7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21BB5657-499E-4C7A-82A1-29A4B1A8C57D}"/>
              </a:ext>
            </a:extLst>
          </p:cNvPr>
          <p:cNvSpPr/>
          <p:nvPr/>
        </p:nvSpPr>
        <p:spPr>
          <a:xfrm>
            <a:off x="6063841" y="1669190"/>
            <a:ext cx="764798" cy="1677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4403036-EA8B-4321-A801-59D1960A248C}"/>
              </a:ext>
            </a:extLst>
          </p:cNvPr>
          <p:cNvSpPr/>
          <p:nvPr/>
        </p:nvSpPr>
        <p:spPr>
          <a:xfrm>
            <a:off x="9178255" y="1236934"/>
            <a:ext cx="2523839" cy="1028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4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numer identyfikacyjny zwierzęcia lub numer stada.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Dotyczy to tylko zwierząt, które objęte są systemem IRZ</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8A00F59E-367E-47DD-9DD5-45293A901AB6}"/>
              </a:ext>
            </a:extLst>
          </p:cNvPr>
          <p:cNvCxnSpPr>
            <a:cxnSpLocks/>
            <a:stCxn id="30" idx="1"/>
            <a:endCxn id="29" idx="0"/>
          </p:cNvCxnSpPr>
          <p:nvPr/>
        </p:nvCxnSpPr>
        <p:spPr>
          <a:xfrm rot="10800000">
            <a:off x="6446241" y="1669191"/>
            <a:ext cx="2732015" cy="81761"/>
          </a:xfrm>
          <a:prstGeom prst="curvedConnector4">
            <a:avLst>
              <a:gd name="adj1" fmla="val 43002"/>
              <a:gd name="adj2" fmla="val 379595"/>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7BBCF089-BF33-4A1D-9F5F-6C818E123C41}"/>
              </a:ext>
            </a:extLst>
          </p:cNvPr>
          <p:cNvSpPr/>
          <p:nvPr/>
        </p:nvSpPr>
        <p:spPr>
          <a:xfrm>
            <a:off x="6828639" y="1652486"/>
            <a:ext cx="567361" cy="1711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C5B97766-EF6F-4542-B830-3EA8C730C944}"/>
              </a:ext>
            </a:extLst>
          </p:cNvPr>
          <p:cNvSpPr/>
          <p:nvPr/>
        </p:nvSpPr>
        <p:spPr>
          <a:xfrm>
            <a:off x="9178255" y="2429581"/>
            <a:ext cx="2523839" cy="68266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kolumnach należy wpisać wysokość oszacowanych szkód w zł</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8" name="Łącznik: zakrzywiony 37">
            <a:extLst>
              <a:ext uri="{FF2B5EF4-FFF2-40B4-BE49-F238E27FC236}">
                <a16:creationId xmlns:a16="http://schemas.microsoft.com/office/drawing/2014/main" id="{DDC6F921-1EE3-4C2F-A9AF-03E3B2219970}"/>
              </a:ext>
            </a:extLst>
          </p:cNvPr>
          <p:cNvCxnSpPr>
            <a:cxnSpLocks/>
            <a:stCxn id="34" idx="1"/>
            <a:endCxn id="33" idx="3"/>
          </p:cNvCxnSpPr>
          <p:nvPr/>
        </p:nvCxnSpPr>
        <p:spPr>
          <a:xfrm rot="10800000">
            <a:off x="7396001" y="2508164"/>
            <a:ext cx="1782255" cy="26274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0" name="Prostokąt: zaokrąglone rogi 49">
            <a:extLst>
              <a:ext uri="{FF2B5EF4-FFF2-40B4-BE49-F238E27FC236}">
                <a16:creationId xmlns:a16="http://schemas.microsoft.com/office/drawing/2014/main" id="{ED3163C5-2B2C-4E9C-A83D-DE22794A4679}"/>
              </a:ext>
            </a:extLst>
          </p:cNvPr>
          <p:cNvSpPr/>
          <p:nvPr/>
        </p:nvSpPr>
        <p:spPr>
          <a:xfrm>
            <a:off x="4294522" y="5327009"/>
            <a:ext cx="3602956" cy="1229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3" name="Łącznik: zakrzywiony 52">
            <a:extLst>
              <a:ext uri="{FF2B5EF4-FFF2-40B4-BE49-F238E27FC236}">
                <a16:creationId xmlns:a16="http://schemas.microsoft.com/office/drawing/2014/main" id="{7E761BEA-3A35-433A-A2B5-F33C5298AFA5}"/>
              </a:ext>
            </a:extLst>
          </p:cNvPr>
          <p:cNvCxnSpPr>
            <a:cxnSpLocks/>
            <a:endCxn id="50" idx="1"/>
          </p:cNvCxnSpPr>
          <p:nvPr/>
        </p:nvCxnSpPr>
        <p:spPr>
          <a:xfrm flipV="1">
            <a:off x="3013745" y="5941620"/>
            <a:ext cx="1280777" cy="2685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6" name="Prostokąt: zaokrąglone rogi 55">
            <a:extLst>
              <a:ext uri="{FF2B5EF4-FFF2-40B4-BE49-F238E27FC236}">
                <a16:creationId xmlns:a16="http://schemas.microsoft.com/office/drawing/2014/main" id="{62844A34-18BF-48CF-8FB0-35B2878EA022}"/>
              </a:ext>
            </a:extLst>
          </p:cNvPr>
          <p:cNvSpPr/>
          <p:nvPr/>
        </p:nvSpPr>
        <p:spPr>
          <a:xfrm>
            <a:off x="4513248" y="3453100"/>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zaokrąglone rogi 56">
            <a:extLst>
              <a:ext uri="{FF2B5EF4-FFF2-40B4-BE49-F238E27FC236}">
                <a16:creationId xmlns:a16="http://schemas.microsoft.com/office/drawing/2014/main" id="{7388DFAD-B556-4782-A258-A7EA4904FDE6}"/>
              </a:ext>
            </a:extLst>
          </p:cNvPr>
          <p:cNvSpPr/>
          <p:nvPr/>
        </p:nvSpPr>
        <p:spPr>
          <a:xfrm>
            <a:off x="4513248" y="4434685"/>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zaokrąglone rogi 57">
            <a:extLst>
              <a:ext uri="{FF2B5EF4-FFF2-40B4-BE49-F238E27FC236}">
                <a16:creationId xmlns:a16="http://schemas.microsoft.com/office/drawing/2014/main" id="{EBB3170A-7FBB-44E7-9BC3-AF814C056ABD}"/>
              </a:ext>
            </a:extLst>
          </p:cNvPr>
          <p:cNvSpPr/>
          <p:nvPr/>
        </p:nvSpPr>
        <p:spPr>
          <a:xfrm>
            <a:off x="6828639" y="3463956"/>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51BACB75-7407-424A-AB3E-3512E0093A2C}"/>
              </a:ext>
            </a:extLst>
          </p:cNvPr>
          <p:cNvSpPr/>
          <p:nvPr/>
        </p:nvSpPr>
        <p:spPr>
          <a:xfrm>
            <a:off x="6828639" y="4439484"/>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62B7C357-051C-4FC2-B018-862641473EF8}"/>
              </a:ext>
            </a:extLst>
          </p:cNvPr>
          <p:cNvSpPr/>
          <p:nvPr/>
        </p:nvSpPr>
        <p:spPr>
          <a:xfrm>
            <a:off x="86263" y="3237182"/>
            <a:ext cx="3260785" cy="10802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maszyn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narzędzi, które służą do produkcji rolnej a zostały uszkodzone w wyniku niekorzystnego zjawiska atmosferycznego.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5" name="Prostokąt: zaokrąglone rogi 64">
            <a:extLst>
              <a:ext uri="{FF2B5EF4-FFF2-40B4-BE49-F238E27FC236}">
                <a16:creationId xmlns:a16="http://schemas.microsoft.com/office/drawing/2014/main" id="{B18F0D8C-AF89-4B8E-AE8C-0B88A8248622}"/>
              </a:ext>
            </a:extLst>
          </p:cNvPr>
          <p:cNvSpPr/>
          <p:nvPr/>
        </p:nvSpPr>
        <p:spPr>
          <a:xfrm>
            <a:off x="86263" y="4485675"/>
            <a:ext cx="3706781" cy="1097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budynków i budowli służących do produkcji rolnej, które zostały uszkodzone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wyniku niekorzystnego zjawiska atmosferycznego. </a:t>
            </a:r>
          </a:p>
          <a:p>
            <a:pPr lvl="0" algn="ctr">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7" name="Łącznik: zakrzywiony 66">
            <a:extLst>
              <a:ext uri="{FF2B5EF4-FFF2-40B4-BE49-F238E27FC236}">
                <a16:creationId xmlns:a16="http://schemas.microsoft.com/office/drawing/2014/main" id="{36A862C9-9571-43F6-879D-B2913AA412CB}"/>
              </a:ext>
            </a:extLst>
          </p:cNvPr>
          <p:cNvCxnSpPr>
            <a:cxnSpLocks/>
            <a:stCxn id="60" idx="3"/>
            <a:endCxn id="56" idx="1"/>
          </p:cNvCxnSpPr>
          <p:nvPr/>
        </p:nvCxnSpPr>
        <p:spPr>
          <a:xfrm>
            <a:off x="3347048" y="3777283"/>
            <a:ext cx="1166200" cy="6272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5" name="Łącznik: zakrzywiony 74">
            <a:extLst>
              <a:ext uri="{FF2B5EF4-FFF2-40B4-BE49-F238E27FC236}">
                <a16:creationId xmlns:a16="http://schemas.microsoft.com/office/drawing/2014/main" id="{40845BCF-9F2C-410B-A544-55CA8518F384}"/>
              </a:ext>
            </a:extLst>
          </p:cNvPr>
          <p:cNvCxnSpPr>
            <a:stCxn id="65" idx="3"/>
            <a:endCxn id="57" idx="1"/>
          </p:cNvCxnSpPr>
          <p:nvPr/>
        </p:nvCxnSpPr>
        <p:spPr>
          <a:xfrm flipV="1">
            <a:off x="3793044" y="4821591"/>
            <a:ext cx="720204" cy="21268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7" name="Łącznik: zakrzywiony 76">
            <a:extLst>
              <a:ext uri="{FF2B5EF4-FFF2-40B4-BE49-F238E27FC236}">
                <a16:creationId xmlns:a16="http://schemas.microsoft.com/office/drawing/2014/main" id="{08B2AF78-5883-47E9-9CF6-5049842B50FA}"/>
              </a:ext>
            </a:extLst>
          </p:cNvPr>
          <p:cNvCxnSpPr>
            <a:stCxn id="34" idx="1"/>
            <a:endCxn id="58" idx="3"/>
          </p:cNvCxnSpPr>
          <p:nvPr/>
        </p:nvCxnSpPr>
        <p:spPr>
          <a:xfrm rot="10800000" flipV="1">
            <a:off x="7396001" y="2770912"/>
            <a:ext cx="1782255" cy="113263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9" name="Łącznik: zakrzywiony 78">
            <a:extLst>
              <a:ext uri="{FF2B5EF4-FFF2-40B4-BE49-F238E27FC236}">
                <a16:creationId xmlns:a16="http://schemas.microsoft.com/office/drawing/2014/main" id="{C013CFA6-1F6B-40FC-8E48-73F905069C89}"/>
              </a:ext>
            </a:extLst>
          </p:cNvPr>
          <p:cNvCxnSpPr>
            <a:stCxn id="34" idx="1"/>
            <a:endCxn id="59" idx="3"/>
          </p:cNvCxnSpPr>
          <p:nvPr/>
        </p:nvCxnSpPr>
        <p:spPr>
          <a:xfrm rot="10800000" flipV="1">
            <a:off x="7396001" y="2770912"/>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36</a:t>
            </a:fld>
            <a:endParaRPr lang="pl-PL"/>
          </a:p>
        </p:txBody>
      </p:sp>
      <p:sp>
        <p:nvSpPr>
          <p:cNvPr id="41" name="Prostokąt 40"/>
          <p:cNvSpPr/>
          <p:nvPr/>
        </p:nvSpPr>
        <p:spPr>
          <a:xfrm>
            <a:off x="8610600" y="4252092"/>
            <a:ext cx="3402434" cy="2462213"/>
          </a:xfrm>
          <a:prstGeom prst="rect">
            <a:avLst/>
          </a:prstGeom>
        </p:spPr>
        <p:txBody>
          <a:bodyPr wrap="square">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W przypadku szacowania szkód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środkach trwałych, przyjmuje się minimalny poziom strat w odniesieniu do pojedynczego środka trwałego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wysokości powyżej 3 350 zł oraz wartość kosztów napraw lub różnicy pomiędzy wartością aktywów bezpośrednio przed wystąpieniem niekorzystnego zjawiska atmosferycznego i bezpośrednio po jego wystąpieniu</a:t>
            </a:r>
          </a:p>
        </p:txBody>
      </p:sp>
      <p:sp>
        <p:nvSpPr>
          <p:cNvPr id="55" name="Prostokąt: zaokrąglone rogi 27">
            <a:extLst>
              <a:ext uri="{FF2B5EF4-FFF2-40B4-BE49-F238E27FC236}">
                <a16:creationId xmlns:a16="http://schemas.microsoft.com/office/drawing/2014/main" id="{C9CFB3BD-F71A-4F49-ACEE-61597096872C}"/>
              </a:ext>
            </a:extLst>
          </p:cNvPr>
          <p:cNvSpPr/>
          <p:nvPr/>
        </p:nvSpPr>
        <p:spPr>
          <a:xfrm>
            <a:off x="9178255" y="3208669"/>
            <a:ext cx="2523839" cy="10182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2" name="Łącznik: zakrzywiony 78">
            <a:extLst>
              <a:ext uri="{FF2B5EF4-FFF2-40B4-BE49-F238E27FC236}">
                <a16:creationId xmlns:a16="http://schemas.microsoft.com/office/drawing/2014/main" id="{C013CFA6-1F6B-40FC-8E48-73F905069C89}"/>
              </a:ext>
            </a:extLst>
          </p:cNvPr>
          <p:cNvCxnSpPr/>
          <p:nvPr/>
        </p:nvCxnSpPr>
        <p:spPr>
          <a:xfrm rot="10800000" flipV="1">
            <a:off x="7396000" y="4121714"/>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zaokrąglone rogi 57">
            <a:extLst>
              <a:ext uri="{FF2B5EF4-FFF2-40B4-BE49-F238E27FC236}">
                <a16:creationId xmlns:a16="http://schemas.microsoft.com/office/drawing/2014/main" id="{34522D05-29F8-42E8-BB3F-08914BF73FC4}"/>
              </a:ext>
            </a:extLst>
          </p:cNvPr>
          <p:cNvSpPr/>
          <p:nvPr/>
        </p:nvSpPr>
        <p:spPr>
          <a:xfrm>
            <a:off x="86263" y="5770318"/>
            <a:ext cx="3053752" cy="962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72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a:extLst>
              <a:ext uri="{FF2B5EF4-FFF2-40B4-BE49-F238E27FC236}">
                <a16:creationId xmlns:a16="http://schemas.microsoft.com/office/drawing/2014/main" id="{B2B76A66-072C-4D78-855A-3E5F4724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0168" y="1908554"/>
            <a:ext cx="7037697" cy="4630358"/>
          </a:xfrm>
        </p:spPr>
      </p:pic>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3"/>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27013272-49F4-409E-B276-61756977268C}"/>
              </a:ext>
            </a:extLst>
          </p:cNvPr>
          <p:cNvSpPr>
            <a:spLocks noGrp="1"/>
          </p:cNvSpPr>
          <p:nvPr>
            <p:ph type="title"/>
          </p:nvPr>
        </p:nvSpPr>
        <p:spPr>
          <a:xfrm>
            <a:off x="1" y="1104101"/>
            <a:ext cx="12192000" cy="38556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4b – szkody w uprawach trwałych</a:t>
            </a:r>
          </a:p>
        </p:txBody>
      </p:sp>
      <p:sp>
        <p:nvSpPr>
          <p:cNvPr id="15" name="Prostokąt: zaokrąglone rogi 14">
            <a:extLst>
              <a:ext uri="{FF2B5EF4-FFF2-40B4-BE49-F238E27FC236}">
                <a16:creationId xmlns:a16="http://schemas.microsoft.com/office/drawing/2014/main" id="{0E9C2FDA-D64F-464A-8577-3259756E8CB5}"/>
              </a:ext>
            </a:extLst>
          </p:cNvPr>
          <p:cNvSpPr/>
          <p:nvPr/>
        </p:nvSpPr>
        <p:spPr>
          <a:xfrm>
            <a:off x="2649832" y="5283248"/>
            <a:ext cx="6887363" cy="1174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e rogi 2">
            <a:extLst>
              <a:ext uri="{FF2B5EF4-FFF2-40B4-BE49-F238E27FC236}">
                <a16:creationId xmlns:a16="http://schemas.microsoft.com/office/drawing/2014/main" id="{1D07E5AB-9822-40CD-B08F-5BD4F61DF04A}"/>
              </a:ext>
            </a:extLst>
          </p:cNvPr>
          <p:cNvSpPr/>
          <p:nvPr/>
        </p:nvSpPr>
        <p:spPr>
          <a:xfrm>
            <a:off x="2811964" y="3707960"/>
            <a:ext cx="620785"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e rogi 13">
            <a:extLst>
              <a:ext uri="{FF2B5EF4-FFF2-40B4-BE49-F238E27FC236}">
                <a16:creationId xmlns:a16="http://schemas.microsoft.com/office/drawing/2014/main" id="{6D20DA86-BB2E-4AEC-85FF-C262EA7BA09F}"/>
              </a:ext>
            </a:extLst>
          </p:cNvPr>
          <p:cNvSpPr/>
          <p:nvPr/>
        </p:nvSpPr>
        <p:spPr>
          <a:xfrm>
            <a:off x="88113" y="2278743"/>
            <a:ext cx="2241017" cy="709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1 należy wpisać numer działki ewidencyjnej, na jakiej szacowane są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7" name="Łącznik: zakrzywiony 6">
            <a:extLst>
              <a:ext uri="{FF2B5EF4-FFF2-40B4-BE49-F238E27FC236}">
                <a16:creationId xmlns:a16="http://schemas.microsoft.com/office/drawing/2014/main" id="{7995ABFC-0766-4161-83D7-77B362B0913D}"/>
              </a:ext>
            </a:extLst>
          </p:cNvPr>
          <p:cNvCxnSpPr>
            <a:cxnSpLocks/>
            <a:stCxn id="14" idx="3"/>
            <a:endCxn id="3" idx="0"/>
          </p:cNvCxnSpPr>
          <p:nvPr/>
        </p:nvCxnSpPr>
        <p:spPr>
          <a:xfrm>
            <a:off x="2329130" y="2633402"/>
            <a:ext cx="793227" cy="1074558"/>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8" name="Prostokąt: zaokrąglone rogi 7">
            <a:extLst>
              <a:ext uri="{FF2B5EF4-FFF2-40B4-BE49-F238E27FC236}">
                <a16:creationId xmlns:a16="http://schemas.microsoft.com/office/drawing/2014/main" id="{00D0CF20-BCAD-4B73-A3BE-90CBF134F323}"/>
              </a:ext>
            </a:extLst>
          </p:cNvPr>
          <p:cNvSpPr/>
          <p:nvPr/>
        </p:nvSpPr>
        <p:spPr>
          <a:xfrm>
            <a:off x="3431315" y="3706978"/>
            <a:ext cx="1675208"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zaokrąglone rogi 16">
            <a:extLst>
              <a:ext uri="{FF2B5EF4-FFF2-40B4-BE49-F238E27FC236}">
                <a16:creationId xmlns:a16="http://schemas.microsoft.com/office/drawing/2014/main" id="{82F6AD5E-9BDE-44CF-8124-FDC234E6EEDA}"/>
              </a:ext>
            </a:extLst>
          </p:cNvPr>
          <p:cNvSpPr/>
          <p:nvPr/>
        </p:nvSpPr>
        <p:spPr>
          <a:xfrm>
            <a:off x="88259" y="3084691"/>
            <a:ext cx="2235224" cy="9710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należy wprowadzić dane odnośnie gatunku szacowanego środka trwałego, odmiany, wieku, podkładki oraz rozstawu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73EB5C75-EB34-42D4-AC39-A48EBC352E12}"/>
              </a:ext>
            </a:extLst>
          </p:cNvPr>
          <p:cNvCxnSpPr>
            <a:cxnSpLocks/>
            <a:endCxn id="8" idx="0"/>
          </p:cNvCxnSpPr>
          <p:nvPr/>
        </p:nvCxnSpPr>
        <p:spPr>
          <a:xfrm>
            <a:off x="2281941" y="3618291"/>
            <a:ext cx="1986978" cy="8868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1" name="Prostokąt: zaokrąglone rogi 20">
            <a:extLst>
              <a:ext uri="{FF2B5EF4-FFF2-40B4-BE49-F238E27FC236}">
                <a16:creationId xmlns:a16="http://schemas.microsoft.com/office/drawing/2014/main" id="{E02A9BC0-1D59-4592-A793-34DB194F2E31}"/>
              </a:ext>
            </a:extLst>
          </p:cNvPr>
          <p:cNvSpPr/>
          <p:nvPr/>
        </p:nvSpPr>
        <p:spPr>
          <a:xfrm>
            <a:off x="68569" y="4152360"/>
            <a:ext cx="2254914" cy="5901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tym miejscu wpisujemy uszkodzoną powierzchnię (ha)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4" name="Prostokąt: zaokrąglone rogi 23">
            <a:extLst>
              <a:ext uri="{FF2B5EF4-FFF2-40B4-BE49-F238E27FC236}">
                <a16:creationId xmlns:a16="http://schemas.microsoft.com/office/drawing/2014/main" id="{17809D19-ADC9-4B37-AEC2-9695CBDD6F7C}"/>
              </a:ext>
            </a:extLst>
          </p:cNvPr>
          <p:cNvSpPr/>
          <p:nvPr/>
        </p:nvSpPr>
        <p:spPr>
          <a:xfrm>
            <a:off x="5153269" y="3731633"/>
            <a:ext cx="489577"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zakrzywiony 25">
            <a:extLst>
              <a:ext uri="{FF2B5EF4-FFF2-40B4-BE49-F238E27FC236}">
                <a16:creationId xmlns:a16="http://schemas.microsoft.com/office/drawing/2014/main" id="{66957D3A-4CA2-49EF-9154-AEDD4E1DED4B}"/>
              </a:ext>
            </a:extLst>
          </p:cNvPr>
          <p:cNvCxnSpPr>
            <a:cxnSpLocks/>
            <a:stCxn id="21" idx="3"/>
            <a:endCxn id="24" idx="2"/>
          </p:cNvCxnSpPr>
          <p:nvPr/>
        </p:nvCxnSpPr>
        <p:spPr>
          <a:xfrm>
            <a:off x="2323483" y="4447429"/>
            <a:ext cx="3074575" cy="754614"/>
          </a:xfrm>
          <a:prstGeom prst="curvedConnector4">
            <a:avLst>
              <a:gd name="adj1" fmla="val 46019"/>
              <a:gd name="adj2" fmla="val 130294"/>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37FA4FE2-8CA0-49A1-890F-6320DE91293E}"/>
              </a:ext>
            </a:extLst>
          </p:cNvPr>
          <p:cNvSpPr/>
          <p:nvPr/>
        </p:nvSpPr>
        <p:spPr>
          <a:xfrm>
            <a:off x="5660692" y="3703361"/>
            <a:ext cx="242924"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A659BF2-65DA-44CF-9E30-04E151945D1D}"/>
              </a:ext>
            </a:extLst>
          </p:cNvPr>
          <p:cNvSpPr/>
          <p:nvPr/>
        </p:nvSpPr>
        <p:spPr>
          <a:xfrm>
            <a:off x="89604" y="1636923"/>
            <a:ext cx="2239526" cy="5480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wpisać ilość środka trwałego na m</a:t>
            </a:r>
            <a:r>
              <a:rPr lang="pl-PL" sz="1100" baseline="30000" dirty="0">
                <a:solidFill>
                  <a:schemeClr val="tx1"/>
                </a:solidFill>
                <a:latin typeface="Times New Roman" panose="02020603050405020304" pitchFamily="18" charset="0"/>
                <a:cs typeface="Times New Roman" panose="02020603050405020304" pitchFamily="18" charset="0"/>
              </a:rPr>
              <a:t>2</a:t>
            </a:r>
            <a:endParaRPr lang="pl-PL" sz="1100" dirty="0">
              <a:solidFill>
                <a:schemeClr val="tx1"/>
              </a:solidFill>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E60747FF-4664-4BC9-A976-C8C29F7CCD56}"/>
              </a:ext>
            </a:extLst>
          </p:cNvPr>
          <p:cNvCxnSpPr>
            <a:cxnSpLocks/>
            <a:stCxn id="30" idx="3"/>
            <a:endCxn id="29" idx="0"/>
          </p:cNvCxnSpPr>
          <p:nvPr/>
        </p:nvCxnSpPr>
        <p:spPr>
          <a:xfrm>
            <a:off x="2329130" y="1910949"/>
            <a:ext cx="3453024" cy="179241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2F33400F-20CD-41AF-BBCA-099162B3BDF5}"/>
              </a:ext>
            </a:extLst>
          </p:cNvPr>
          <p:cNvSpPr/>
          <p:nvPr/>
        </p:nvSpPr>
        <p:spPr>
          <a:xfrm>
            <a:off x="5913774" y="3711969"/>
            <a:ext cx="489728"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zaokrąglone rogi 33">
            <a:extLst>
              <a:ext uri="{FF2B5EF4-FFF2-40B4-BE49-F238E27FC236}">
                <a16:creationId xmlns:a16="http://schemas.microsoft.com/office/drawing/2014/main" id="{A5473150-F6C8-46AA-A0E2-04A3734F85E7}"/>
              </a:ext>
            </a:extLst>
          </p:cNvPr>
          <p:cNvSpPr/>
          <p:nvPr/>
        </p:nvSpPr>
        <p:spPr>
          <a:xfrm>
            <a:off x="6988631" y="3703950"/>
            <a:ext cx="489728" cy="14856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37345066-FF1A-443F-8669-22AA7895432A}"/>
              </a:ext>
            </a:extLst>
          </p:cNvPr>
          <p:cNvSpPr/>
          <p:nvPr/>
        </p:nvSpPr>
        <p:spPr>
          <a:xfrm>
            <a:off x="7497895" y="3703951"/>
            <a:ext cx="538870"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E84B2811-09C8-42C6-8AAD-9E014BB269B3}"/>
              </a:ext>
            </a:extLst>
          </p:cNvPr>
          <p:cNvSpPr/>
          <p:nvPr/>
        </p:nvSpPr>
        <p:spPr>
          <a:xfrm>
            <a:off x="10150600" y="1250614"/>
            <a:ext cx="1946246" cy="14813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Kolumny 4,6,7 należy wypełnić na podstawie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opracowaniu Krzysztofa </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Zmarlickiego</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„Określanie wartości plantacji kultur wieloletnich”</a:t>
            </a:r>
          </a:p>
        </p:txBody>
      </p:sp>
      <p:cxnSp>
        <p:nvCxnSpPr>
          <p:cNvPr id="39" name="Łącznik: zakrzywiony 38">
            <a:extLst>
              <a:ext uri="{FF2B5EF4-FFF2-40B4-BE49-F238E27FC236}">
                <a16:creationId xmlns:a16="http://schemas.microsoft.com/office/drawing/2014/main" id="{A7375F21-410C-4278-AED7-A7E0236E1B1A}"/>
              </a:ext>
            </a:extLst>
          </p:cNvPr>
          <p:cNvCxnSpPr>
            <a:cxnSpLocks/>
            <a:stCxn id="37" idx="1"/>
            <a:endCxn id="33" idx="0"/>
          </p:cNvCxnSpPr>
          <p:nvPr/>
        </p:nvCxnSpPr>
        <p:spPr>
          <a:xfrm rot="10800000" flipV="1">
            <a:off x="6158638" y="1991269"/>
            <a:ext cx="3991962" cy="172070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zakrzywiony 40">
            <a:extLst>
              <a:ext uri="{FF2B5EF4-FFF2-40B4-BE49-F238E27FC236}">
                <a16:creationId xmlns:a16="http://schemas.microsoft.com/office/drawing/2014/main" id="{618D732D-F935-441C-9834-25FED5B2D390}"/>
              </a:ext>
            </a:extLst>
          </p:cNvPr>
          <p:cNvCxnSpPr>
            <a:cxnSpLocks/>
            <a:stCxn id="37" idx="1"/>
            <a:endCxn id="34" idx="0"/>
          </p:cNvCxnSpPr>
          <p:nvPr/>
        </p:nvCxnSpPr>
        <p:spPr>
          <a:xfrm rot="10800000" flipV="1">
            <a:off x="7233496" y="1991268"/>
            <a:ext cx="2917105" cy="171268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42">
            <a:extLst>
              <a:ext uri="{FF2B5EF4-FFF2-40B4-BE49-F238E27FC236}">
                <a16:creationId xmlns:a16="http://schemas.microsoft.com/office/drawing/2014/main" id="{6FEA3347-BE8A-48DF-A550-ACFB4B22AAFC}"/>
              </a:ext>
            </a:extLst>
          </p:cNvPr>
          <p:cNvCxnSpPr>
            <a:cxnSpLocks/>
            <a:stCxn id="37" idx="1"/>
            <a:endCxn id="35" idx="0"/>
          </p:cNvCxnSpPr>
          <p:nvPr/>
        </p:nvCxnSpPr>
        <p:spPr>
          <a:xfrm rot="10800000" flipV="1">
            <a:off x="7767330" y="1991269"/>
            <a:ext cx="2383270" cy="171268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37</a:t>
            </a:fld>
            <a:endParaRPr lang="pl-PL"/>
          </a:p>
        </p:txBody>
      </p:sp>
      <p:sp>
        <p:nvSpPr>
          <p:cNvPr id="42" name="Prostokąt: zaokrąglone rogi 57">
            <a:extLst>
              <a:ext uri="{FF2B5EF4-FFF2-40B4-BE49-F238E27FC236}">
                <a16:creationId xmlns:a16="http://schemas.microsoft.com/office/drawing/2014/main" id="{34522D05-29F8-42E8-BB3F-08914BF73FC4}"/>
              </a:ext>
            </a:extLst>
          </p:cNvPr>
          <p:cNvSpPr/>
          <p:nvPr/>
        </p:nvSpPr>
        <p:spPr>
          <a:xfrm>
            <a:off x="74508" y="4839079"/>
            <a:ext cx="2262725" cy="10400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44" name="Łącznik: zakrzywiony 25">
            <a:extLst>
              <a:ext uri="{FF2B5EF4-FFF2-40B4-BE49-F238E27FC236}">
                <a16:creationId xmlns:a16="http://schemas.microsoft.com/office/drawing/2014/main" id="{66957D3A-4CA2-49EF-9154-AEDD4E1DED4B}"/>
              </a:ext>
            </a:extLst>
          </p:cNvPr>
          <p:cNvCxnSpPr>
            <a:cxnSpLocks/>
            <a:stCxn id="42" idx="3"/>
            <a:endCxn id="15" idx="1"/>
          </p:cNvCxnSpPr>
          <p:nvPr/>
        </p:nvCxnSpPr>
        <p:spPr>
          <a:xfrm>
            <a:off x="2337233" y="5359084"/>
            <a:ext cx="312599" cy="51139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54" name="Prostokąt: zaokrąglone rogi 27">
            <a:extLst>
              <a:ext uri="{FF2B5EF4-FFF2-40B4-BE49-F238E27FC236}">
                <a16:creationId xmlns:a16="http://schemas.microsoft.com/office/drawing/2014/main" id="{C9CFB3BD-F71A-4F49-ACEE-61597096872C}"/>
              </a:ext>
            </a:extLst>
          </p:cNvPr>
          <p:cNvSpPr/>
          <p:nvPr/>
        </p:nvSpPr>
        <p:spPr>
          <a:xfrm>
            <a:off x="60603" y="5953391"/>
            <a:ext cx="2281941" cy="8271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0" name="Łącznik: zakrzywiony 25">
            <a:extLst>
              <a:ext uri="{FF2B5EF4-FFF2-40B4-BE49-F238E27FC236}">
                <a16:creationId xmlns:a16="http://schemas.microsoft.com/office/drawing/2014/main" id="{66957D3A-4CA2-49EF-9154-AEDD4E1DED4B}"/>
              </a:ext>
            </a:extLst>
          </p:cNvPr>
          <p:cNvCxnSpPr>
            <a:cxnSpLocks/>
            <a:stCxn id="54" idx="3"/>
          </p:cNvCxnSpPr>
          <p:nvPr/>
        </p:nvCxnSpPr>
        <p:spPr>
          <a:xfrm flipV="1">
            <a:off x="2342544" y="6206317"/>
            <a:ext cx="5815006" cy="16065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62"/>
          <p:cNvSpPr/>
          <p:nvPr/>
        </p:nvSpPr>
        <p:spPr>
          <a:xfrm>
            <a:off x="9555041" y="2847608"/>
            <a:ext cx="2695530" cy="3970318"/>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r>
              <a:rPr lang="pl-PL" sz="1200" dirty="0">
                <a:solidFill>
                  <a:srgbClr val="FF0000"/>
                </a:solidFill>
                <a:latin typeface="Times New Roman" panose="02020603050405020304" pitchFamily="18" charset="0"/>
                <a:cs typeface="Times New Roman" panose="02020603050405020304" pitchFamily="18" charset="0"/>
              </a:rPr>
              <a:t>W przypadku szacowania szkód </a:t>
            </a:r>
            <a:br>
              <a:rPr lang="pl-PL" sz="1200" dirty="0">
                <a:solidFill>
                  <a:srgbClr val="FF0000"/>
                </a:solidFill>
                <a:latin typeface="Times New Roman" panose="02020603050405020304" pitchFamily="18" charset="0"/>
                <a:cs typeface="Times New Roman" panose="02020603050405020304" pitchFamily="18" charset="0"/>
              </a:rPr>
            </a:br>
            <a:r>
              <a:rPr lang="pl-PL" sz="1200" dirty="0">
                <a:solidFill>
                  <a:srgbClr val="FF0000"/>
                </a:solidFill>
                <a:latin typeface="Times New Roman" panose="02020603050405020304" pitchFamily="18" charset="0"/>
                <a:cs typeface="Times New Roman" panose="02020603050405020304" pitchFamily="18" charset="0"/>
              </a:rPr>
              <a:t>w sadzie, lub innej plantacji roślin wieloletnich, których okres użytkowania jest dłuższy niż 5 lat, z wyłączeniem plantacji truskawek, plantacji choinek oraz roślin na cele energetyczne pod kątem ubiegania się o pomoc na odtworzenie środków trwałych. uwzględnia się wartość bieżącą roślin (tj. w zależności od wieku, gęstości </a:t>
            </a:r>
            <a:r>
              <a:rPr lang="pl-PL" sz="1200" dirty="0" err="1">
                <a:solidFill>
                  <a:srgbClr val="FF0000"/>
                </a:solidFill>
                <a:latin typeface="Times New Roman" panose="02020603050405020304" pitchFamily="18" charset="0"/>
                <a:cs typeface="Times New Roman" panose="02020603050405020304" pitchFamily="18" charset="0"/>
              </a:rPr>
              <a:t>nasadzeń</a:t>
            </a:r>
            <a:r>
              <a:rPr lang="pl-PL" sz="1200" dirty="0">
                <a:solidFill>
                  <a:srgbClr val="FF0000"/>
                </a:solidFill>
                <a:latin typeface="Times New Roman" panose="02020603050405020304" pitchFamily="18" charset="0"/>
                <a:cs typeface="Times New Roman" panose="02020603050405020304" pitchFamily="18" charset="0"/>
              </a:rPr>
              <a:t> </a:t>
            </a:r>
            <a:r>
              <a:rPr lang="pl-PL" sz="1200" dirty="0" err="1">
                <a:solidFill>
                  <a:srgbClr val="FF0000"/>
                </a:solidFill>
                <a:latin typeface="Times New Roman" panose="02020603050405020304" pitchFamily="18" charset="0"/>
                <a:cs typeface="Times New Roman" panose="02020603050405020304" pitchFamily="18" charset="0"/>
              </a:rPr>
              <a:t>szt</a:t>
            </a:r>
            <a:r>
              <a:rPr lang="pl-PL" sz="1200" dirty="0">
                <a:solidFill>
                  <a:srgbClr val="FF0000"/>
                </a:solidFill>
                <a:latin typeface="Times New Roman" panose="02020603050405020304" pitchFamily="18" charset="0"/>
                <a:cs typeface="Times New Roman" panose="02020603050405020304" pitchFamily="18" charset="0"/>
              </a:rPr>
              <a:t>/ha oraz podkładki) oraz współczynnik oceny bonitacyjnej wartości bieżącej (bez utraty korzyści). Do wykorzystania na stronie internetowej </a:t>
            </a:r>
            <a:r>
              <a:rPr lang="pl-PL" sz="1200" b="1" dirty="0" err="1">
                <a:solidFill>
                  <a:srgbClr val="FF0000"/>
                </a:solidFill>
                <a:latin typeface="Times New Roman" panose="02020603050405020304" pitchFamily="18" charset="0"/>
                <a:cs typeface="Times New Roman" panose="02020603050405020304" pitchFamily="18" charset="0"/>
              </a:rPr>
              <a:t>MRiRW</a:t>
            </a:r>
            <a:r>
              <a:rPr lang="pl-PL" sz="1200" dirty="0">
                <a:solidFill>
                  <a:srgbClr val="FF0000"/>
                </a:solidFill>
                <a:latin typeface="Times New Roman" panose="02020603050405020304" pitchFamily="18" charset="0"/>
                <a:cs typeface="Times New Roman" panose="02020603050405020304" pitchFamily="18" charset="0"/>
              </a:rPr>
              <a:t> opracowanie Krzysztofa </a:t>
            </a:r>
            <a:r>
              <a:rPr lang="pl-PL" sz="1200" dirty="0" err="1">
                <a:solidFill>
                  <a:srgbClr val="FF0000"/>
                </a:solidFill>
                <a:latin typeface="Times New Roman" panose="02020603050405020304" pitchFamily="18" charset="0"/>
                <a:cs typeface="Times New Roman" panose="02020603050405020304" pitchFamily="18" charset="0"/>
              </a:rPr>
              <a:t>Zmarlickiego</a:t>
            </a:r>
            <a:r>
              <a:rPr lang="pl-PL" sz="1200" dirty="0">
                <a:solidFill>
                  <a:srgbClr val="FF0000"/>
                </a:solidFill>
                <a:latin typeface="Times New Roman" panose="02020603050405020304" pitchFamily="18" charset="0"/>
                <a:cs typeface="Times New Roman" panose="02020603050405020304" pitchFamily="18" charset="0"/>
              </a:rPr>
              <a:t>  „Określanie wartości plantacji kultur wieloletnich” udostępnione bezpłatnie przez Polską Federację Stowarzyszeń Rzeczoznawców Majątkowych</a:t>
            </a:r>
          </a:p>
        </p:txBody>
      </p:sp>
    </p:spTree>
    <p:extLst>
      <p:ext uri="{BB962C8B-B14F-4D97-AF65-F5344CB8AC3E}">
        <p14:creationId xmlns:p14="http://schemas.microsoft.com/office/powerpoint/2010/main" val="106387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6" name="Symbol zastępczy zawartości 5">
            <a:extLst>
              <a:ext uri="{FF2B5EF4-FFF2-40B4-BE49-F238E27FC236}">
                <a16:creationId xmlns:a16="http://schemas.microsoft.com/office/drawing/2014/main" id="{65A64CB0-6529-41FB-B28D-E22E12890C28}"/>
              </a:ext>
            </a:extLst>
          </p:cNvPr>
          <p:cNvSpPr>
            <a:spLocks noGrp="1"/>
          </p:cNvSpPr>
          <p:nvPr>
            <p:ph sz="half" idx="1"/>
          </p:nvPr>
        </p:nvSpPr>
        <p:spPr>
          <a:xfrm>
            <a:off x="357659" y="2384089"/>
            <a:ext cx="11378913" cy="4154823"/>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Zgodnie z § 5 ust. 6 i 7 pkt 3 rozporządzenia Rady Ministrów z dnia 27 stycznia 2015 r.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sprawie szczegółowego zakresu i sposobów realizacji niektórych zadań Agencji Restrukturyzacji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i Modernizacji Rolnictwa (Dz. U. z 2015 r. poz. 187, z </a:t>
            </a:r>
            <a:r>
              <a:rPr lang="pl-PL" sz="1800" dirty="0" err="1">
                <a:latin typeface="Times New Roman" panose="02020603050405020304" pitchFamily="18" charset="0"/>
                <a:cs typeface="Times New Roman" panose="02020603050405020304" pitchFamily="18" charset="0"/>
              </a:rPr>
              <a:t>późn</a:t>
            </a:r>
            <a:r>
              <a:rPr lang="pl-PL" sz="1800" dirty="0">
                <a:latin typeface="Times New Roman" panose="02020603050405020304" pitchFamily="18" charset="0"/>
                <a:cs typeface="Times New Roman" panose="02020603050405020304" pitchFamily="18" charset="0"/>
              </a:rPr>
              <a:t>. zm.) komisja składa protokół oszacowania szkód wojewodzie właściwemu ze względu na miejsce powstania tych szkód w terminie:</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30 dni od dnia oszacowania szkód,</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45 dni od dnia oszacowania szkód – dotyczy tylko i wyłącznie protokołów zbiorczych z gmin z innego województwa</a:t>
            </a:r>
            <a:r>
              <a:rPr lang="pl-PL" sz="1800" dirty="0">
                <a:latin typeface="Times New Roman" panose="02020603050405020304" pitchFamily="18" charset="0"/>
                <a:cs typeface="Times New Roman" panose="02020603050405020304" pitchFamily="18" charset="0"/>
              </a:rPr>
              <a:t>,</a:t>
            </a:r>
          </a:p>
          <a:p>
            <a:pPr marL="534988" algn="just">
              <a:lnSpc>
                <a:spcPct val="100000"/>
              </a:lnSpc>
              <a:spcBef>
                <a:spcPts val="0"/>
              </a:spcBef>
            </a:pPr>
            <a:r>
              <a:rPr lang="pl-PL" sz="1800" dirty="0">
                <a:latin typeface="Times New Roman" panose="02020603050405020304" pitchFamily="18" charset="0"/>
                <a:cs typeface="Times New Roman" panose="02020603050405020304" pitchFamily="18" charset="0"/>
              </a:rPr>
              <a:t>niezwłocznie po otrzymaniu od wojewody, który powołał tę komisję, informacji o wysokości szkód spowodowanych przez suszę w uprawach rolnych, nie później niż do dnia 15 listopada roku, w którym wystąpiła susza - w przypadku gdy wysokość tych szkód jest ustalana za pomocą oprogramowania udostępnionego przez ministra właściwego do spraw informatyzacji, pod adresem elektronicznym wskazanym na podmiotowej stronie internetowej tego ministra, zwanego dalej „publiczną aplikacją”.</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38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737758"/>
            <a:ext cx="11378913" cy="646331"/>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7. Przekazywanie protokołów do MUW w Warszawie wraz z dokumentem potwierdzającym wystąpienie danego zjawisko </a:t>
            </a:r>
          </a:p>
        </p:txBody>
      </p:sp>
    </p:spTree>
    <p:extLst>
      <p:ext uri="{BB962C8B-B14F-4D97-AF65-F5344CB8AC3E}">
        <p14:creationId xmlns:p14="http://schemas.microsoft.com/office/powerpoint/2010/main" val="13076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3999" y="2220111"/>
            <a:ext cx="11684000" cy="5316441"/>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Przewodniczący komisji składa do Wojewody Mazowieckiego:</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Potwierdzenie przekazania dokumentacji;</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2 egzemplarze indywidualnych protokołów z oszacowania szkód, w których poziom szkód był wyższy niż 30% średniej rocznej produkcji rolnej;</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1 egzemplarz indywidualnych protokołów z oszacowania szkód, w których poziom szkód był niższy niż 30% średniej rocznej produkcji rolnej;</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Zestawienie imienne;</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Skany wszystkich sporządzonych protokołów oszacowania szkód, </a:t>
            </a:r>
            <a:r>
              <a:rPr lang="pl-PL" sz="1800" u="sng" dirty="0">
                <a:latin typeface="Times New Roman" panose="02020603050405020304" pitchFamily="18" charset="0"/>
                <a:cs typeface="Times New Roman" panose="02020603050405020304" pitchFamily="18" charset="0"/>
              </a:rPr>
              <a:t>zestawienie imienne </a:t>
            </a:r>
            <a:br>
              <a:rPr lang="pl-PL" sz="1800" u="sng" dirty="0">
                <a:latin typeface="Times New Roman" panose="02020603050405020304" pitchFamily="18" charset="0"/>
                <a:cs typeface="Times New Roman" panose="02020603050405020304" pitchFamily="18" charset="0"/>
              </a:rPr>
            </a:br>
            <a:r>
              <a:rPr lang="pl-PL" sz="1800" u="sng" dirty="0">
                <a:latin typeface="Times New Roman" panose="02020603050405020304" pitchFamily="18" charset="0"/>
                <a:cs typeface="Times New Roman" panose="02020603050405020304" pitchFamily="18" charset="0"/>
              </a:rPr>
              <a:t>w formie edytowalnej</a:t>
            </a:r>
            <a:r>
              <a:rPr lang="pl-PL" sz="1800" dirty="0">
                <a:latin typeface="Times New Roman" panose="02020603050405020304" pitchFamily="18" charset="0"/>
                <a:cs typeface="Times New Roman" panose="02020603050405020304" pitchFamily="18" charset="0"/>
              </a:rPr>
              <a:t> oraz dokumentację fotograficzną (o ile była sporządzona) na wskazany w Zasadach adres email.</a:t>
            </a: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39</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39187" y="1835390"/>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248325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gdy przedstawiciel ośrodka doradztwa rolniczego lub przedstawiciel izby rolniczej jest jednocześnie sołtysem nie może sam sobie potwierdzić pięcioletniego stażu w prowadzeniu gospodarstwa rolnego. Ww. potwierdzenie może wydać inny sołtys, na terenie którego przedstawiciel posiada grunty rolne.</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sytuacji gdy ww. przedstawiciel zajmuje stanowisko sołtysa, a prowadzone przez niego gospodarstwo leży wyłącznie w granicach jego sołectwa lub w przypadku gdy przedstawiciel ww. instytucji posiada wymagane doświadczenie jednak grunty gospodarstwa leżą na terenie miasta, wymagane doświadczenie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w prowadzeniu gospodarstwa rolnego może zostać potwierdzone przez wójta, burmistrza lub prezydenta gminy/miasta.</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4</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393645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05116" y="2235500"/>
            <a:ext cx="11684000" cy="4136239"/>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należy przekazywać w dwóch oddzielnych kopertach/kartonach zgodnie z poniższym podziałem:</a:t>
            </a:r>
          </a:p>
          <a:p>
            <a:pPr marL="0"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powyżej 30% średniej rocznej produkcji rolnej;</a:t>
            </a:r>
          </a:p>
          <a:p>
            <a:pPr algn="just">
              <a:lnSpc>
                <a:spcPct val="100000"/>
              </a:lnSpc>
              <a:spcBef>
                <a:spcPts val="0"/>
              </a:spcBef>
            </a:pPr>
            <a:endParaRPr lang="pl-PL" sz="18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poniżej 30% średniej rocznej produkcji rolnej;</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przekazane do Wojewody Mazowieckiego podlegają weryfikacji zgodnie z datą wpływu.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pierwszej kolejności weryfikowane są protokoły powyżej 30% średniej rocznej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Pisemną informację o odbiorze lub wysyłce protokołów poprzez operatora pocztowego, Wydział Infrastruktury przekazuje jednostce samorządu terytorialnego poprzez Elektroniczną Skrzynkę Podawczą.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Do pisma załączona zostaje tabela imienna zweryfikowanych protokołów. </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40</a:t>
            </a:fld>
            <a:endParaRPr lang="pl-PL"/>
          </a:p>
        </p:txBody>
      </p:sp>
      <p:sp>
        <p:nvSpPr>
          <p:cNvPr id="7" name="Prostokąt 6"/>
          <p:cNvSpPr/>
          <p:nvPr/>
        </p:nvSpPr>
        <p:spPr>
          <a:xfrm>
            <a:off x="498807" y="92744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808731"/>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3554566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BE3C195E-6988-484E-BABE-6E99A45C4BB2}"/>
              </a:ext>
            </a:extLst>
          </p:cNvPr>
          <p:cNvSpPr>
            <a:spLocks noGrp="1"/>
          </p:cNvSpPr>
          <p:nvPr>
            <p:ph type="sldNum" sz="quarter" idx="12"/>
          </p:nvPr>
        </p:nvSpPr>
        <p:spPr/>
        <p:txBody>
          <a:bodyPr/>
          <a:lstStyle/>
          <a:p>
            <a:fld id="{FA4B6E15-F33A-46C2-8134-D5B4F352C12C}" type="slidenum">
              <a:rPr lang="pl-PL" smtClean="0"/>
              <a:t>41</a:t>
            </a:fld>
            <a:endParaRPr lang="pl-PL"/>
          </a:p>
        </p:txBody>
      </p:sp>
      <p:pic>
        <p:nvPicPr>
          <p:cNvPr id="7" name="Obraz 6">
            <a:extLst>
              <a:ext uri="{FF2B5EF4-FFF2-40B4-BE49-F238E27FC236}">
                <a16:creationId xmlns:a16="http://schemas.microsoft.com/office/drawing/2014/main" id="{F4D4772A-397C-4E85-969F-CA33F8003DF5}"/>
              </a:ext>
            </a:extLst>
          </p:cNvPr>
          <p:cNvPicPr>
            <a:picLocks noChangeAspect="1"/>
          </p:cNvPicPr>
          <p:nvPr/>
        </p:nvPicPr>
        <p:blipFill>
          <a:blip r:embed="rId2"/>
          <a:stretch>
            <a:fillRect/>
          </a:stretch>
        </p:blipFill>
        <p:spPr>
          <a:xfrm>
            <a:off x="3492459" y="536754"/>
            <a:ext cx="4666088" cy="6131108"/>
          </a:xfrm>
          <a:prstGeom prst="rect">
            <a:avLst/>
          </a:prstGeom>
        </p:spPr>
      </p:pic>
      <p:sp>
        <p:nvSpPr>
          <p:cNvPr id="8" name="Prostokąt: zaokrąglone rogi 7">
            <a:extLst>
              <a:ext uri="{FF2B5EF4-FFF2-40B4-BE49-F238E27FC236}">
                <a16:creationId xmlns:a16="http://schemas.microsoft.com/office/drawing/2014/main" id="{0BCD3C02-8842-4181-900E-9FA56629331D}"/>
              </a:ext>
            </a:extLst>
          </p:cNvPr>
          <p:cNvSpPr/>
          <p:nvPr/>
        </p:nvSpPr>
        <p:spPr>
          <a:xfrm>
            <a:off x="181435" y="1870306"/>
            <a:ext cx="2541258" cy="723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datę przekazania dokumentacji</a:t>
            </a:r>
          </a:p>
        </p:txBody>
      </p:sp>
      <p:sp>
        <p:nvSpPr>
          <p:cNvPr id="9" name="Prostokąt: zaokrąglone rogi 8">
            <a:extLst>
              <a:ext uri="{FF2B5EF4-FFF2-40B4-BE49-F238E27FC236}">
                <a16:creationId xmlns:a16="http://schemas.microsoft.com/office/drawing/2014/main" id="{76DA7CE9-F214-457D-B351-D0A0C5354500}"/>
              </a:ext>
            </a:extLst>
          </p:cNvPr>
          <p:cNvSpPr/>
          <p:nvPr/>
        </p:nvSpPr>
        <p:spPr>
          <a:xfrm>
            <a:off x="147959" y="2850871"/>
            <a:ext cx="2566188" cy="170901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przekazanych protokołów w dwóch lub jednym egzemplarzu.</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Należy podzielić je na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nowe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poprawione,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przesłane ponownie do Mazowieckiego Urzędu Wojewódzkiego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 Warszawie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naniesionymi poprawkami</a:t>
            </a:r>
          </a:p>
        </p:txBody>
      </p:sp>
      <p:sp>
        <p:nvSpPr>
          <p:cNvPr id="10" name="Prostokąt: zaokrąglone rogi 9">
            <a:extLst>
              <a:ext uri="{FF2B5EF4-FFF2-40B4-BE49-F238E27FC236}">
                <a16:creationId xmlns:a16="http://schemas.microsoft.com/office/drawing/2014/main" id="{48A07761-310A-4568-AB4D-305DFBD94F67}"/>
              </a:ext>
            </a:extLst>
          </p:cNvPr>
          <p:cNvSpPr/>
          <p:nvPr/>
        </p:nvSpPr>
        <p:spPr>
          <a:xfrm>
            <a:off x="147959" y="5554701"/>
            <a:ext cx="2566188" cy="9416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Pole dotyczące zwrotu zostaje wypełnione przez pracownika Mazowieckiego Urzędu Wojewódzkiego w Warszawie</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Prostokąt: zaokrąglone rogi 10">
            <a:extLst>
              <a:ext uri="{FF2B5EF4-FFF2-40B4-BE49-F238E27FC236}">
                <a16:creationId xmlns:a16="http://schemas.microsoft.com/office/drawing/2014/main" id="{F15BE964-7E6C-4D4F-87F0-A190FD3298CB}"/>
              </a:ext>
            </a:extLst>
          </p:cNvPr>
          <p:cNvSpPr/>
          <p:nvPr/>
        </p:nvSpPr>
        <p:spPr>
          <a:xfrm>
            <a:off x="9320992" y="1308897"/>
            <a:ext cx="2738736" cy="7549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gminy/miasta z którego dana komisja przekazuje protokoły</a:t>
            </a:r>
          </a:p>
        </p:txBody>
      </p:sp>
      <p:sp>
        <p:nvSpPr>
          <p:cNvPr id="12" name="Prostokąt: zaokrąglone rogi 11">
            <a:extLst>
              <a:ext uri="{FF2B5EF4-FFF2-40B4-BE49-F238E27FC236}">
                <a16:creationId xmlns:a16="http://schemas.microsoft.com/office/drawing/2014/main" id="{4EBF1CDF-7D78-4CC3-A4D3-6C7CD51A13FB}"/>
              </a:ext>
            </a:extLst>
          </p:cNvPr>
          <p:cNvSpPr/>
          <p:nvPr/>
        </p:nvSpPr>
        <p:spPr>
          <a:xfrm>
            <a:off x="9320992" y="2258554"/>
            <a:ext cx="2738736" cy="10283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niekorzystnego zjawiska atmosferycznego, którego dotyczą protokoły.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protokoły dotyczą dwóch lub więcej zjawisk należy wypisać wszystkie</a:t>
            </a:r>
          </a:p>
        </p:txBody>
      </p:sp>
      <p:sp>
        <p:nvSpPr>
          <p:cNvPr id="13" name="Prostokąt: zaokrąglone rogi 12">
            <a:extLst>
              <a:ext uri="{FF2B5EF4-FFF2-40B4-BE49-F238E27FC236}">
                <a16:creationId xmlns:a16="http://schemas.microsoft.com/office/drawing/2014/main" id="{2D2AAC36-B1B0-4090-84FE-ACEF3CE81D0E}"/>
              </a:ext>
            </a:extLst>
          </p:cNvPr>
          <p:cNvSpPr/>
          <p:nvPr/>
        </p:nvSpPr>
        <p:spPr>
          <a:xfrm>
            <a:off x="9320992" y="3485048"/>
            <a:ext cx="2738736" cy="670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wpisać ilość przesłanych zestawień imiennych</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87DE96D0-0E5D-4D61-A19F-308AFD753155}"/>
              </a:ext>
            </a:extLst>
          </p:cNvPr>
          <p:cNvSpPr/>
          <p:nvPr/>
        </p:nvSpPr>
        <p:spPr>
          <a:xfrm>
            <a:off x="9320992" y="4838157"/>
            <a:ext cx="2738736" cy="5032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poszkodowanych gospodarstw</a:t>
            </a:r>
          </a:p>
        </p:txBody>
      </p:sp>
      <p:sp>
        <p:nvSpPr>
          <p:cNvPr id="15" name="Prostokąt: zaokrąglone rogi 54">
            <a:extLst>
              <a:ext uri="{FF2B5EF4-FFF2-40B4-BE49-F238E27FC236}">
                <a16:creationId xmlns:a16="http://schemas.microsoft.com/office/drawing/2014/main" id="{8B35CA7D-D50B-48E9-8DA7-511B93B6BAC8}"/>
              </a:ext>
            </a:extLst>
          </p:cNvPr>
          <p:cNvSpPr/>
          <p:nvPr/>
        </p:nvSpPr>
        <p:spPr>
          <a:xfrm>
            <a:off x="9320992" y="5477219"/>
            <a:ext cx="2738736" cy="4663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osoba przekazująca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dokumentację składa cz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ytelny podpis</a:t>
            </a:r>
          </a:p>
        </p:txBody>
      </p:sp>
      <p:cxnSp>
        <p:nvCxnSpPr>
          <p:cNvPr id="16" name="Łącznik: zakrzywiony 15">
            <a:extLst>
              <a:ext uri="{FF2B5EF4-FFF2-40B4-BE49-F238E27FC236}">
                <a16:creationId xmlns:a16="http://schemas.microsoft.com/office/drawing/2014/main" id="{B31E5413-73DB-4CBB-8D5B-6DF63BA61A71}"/>
              </a:ext>
            </a:extLst>
          </p:cNvPr>
          <p:cNvCxnSpPr>
            <a:cxnSpLocks/>
          </p:cNvCxnSpPr>
          <p:nvPr/>
        </p:nvCxnSpPr>
        <p:spPr>
          <a:xfrm flipV="1">
            <a:off x="2714147" y="2231952"/>
            <a:ext cx="1584388" cy="1581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Prostokąt: zaokrąglone rogi 25">
            <a:extLst>
              <a:ext uri="{FF2B5EF4-FFF2-40B4-BE49-F238E27FC236}">
                <a16:creationId xmlns:a16="http://schemas.microsoft.com/office/drawing/2014/main" id="{6E4072E6-8C02-4895-96D7-533F250013C8}"/>
              </a:ext>
            </a:extLst>
          </p:cNvPr>
          <p:cNvSpPr/>
          <p:nvPr/>
        </p:nvSpPr>
        <p:spPr>
          <a:xfrm>
            <a:off x="4406567" y="2063859"/>
            <a:ext cx="938423"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570E0076-71BF-4369-BAB1-49C039B8EC1F}"/>
              </a:ext>
            </a:extLst>
          </p:cNvPr>
          <p:cNvSpPr/>
          <p:nvPr/>
        </p:nvSpPr>
        <p:spPr>
          <a:xfrm>
            <a:off x="5791128" y="2632003"/>
            <a:ext cx="1375793" cy="356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B17663D0-0E10-46CF-8ACE-750C0881B688}"/>
              </a:ext>
            </a:extLst>
          </p:cNvPr>
          <p:cNvSpPr/>
          <p:nvPr/>
        </p:nvSpPr>
        <p:spPr>
          <a:xfrm>
            <a:off x="5807904" y="3044789"/>
            <a:ext cx="1359017" cy="356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zakrzywiony 28">
            <a:extLst>
              <a:ext uri="{FF2B5EF4-FFF2-40B4-BE49-F238E27FC236}">
                <a16:creationId xmlns:a16="http://schemas.microsoft.com/office/drawing/2014/main" id="{CCCC1F25-CB82-45C0-B510-0E9C893362EB}"/>
              </a:ext>
            </a:extLst>
          </p:cNvPr>
          <p:cNvCxnSpPr/>
          <p:nvPr/>
        </p:nvCxnSpPr>
        <p:spPr>
          <a:xfrm flipV="1">
            <a:off x="2714147" y="2741402"/>
            <a:ext cx="3260781" cy="96397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0" name="Łącznik: zakrzywiony 29">
            <a:extLst>
              <a:ext uri="{FF2B5EF4-FFF2-40B4-BE49-F238E27FC236}">
                <a16:creationId xmlns:a16="http://schemas.microsoft.com/office/drawing/2014/main" id="{A21A442E-40B8-4DFD-9DE0-5949FAD5BA35}"/>
              </a:ext>
            </a:extLst>
          </p:cNvPr>
          <p:cNvCxnSpPr/>
          <p:nvPr/>
        </p:nvCxnSpPr>
        <p:spPr>
          <a:xfrm flipV="1">
            <a:off x="2714147" y="3108130"/>
            <a:ext cx="3278584" cy="59725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1" name="Prostokąt: zaokrąglone rogi 30">
            <a:extLst>
              <a:ext uri="{FF2B5EF4-FFF2-40B4-BE49-F238E27FC236}">
                <a16:creationId xmlns:a16="http://schemas.microsoft.com/office/drawing/2014/main" id="{68B01155-0081-40DD-89F8-A986B9E5EF9E}"/>
              </a:ext>
            </a:extLst>
          </p:cNvPr>
          <p:cNvSpPr/>
          <p:nvPr/>
        </p:nvSpPr>
        <p:spPr>
          <a:xfrm>
            <a:off x="3660068" y="4300969"/>
            <a:ext cx="4321704" cy="2345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32" name="Łącznik: zakrzywiony 31">
            <a:extLst>
              <a:ext uri="{FF2B5EF4-FFF2-40B4-BE49-F238E27FC236}">
                <a16:creationId xmlns:a16="http://schemas.microsoft.com/office/drawing/2014/main" id="{582DEB04-F0F7-4B6C-9709-FE8AD2BA1B8A}"/>
              </a:ext>
            </a:extLst>
          </p:cNvPr>
          <p:cNvCxnSpPr/>
          <p:nvPr/>
        </p:nvCxnSpPr>
        <p:spPr>
          <a:xfrm flipV="1">
            <a:off x="2715023" y="5552022"/>
            <a:ext cx="1301117" cy="73236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A99A04CE-7DCD-4DD7-BD29-1A441BF8F284}"/>
              </a:ext>
            </a:extLst>
          </p:cNvPr>
          <p:cNvSpPr/>
          <p:nvPr/>
        </p:nvSpPr>
        <p:spPr>
          <a:xfrm>
            <a:off x="5382022" y="1726645"/>
            <a:ext cx="964734"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zakrzywiony 33">
            <a:extLst>
              <a:ext uri="{FF2B5EF4-FFF2-40B4-BE49-F238E27FC236}">
                <a16:creationId xmlns:a16="http://schemas.microsoft.com/office/drawing/2014/main" id="{78606269-9375-42FA-AF0C-72E721BC7825}"/>
              </a:ext>
            </a:extLst>
          </p:cNvPr>
          <p:cNvCxnSpPr>
            <a:cxnSpLocks/>
          </p:cNvCxnSpPr>
          <p:nvPr/>
        </p:nvCxnSpPr>
        <p:spPr>
          <a:xfrm rot="10800000" flipV="1">
            <a:off x="6477712" y="1516545"/>
            <a:ext cx="2843280" cy="2100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7" name="Prostokąt: zaokrąglone rogi 36">
            <a:extLst>
              <a:ext uri="{FF2B5EF4-FFF2-40B4-BE49-F238E27FC236}">
                <a16:creationId xmlns:a16="http://schemas.microsoft.com/office/drawing/2014/main" id="{10BBDBC9-4B7C-4938-864E-AABBA186C9D0}"/>
              </a:ext>
            </a:extLst>
          </p:cNvPr>
          <p:cNvSpPr/>
          <p:nvPr/>
        </p:nvSpPr>
        <p:spPr>
          <a:xfrm>
            <a:off x="5381163" y="1870306"/>
            <a:ext cx="1845578" cy="11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8" name="Łącznik: zakrzywiony 37">
            <a:extLst>
              <a:ext uri="{FF2B5EF4-FFF2-40B4-BE49-F238E27FC236}">
                <a16:creationId xmlns:a16="http://schemas.microsoft.com/office/drawing/2014/main" id="{2580D7F3-35C5-4558-8A6C-5D5C0973F412}"/>
              </a:ext>
            </a:extLst>
          </p:cNvPr>
          <p:cNvCxnSpPr>
            <a:cxnSpLocks/>
            <a:stCxn id="12" idx="1"/>
          </p:cNvCxnSpPr>
          <p:nvPr/>
        </p:nvCxnSpPr>
        <p:spPr>
          <a:xfrm rot="10800000">
            <a:off x="7268072" y="1934293"/>
            <a:ext cx="2052921" cy="83845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4D4FAADE-53C3-4056-9532-B1F5D8F59A80}"/>
              </a:ext>
            </a:extLst>
          </p:cNvPr>
          <p:cNvSpPr/>
          <p:nvPr/>
        </p:nvSpPr>
        <p:spPr>
          <a:xfrm>
            <a:off x="5802397" y="3418372"/>
            <a:ext cx="1350629" cy="1839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1" name="Łącznik: zakrzywiony 40">
            <a:extLst>
              <a:ext uri="{FF2B5EF4-FFF2-40B4-BE49-F238E27FC236}">
                <a16:creationId xmlns:a16="http://schemas.microsoft.com/office/drawing/2014/main" id="{A36EF93B-EC04-4E06-B9A6-1E61A94BEA9C}"/>
              </a:ext>
            </a:extLst>
          </p:cNvPr>
          <p:cNvCxnSpPr>
            <a:cxnSpLocks/>
          </p:cNvCxnSpPr>
          <p:nvPr/>
        </p:nvCxnSpPr>
        <p:spPr>
          <a:xfrm rot="10800000">
            <a:off x="7368636" y="3384709"/>
            <a:ext cx="1952356" cy="43547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3" name="Prostokąt: zaokrąglone rogi 42">
            <a:extLst>
              <a:ext uri="{FF2B5EF4-FFF2-40B4-BE49-F238E27FC236}">
                <a16:creationId xmlns:a16="http://schemas.microsoft.com/office/drawing/2014/main" id="{8522F69B-1EB3-45A5-AB6B-EC3628A4B97C}"/>
              </a:ext>
            </a:extLst>
          </p:cNvPr>
          <p:cNvSpPr/>
          <p:nvPr/>
        </p:nvSpPr>
        <p:spPr>
          <a:xfrm>
            <a:off x="7077261" y="3804802"/>
            <a:ext cx="822091" cy="236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rostokąt: zaokrąglone rogi 48">
            <a:extLst>
              <a:ext uri="{FF2B5EF4-FFF2-40B4-BE49-F238E27FC236}">
                <a16:creationId xmlns:a16="http://schemas.microsoft.com/office/drawing/2014/main" id="{640FEA78-CB2A-425D-888E-6B78D3D544E5}"/>
              </a:ext>
            </a:extLst>
          </p:cNvPr>
          <p:cNvSpPr/>
          <p:nvPr/>
        </p:nvSpPr>
        <p:spPr>
          <a:xfrm>
            <a:off x="6774789" y="4053933"/>
            <a:ext cx="1124563" cy="236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0520381E-5FAB-4404-8437-515674B19294}"/>
              </a:ext>
            </a:extLst>
          </p:cNvPr>
          <p:cNvSpPr/>
          <p:nvPr/>
        </p:nvSpPr>
        <p:spPr>
          <a:xfrm>
            <a:off x="7179227" y="3840133"/>
            <a:ext cx="630923" cy="12137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zakrzywiony 48">
            <a:extLst>
              <a:ext uri="{FF2B5EF4-FFF2-40B4-BE49-F238E27FC236}">
                <a16:creationId xmlns:a16="http://schemas.microsoft.com/office/drawing/2014/main" id="{E4B36D68-2651-4BC1-BAB1-5E95704AB03D}"/>
              </a:ext>
            </a:extLst>
          </p:cNvPr>
          <p:cNvCxnSpPr>
            <a:cxnSpLocks/>
          </p:cNvCxnSpPr>
          <p:nvPr/>
        </p:nvCxnSpPr>
        <p:spPr>
          <a:xfrm rot="10800000">
            <a:off x="7810150" y="3917950"/>
            <a:ext cx="1510842" cy="117185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zakrzywiony 50">
            <a:extLst>
              <a:ext uri="{FF2B5EF4-FFF2-40B4-BE49-F238E27FC236}">
                <a16:creationId xmlns:a16="http://schemas.microsoft.com/office/drawing/2014/main" id="{555B0B4E-3EED-42AA-9C0A-E33F315A606D}"/>
              </a:ext>
            </a:extLst>
          </p:cNvPr>
          <p:cNvCxnSpPr/>
          <p:nvPr/>
        </p:nvCxnSpPr>
        <p:spPr>
          <a:xfrm rot="10800000">
            <a:off x="7913004" y="4155318"/>
            <a:ext cx="1407989" cy="1555092"/>
          </a:xfrm>
          <a:prstGeom prst="curvedConnector3">
            <a:avLst>
              <a:gd name="adj1" fmla="val 70831"/>
            </a:avLst>
          </a:prstGeom>
          <a:ln>
            <a:tailEnd type="triangle"/>
          </a:ln>
        </p:spPr>
        <p:style>
          <a:lnRef idx="3">
            <a:schemeClr val="dk1"/>
          </a:lnRef>
          <a:fillRef idx="0">
            <a:schemeClr val="dk1"/>
          </a:fillRef>
          <a:effectRef idx="2">
            <a:schemeClr val="dk1"/>
          </a:effectRef>
          <a:fontRef idx="minor">
            <a:schemeClr val="tx1"/>
          </a:fontRef>
        </p:style>
      </p:cxnSp>
      <p:sp>
        <p:nvSpPr>
          <p:cNvPr id="52" name="Tytuł 1">
            <a:extLst>
              <a:ext uri="{FF2B5EF4-FFF2-40B4-BE49-F238E27FC236}">
                <a16:creationId xmlns:a16="http://schemas.microsoft.com/office/drawing/2014/main" id="{F673A26B-055E-4B45-8251-DCD18FC494E9}"/>
              </a:ext>
            </a:extLst>
          </p:cNvPr>
          <p:cNvSpPr>
            <a:spLocks noGrp="1"/>
          </p:cNvSpPr>
          <p:nvPr>
            <p:ph type="title"/>
          </p:nvPr>
        </p:nvSpPr>
        <p:spPr>
          <a:xfrm>
            <a:off x="0" y="96004"/>
            <a:ext cx="12192000" cy="818396"/>
          </a:xfrm>
        </p:spPr>
        <p:txBody>
          <a:bodyPr>
            <a:noAutofit/>
          </a:bodyPr>
          <a:lstStyle/>
          <a:p>
            <a:pPr algn="ctr"/>
            <a:r>
              <a:rPr lang="pl-PL" sz="3600" dirty="0">
                <a:latin typeface="Times New Roman" panose="02020603050405020304" pitchFamily="18" charset="0"/>
                <a:cs typeface="Times New Roman" panose="02020603050405020304" pitchFamily="18" charset="0"/>
              </a:rPr>
              <a:t>Potwierdzenie przekazania dokumentacji</a:t>
            </a:r>
          </a:p>
        </p:txBody>
      </p:sp>
    </p:spTree>
    <p:extLst>
      <p:ext uri="{BB962C8B-B14F-4D97-AF65-F5344CB8AC3E}">
        <p14:creationId xmlns:p14="http://schemas.microsoft.com/office/powerpoint/2010/main" val="2865605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Zestawienie imienne</a:t>
            </a:r>
            <a:endParaRPr lang="pl-PL" sz="3600" dirty="0"/>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2"/>
          <a:stretch>
            <a:fillRect/>
          </a:stretch>
        </p:blipFill>
        <p:spPr>
          <a:xfrm>
            <a:off x="0" y="0"/>
            <a:ext cx="4696691" cy="1250614"/>
          </a:xfrm>
          <a:prstGeom prst="rect">
            <a:avLst/>
          </a:prstGeom>
        </p:spPr>
      </p:pic>
      <p:sp>
        <p:nvSpPr>
          <p:cNvPr id="14" name="Prostokąt: zaokrąglone rogi 13">
            <a:extLst>
              <a:ext uri="{FF2B5EF4-FFF2-40B4-BE49-F238E27FC236}">
                <a16:creationId xmlns:a16="http://schemas.microsoft.com/office/drawing/2014/main" id="{64746898-A6CB-415C-AA3B-2A37F9AA6ED9}"/>
              </a:ext>
            </a:extLst>
          </p:cNvPr>
          <p:cNvSpPr/>
          <p:nvPr/>
        </p:nvSpPr>
        <p:spPr>
          <a:xfrm>
            <a:off x="516" y="3556445"/>
            <a:ext cx="2527023" cy="7150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(2)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zaznaczyć niekorzystne zjawisko atmosferyczne jakiego dotyczą przekazane protokoły</a:t>
            </a:r>
          </a:p>
        </p:txBody>
      </p:sp>
      <p:sp>
        <p:nvSpPr>
          <p:cNvPr id="18" name="Prostokąt: zaokrąglone rogi 17">
            <a:extLst>
              <a:ext uri="{FF2B5EF4-FFF2-40B4-BE49-F238E27FC236}">
                <a16:creationId xmlns:a16="http://schemas.microsoft.com/office/drawing/2014/main" id="{A2A9E536-2517-4A1C-8E5D-5FB0E3C5563F}"/>
              </a:ext>
            </a:extLst>
          </p:cNvPr>
          <p:cNvSpPr/>
          <p:nvPr/>
        </p:nvSpPr>
        <p:spPr>
          <a:xfrm>
            <a:off x="0" y="4387740"/>
            <a:ext cx="2527539" cy="789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wprowadzić wszystkie niezbędne informacje dotyczące danego protokołu</a:t>
            </a:r>
          </a:p>
        </p:txBody>
      </p:sp>
      <p:sp>
        <p:nvSpPr>
          <p:cNvPr id="23" name="Prostokąt: zaokrąglone rogi 22">
            <a:extLst>
              <a:ext uri="{FF2B5EF4-FFF2-40B4-BE49-F238E27FC236}">
                <a16:creationId xmlns:a16="http://schemas.microsoft.com/office/drawing/2014/main" id="{760DE77C-5C41-456D-A959-CC69F8E5F2E4}"/>
              </a:ext>
            </a:extLst>
          </p:cNvPr>
          <p:cNvSpPr/>
          <p:nvPr/>
        </p:nvSpPr>
        <p:spPr>
          <a:xfrm>
            <a:off x="0" y="2731401"/>
            <a:ext cx="2527540"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jakich konkretnie protokołów dotyczy zestawienie imienne</a:t>
            </a:r>
          </a:p>
        </p:txBody>
      </p:sp>
      <p:sp>
        <p:nvSpPr>
          <p:cNvPr id="21" name="Prostokąt: zaokrąglone rogi 33">
            <a:extLst>
              <a:ext uri="{FF2B5EF4-FFF2-40B4-BE49-F238E27FC236}">
                <a16:creationId xmlns:a16="http://schemas.microsoft.com/office/drawing/2014/main" id="{0B4E0A44-04FA-4DB7-B82B-A742A672A0D2}"/>
              </a:ext>
            </a:extLst>
          </p:cNvPr>
          <p:cNvSpPr/>
          <p:nvPr/>
        </p:nvSpPr>
        <p:spPr>
          <a:xfrm>
            <a:off x="493596" y="1852452"/>
            <a:ext cx="11204808" cy="459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Wypełnianie zestawienia imiennego należy rozpocząć od wyboru rodzaju przekazywanych protokołów (1),  a następnie należy zaznaczyć niekorzystne zjawisko, którego protokoły dotyczą (2).</a:t>
            </a:r>
            <a:endParaRPr lang="pl-PL" sz="1000" dirty="0">
              <a:solidFill>
                <a:schemeClr val="tx1"/>
              </a:solidFill>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42</a:t>
            </a:fld>
            <a:endParaRPr lang="pl-PL"/>
          </a:p>
        </p:txBody>
      </p:sp>
      <p:sp>
        <p:nvSpPr>
          <p:cNvPr id="35" name="Prostokąt 34"/>
          <p:cNvSpPr/>
          <p:nvPr/>
        </p:nvSpPr>
        <p:spPr>
          <a:xfrm>
            <a:off x="-1" y="5242451"/>
            <a:ext cx="2914495" cy="1323439"/>
          </a:xfrm>
          <a:prstGeom prst="rect">
            <a:avLst/>
          </a:prstGeom>
        </p:spPr>
        <p:txBody>
          <a:bodyPr wrap="square">
            <a:spAutoFit/>
          </a:bodyPr>
          <a:lstStyle/>
          <a:p>
            <a:pPr algn="ctr"/>
            <a:r>
              <a:rPr lang="pl-PL" sz="1600" b="1" dirty="0">
                <a:solidFill>
                  <a:srgbClr val="FF0000"/>
                </a:solidFill>
                <a:latin typeface="Times New Roman" panose="02020603050405020304" pitchFamily="18" charset="0"/>
                <a:cs typeface="Times New Roman" panose="02020603050405020304" pitchFamily="18" charset="0"/>
              </a:rPr>
              <a:t>Uwaga! </a:t>
            </a:r>
          </a:p>
          <a:p>
            <a:pPr algn="ctr"/>
            <a:r>
              <a:rPr lang="pl-PL" sz="1600" dirty="0">
                <a:solidFill>
                  <a:srgbClr val="FF0000"/>
                </a:solidFill>
                <a:latin typeface="Times New Roman" panose="02020603050405020304" pitchFamily="18" charset="0"/>
                <a:cs typeface="Times New Roman" panose="02020603050405020304" pitchFamily="18" charset="0"/>
              </a:rPr>
              <a:t>W zestawieniu imiennym powinny znajdować się wyłącznie protokoły, które są przekazywane w papierze</a:t>
            </a:r>
            <a:endParaRPr lang="pl-PL" sz="1200" dirty="0">
              <a:solidFill>
                <a:srgbClr val="FF0000"/>
              </a:solidFill>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1B14174C-4051-4825-9FB9-9400DE494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49" y="2889780"/>
            <a:ext cx="8776629" cy="3210453"/>
          </a:xfrm>
          <a:prstGeom prst="rect">
            <a:avLst/>
          </a:prstGeom>
          <a:ln>
            <a:noFill/>
          </a:ln>
          <a:effectLst>
            <a:outerShdw blurRad="292100" dist="139700" dir="2700000" algn="tl" rotWithShape="0">
              <a:srgbClr val="333333">
                <a:alpha val="65000"/>
              </a:srgbClr>
            </a:outerShdw>
          </a:effectLst>
        </p:spPr>
      </p:pic>
      <p:cxnSp>
        <p:nvCxnSpPr>
          <p:cNvPr id="8" name="Łącznik prosty ze strzałką 7">
            <a:extLst>
              <a:ext uri="{FF2B5EF4-FFF2-40B4-BE49-F238E27FC236}">
                <a16:creationId xmlns:a16="http://schemas.microsoft.com/office/drawing/2014/main" id="{466CD992-7E53-426F-8C11-539F530D2852}"/>
              </a:ext>
            </a:extLst>
          </p:cNvPr>
          <p:cNvCxnSpPr>
            <a:cxnSpLocks/>
            <a:stCxn id="23" idx="3"/>
            <a:endCxn id="10" idx="1"/>
          </p:cNvCxnSpPr>
          <p:nvPr/>
        </p:nvCxnSpPr>
        <p:spPr>
          <a:xfrm>
            <a:off x="2527540" y="3085825"/>
            <a:ext cx="3633978" cy="257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Prostokąt: zaokrąglone rogi 9">
            <a:extLst>
              <a:ext uri="{FF2B5EF4-FFF2-40B4-BE49-F238E27FC236}">
                <a16:creationId xmlns:a16="http://schemas.microsoft.com/office/drawing/2014/main" id="{CF8C6147-2328-43F5-961D-C185428E8506}"/>
              </a:ext>
            </a:extLst>
          </p:cNvPr>
          <p:cNvSpPr/>
          <p:nvPr/>
        </p:nvSpPr>
        <p:spPr>
          <a:xfrm>
            <a:off x="6161518" y="2969629"/>
            <a:ext cx="1623701" cy="7477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e rogi 11">
            <a:extLst>
              <a:ext uri="{FF2B5EF4-FFF2-40B4-BE49-F238E27FC236}">
                <a16:creationId xmlns:a16="http://schemas.microsoft.com/office/drawing/2014/main" id="{AFD40B93-40D1-4EFB-BC3A-520F3DAC6FAF}"/>
              </a:ext>
            </a:extLst>
          </p:cNvPr>
          <p:cNvSpPr/>
          <p:nvPr/>
        </p:nvSpPr>
        <p:spPr>
          <a:xfrm>
            <a:off x="3537959" y="3085825"/>
            <a:ext cx="1042587" cy="4286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 name="Łącznik prosty ze strzałką 15">
            <a:extLst>
              <a:ext uri="{FF2B5EF4-FFF2-40B4-BE49-F238E27FC236}">
                <a16:creationId xmlns:a16="http://schemas.microsoft.com/office/drawing/2014/main" id="{9F7C3792-8CFC-426A-8D36-E118A4CAE85A}"/>
              </a:ext>
            </a:extLst>
          </p:cNvPr>
          <p:cNvCxnSpPr>
            <a:stCxn id="14" idx="3"/>
            <a:endCxn id="12" idx="1"/>
          </p:cNvCxnSpPr>
          <p:nvPr/>
        </p:nvCxnSpPr>
        <p:spPr>
          <a:xfrm flipV="1">
            <a:off x="2527539" y="3300151"/>
            <a:ext cx="1010420" cy="61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rostokąt: zaokrąglone rogi 16">
            <a:extLst>
              <a:ext uri="{FF2B5EF4-FFF2-40B4-BE49-F238E27FC236}">
                <a16:creationId xmlns:a16="http://schemas.microsoft.com/office/drawing/2014/main" id="{737ABFD1-5819-4A4F-A741-011F8090EB65}"/>
              </a:ext>
            </a:extLst>
          </p:cNvPr>
          <p:cNvSpPr/>
          <p:nvPr/>
        </p:nvSpPr>
        <p:spPr>
          <a:xfrm>
            <a:off x="3401226" y="3794673"/>
            <a:ext cx="8630252" cy="2305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y ze strzałką 21">
            <a:extLst>
              <a:ext uri="{FF2B5EF4-FFF2-40B4-BE49-F238E27FC236}">
                <a16:creationId xmlns:a16="http://schemas.microsoft.com/office/drawing/2014/main" id="{696FA6D7-992C-47CB-A71A-EE20E536EBAE}"/>
              </a:ext>
            </a:extLst>
          </p:cNvPr>
          <p:cNvCxnSpPr>
            <a:stCxn id="18" idx="3"/>
            <a:endCxn id="17" idx="1"/>
          </p:cNvCxnSpPr>
          <p:nvPr/>
        </p:nvCxnSpPr>
        <p:spPr>
          <a:xfrm>
            <a:off x="2527539" y="4782339"/>
            <a:ext cx="873687" cy="165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8617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838201" y="1955798"/>
            <a:ext cx="10515600" cy="2017860"/>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Zgłaszanie szkód, w wyniku suszy, od 2020 r. odbywa się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za pomocą aplikacji publicznej</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Producenci rolni</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po zalogowaniu się do tej aplikacji,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profilem zaufanym składają wniosek o  oszacowanie strat w uprawach rolnych</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w których klimatyczny bilans wodny w danym okresie, wskazuje na możliwość spadku plonów w związku z suszą.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Obraz 5">
            <a:extLst>
              <a:ext uri="{FF2B5EF4-FFF2-40B4-BE49-F238E27FC236}">
                <a16:creationId xmlns:a16="http://schemas.microsoft.com/office/drawing/2014/main" id="{AB7D0660-2A35-4F5F-89CF-C46DF1731D95}"/>
              </a:ext>
            </a:extLst>
          </p:cNvPr>
          <p:cNvPicPr>
            <a:picLocks noChangeAspect="1"/>
          </p:cNvPicPr>
          <p:nvPr/>
        </p:nvPicPr>
        <p:blipFill rotWithShape="1">
          <a:blip r:embed="rId3"/>
          <a:srcRect l="1197" t="13505" r="67088" b="38791"/>
          <a:stretch/>
        </p:blipFill>
        <p:spPr>
          <a:xfrm>
            <a:off x="1948050" y="3633306"/>
            <a:ext cx="7352968" cy="2633414"/>
          </a:xfrm>
          <a:prstGeom prst="rect">
            <a:avLst/>
          </a:prstGeom>
          <a:ln>
            <a:noFill/>
          </a:ln>
          <a:effectLst>
            <a:softEdge rad="112500"/>
          </a:effectLst>
        </p:spPr>
      </p:pic>
    </p:spTree>
    <p:extLst>
      <p:ext uri="{BB962C8B-B14F-4D97-AF65-F5344CB8AC3E}">
        <p14:creationId xmlns:p14="http://schemas.microsoft.com/office/powerpoint/2010/main" val="60320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223822" y="1101966"/>
            <a:ext cx="11327314" cy="5056219"/>
            <a:chOff x="274026" y="761331"/>
            <a:chExt cx="11327314" cy="505621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74026" y="90839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suszy</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5711381" y="1964048"/>
              <a:ext cx="2679517" cy="84071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3.1.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Producent rolny otrzymuje na wskazanego we wniosku maila kalkulacje lub protokół z oszacowania szkód</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86484" y="856377"/>
              <a:ext cx="1928908" cy="805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Producent rolny stwierdza szkody w uprawach rolnych, które powstały w wyniku suszy rolniczej</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5710956" y="761331"/>
              <a:ext cx="2472219" cy="8733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wniosek za pośrednictwem aplikacji publicznej (do 15 października każdego roku)</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9214073" y="2987470"/>
              <a:ext cx="2387267"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1948838" y="2910307"/>
              <a:ext cx="279805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a:t>
              </a:r>
              <a:r>
                <a:rPr lang="pl-PL" sz="1400" dirty="0">
                  <a:solidFill>
                    <a:prstClr val="black"/>
                  </a:solidFill>
                  <a:latin typeface="Times New Roman" panose="02020603050405020304" pitchFamily="18" charset="0"/>
                  <a:cs typeface="Times New Roman" panose="02020603050405020304" pitchFamily="18" charset="0"/>
                </a:rPr>
                <a:t>w</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aplikacji publicznej, udostępnionej przez </a:t>
              </a:r>
              <a:r>
                <a:rPr kumimoji="0" lang="pl-PL"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MRiRW</a:t>
              </a:r>
              <a:r>
                <a:rPr lang="pl-PL" sz="1400" dirty="0">
                  <a:solidFill>
                    <a:prstClr val="black"/>
                  </a:solidFill>
                  <a:latin typeface="Times New Roman" panose="02020603050405020304" pitchFamily="18" charset="0"/>
                  <a:cs typeface="Times New Roman" panose="02020603050405020304" pitchFamily="18" charset="0"/>
                </a:rPr>
                <a:t>,</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uzupełnia raport 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322122" y="5038063"/>
              <a:ext cx="2798057" cy="756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podpisany</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raport, w wersji papierowej, do Wojewody </a:t>
              </a:r>
              <a:endPar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5164687" y="4928491"/>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Wojewoda weryfikuje raport i w przypadku uwag odsyła do Urzędu Gminy/Miasta w celu korekty</a:t>
              </a:r>
            </a:p>
          </p:txBody>
        </p:sp>
      </p:grpSp>
      <p:cxnSp>
        <p:nvCxnSpPr>
          <p:cNvPr id="24" name="Łącznik: zakrzywiony 23">
            <a:extLst>
              <a:ext uri="{FF2B5EF4-FFF2-40B4-BE49-F238E27FC236}">
                <a16:creationId xmlns:a16="http://schemas.microsoft.com/office/drawing/2014/main" id="{39D9C0FA-9171-4339-BDE5-AAF534CAD544}"/>
              </a:ext>
            </a:extLst>
          </p:cNvPr>
          <p:cNvCxnSpPr>
            <a:cxnSpLocks/>
          </p:cNvCxnSpPr>
          <p:nvPr/>
        </p:nvCxnSpPr>
        <p:spPr>
          <a:xfrm rot="10800000" flipV="1">
            <a:off x="4696692" y="3763138"/>
            <a:ext cx="4467179" cy="20046"/>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2419352" y="409350"/>
            <a:ext cx="119962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Procedura postępowania w przypadku wystąpienia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suszy rolniczej</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40716" y="1538630"/>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5365188" y="1512013"/>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a:endCxn id="30" idx="0"/>
          </p:cNvCxnSpPr>
          <p:nvPr/>
        </p:nvCxnSpPr>
        <p:spPr>
          <a:xfrm rot="16200000" flipH="1">
            <a:off x="9598932" y="2569534"/>
            <a:ext cx="1303494" cy="21364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670948" y="3801238"/>
            <a:ext cx="227687" cy="157745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3069975" y="5824945"/>
            <a:ext cx="20445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Prostokąt: zaokrąglone rogi 44">
            <a:extLst>
              <a:ext uri="{FF2B5EF4-FFF2-40B4-BE49-F238E27FC236}">
                <a16:creationId xmlns:a16="http://schemas.microsoft.com/office/drawing/2014/main" id="{DAA99923-3503-4DE9-809B-C8718364601A}"/>
              </a:ext>
            </a:extLst>
          </p:cNvPr>
          <p:cNvSpPr/>
          <p:nvPr/>
        </p:nvSpPr>
        <p:spPr>
          <a:xfrm>
            <a:off x="8428536" y="1107685"/>
            <a:ext cx="3230776"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Producent rolny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może</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złożyć wniosek o oszacowanie szkód powstałych w wyniku suszy do właściwego miejscowo urzędu gminy/miasta</a:t>
            </a:r>
          </a:p>
        </p:txBody>
      </p:sp>
      <p:cxnSp>
        <p:nvCxnSpPr>
          <p:cNvPr id="46" name="Łącznik prosty ze strzałką 45">
            <a:extLst>
              <a:ext uri="{FF2B5EF4-FFF2-40B4-BE49-F238E27FC236}">
                <a16:creationId xmlns:a16="http://schemas.microsoft.com/office/drawing/2014/main" id="{598E171B-5144-4DF9-A940-92406F648BF8}"/>
              </a:ext>
            </a:extLst>
          </p:cNvPr>
          <p:cNvCxnSpPr>
            <a:cxnSpLocks/>
          </p:cNvCxnSpPr>
          <p:nvPr/>
        </p:nvCxnSpPr>
        <p:spPr>
          <a:xfrm>
            <a:off x="6876369" y="1975294"/>
            <a:ext cx="0" cy="329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Łącznik prosty ze strzałką 46">
            <a:extLst>
              <a:ext uri="{FF2B5EF4-FFF2-40B4-BE49-F238E27FC236}">
                <a16:creationId xmlns:a16="http://schemas.microsoft.com/office/drawing/2014/main" id="{E001BBF7-7395-476B-95DC-2F18AE268E1C}"/>
              </a:ext>
            </a:extLst>
          </p:cNvPr>
          <p:cNvCxnSpPr/>
          <p:nvPr/>
        </p:nvCxnSpPr>
        <p:spPr>
          <a:xfrm>
            <a:off x="8132971" y="1588082"/>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5127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646940" y="2046677"/>
            <a:ext cx="10639128" cy="3693319"/>
          </a:xfrm>
          <a:prstGeom prst="rect">
            <a:avLst/>
          </a:prstGeom>
        </p:spPr>
        <p:txBody>
          <a:bodyPr wrap="square">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Protokół oszacowania szkód w formie dokumentu elektronicznego automatycznie wylicza szkody spowodowane przez suszę, po zatwierdzeniu przez rolnika ostatniego zgłoszenia upraw rolnych. Aplikacja jest kompatybilna z danymi dotyczącymi upraw i zwierząt zgłoszonych do ARiMR. Zgłaszając szkodę suszową, rolnik wybiera z upraw zgłoszonych do ARiMR we wniosku o przyznanie płatności bezpośrednich. Z kolei dane o liczbie zwierząt z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IRZplus</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(system identyfikacji i rejestracji zwierząt) umożliwią wyliczenie wartości produkcji roślinnej i zwierzęcej danego gospodarstwa rolnego. </a:t>
            </a:r>
          </a:p>
          <a:p>
            <a:pPr marR="0" lvl="0" algn="just" defTabSz="914400" rtl="0" eaLnBrk="1" fontAlgn="auto" latinLnBrk="0" hangingPunct="1">
              <a:spcBef>
                <a:spcPts val="0"/>
              </a:spcBef>
              <a:spcAft>
                <a:spcPts val="0"/>
              </a:spcAft>
              <a:buClrTx/>
              <a:buSzTx/>
              <a:tabLst/>
              <a:defRPr/>
            </a:pPr>
            <a:endPar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 weryfikacji danych wprowadzonych przez rolnika i uzupełnieniu danych z ARiMR, IUNG (Instytut Uprawy Nawożenia i Gleboznawstwa – Państwowy Instytut Badawczy) i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IERiGZ</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(Instytut Ekonomiki Rolnictwa i Gospodarki Żywnościowej - Państwowy Instytut Badawczy) aplikacja określi obszar upraw rolnych dotkniętych suszą oraz maksymalny poziomu strat. Dane dotyczące występowania suszy w poszczególnych uprawach na poziomie gmin można znaleźć na stronie internetowej Systemu Monitoringu Suszy.</a:t>
            </a:r>
          </a:p>
        </p:txBody>
      </p:sp>
    </p:spTree>
    <p:extLst>
      <p:ext uri="{BB962C8B-B14F-4D97-AF65-F5344CB8AC3E}">
        <p14:creationId xmlns:p14="http://schemas.microsoft.com/office/powerpoint/2010/main" val="37335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611336" y="1820296"/>
            <a:ext cx="10911797" cy="4343437"/>
          </a:xfrm>
        </p:spPr>
        <p:txBody>
          <a:bodyPr>
            <a:noAutofit/>
          </a:bodyPr>
          <a:lstStyle/>
          <a:p>
            <a:pPr algn="just"/>
            <a:r>
              <a:rPr lang="pl-PL" sz="2000" kern="100" dirty="0">
                <a:latin typeface="Times New Roman" panose="02020603050405020304" pitchFamily="18" charset="0"/>
                <a:ea typeface="Times New Roman" panose="02020603050405020304" pitchFamily="18" charset="0"/>
              </a:rPr>
              <a:t>Należy pamiętać, że w przypadku chęci uzyskania protokołu/kalkulacji z oszacowania szkód przez rolników, </a:t>
            </a:r>
            <a:r>
              <a:rPr lang="pl-PL" sz="2000" b="1" kern="100" dirty="0">
                <a:latin typeface="Times New Roman" panose="02020603050405020304" pitchFamily="18" charset="0"/>
                <a:ea typeface="Times New Roman" panose="02020603050405020304" pitchFamily="18" charset="0"/>
              </a:rPr>
              <a:t>obligatoryjnym pozostaje złożenie wniosku o oszacowanie w aplikacji publicznej</a:t>
            </a:r>
            <a:r>
              <a:rPr lang="pl-PL" sz="2000" kern="100" dirty="0">
                <a:latin typeface="Times New Roman" panose="02020603050405020304" pitchFamily="18" charset="0"/>
                <a:ea typeface="Times New Roman" panose="02020603050405020304" pitchFamily="18" charset="0"/>
              </a:rPr>
              <a:t>. Wówczas mają oni możliwość złożenia wniosku o oszacowanie szkód w wyniku suszy, w wersji papierowej, we właściwym dla miejsca wystąpienia szkody urzędzie gminy/miasta. Wzór wniosku udostępniony jest na stronie MUW.</a:t>
            </a:r>
          </a:p>
          <a:p>
            <a:pPr marL="457200" indent="-457200" algn="just">
              <a:buAutoNum type="arabicPeriod"/>
            </a:pPr>
            <a:endParaRPr lang="pl-PL" sz="2000" kern="100" dirty="0">
              <a:latin typeface="Times New Roman" panose="02020603050405020304" pitchFamily="18" charset="0"/>
              <a:ea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508940" y="917952"/>
            <a:ext cx="81336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65583" y="3572068"/>
            <a:ext cx="3257550" cy="2169390"/>
          </a:xfrm>
          <a:prstGeom prst="rect">
            <a:avLst/>
          </a:prstGeom>
          <a:ln>
            <a:noFill/>
          </a:ln>
          <a:effectLst>
            <a:softEdge rad="112500"/>
          </a:effectLst>
        </p:spPr>
      </p:pic>
      <p:sp>
        <p:nvSpPr>
          <p:cNvPr id="7" name="Prostokąt 6">
            <a:extLst>
              <a:ext uri="{FF2B5EF4-FFF2-40B4-BE49-F238E27FC236}">
                <a16:creationId xmlns:a16="http://schemas.microsoft.com/office/drawing/2014/main" id="{A784659D-CC5B-4A2C-8294-259A7742533C}"/>
              </a:ext>
            </a:extLst>
          </p:cNvPr>
          <p:cNvSpPr/>
          <p:nvPr/>
        </p:nvSpPr>
        <p:spPr>
          <a:xfrm>
            <a:off x="611336" y="3399591"/>
            <a:ext cx="7035800" cy="3139321"/>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Zgodnie z normą zawartą w rozporządzeniu zmieniającym komisja winna oszacować szkody spowodowane przez suszę w terminie </a:t>
            </a:r>
            <a:r>
              <a:rPr lang="pl-PL" sz="2000" b="1" kern="100" dirty="0">
                <a:solidFill>
                  <a:prstClr val="black"/>
                </a:solidFill>
                <a:latin typeface="Times New Roman" panose="02020603050405020304" pitchFamily="18" charset="0"/>
                <a:ea typeface="Times New Roman" panose="02020603050405020304" pitchFamily="18" charset="0"/>
              </a:rPr>
              <a:t>do dwóch miesięcy od dnia złożenia wniosku przez producenta rolnego</a:t>
            </a:r>
            <a:r>
              <a:rPr lang="pl-PL" sz="2000" kern="100" dirty="0">
                <a:solidFill>
                  <a:prstClr val="black"/>
                </a:solidFill>
                <a:latin typeface="Times New Roman" panose="02020603050405020304" pitchFamily="18" charset="0"/>
                <a:ea typeface="Times New Roman" panose="02020603050405020304" pitchFamily="18" charset="0"/>
              </a:rPr>
              <a:t>, nie później niż do czasu zbioru plonu głównego danej uprawy albo jej likwidacji i nie wcześniej niż od wschodów upraw – co oznacza, iż po dokonaniu żniw komisja nie może podjąć się lustracji w danym gospodarstwie. Warunkiem rozpoczęcia prac komisji terenowej w przypadku suszy jest zgłoszenie wystąpienia szkód przez producenta rolnego w terminie umożliwiającym ich oszacowanie, </a:t>
            </a:r>
            <a:r>
              <a:rPr lang="pl-PL" sz="2000" b="1" kern="100" dirty="0">
                <a:solidFill>
                  <a:prstClr val="black"/>
                </a:solidFill>
                <a:latin typeface="Times New Roman" panose="02020603050405020304" pitchFamily="18" charset="0"/>
                <a:ea typeface="Times New Roman" panose="02020603050405020304" pitchFamily="18" charset="0"/>
              </a:rPr>
              <a:t>nie później niż do dnia 15 września</a:t>
            </a:r>
            <a:r>
              <a:rPr lang="pl-PL" sz="2000" kern="100" dirty="0">
                <a:solidFill>
                  <a:prstClr val="black"/>
                </a:solidFill>
                <a:latin typeface="Times New Roman" panose="02020603050405020304" pitchFamily="18" charset="0"/>
                <a:ea typeface="Times New Roman" panose="02020603050405020304" pitchFamily="18" charset="0"/>
              </a:rPr>
              <a:t> roku wystąpienia szkody. </a:t>
            </a:r>
            <a:endParaRPr lang="pl-PL" sz="2000" dirty="0">
              <a:solidFill>
                <a:prstClr val="black"/>
              </a:solidFill>
            </a:endParaRPr>
          </a:p>
        </p:txBody>
      </p:sp>
    </p:spTree>
    <p:extLst>
      <p:ext uri="{BB962C8B-B14F-4D97-AF65-F5344CB8AC3E}">
        <p14:creationId xmlns:p14="http://schemas.microsoft.com/office/powerpoint/2010/main" val="406804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542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172449" y="3953010"/>
            <a:ext cx="3257550" cy="2169390"/>
          </a:xfrm>
          <a:prstGeom prst="rect">
            <a:avLst/>
          </a:prstGeom>
          <a:ln>
            <a:noFill/>
          </a:ln>
          <a:effectLst>
            <a:softEdge rad="112500"/>
          </a:effectLst>
        </p:spPr>
      </p:pic>
      <p:sp>
        <p:nvSpPr>
          <p:cNvPr id="3" name="Prostokąt 2">
            <a:extLst>
              <a:ext uri="{FF2B5EF4-FFF2-40B4-BE49-F238E27FC236}">
                <a16:creationId xmlns:a16="http://schemas.microsoft.com/office/drawing/2014/main" id="{C66B889D-F9E3-4C8D-BE8E-500C896C62C9}"/>
              </a:ext>
            </a:extLst>
          </p:cNvPr>
          <p:cNvSpPr/>
          <p:nvPr/>
        </p:nvSpPr>
        <p:spPr>
          <a:xfrm>
            <a:off x="270745" y="1941937"/>
            <a:ext cx="10939121" cy="1631216"/>
          </a:xfrm>
          <a:prstGeom prst="rect">
            <a:avLst/>
          </a:prstGeom>
        </p:spPr>
        <p:txBody>
          <a:bodyPr wrap="square">
            <a:spAutoFit/>
          </a:bodyPr>
          <a:lstStyle/>
          <a:p>
            <a:pPr marL="571500" lvl="0" indent="-342900" algn="just">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Komisje, które dokonały lustracji w danym gospodarstwie uzupełniają raport z oszacowania szkód, w aplikacji publicznej </a:t>
            </a:r>
            <a:r>
              <a:rPr lang="pl-PL" sz="2000" b="1" kern="100" dirty="0">
                <a:solidFill>
                  <a:prstClr val="black"/>
                </a:solidFill>
                <a:latin typeface="Times New Roman" panose="02020603050405020304" pitchFamily="18" charset="0"/>
                <a:ea typeface="Times New Roman" panose="02020603050405020304" pitchFamily="18" charset="0"/>
              </a:rPr>
              <a:t>w terminie 60 dni </a:t>
            </a:r>
            <a:r>
              <a:rPr lang="pl-PL" sz="2000" kern="100" dirty="0">
                <a:solidFill>
                  <a:prstClr val="black"/>
                </a:solidFill>
                <a:latin typeface="Times New Roman" panose="02020603050405020304" pitchFamily="18" charset="0"/>
                <a:ea typeface="Times New Roman" panose="02020603050405020304" pitchFamily="18" charset="0"/>
              </a:rPr>
              <a:t>od dnia oszacowania szkód spowodowanych przez suszę nie później niż do dnia 15 października roku wystąpienia suszy oraz przekazuje uwierzytelniony przez członków komisji wydruk tego raportu wojewodzie właściwemu ze względu na miejsce powstania szkód. </a:t>
            </a:r>
            <a:endParaRPr lang="pl-PL" sz="2000" kern="100" dirty="0">
              <a:solidFill>
                <a:prstClr val="black"/>
              </a:solidFill>
              <a:latin typeface="Arial" panose="020B0604020202020204" pitchFamily="34" charset="0"/>
              <a:ea typeface="Times New Roman" panose="02020603050405020304" pitchFamily="18" charset="0"/>
            </a:endParaRPr>
          </a:p>
        </p:txBody>
      </p:sp>
      <p:sp>
        <p:nvSpPr>
          <p:cNvPr id="8" name="Prostokąt 7">
            <a:extLst>
              <a:ext uri="{FF2B5EF4-FFF2-40B4-BE49-F238E27FC236}">
                <a16:creationId xmlns:a16="http://schemas.microsoft.com/office/drawing/2014/main" id="{4D6CD9A3-B605-40FC-ADF6-6EA592697303}"/>
              </a:ext>
            </a:extLst>
          </p:cNvPr>
          <p:cNvSpPr/>
          <p:nvPr/>
        </p:nvSpPr>
        <p:spPr>
          <a:xfrm>
            <a:off x="465668" y="3875631"/>
            <a:ext cx="6587066" cy="2246769"/>
          </a:xfrm>
          <a:prstGeom prst="rect">
            <a:avLst/>
          </a:prstGeom>
        </p:spPr>
        <p:txBody>
          <a:bodyPr wrap="square">
            <a:spAutoFit/>
          </a:bodyPr>
          <a:lstStyle/>
          <a:p>
            <a:pPr marL="285750" indent="-285750" algn="just">
              <a:buFont typeface="Arial" panose="020B0604020202020204" pitchFamily="34" charset="0"/>
              <a:buChar char="•"/>
            </a:pPr>
            <a:r>
              <a:rPr lang="pl-PL" sz="2000" kern="100" dirty="0">
                <a:latin typeface="Times New Roman" panose="02020603050405020304" pitchFamily="18" charset="0"/>
                <a:ea typeface="Times New Roman" panose="02020603050405020304" pitchFamily="18" charset="0"/>
              </a:rPr>
              <a:t>Szczególnie istotne jest </a:t>
            </a:r>
            <a:r>
              <a:rPr lang="pl-PL" sz="2000" b="1" kern="100" dirty="0">
                <a:latin typeface="Times New Roman" panose="02020603050405020304" pitchFamily="18" charset="0"/>
                <a:ea typeface="Times New Roman" panose="02020603050405020304" pitchFamily="18" charset="0"/>
              </a:rPr>
              <a:t>wprowadzenie prawidłowej nazwy uprawy i jej powierzchni zgodnej z wnioskiem producenta rolnego o przyznanie płatności </a:t>
            </a:r>
            <a:br>
              <a:rPr lang="pl-PL" sz="2000" b="1" kern="100" dirty="0">
                <a:latin typeface="Times New Roman" panose="02020603050405020304" pitchFamily="18" charset="0"/>
                <a:ea typeface="Times New Roman" panose="02020603050405020304" pitchFamily="18" charset="0"/>
              </a:rPr>
            </a:br>
            <a:r>
              <a:rPr lang="pl-PL" sz="2000" b="1" kern="100" dirty="0">
                <a:latin typeface="Times New Roman" panose="02020603050405020304" pitchFamily="18" charset="0"/>
                <a:ea typeface="Times New Roman" panose="02020603050405020304" pitchFamily="18" charset="0"/>
              </a:rPr>
              <a:t>w rozumieniu przepisów o płatnościach w ramach systemów wsparcia bezpośredniego </a:t>
            </a:r>
            <a:r>
              <a:rPr lang="pl-PL" sz="2000" kern="100" dirty="0">
                <a:latin typeface="Times New Roman" panose="02020603050405020304" pitchFamily="18" charset="0"/>
                <a:ea typeface="Times New Roman" panose="02020603050405020304" pitchFamily="18" charset="0"/>
              </a:rPr>
              <a:t>przez komisję, każda działka musi być wpisana oddzielnie, przy czym wpisać należy tylko działki, na których wystąpiły szkody.</a:t>
            </a:r>
            <a:endParaRPr lang="pl-PL" sz="4400" dirty="0"/>
          </a:p>
        </p:txBody>
      </p:sp>
    </p:spTree>
    <p:extLst>
      <p:ext uri="{BB962C8B-B14F-4D97-AF65-F5344CB8AC3E}">
        <p14:creationId xmlns:p14="http://schemas.microsoft.com/office/powerpoint/2010/main" val="952685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479816"/>
          </a:xfrm>
          <a:prstGeom prst="rect">
            <a:avLst/>
          </a:prstGeom>
        </p:spPr>
        <p:txBody>
          <a:bodyPr wrap="square">
            <a:spAutoFit/>
          </a:bodyPr>
          <a:lstStyle/>
          <a:p>
            <a:pPr indent="449580" algn="just">
              <a:lnSpc>
                <a:spcPct val="150000"/>
              </a:lnSpc>
              <a:spcAft>
                <a:spcPts val="0"/>
              </a:spcAft>
            </a:pPr>
            <a:r>
              <a:rPr lang="pl-PL" sz="1600" u="sng" kern="100" dirty="0">
                <a:latin typeface="Times New Roman" panose="02020603050405020304" pitchFamily="18" charset="0"/>
                <a:ea typeface="Times New Roman" panose="02020603050405020304" pitchFamily="18" charset="0"/>
              </a:rPr>
              <a:t>Raporty oszacowania szkód będą zawierać:</a:t>
            </a:r>
            <a:endParaRPr lang="pl-PL" sz="1600" u="sng"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imię i nazwisko, adres oraz numer identyfikacyjny producenta rolnego nadawany w trybie przepisów o krajowym systemie ewidencji producentów, ewidencji gospodarstw rolnych oraz ewidencji wniosków o przyznanie płatności oraz miejsce położenia gospodarstwa rolnego;</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informacje o powierzchni upraw rolnych, w których powstały szkody spowodowane wystąpieniem suszy, zgodnej z wnioskiem o przyznanie płatności w rozumieniu przepisów o płatnościach w ramach systemów wsparcia bezpośredniego w roku, w którym jest składany ten wniosek;</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procentową wysokość oszacowanych szkód;</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imiona i nazwiska członków komisji oraz ich adresy poczty elektronicznej;</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datę oszacowania szkód.</a:t>
            </a:r>
            <a:endParaRPr lang="pl-PL" sz="1600" kern="1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38432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110741"/>
          </a:xfrm>
          <a:prstGeom prst="rect">
            <a:avLst/>
          </a:prstGeom>
        </p:spPr>
        <p:txBody>
          <a:bodyPr wrap="square">
            <a:spAutoFit/>
          </a:bodyPr>
          <a:lstStyle/>
          <a:p>
            <a:pPr indent="449580" algn="just">
              <a:lnSpc>
                <a:spcPct val="150000"/>
              </a:lnSpc>
              <a:spcAft>
                <a:spcPts val="0"/>
              </a:spcAft>
            </a:pPr>
            <a:r>
              <a:rPr lang="pl-PL" sz="1600" kern="100" dirty="0">
                <a:latin typeface="Times New Roman" panose="02020603050405020304" pitchFamily="18" charset="0"/>
                <a:ea typeface="Times New Roman" panose="02020603050405020304" pitchFamily="18" charset="0"/>
              </a:rPr>
              <a:t>W przypadku gdy procentowa wysokość szkód ustalona w aplikacji suszowej różni się od procentowej wysokości szkód oszacowanej przez komisję powołaną przez wojewodę właściwego ze względu na miejsce wystąpienia szkód spowodowanych przez suszę, do obliczenia wysokości szkody przyjmuje się:</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wyższą wysokość szkód spowodowanych wystąpieniem suszy, jeżeli różnica wynosi nie więcej niż 30% 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niższą wysokość szkód powiększoną o 30%, jeżeli różnica wynosi więcej niż 30%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wysokość szkód ustaloną na podstawie danych Instytutu Uprawy, Nawożenia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i Gleboznawstwa - Państwowego Instytutu Badawczego, jeżeli zgodnie z ustaleniami tego instytutu wysokość szkód wynosi 0%.</a:t>
            </a:r>
          </a:p>
        </p:txBody>
      </p:sp>
    </p:spTree>
    <p:extLst>
      <p:ext uri="{BB962C8B-B14F-4D97-AF65-F5344CB8AC3E}">
        <p14:creationId xmlns:p14="http://schemas.microsoft.com/office/powerpoint/2010/main" val="3765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348101" y="1642288"/>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
        <p:nvSpPr>
          <p:cNvPr id="3" name="Symbol zastępczy zawartości 2"/>
          <p:cNvSpPr>
            <a:spLocks noGrp="1"/>
          </p:cNvSpPr>
          <p:nvPr>
            <p:ph sz="half" idx="1"/>
          </p:nvPr>
        </p:nvSpPr>
        <p:spPr>
          <a:xfrm>
            <a:off x="348101" y="2630235"/>
            <a:ext cx="6819318" cy="3216383"/>
          </a:xfrm>
        </p:spPr>
        <p:txBody>
          <a:bodyPr>
            <a:normAutofit fontScale="77500" lnSpcReduction="20000"/>
          </a:bodyPr>
          <a:lstStyle/>
          <a:p>
            <a:pPr marL="0" indent="0" algn="just">
              <a:lnSpc>
                <a:spcPct val="120000"/>
              </a:lnSpc>
              <a:spcBef>
                <a:spcPts val="0"/>
              </a:spcBef>
              <a:buNone/>
            </a:pPr>
            <a:r>
              <a:rPr lang="pl-PL" sz="2600" dirty="0">
                <a:latin typeface="Times New Roman" panose="02020603050405020304" pitchFamily="18" charset="0"/>
                <a:cs typeface="Times New Roman" panose="02020603050405020304" pitchFamily="18" charset="0"/>
              </a:rPr>
              <a:t>W celu zmiany składu komisji wójt/burmistrz/prezydent lub Dyrektor Mazowieckiego Ośrodka Doradztwa Rolniczego składa do Wojewody Mazowieckiego, poprzez Elektroniczną Skrzynkę Podawczą </a:t>
            </a:r>
            <a:r>
              <a:rPr lang="pl-PL" sz="2600" b="1" dirty="0">
                <a:latin typeface="Times New Roman" panose="02020603050405020304" pitchFamily="18" charset="0"/>
                <a:cs typeface="Times New Roman" panose="02020603050405020304" pitchFamily="18" charset="0"/>
              </a:rPr>
              <a:t>/t6j4ljd68r/skrytka </a:t>
            </a:r>
            <a:r>
              <a:rPr lang="pl-PL" sz="2600" dirty="0">
                <a:latin typeface="Times New Roman" panose="02020603050405020304" pitchFamily="18" charset="0"/>
                <a:cs typeface="Times New Roman" panose="02020603050405020304" pitchFamily="18" charset="0"/>
              </a:rPr>
              <a:t>wniosek w sprawie zmiany składu komisji do spraw szacowania szkód w gospodarstwach rolnych i działach specjalnych produkcji rolnej znajdujących się na terenie województwa mazowieckiego, w których wystąpiły szkody spowodowane przez niekorzystne zjawiska atmosferyczne.</a:t>
            </a: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spcBef>
                <a:spcPts val="0"/>
              </a:spcBef>
              <a:buNone/>
            </a:pPr>
            <a:endParaRPr lang="pl-PL" sz="4000" dirty="0">
              <a:latin typeface="Times New Roman" panose="02020603050405020304" pitchFamily="18" charset="0"/>
              <a:cs typeface="Times New Roman" panose="02020603050405020304" pitchFamily="18" charset="0"/>
            </a:endParaRPr>
          </a:p>
        </p:txBody>
      </p:sp>
      <p:pic>
        <p:nvPicPr>
          <p:cNvPr id="7" name="Symbol zastępczy zawartości 6">
            <a:extLst>
              <a:ext uri="{FF2B5EF4-FFF2-40B4-BE49-F238E27FC236}">
                <a16:creationId xmlns:a16="http://schemas.microsoft.com/office/drawing/2014/main" id="{0A390C34-3859-4AF2-A6A7-87303D4AEC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9558503" y="1032888"/>
            <a:ext cx="2856536" cy="1935688"/>
          </a:xfrm>
          <a:prstGeom prst="rect">
            <a:avLst/>
          </a:prstGeom>
          <a:ln>
            <a:noFill/>
          </a:ln>
          <a:effectLst>
            <a:outerShdw blurRad="292100" dist="139700" dir="2700000" algn="tl" rotWithShape="0">
              <a:srgbClr val="333333">
                <a:alpha val="65000"/>
              </a:srgbClr>
            </a:outerShdw>
          </a:effectLst>
        </p:spPr>
      </p:pic>
      <p:pic>
        <p:nvPicPr>
          <p:cNvPr id="8" name="Obraz 7">
            <a:extLst>
              <a:ext uri="{FF2B5EF4-FFF2-40B4-BE49-F238E27FC236}">
                <a16:creationId xmlns:a16="http://schemas.microsoft.com/office/drawing/2014/main" id="{1CE879DC-FCE3-4B16-B8C5-5880649C7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935" y="2033962"/>
            <a:ext cx="1929118" cy="2790076"/>
          </a:xfrm>
          <a:prstGeom prst="rect">
            <a:avLst/>
          </a:prstGeom>
          <a:ln>
            <a:noFill/>
          </a:ln>
          <a:effectLst>
            <a:outerShdw blurRad="292100" dist="139700" dir="2700000" algn="tl" rotWithShape="0">
              <a:srgbClr val="333333">
                <a:alpha val="65000"/>
              </a:srgbClr>
            </a:outerShdw>
          </a:effectLst>
        </p:spPr>
      </p:pic>
      <p:pic>
        <p:nvPicPr>
          <p:cNvPr id="10" name="Obraz 9">
            <a:extLst>
              <a:ext uri="{FF2B5EF4-FFF2-40B4-BE49-F238E27FC236}">
                <a16:creationId xmlns:a16="http://schemas.microsoft.com/office/drawing/2014/main" id="{EA3833F4-85AF-4306-AB20-1C6903284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927" y="3602337"/>
            <a:ext cx="1975071" cy="2790076"/>
          </a:xfrm>
          <a:prstGeom prst="rect">
            <a:avLst/>
          </a:prstGeom>
          <a:ln>
            <a:noFill/>
          </a:ln>
          <a:effectLst>
            <a:outerShdw blurRad="292100" dist="139700" dir="2700000" algn="tl" rotWithShape="0">
              <a:srgbClr val="333333">
                <a:alpha val="65000"/>
              </a:srgbClr>
            </a:outerShdw>
          </a:effectLst>
        </p:spPr>
      </p:pic>
      <p:sp>
        <p:nvSpPr>
          <p:cNvPr id="2" name="Symbol zastępczy numeru slajdu 1"/>
          <p:cNvSpPr>
            <a:spLocks noGrp="1"/>
          </p:cNvSpPr>
          <p:nvPr>
            <p:ph type="sldNum" sz="quarter" idx="12"/>
          </p:nvPr>
        </p:nvSpPr>
        <p:spPr/>
        <p:txBody>
          <a:bodyPr/>
          <a:lstStyle/>
          <a:p>
            <a:fld id="{FA4B6E15-F33A-46C2-8134-D5B4F352C12C}" type="slidenum">
              <a:rPr lang="pl-PL" smtClean="0"/>
              <a:t>5</a:t>
            </a:fld>
            <a:endParaRPr lang="pl-PL"/>
          </a:p>
        </p:txBody>
      </p:sp>
    </p:spTree>
    <p:extLst>
      <p:ext uri="{BB962C8B-B14F-4D97-AF65-F5344CB8AC3E}">
        <p14:creationId xmlns:p14="http://schemas.microsoft.com/office/powerpoint/2010/main" val="42074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EF821E-BFE6-4488-91CA-0B9A38DF11BA}"/>
              </a:ext>
            </a:extLst>
          </p:cNvPr>
          <p:cNvSpPr>
            <a:spLocks noGrp="1"/>
          </p:cNvSpPr>
          <p:nvPr>
            <p:ph sz="half" idx="1"/>
          </p:nvPr>
        </p:nvSpPr>
        <p:spPr>
          <a:xfrm>
            <a:off x="412967" y="2302223"/>
            <a:ext cx="11026671" cy="3364683"/>
          </a:xfrm>
        </p:spPr>
        <p:txBody>
          <a:bodyPr>
            <a:norm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W sprawach związanych z niniejszą procedurą postępowania w przypadku wystąpienia niekorzystnego zjawiska atmosferycznego, powodującego szkody w gospodarstwach rolnych i działach specjalnych produkcji rolnej, należy kontaktować się z </a:t>
            </a:r>
            <a:r>
              <a:rPr lang="pl-PL" sz="2000" b="1" dirty="0">
                <a:latin typeface="Times New Roman" panose="02020603050405020304" pitchFamily="18" charset="0"/>
                <a:cs typeface="Times New Roman" panose="02020603050405020304" pitchFamily="18" charset="0"/>
              </a:rPr>
              <a:t>Oddziałem Rolnictwa i Środowiska </a:t>
            </a:r>
            <a:r>
              <a:rPr lang="pl-PL" sz="2000" dirty="0">
                <a:latin typeface="Times New Roman" panose="02020603050405020304" pitchFamily="18" charset="0"/>
                <a:cs typeface="Times New Roman" panose="02020603050405020304" pitchFamily="18" charset="0"/>
              </a:rPr>
              <a:t>Wydziału Infrastruktury Mazowieckiego Urzędu Wojewódzkiego w Warszawie poprzez:</a:t>
            </a:r>
          </a:p>
          <a:p>
            <a:pPr algn="just">
              <a:lnSpc>
                <a:spcPct val="100000"/>
              </a:lnSpc>
            </a:pPr>
            <a:r>
              <a:rPr lang="pl-PL" sz="2000" dirty="0">
                <a:latin typeface="Times New Roman" panose="02020603050405020304" pitchFamily="18" charset="0"/>
                <a:cs typeface="Times New Roman" panose="02020603050405020304" pitchFamily="18" charset="0"/>
              </a:rPr>
              <a:t>kontakt telefoniczny z pracownikami merytorycznymi Oddziału Rolnictwa i Środowiska </a:t>
            </a:r>
            <a:br>
              <a:rPr lang="pl-PL" sz="2000"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w poniedziałki i czwartki </a:t>
            </a:r>
            <a:r>
              <a:rPr lang="pl-PL" sz="2000" b="1" u="sng" dirty="0">
                <a:latin typeface="Times New Roman" panose="02020603050405020304" pitchFamily="18" charset="0"/>
                <a:cs typeface="Times New Roman" panose="02020603050405020304" pitchFamily="18" charset="0"/>
              </a:rPr>
              <a:t>tylko i wyłącznie </a:t>
            </a:r>
            <a:r>
              <a:rPr lang="pl-PL" sz="2000" b="1" dirty="0">
                <a:latin typeface="Times New Roman" panose="02020603050405020304" pitchFamily="18" charset="0"/>
                <a:cs typeface="Times New Roman" panose="02020603050405020304" pitchFamily="18" charset="0"/>
              </a:rPr>
              <a:t>w godzinach 9:00 – 14:00</a:t>
            </a:r>
            <a:r>
              <a:rPr lang="pl-PL" sz="2000" dirty="0">
                <a:latin typeface="Times New Roman" panose="02020603050405020304" pitchFamily="18" charset="0"/>
                <a:cs typeface="Times New Roman" panose="02020603050405020304" pitchFamily="18" charset="0"/>
              </a:rPr>
              <a:t>, pod numerami telefonu: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22 695 6046, 22 695 6478, 22 695 6126</a:t>
            </a:r>
          </a:p>
          <a:p>
            <a:pPr algn="just">
              <a:lnSpc>
                <a:spcPct val="100000"/>
              </a:lnSpc>
            </a:pPr>
            <a:r>
              <a:rPr lang="pl-PL" sz="2000" dirty="0">
                <a:latin typeface="Times New Roman" panose="02020603050405020304" pitchFamily="18" charset="0"/>
                <a:cs typeface="Times New Roman" panose="02020603050405020304" pitchFamily="18" charset="0"/>
              </a:rPr>
              <a:t>kontakt w formie korespondencji elektronicznej przesyłając zapytania na adres e-mail: </a:t>
            </a:r>
            <a:r>
              <a:rPr lang="pl-PL" sz="2000" b="1" dirty="0">
                <a:latin typeface="Times New Roman" panose="02020603050405020304" pitchFamily="18" charset="0"/>
                <a:cs typeface="Times New Roman" panose="02020603050405020304" pitchFamily="18" charset="0"/>
              </a:rPr>
              <a:t>wi.szkody@mazowieckie.pl</a:t>
            </a:r>
          </a:p>
        </p:txBody>
      </p:sp>
      <p:sp>
        <p:nvSpPr>
          <p:cNvPr id="5" name="Symbol zastępczy numeru slajdu 4">
            <a:extLst>
              <a:ext uri="{FF2B5EF4-FFF2-40B4-BE49-F238E27FC236}">
                <a16:creationId xmlns:a16="http://schemas.microsoft.com/office/drawing/2014/main" id="{1C55F48F-E68B-4EBE-888A-BE186A960041}"/>
              </a:ext>
            </a:extLst>
          </p:cNvPr>
          <p:cNvSpPr>
            <a:spLocks noGrp="1"/>
          </p:cNvSpPr>
          <p:nvPr>
            <p:ph type="sldNum" sz="quarter" idx="12"/>
          </p:nvPr>
        </p:nvSpPr>
        <p:spPr/>
        <p:txBody>
          <a:bodyPr/>
          <a:lstStyle/>
          <a:p>
            <a:fld id="{FA4B6E15-F33A-46C2-8134-D5B4F352C12C}" type="slidenum">
              <a:rPr lang="pl-PL" smtClean="0"/>
              <a:t>50</a:t>
            </a:fld>
            <a:endParaRPr lang="pl-PL"/>
          </a:p>
        </p:txBody>
      </p:sp>
      <p:pic>
        <p:nvPicPr>
          <p:cNvPr id="6" name="Obraz 5">
            <a:extLst>
              <a:ext uri="{FF2B5EF4-FFF2-40B4-BE49-F238E27FC236}">
                <a16:creationId xmlns:a16="http://schemas.microsoft.com/office/drawing/2014/main" id="{171FABE9-D5AF-4E96-BC40-781C596FD588}"/>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7"/>
          <p:cNvSpPr/>
          <p:nvPr/>
        </p:nvSpPr>
        <p:spPr>
          <a:xfrm>
            <a:off x="498807" y="1342947"/>
            <a:ext cx="10854993" cy="523220"/>
          </a:xfrm>
          <a:prstGeom prst="rect">
            <a:avLst/>
          </a:prstGeom>
        </p:spPr>
        <p:txBody>
          <a:bodyPr wrap="square">
            <a:spAutoFit/>
          </a:bodyPr>
          <a:lstStyle/>
          <a:p>
            <a:pPr algn="ctr"/>
            <a:r>
              <a:rPr lang="pl-PL" sz="2800" b="1" dirty="0">
                <a:latin typeface="Times New Roman" panose="02020603050405020304" pitchFamily="18" charset="0"/>
                <a:cs typeface="Times New Roman" panose="02020603050405020304" pitchFamily="18" charset="0"/>
              </a:rPr>
              <a:t>Kontakt</a:t>
            </a:r>
          </a:p>
        </p:txBody>
      </p:sp>
    </p:spTree>
    <p:extLst>
      <p:ext uri="{BB962C8B-B14F-4D97-AF65-F5344CB8AC3E}">
        <p14:creationId xmlns:p14="http://schemas.microsoft.com/office/powerpoint/2010/main" val="4236610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6493" y="2202873"/>
            <a:ext cx="8348749" cy="1242759"/>
          </a:xfrm>
        </p:spPr>
        <p:txBody>
          <a:bodyPr>
            <a:normAutofit/>
          </a:bodyPr>
          <a:lstStyle/>
          <a:p>
            <a:r>
              <a:rPr lang="pl-PL" sz="4000" dirty="0">
                <a:latin typeface="Times New Roman" panose="02020603050405020304" pitchFamily="18" charset="0"/>
                <a:cs typeface="Times New Roman" panose="02020603050405020304" pitchFamily="18" charset="0"/>
              </a:rPr>
              <a:t>Dziękuję za uwagę</a:t>
            </a:r>
          </a:p>
        </p:txBody>
      </p:sp>
      <p:sp>
        <p:nvSpPr>
          <p:cNvPr id="3" name="Symbol zastępczy zawartości 2"/>
          <p:cNvSpPr>
            <a:spLocks noGrp="1"/>
          </p:cNvSpPr>
          <p:nvPr>
            <p:ph type="subTitle" idx="1"/>
          </p:nvPr>
        </p:nvSpPr>
        <p:spPr>
          <a:xfrm>
            <a:off x="1546166" y="3602038"/>
            <a:ext cx="9121833" cy="2732260"/>
          </a:xfrm>
        </p:spPr>
        <p:txBody>
          <a:bodyPr>
            <a:normAutofit fontScale="25000" lnSpcReduction="20000"/>
          </a:bodyPr>
          <a:lstStyle/>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Oddział Rolnictwa i Środowiska</a:t>
            </a:r>
          </a:p>
          <a:p>
            <a:r>
              <a:rPr lang="pl-PL" sz="6400" b="1" dirty="0">
                <a:latin typeface="Times New Roman" panose="02020603050405020304" pitchFamily="18" charset="0"/>
                <a:cs typeface="Times New Roman" panose="02020603050405020304" pitchFamily="18" charset="0"/>
              </a:rPr>
              <a:t> Wydział Infrastruktury</a:t>
            </a:r>
          </a:p>
          <a:p>
            <a:r>
              <a:rPr lang="pl-PL" sz="6400" b="1" dirty="0">
                <a:latin typeface="Times New Roman" panose="02020603050405020304" pitchFamily="18" charset="0"/>
                <a:cs typeface="Times New Roman" panose="02020603050405020304" pitchFamily="18" charset="0"/>
              </a:rPr>
              <a:t>__________________________________________________________________</a:t>
            </a:r>
          </a:p>
          <a:p>
            <a:r>
              <a:rPr lang="pl-PL" sz="6400" b="1" dirty="0">
                <a:latin typeface="Times New Roman" panose="02020603050405020304" pitchFamily="18" charset="0"/>
                <a:cs typeface="Times New Roman" panose="02020603050405020304" pitchFamily="18" charset="0"/>
              </a:rPr>
              <a:t>Mazowiecki Urząd Wojewódzki w Warszawie</a:t>
            </a:r>
          </a:p>
          <a:p>
            <a:r>
              <a:rPr lang="pl-PL" sz="6400" b="1" dirty="0">
                <a:latin typeface="Times New Roman" panose="02020603050405020304" pitchFamily="18" charset="0"/>
                <a:cs typeface="Times New Roman" panose="02020603050405020304" pitchFamily="18" charset="0"/>
              </a:rPr>
              <a:t>pl. Bankowy 3/5</a:t>
            </a:r>
          </a:p>
          <a:p>
            <a:r>
              <a:rPr lang="pl-PL" sz="6400" b="1" dirty="0">
                <a:latin typeface="Times New Roman" panose="02020603050405020304" pitchFamily="18" charset="0"/>
                <a:cs typeface="Times New Roman" panose="02020603050405020304" pitchFamily="18" charset="0"/>
              </a:rPr>
              <a:t>00-950 Warszawa</a:t>
            </a:r>
          </a:p>
          <a:p>
            <a:r>
              <a:rPr lang="pl-PL" sz="6400" b="1" dirty="0">
                <a:latin typeface="Times New Roman" panose="02020603050405020304" pitchFamily="18" charset="0"/>
                <a:cs typeface="Times New Roman" panose="02020603050405020304" pitchFamily="18" charset="0"/>
              </a:rPr>
              <a:t>Tel. 22 695 60 86</a:t>
            </a:r>
          </a:p>
          <a:p>
            <a:pPr marL="0" lvl="0" indent="0">
              <a:buNone/>
            </a:pPr>
            <a:endParaRPr lang="pl-PL" sz="24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498" y="377860"/>
            <a:ext cx="6206560" cy="1344988"/>
          </a:xfrm>
          <a:prstGeom prst="rect">
            <a:avLst/>
          </a:prstGeom>
        </p:spPr>
      </p:pic>
    </p:spTree>
    <p:extLst>
      <p:ext uri="{BB962C8B-B14F-4D97-AF65-F5344CB8AC3E}">
        <p14:creationId xmlns:p14="http://schemas.microsoft.com/office/powerpoint/2010/main" val="318847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38956" y="1758737"/>
            <a:ext cx="10722633" cy="4649461"/>
          </a:xfrm>
        </p:spPr>
        <p:txBody>
          <a:bodyPr>
            <a:noAutofit/>
          </a:bodyPr>
          <a:lstStyle/>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pl-PL" sz="2000" dirty="0">
                <a:latin typeface="Times New Roman" panose="02020603050405020304" pitchFamily="18" charset="0"/>
                <a:cs typeface="Times New Roman" panose="02020603050405020304" pitchFamily="18" charset="0"/>
              </a:rPr>
              <a:t>Do wniosku o zmianę składu komisji należy dołączyć:</a:t>
            </a:r>
          </a:p>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OŚWIADCZENIE członka komisji.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przedstawicieli Mazowieckiego Ośrodka Doradztwa Rolniczego lub Mazowieckiej Izby Rolniczej do wniosku należy dołączyć dokument potwierdzający wykształcenie wyższe lub średnie w zakresie rolnictwa, ekonomiki rolnictwa, rybactwa lub potwierdzenie sołtysa o pięcioletnim stażu pracy w prowadzeniu gospodarstwa rolnego.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osoby z zakresu budownictwa do wniosku należy dołączyć poświadczenie wykształcenia lub doświadczenia zawodowego w zakresie budownictwa.</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6</a:t>
            </a:fld>
            <a:endParaRPr lang="pl-PL"/>
          </a:p>
        </p:txBody>
      </p:sp>
      <p:sp>
        <p:nvSpPr>
          <p:cNvPr id="7" name="Tytuł 4"/>
          <p:cNvSpPr>
            <a:spLocks noGrp="1"/>
          </p:cNvSpPr>
          <p:nvPr>
            <p:ph type="title"/>
          </p:nvPr>
        </p:nvSpPr>
        <p:spPr>
          <a:xfrm>
            <a:off x="2402890" y="1460600"/>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Tree>
    <p:extLst>
      <p:ext uri="{BB962C8B-B14F-4D97-AF65-F5344CB8AC3E}">
        <p14:creationId xmlns:p14="http://schemas.microsoft.com/office/powerpoint/2010/main" val="303773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195760" y="1959050"/>
            <a:ext cx="11779490" cy="4504409"/>
            <a:chOff x="238892" y="1438341"/>
            <a:chExt cx="11779490" cy="450440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38892" y="186557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niekorzystnego zjawiska atmosferycznego</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612228" y="2870919"/>
              <a:ext cx="3406154"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Wójt/burmistrz/prezydent miasta lub Dyrektor MODR przekazuje do MUW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Warszawie informację o wystąpieniu niekorzystnego zjawiska atmosferycznego wraz z harmonogramem prac komisji</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47278" y="1479153"/>
              <a:ext cx="3834062"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Wójt/burmistrz/prezydent miasta lub Dyrektor MODR poprzez obwieszczenie lub w inny zwyczajowo przyjęty sposób powiadamia poszkodowanych producentów rolnych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ostatecznym terminie składania wniosków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szacowanie szkód i </a:t>
              </a:r>
              <a:r>
                <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informuje o naborze właściwego miejscowo wojewodę</a:t>
              </a: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7588017" y="1438341"/>
              <a:ext cx="2547381" cy="11202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do Urzędu Gminy lub Miasta wniosek o oszacowanie szkód</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5434918" y="2948416"/>
              <a:ext cx="2873200" cy="12449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 zgodnie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harmonogramem prac komisji</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3233683" y="3051294"/>
              <a:ext cx="189647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sporządza protokoły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291444" y="3750293"/>
              <a:ext cx="1861639" cy="2192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protokoły z oszacowania szkód do MUW w Warszawie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wraz z dokumentem potwierdzającym wystąpienie danego zjawiska</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3155786" y="4640615"/>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Weryfikacja protokołów przez MUW w Warszawie</a:t>
              </a:r>
            </a:p>
          </p:txBody>
        </p:sp>
        <p:sp>
          <p:nvSpPr>
            <p:cNvPr id="35" name="Prostokąt: zaokrąglone rogi 34">
              <a:extLst>
                <a:ext uri="{FF2B5EF4-FFF2-40B4-BE49-F238E27FC236}">
                  <a16:creationId xmlns:a16="http://schemas.microsoft.com/office/drawing/2014/main" id="{F452C986-A1EA-4012-B4D4-8F411874CC18}"/>
                </a:ext>
              </a:extLst>
            </p:cNvPr>
            <p:cNvSpPr/>
            <p:nvPr/>
          </p:nvSpPr>
          <p:spPr>
            <a:xfrm>
              <a:off x="6073338" y="4636179"/>
              <a:ext cx="2387267"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Zwrot protokołów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Urzędu Gminy/Miasta</a:t>
              </a:r>
            </a:p>
          </p:txBody>
        </p:sp>
        <p:sp>
          <p:nvSpPr>
            <p:cNvPr id="36" name="Prostokąt: zaokrąglone rogi 35">
              <a:extLst>
                <a:ext uri="{FF2B5EF4-FFF2-40B4-BE49-F238E27FC236}">
                  <a16:creationId xmlns:a16="http://schemas.microsoft.com/office/drawing/2014/main" id="{A57E8B2D-BB47-47FC-B7A3-C294FD92794D}"/>
                </a:ext>
              </a:extLst>
            </p:cNvPr>
            <p:cNvSpPr/>
            <p:nvPr/>
          </p:nvSpPr>
          <p:spPr>
            <a:xfrm>
              <a:off x="8773917" y="4636179"/>
              <a:ext cx="1993302"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Zwrot protokołu producentowi rolnemu</a:t>
              </a:r>
            </a:p>
          </p:txBody>
        </p:sp>
      </p:grpSp>
      <p:cxnSp>
        <p:nvCxnSpPr>
          <p:cNvPr id="24" name="Łącznik: zakrzywiony 23">
            <a:extLst>
              <a:ext uri="{FF2B5EF4-FFF2-40B4-BE49-F238E27FC236}">
                <a16:creationId xmlns:a16="http://schemas.microsoft.com/office/drawing/2014/main" id="{39D9C0FA-9171-4339-BDE5-AAF534CAD544}"/>
              </a:ext>
            </a:extLst>
          </p:cNvPr>
          <p:cNvCxnSpPr/>
          <p:nvPr/>
        </p:nvCxnSpPr>
        <p:spPr>
          <a:xfrm rot="10800000">
            <a:off x="8265418" y="4122300"/>
            <a:ext cx="304109" cy="1"/>
          </a:xfrm>
          <a:prstGeom prst="curvedConnector3">
            <a:avLst>
              <a:gd name="adj1" fmla="val 50001"/>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195760" y="1273747"/>
            <a:ext cx="119962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Procedura postępowania w przypadku wystąpienia niekorzystnego zjawiska atmosferycznego,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z wyłączeniem suszy</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12654" y="2661525"/>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7249322" y="2660258"/>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p:cNvCxnSpPr>
          <p:nvPr/>
        </p:nvCxnSpPr>
        <p:spPr>
          <a:xfrm>
            <a:off x="10099273" y="2494027"/>
            <a:ext cx="599339" cy="91016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23">
            <a:extLst>
              <a:ext uri="{FF2B5EF4-FFF2-40B4-BE49-F238E27FC236}">
                <a16:creationId xmlns:a16="http://schemas.microsoft.com/office/drawing/2014/main" id="{39D9C0FA-9171-4339-BDE5-AAF534CAD544}"/>
              </a:ext>
            </a:extLst>
          </p:cNvPr>
          <p:cNvCxnSpPr/>
          <p:nvPr/>
        </p:nvCxnSpPr>
        <p:spPr>
          <a:xfrm rot="10800000">
            <a:off x="5087245" y="4091735"/>
            <a:ext cx="304109" cy="1"/>
          </a:xfrm>
          <a:prstGeom prst="curvedConnector3">
            <a:avLst>
              <a:gd name="adj1" fmla="val 8341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179133" y="4122300"/>
            <a:ext cx="2011419" cy="14870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2109951" y="5605854"/>
            <a:ext cx="9941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p:cNvCxnSpPr/>
          <p:nvPr/>
        </p:nvCxnSpPr>
        <p:spPr>
          <a:xfrm flipV="1">
            <a:off x="5716894" y="5604587"/>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Łącznik prosty ze strzałką 57"/>
          <p:cNvCxnSpPr/>
          <p:nvPr/>
        </p:nvCxnSpPr>
        <p:spPr>
          <a:xfrm flipV="1">
            <a:off x="8407407" y="5601418"/>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98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16D915-ED22-477A-9AF2-73B0BD790071}"/>
              </a:ext>
            </a:extLst>
          </p:cNvPr>
          <p:cNvSpPr>
            <a:spLocks noGrp="1"/>
          </p:cNvSpPr>
          <p:nvPr>
            <p:ph sz="half" idx="1"/>
          </p:nvPr>
        </p:nvSpPr>
        <p:spPr>
          <a:xfrm>
            <a:off x="203200" y="3125742"/>
            <a:ext cx="11582400" cy="3289877"/>
          </a:xfrm>
        </p:spPr>
        <p:txBody>
          <a:bodyPr>
            <a:no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Po wystąpieniu niekorzystnego zjawiska atmosferycznego w danej jednostce samorządu terytorialnego Wójt/burmistrz/prezydent gminy/miasta lub Dyrektor MODR niezwłocznie dokonuje rozpoznania zakresu i charakteru niekorzystnego zjawiska atmosferycznego, które spowodowało szkody na terenie gminy/miasta oraz poprzez obwieszczenie lub w inny zwyczajowo przyjęty sposób powiadamia poszkodowanych producentów rolnych </a:t>
            </a:r>
            <a:r>
              <a:rPr lang="pl-PL" sz="1800" b="1" dirty="0">
                <a:latin typeface="Times New Roman" panose="02020603050405020304" pitchFamily="18" charset="0"/>
                <a:cs typeface="Times New Roman" panose="02020603050405020304" pitchFamily="18" charset="0"/>
              </a:rPr>
              <a:t>o ostatecznym terminie składania wniosków o szacowanie szkód </a:t>
            </a:r>
            <a:r>
              <a:rPr lang="pl-PL" sz="1800" dirty="0">
                <a:latin typeface="Times New Roman" panose="02020603050405020304" pitchFamily="18" charset="0"/>
                <a:cs typeface="Times New Roman" panose="02020603050405020304" pitchFamily="18" charset="0"/>
              </a:rPr>
              <a:t>mając na uwadze realny termin oszacowania strat. </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O terminie przyjmowania wspomnianych wniosków ogłoszonym w JST oraz rodzaju zgłoszonego zjawiska gmina jest zobowiązana niezwłocznie poinformować Wojewodę, przekazując uzupełniony załącznik nr 8 do Zasad. </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W przypadku wystąpienia niekorzystnych zjawisk atmosferycznych, z wyłączeniem zjawiska suszy, do wniosku należy dołączyć informację, która bezsprzecznie potwierdzi jego wystąpienie na obszarze danej gminy. </a:t>
            </a:r>
            <a:endParaRPr lang="pl-PL" sz="1800" dirty="0">
              <a:latin typeface="Times New Roman" panose="02020603050405020304" pitchFamily="18" charset="0"/>
              <a:cs typeface="Times New Roman" panose="02020603050405020304" pitchFamily="18" charset="0"/>
            </a:endParaRPr>
          </a:p>
          <a:p>
            <a:pPr marL="0" indent="0" algn="just">
              <a:lnSpc>
                <a:spcPct val="120000"/>
              </a:lnSpc>
              <a:buNone/>
            </a:pPr>
            <a:endParaRPr lang="pl-PL" sz="18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6" name="Prostokąt 5">
            <a:extLst>
              <a:ext uri="{FF2B5EF4-FFF2-40B4-BE49-F238E27FC236}">
                <a16:creationId xmlns:a16="http://schemas.microsoft.com/office/drawing/2014/main" id="{C7BCD958-98A6-434C-9331-71383A180EA2}"/>
              </a:ext>
            </a:extLst>
          </p:cNvPr>
          <p:cNvSpPr/>
          <p:nvPr/>
        </p:nvSpPr>
        <p:spPr>
          <a:xfrm>
            <a:off x="203199" y="1880190"/>
            <a:ext cx="12155055" cy="1323439"/>
          </a:xfrm>
          <a:prstGeom prst="rect">
            <a:avLst/>
          </a:prstGeom>
        </p:spPr>
        <p:txBody>
          <a:bodyPr wrap="square">
            <a:spAutoFit/>
          </a:bodyPr>
          <a:lstStyle/>
          <a:p>
            <a:pPr marL="396000" indent="-396000" algn="just">
              <a:buAutoNum type="arabicPeriod"/>
            </a:pPr>
            <a:r>
              <a:rPr lang="pl-PL" sz="2000" b="1" dirty="0">
                <a:latin typeface="Times New Roman" panose="02020603050405020304" pitchFamily="18" charset="0"/>
                <a:cs typeface="Times New Roman" panose="02020603050405020304" pitchFamily="18" charset="0"/>
              </a:rPr>
              <a:t>Wystąpienie niekorzystnego zjawiska atmosferycznego</a:t>
            </a:r>
          </a:p>
          <a:p>
            <a:pPr marL="396000" indent="-396000" algn="just">
              <a:buAutoNum type="arabicPeriod"/>
            </a:pPr>
            <a:endParaRPr lang="pl-PL" sz="2000" b="1" dirty="0">
              <a:latin typeface="Times New Roman" panose="02020603050405020304" pitchFamily="18" charset="0"/>
              <a:cs typeface="Times New Roman" panose="02020603050405020304" pitchFamily="18" charset="0"/>
            </a:endParaRPr>
          </a:p>
          <a:p>
            <a:pPr marL="396000" indent="-396000" algn="just">
              <a:buAutoNum type="arabicPeriod"/>
            </a:pPr>
            <a:r>
              <a:rPr lang="pl-PL" sz="2000" b="1" dirty="0">
                <a:latin typeface="Times New Roman" panose="02020603050405020304" pitchFamily="18" charset="0"/>
                <a:cs typeface="Times New Roman" panose="02020603050405020304" pitchFamily="18" charset="0"/>
              </a:rPr>
              <a:t>Powiadomienie rolników w danej JST oraz wojewodę o ostatecznym terminie składania wniosków</a:t>
            </a:r>
          </a:p>
          <a:p>
            <a:pPr algn="just"/>
            <a:r>
              <a:rPr lang="pl-PL" sz="2000" b="1" dirty="0">
                <a:latin typeface="Times New Roman" panose="02020603050405020304" pitchFamily="18" charset="0"/>
                <a:cs typeface="Times New Roman" panose="02020603050405020304" pitchFamily="18" charset="0"/>
              </a:rPr>
              <a:t>      o szacowanie strat</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8</a:t>
            </a:fld>
            <a:endParaRPr lang="pl-PL"/>
          </a:p>
        </p:txBody>
      </p:sp>
      <p:sp>
        <p:nvSpPr>
          <p:cNvPr id="5" name="Prostokąt 4"/>
          <p:cNvSpPr/>
          <p:nvPr/>
        </p:nvSpPr>
        <p:spPr>
          <a:xfrm>
            <a:off x="667065" y="119607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Tree>
    <p:extLst>
      <p:ext uri="{BB962C8B-B14F-4D97-AF65-F5344CB8AC3E}">
        <p14:creationId xmlns:p14="http://schemas.microsoft.com/office/powerpoint/2010/main" val="12835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6907" y="2305091"/>
            <a:ext cx="7490593" cy="4156094"/>
          </a:xfrm>
        </p:spPr>
        <p:txBody>
          <a:bodyPr>
            <a:normAutofit/>
          </a:bodyPr>
          <a:lstStyle/>
          <a:p>
            <a:pPr marL="0" indent="0" algn="just">
              <a:lnSpc>
                <a:spcPct val="120000"/>
              </a:lnSpc>
              <a:buNone/>
            </a:pPr>
            <a:r>
              <a:rPr lang="pl-PL" sz="2300" dirty="0">
                <a:latin typeface="Times New Roman" panose="02020603050405020304" pitchFamily="18" charset="0"/>
                <a:cs typeface="Times New Roman" panose="02020603050405020304" pitchFamily="18" charset="0"/>
              </a:rPr>
              <a:t>Producent rolny składa do Urzędu Gminy/Miasta WNIOSEK </a:t>
            </a:r>
            <a:br>
              <a:rPr lang="pl-PL" sz="2300" dirty="0">
                <a:latin typeface="Times New Roman" panose="02020603050405020304" pitchFamily="18" charset="0"/>
                <a:cs typeface="Times New Roman" panose="02020603050405020304" pitchFamily="18" charset="0"/>
              </a:rPr>
            </a:br>
            <a:r>
              <a:rPr lang="pl-PL" sz="2300" dirty="0">
                <a:latin typeface="Times New Roman" panose="02020603050405020304" pitchFamily="18" charset="0"/>
                <a:cs typeface="Times New Roman" panose="02020603050405020304" pitchFamily="18" charset="0"/>
              </a:rPr>
              <a:t>O OSZACOWANIE SZKÓD. </a:t>
            </a:r>
          </a:p>
          <a:p>
            <a:pPr marL="0" indent="0" algn="just">
              <a:lnSpc>
                <a:spcPct val="120000"/>
              </a:lnSpc>
              <a:buNone/>
            </a:pPr>
            <a:r>
              <a:rPr lang="pl-PL" sz="2300" dirty="0">
                <a:latin typeface="Times New Roman" panose="02020603050405020304" pitchFamily="18" charset="0"/>
                <a:cs typeface="Times New Roman" panose="02020603050405020304" pitchFamily="18" charset="0"/>
              </a:rPr>
              <a:t>Ponadto producent rolny składając wniosek o oszacowanie szkód zobowiązany jest do określenia na piśmie czy wnioskował będzie w roku bieżącym o oszacowanie szkód w uprawach rolnych spowodowanych wystąpieniem suszy. </a:t>
            </a:r>
          </a:p>
          <a:p>
            <a:pPr marL="0" indent="0" algn="just">
              <a:lnSpc>
                <a:spcPct val="120000"/>
              </a:lnSpc>
              <a:buNone/>
            </a:pPr>
            <a:r>
              <a:rPr lang="pl-PL" sz="2300" b="1" u="sng" dirty="0">
                <a:latin typeface="Times New Roman" panose="02020603050405020304" pitchFamily="18" charset="0"/>
                <a:cs typeface="Times New Roman" panose="02020603050405020304" pitchFamily="18" charset="0"/>
              </a:rPr>
              <a:t>Wniosek powinien być zgodny z wnioskiem o płatności w ramach wsparcia bezpośredniego o ile został złożony.</a:t>
            </a:r>
          </a:p>
          <a:p>
            <a:pPr marL="0" indent="0">
              <a:buNone/>
            </a:pPr>
            <a:endParaRPr lang="pl-PL" dirty="0"/>
          </a:p>
        </p:txBody>
      </p:sp>
      <p:sp>
        <p:nvSpPr>
          <p:cNvPr id="5" name="Symbol zastępczy numeru slajdu 4"/>
          <p:cNvSpPr>
            <a:spLocks noGrp="1"/>
          </p:cNvSpPr>
          <p:nvPr>
            <p:ph type="sldNum" sz="quarter" idx="12"/>
          </p:nvPr>
        </p:nvSpPr>
        <p:spPr/>
        <p:txBody>
          <a:bodyPr/>
          <a:lstStyle/>
          <a:p>
            <a:fld id="{FA4B6E15-F33A-46C2-8134-D5B4F352C12C}" type="slidenum">
              <a:rPr lang="pl-PL" smtClean="0"/>
              <a:t>9</a:t>
            </a:fld>
            <a:endParaRPr lang="pl-PL"/>
          </a:p>
        </p:txBody>
      </p:sp>
      <p:pic>
        <p:nvPicPr>
          <p:cNvPr id="7" name="Obraz 6">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pic>
        <p:nvPicPr>
          <p:cNvPr id="4" name="Obraz 3">
            <a:extLst>
              <a:ext uri="{FF2B5EF4-FFF2-40B4-BE49-F238E27FC236}">
                <a16:creationId xmlns:a16="http://schemas.microsoft.com/office/drawing/2014/main" id="{5FF4DF85-0626-4E6A-ACC0-E0359A76E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864" y="1664398"/>
            <a:ext cx="3321572" cy="4764947"/>
          </a:xfrm>
          <a:prstGeom prst="rect">
            <a:avLst/>
          </a:prstGeom>
          <a:ln>
            <a:noFill/>
          </a:ln>
          <a:effectLst>
            <a:outerShdw blurRad="292100" dist="139700" dir="2700000" algn="tl" rotWithShape="0">
              <a:srgbClr val="333333">
                <a:alpha val="65000"/>
              </a:srgbClr>
            </a:outerShdw>
          </a:effectLst>
        </p:spPr>
      </p:pic>
      <p:sp>
        <p:nvSpPr>
          <p:cNvPr id="2" name="Prostokąt 1"/>
          <p:cNvSpPr/>
          <p:nvPr/>
        </p:nvSpPr>
        <p:spPr>
          <a:xfrm>
            <a:off x="304650" y="1700051"/>
            <a:ext cx="4228722" cy="369332"/>
          </a:xfrm>
          <a:prstGeom prst="rect">
            <a:avLst/>
          </a:prstGeom>
        </p:spPr>
        <p:txBody>
          <a:bodyPr wrap="none">
            <a:spAutoFit/>
          </a:bodyPr>
          <a:lstStyle/>
          <a:p>
            <a:pPr algn="just"/>
            <a:r>
              <a:rPr lang="pl-PL" b="1" dirty="0">
                <a:latin typeface="Times New Roman" panose="02020603050405020304" pitchFamily="18" charset="0"/>
                <a:cs typeface="Times New Roman" panose="02020603050405020304" pitchFamily="18" charset="0"/>
              </a:rPr>
              <a:t>3.   Wniosek rolnika o oszacowanie szkód</a:t>
            </a:r>
          </a:p>
        </p:txBody>
      </p:sp>
      <p:sp>
        <p:nvSpPr>
          <p:cNvPr id="8" name="Prostokąt 7"/>
          <p:cNvSpPr/>
          <p:nvPr/>
        </p:nvSpPr>
        <p:spPr>
          <a:xfrm>
            <a:off x="498807" y="992165"/>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Tree>
    <p:extLst>
      <p:ext uri="{BB962C8B-B14F-4D97-AF65-F5344CB8AC3E}">
        <p14:creationId xmlns:p14="http://schemas.microsoft.com/office/powerpoint/2010/main" val="1653999348"/>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5834</TotalTime>
  <Words>7188</Words>
  <Application>Microsoft Office PowerPoint</Application>
  <PresentationFormat>Panoramiczny</PresentationFormat>
  <Paragraphs>416</Paragraphs>
  <Slides>51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51</vt:i4>
      </vt:variant>
    </vt:vector>
  </HeadingPairs>
  <TitlesOfParts>
    <vt:vector size="57" baseType="lpstr">
      <vt:lpstr>Arial</vt:lpstr>
      <vt:lpstr>Calibri</vt:lpstr>
      <vt:lpstr>Calibri Light</vt:lpstr>
      <vt:lpstr>Times New Roman</vt:lpstr>
      <vt:lpstr>Wingdings</vt:lpstr>
      <vt:lpstr>1_Motyw pakietu Office</vt:lpstr>
      <vt:lpstr>Warszawa, lipiec 2023 r.</vt:lpstr>
      <vt:lpstr>Podstawa prawna i dokumenty regulujące pracę komisji</vt:lpstr>
      <vt:lpstr>Skład komisji powoływanej przez wojewodę</vt:lpstr>
      <vt:lpstr>Skład komisji powoływanej przez wojewodę</vt:lpstr>
      <vt:lpstr>Zmiany składu komisji</vt:lpstr>
      <vt:lpstr>Zmiany składu komisji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Protokół - strona 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 1c – wyszczególnienie poziomu i wartości szkód w uprawie dla danego zjawiska atmosferycznego w przypadku łączenia szkód niższych niż 30%</vt:lpstr>
      <vt:lpstr>Załącznik 2 – szkody w produkcji zwierzęcej towarowej (bez ryb) </vt:lpstr>
      <vt:lpstr>Prezentacja programu PowerPoint</vt:lpstr>
      <vt:lpstr>Załącznik 3 – szkody w hodowli ryb</vt:lpstr>
      <vt:lpstr>Załącznik 4a – szkody w środkach trwałych innych niż uprawy trwałe</vt:lpstr>
      <vt:lpstr>Załącznik 4b – szkody w uprawach trwałych</vt:lpstr>
      <vt:lpstr>Prezentacja programu PowerPoint</vt:lpstr>
      <vt:lpstr>Prezentacja programu PowerPoint</vt:lpstr>
      <vt:lpstr>Prezentacja programu PowerPoint</vt:lpstr>
      <vt:lpstr>Potwierdzenie przekazania dokumentacji</vt:lpstr>
      <vt:lpstr>Zestawienie imienne</vt:lpstr>
      <vt:lpstr>Szacowanie szkód w przypadku suszy rolniczej</vt:lpstr>
      <vt:lpstr>Prezentacja programu PowerPoint</vt:lpstr>
      <vt:lpstr>Szacowanie szkód w przypadku suszy rolniczej</vt:lpstr>
      <vt:lpstr>Zmiany dot. suszy, które weszły w życie po 15 lipca 2023 r.</vt:lpstr>
      <vt:lpstr>Zmiany dot. suszy, które weszły w życie po 15 lipca 2023 r.</vt:lpstr>
      <vt:lpstr>Zmiany dot. suszy, które weszły w życie po 15 lipca 2023 r.</vt:lpstr>
      <vt:lpstr>Zmiany dot. suszy, które weszły w życie po 15 lipca 2023 r.</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Miejsce i data</dc:title>
  <dc:creator>Sebastian Bobowski</dc:creator>
  <cp:lastModifiedBy>Sebastian Piątek</cp:lastModifiedBy>
  <cp:revision>403</cp:revision>
  <cp:lastPrinted>2020-05-05T08:45:19Z</cp:lastPrinted>
  <dcterms:created xsi:type="dcterms:W3CDTF">2020-02-24T09:57:03Z</dcterms:created>
  <dcterms:modified xsi:type="dcterms:W3CDTF">2023-07-25T07:44:43Z</dcterms:modified>
</cp:coreProperties>
</file>