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69181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4"/>
    <a:srgbClr val="E63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424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45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67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948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519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943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5398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775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268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5372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6337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16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28D57B-2BA1-40E3-96FA-43084D2FC0D9}" type="datetimeFigureOut">
              <a:rPr lang="pl-PL" smtClean="0"/>
              <a:t>25.03.2026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7635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niebieskie, Jaskrawoniebieski, zrzut ekranu, design&#10;&#10;Opis wygenerowany automatycznie">
            <a:extLst>
              <a:ext uri="{FF2B5EF4-FFF2-40B4-BE49-F238E27FC236}">
                <a16:creationId xmlns:a16="http://schemas.microsoft.com/office/drawing/2014/main" id="{FC8BF1E3-28ED-DE02-C1AA-EC815004F2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59675" cy="1618391"/>
          </a:xfrm>
          <a:prstGeom prst="rect">
            <a:avLst/>
          </a:prstGeom>
        </p:spPr>
      </p:pic>
      <p:pic>
        <p:nvPicPr>
          <p:cNvPr id="7" name="Obraz 6" descr="Obraz zawierający niebieskie, Jaskrawoniebieski, zrzut ekranu, woda&#10;&#10;Opis wygenerowany automatycznie">
            <a:extLst>
              <a:ext uri="{FF2B5EF4-FFF2-40B4-BE49-F238E27FC236}">
                <a16:creationId xmlns:a16="http://schemas.microsoft.com/office/drawing/2014/main" id="{8D4588C8-0618-2F34-E5C0-AF8585AA2A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438"/>
          <a:stretch>
            <a:fillRect/>
          </a:stretch>
        </p:blipFill>
        <p:spPr>
          <a:xfrm>
            <a:off x="0" y="10291781"/>
            <a:ext cx="7559675" cy="400110"/>
          </a:xfrm>
          <a:prstGeom prst="rect">
            <a:avLst/>
          </a:prstGeom>
        </p:spPr>
      </p:pic>
      <p:pic>
        <p:nvPicPr>
          <p:cNvPr id="8" name="Obraz 7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F9FBF2C3-10C1-F790-F927-E7C1044D4F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54" y="236307"/>
            <a:ext cx="4608786" cy="768130"/>
          </a:xfrm>
          <a:prstGeom prst="rect">
            <a:avLst/>
          </a:prstGeom>
        </p:spPr>
      </p:pic>
      <p:pic>
        <p:nvPicPr>
          <p:cNvPr id="2" name="Grafika 1" descr="Logotyp Państwowej Inspekcji Sanitarnej z hasłem &quot;Chronimy zdrowie z myślą o przyszłości&quot;">
            <a:extLst>
              <a:ext uri="{FF2B5EF4-FFF2-40B4-BE49-F238E27FC236}">
                <a16:creationId xmlns:a16="http://schemas.microsoft.com/office/drawing/2014/main" id="{A07EEF09-B95C-F5FA-C5C4-D67C42ACDC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49091" y="9506937"/>
            <a:ext cx="3292887" cy="1015663"/>
          </a:xfrm>
          <a:prstGeom prst="rect">
            <a:avLst/>
          </a:prstGeom>
        </p:spPr>
      </p:pic>
      <p:pic>
        <p:nvPicPr>
          <p:cNvPr id="3" name="Picture 24" descr="Pomysły z tablicy Grzyby: 95 | grzyby, obrazy, malarstwo">
            <a:extLst>
              <a:ext uri="{FF2B5EF4-FFF2-40B4-BE49-F238E27FC236}">
                <a16:creationId xmlns:a16="http://schemas.microsoft.com/office/drawing/2014/main" id="{1FAF88D5-F7EA-B3F5-AC3A-1F0582862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547" y="1288768"/>
            <a:ext cx="1605333" cy="140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A192DA9-0226-AB66-3DEC-EB4D65CFCE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8031" y="3847869"/>
            <a:ext cx="1505393" cy="1413602"/>
          </a:xfrm>
          <a:prstGeom prst="rect">
            <a:avLst/>
          </a:prstGeom>
        </p:spPr>
      </p:pic>
      <p:pic>
        <p:nvPicPr>
          <p:cNvPr id="6" name="Picture 26" descr="magdalenahenke.eu Magdalena Henke Fizjoterapia Osteopatia">
            <a:extLst>
              <a:ext uri="{FF2B5EF4-FFF2-40B4-BE49-F238E27FC236}">
                <a16:creationId xmlns:a16="http://schemas.microsoft.com/office/drawing/2014/main" id="{CC385936-F9E3-F392-46AF-622D0F746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69" y="2614312"/>
            <a:ext cx="1505393" cy="150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52ABAED-82E5-CCA2-234D-14186637A5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99058" y="7390304"/>
            <a:ext cx="1736182" cy="209454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DE26608-4431-0398-1309-80BF65146C07}"/>
              </a:ext>
            </a:extLst>
          </p:cNvPr>
          <p:cNvSpPr txBox="1"/>
          <p:nvPr/>
        </p:nvSpPr>
        <p:spPr>
          <a:xfrm>
            <a:off x="166251" y="1550248"/>
            <a:ext cx="5538296" cy="1184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1600" b="1" dirty="0">
                <a:latin typeface="Lato" panose="020F0502020204030203" pitchFamily="34" charset="-18"/>
              </a:rPr>
              <a:t>Spotkanie z Grzyboznawcą </a:t>
            </a:r>
          </a:p>
          <a:p>
            <a:pPr>
              <a:buNone/>
            </a:pPr>
            <a:r>
              <a:rPr lang="pl-PL" sz="700" b="1" dirty="0">
                <a:latin typeface="Lato" panose="020F0502020204030203" pitchFamily="34" charset="-18"/>
              </a:rPr>
              <a:t>                                      </a:t>
            </a:r>
            <a:endParaRPr lang="pl-PL" sz="700" dirty="0">
              <a:latin typeface="Lato" panose="020F0502020204030203" pitchFamily="34" charset="-18"/>
            </a:endParaRPr>
          </a:p>
          <a:p>
            <a:pPr>
              <a:buNone/>
            </a:pPr>
            <a:r>
              <a:rPr lang="pl-PL" sz="1200" dirty="0">
                <a:latin typeface="Lato" panose="020F0502020204030203" pitchFamily="34" charset="-18"/>
              </a:rPr>
              <a:t>Przyjdź i poznaj fascynujący świat grzybów!</a:t>
            </a:r>
            <a:br>
              <a:rPr lang="pl-PL" sz="1200" dirty="0">
                <a:latin typeface="Lato" panose="020F0502020204030203" pitchFamily="34" charset="-18"/>
              </a:rPr>
            </a:br>
            <a:r>
              <a:rPr lang="pl-PL" sz="1200" dirty="0">
                <a:latin typeface="Lato" panose="020F0502020204030203" pitchFamily="34" charset="-18"/>
              </a:rPr>
              <a:t>Dowiedz się, które grzyby są bezpieczne, a które warto omijać.</a:t>
            </a:r>
            <a:br>
              <a:rPr lang="pl-PL" sz="1200" dirty="0">
                <a:latin typeface="Lato" panose="020F0502020204030203" pitchFamily="34" charset="-18"/>
              </a:rPr>
            </a:br>
            <a:r>
              <a:rPr lang="pl-PL" sz="1200" dirty="0">
                <a:latin typeface="Lato" panose="020F0502020204030203" pitchFamily="34" charset="-18"/>
              </a:rPr>
              <a:t>Porady, ciekawostki i praktyczne wskazówki dla każdego miłośnika grzybów. </a:t>
            </a:r>
            <a:br>
              <a:rPr lang="pl-PL" sz="1200" dirty="0">
                <a:latin typeface="Lato" panose="020F0502020204030203" pitchFamily="34" charset="-18"/>
              </a:rPr>
            </a:br>
            <a:r>
              <a:rPr lang="pl-PL" sz="1200" b="1" dirty="0">
                <a:latin typeface="Lato" panose="020F0502020204030203" pitchFamily="34" charset="-18"/>
              </a:rPr>
              <a:t>Nie przegap – odkryj grzybową pasję z nami!</a:t>
            </a:r>
            <a:endParaRPr lang="pl-PL" sz="1200" dirty="0">
              <a:latin typeface="Lato" panose="020F0502020204030203" pitchFamily="34" charset="-18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BC23003-7A91-9728-E21E-F808AEAA6166}"/>
              </a:ext>
            </a:extLst>
          </p:cNvPr>
          <p:cNvSpPr txBox="1"/>
          <p:nvPr/>
        </p:nvSpPr>
        <p:spPr>
          <a:xfrm>
            <a:off x="1988895" y="2776282"/>
            <a:ext cx="58203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1600" b="1" dirty="0">
                <a:latin typeface="Lato" panose="020F0502020204030203" pitchFamily="34" charset="-18"/>
              </a:rPr>
              <a:t>Bezpłatne konsultacje z fizjoterapeutą</a:t>
            </a:r>
          </a:p>
          <a:p>
            <a:pPr>
              <a:buNone/>
            </a:pPr>
            <a:endParaRPr lang="pl-PL" sz="700" b="1" dirty="0">
              <a:latin typeface="Lato" panose="020F0502020204030203" pitchFamily="34" charset="-18"/>
            </a:endParaRPr>
          </a:p>
          <a:p>
            <a:pPr>
              <a:buNone/>
            </a:pPr>
            <a:r>
              <a:rPr lang="pl-PL" sz="1200" dirty="0">
                <a:latin typeface="Lato" panose="020F0502020204030203" pitchFamily="34" charset="-18"/>
              </a:rPr>
              <a:t>Chcesz zadbać o sprawność, równowagę i dobre samopoczucie?</a:t>
            </a:r>
            <a:br>
              <a:rPr lang="pl-PL" sz="1200" dirty="0">
                <a:latin typeface="Lato" panose="020F0502020204030203" pitchFamily="34" charset="-18"/>
              </a:rPr>
            </a:br>
            <a:r>
              <a:rPr lang="pl-PL" sz="1200" dirty="0">
                <a:latin typeface="Lato" panose="020F0502020204030203" pitchFamily="34" charset="-18"/>
              </a:rPr>
              <a:t>Odczuwasz bóle stawów, pleców lub napięcie mięśni?</a:t>
            </a:r>
          </a:p>
          <a:p>
            <a:pPr>
              <a:buNone/>
            </a:pPr>
            <a:r>
              <a:rPr lang="pl-PL" sz="1200" dirty="0">
                <a:latin typeface="Lato" panose="020F0502020204030203" pitchFamily="34" charset="-18"/>
              </a:rPr>
              <a:t>Przyjdź na spotkanie i skorzystaj z porady, poznaj proste ćwiczenia i praktyczne wskazówki na co dzień.</a:t>
            </a:r>
          </a:p>
        </p:txBody>
      </p:sp>
      <p:pic>
        <p:nvPicPr>
          <p:cNvPr id="12" name="Picture 4" descr="12 800+ zbiorów ilustracji, beztantiemowych grafik wektorowych i klipartów  z kategorii Cisnieniomierz - iStock">
            <a:extLst>
              <a:ext uri="{FF2B5EF4-FFF2-40B4-BE49-F238E27FC236}">
                <a16:creationId xmlns:a16="http://schemas.microsoft.com/office/drawing/2014/main" id="{04D69E30-AC3B-63F2-ECE4-BE4D8E9B9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48" y="5202316"/>
            <a:ext cx="875209" cy="800069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DC40587-A761-77BE-D6A0-993E1CFD7925}"/>
              </a:ext>
            </a:extLst>
          </p:cNvPr>
          <p:cNvSpPr txBox="1"/>
          <p:nvPr/>
        </p:nvSpPr>
        <p:spPr>
          <a:xfrm>
            <a:off x="166251" y="4049712"/>
            <a:ext cx="6139206" cy="1184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1600" b="1" dirty="0">
                <a:latin typeface="Lato" panose="020F0502020204030203" pitchFamily="34" charset="-18"/>
              </a:rPr>
              <a:t>Nauka prawidłowego mycia rąk</a:t>
            </a:r>
          </a:p>
          <a:p>
            <a:pPr>
              <a:buNone/>
            </a:pPr>
            <a:br>
              <a:rPr lang="pl-PL" sz="600" dirty="0">
                <a:latin typeface="Lato" panose="020F0502020204030203" pitchFamily="34" charset="-18"/>
              </a:rPr>
            </a:br>
            <a:r>
              <a:rPr lang="pl-PL" sz="1200" dirty="0">
                <a:latin typeface="Lato" panose="020F0502020204030203" pitchFamily="34" charset="-18"/>
              </a:rPr>
              <a:t>Podczas krótkiego instruktażu poznasz zasady prawidłowej higieny,</a:t>
            </a:r>
            <a:br>
              <a:rPr lang="pl-PL" sz="1200" dirty="0">
                <a:latin typeface="Lato" panose="020F0502020204030203" pitchFamily="34" charset="-18"/>
              </a:rPr>
            </a:br>
            <a:r>
              <a:rPr lang="pl-PL" sz="1200" dirty="0">
                <a:latin typeface="Lato" panose="020F0502020204030203" pitchFamily="34" charset="-18"/>
              </a:rPr>
              <a:t>a dzięki specjalnej lampie UV sprawdzisz, czy Twoje mycie rąk jest dokładne.</a:t>
            </a:r>
          </a:p>
          <a:p>
            <a:pPr>
              <a:buNone/>
            </a:pPr>
            <a:r>
              <a:rPr lang="pl-PL" sz="1200" dirty="0">
                <a:latin typeface="Lato" panose="020F0502020204030203" pitchFamily="34" charset="-18"/>
              </a:rPr>
              <a:t>To praktyczne i ciekawe doświadczenie, które pomoże Ci lepiej chronić zdrowie swoje </a:t>
            </a:r>
          </a:p>
          <a:p>
            <a:pPr>
              <a:buNone/>
            </a:pPr>
            <a:r>
              <a:rPr lang="pl-PL" sz="1200" dirty="0">
                <a:latin typeface="Lato" panose="020F0502020204030203" pitchFamily="34" charset="-18"/>
              </a:rPr>
              <a:t>i bliskich.</a:t>
            </a:r>
          </a:p>
        </p:txBody>
      </p:sp>
      <p:pic>
        <p:nvPicPr>
          <p:cNvPr id="14" name="Picture 38" descr="Marchewkowe Ciastko Grafika Wektorowa, Clipartów i Ilustracji - 123RF">
            <a:extLst>
              <a:ext uri="{FF2B5EF4-FFF2-40B4-BE49-F238E27FC236}">
                <a16:creationId xmlns:a16="http://schemas.microsoft.com/office/drawing/2014/main" id="{5E623063-0839-4C2D-E29D-6998474C5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54" y="9424626"/>
            <a:ext cx="982228" cy="86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5E011D15-503F-6B42-4A5F-6FFA677462F1}"/>
              </a:ext>
            </a:extLst>
          </p:cNvPr>
          <p:cNvSpPr txBox="1"/>
          <p:nvPr/>
        </p:nvSpPr>
        <p:spPr>
          <a:xfrm>
            <a:off x="1883862" y="5235001"/>
            <a:ext cx="5869635" cy="176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1600" b="1" dirty="0">
                <a:latin typeface="Lato" panose="020F0502020204030203" pitchFamily="34" charset="-18"/>
              </a:rPr>
              <a:t>Bezpłatne badania profilaktyczne</a:t>
            </a:r>
          </a:p>
          <a:p>
            <a:pPr>
              <a:buNone/>
            </a:pPr>
            <a:endParaRPr lang="pl-PL" sz="700" dirty="0">
              <a:latin typeface="Lato" panose="020F0502020204030203" pitchFamily="34" charset="-18"/>
            </a:endParaRPr>
          </a:p>
          <a:p>
            <a:pPr>
              <a:buNone/>
            </a:pPr>
            <a:r>
              <a:rPr lang="pl-PL" sz="1200" dirty="0">
                <a:latin typeface="Lato" panose="020F0502020204030203" pitchFamily="34" charset="-18"/>
              </a:rPr>
              <a:t>Zadbaj o swoje zdrowie korzystając </a:t>
            </a:r>
            <a:br>
              <a:rPr lang="pl-PL" sz="1200" dirty="0">
                <a:latin typeface="Lato" panose="020F0502020204030203" pitchFamily="34" charset="-18"/>
              </a:rPr>
            </a:br>
            <a:r>
              <a:rPr lang="pl-PL" sz="1200" dirty="0">
                <a:latin typeface="Lato" panose="020F0502020204030203" pitchFamily="34" charset="-18"/>
              </a:rPr>
              <a:t>z podstawowych badań profilaktycznych.</a:t>
            </a:r>
          </a:p>
          <a:p>
            <a:pPr>
              <a:buNone/>
            </a:pPr>
            <a:endParaRPr lang="pl-PL" sz="1200" dirty="0">
              <a:latin typeface="Lato" panose="020F0502020204030203" pitchFamily="34" charset="-18"/>
            </a:endParaRPr>
          </a:p>
          <a:p>
            <a:pPr>
              <a:buNone/>
            </a:pPr>
            <a:r>
              <a:rPr lang="pl-PL" sz="1200" b="1" dirty="0">
                <a:latin typeface="Lato" panose="020F0502020204030203" pitchFamily="34" charset="-18"/>
              </a:rPr>
              <a:t>W programie:</a:t>
            </a:r>
            <a:br>
              <a:rPr lang="pl-PL" sz="1200" b="1" dirty="0">
                <a:latin typeface="Lato" panose="020F0502020204030203" pitchFamily="34" charset="-18"/>
              </a:rPr>
            </a:br>
            <a:r>
              <a:rPr lang="pl-PL" sz="1200" b="1" dirty="0">
                <a:latin typeface="Lato" panose="020F0502020204030203" pitchFamily="34" charset="-18"/>
              </a:rPr>
              <a:t>• pomiar ciśnienia tętniczego</a:t>
            </a:r>
            <a:br>
              <a:rPr lang="pl-PL" sz="1200" b="1" dirty="0">
                <a:latin typeface="Lato" panose="020F0502020204030203" pitchFamily="34" charset="-18"/>
              </a:rPr>
            </a:br>
            <a:r>
              <a:rPr lang="pl-PL" sz="1200" b="1" dirty="0">
                <a:latin typeface="Lato" panose="020F0502020204030203" pitchFamily="34" charset="-18"/>
              </a:rPr>
              <a:t>• analiza masy ciała wraz z informacją o składzie ciała (obowiązują zapisy pod numerem tel.: 694 493 758)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DF341D4A-1970-2111-73EB-5B25804A5651}"/>
              </a:ext>
            </a:extLst>
          </p:cNvPr>
          <p:cNvSpPr txBox="1"/>
          <p:nvPr/>
        </p:nvSpPr>
        <p:spPr>
          <a:xfrm>
            <a:off x="1122239" y="9319594"/>
            <a:ext cx="32258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latin typeface="Lato" panose="020F0502020204030203" pitchFamily="34" charset="-18"/>
              </a:rPr>
              <a:t>Pyszny i zdrowy poczęstunek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l-PL" sz="1200" dirty="0">
                <a:latin typeface="Lato" panose="020F0502020204030203" pitchFamily="34" charset="-18"/>
              </a:rPr>
              <a:t>Zainspiruj się i odkryj, że zdrowe może być naprawdę smaczne i zabierz pomysł ze sobą do domu.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C6E5B18B-EF5F-8B75-F84E-FA6DB37DF079}"/>
              </a:ext>
            </a:extLst>
          </p:cNvPr>
          <p:cNvSpPr txBox="1"/>
          <p:nvPr/>
        </p:nvSpPr>
        <p:spPr>
          <a:xfrm>
            <a:off x="179264" y="7464045"/>
            <a:ext cx="4572897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l-PL" sz="1200" dirty="0">
                <a:latin typeface="Lato" panose="020F0502020204030203" pitchFamily="34" charset="-18"/>
              </a:rPr>
              <a:t>Dowiedz się więcej o bezpłatnych, dedykowanych szczepieniach dla seniorów. </a:t>
            </a:r>
            <a:br>
              <a:rPr lang="pl-PL" sz="1200" dirty="0">
                <a:latin typeface="Lato" panose="020F0502020204030203" pitchFamily="34" charset="-18"/>
              </a:rPr>
            </a:br>
            <a:r>
              <a:rPr lang="pl-PL" sz="1200" dirty="0">
                <a:latin typeface="Lato" panose="020F0502020204030203" pitchFamily="34" charset="-18"/>
              </a:rPr>
              <a:t>To doskonała okazja, aby porozmawiać ze specjalistami, rozwiać wątpliwości i poznać możliwości profilaktyki, które pomagają dbać o zdrowie na co dzień.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l-PL" sz="1200" dirty="0">
                <a:latin typeface="Lato" panose="020F0502020204030203" pitchFamily="34" charset="-18"/>
              </a:rPr>
              <a:t>Zapraszamy do skorzystania z tej wyjątkowej szansy na zdobycie rzetelnych informacji i zadbanie o swoje bezpieczeństwo zdrowotne.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30C03424-784D-6073-69A7-06903ED6034B}"/>
              </a:ext>
            </a:extLst>
          </p:cNvPr>
          <p:cNvSpPr txBox="1"/>
          <p:nvPr/>
        </p:nvSpPr>
        <p:spPr>
          <a:xfrm>
            <a:off x="153464" y="7047484"/>
            <a:ext cx="72885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latin typeface="Lato" panose="020F0502020204030203" pitchFamily="34" charset="-18"/>
              </a:rPr>
              <a:t>Porozmawiajmy o szczepieniach – punkt informacyjny dla seniorów</a:t>
            </a:r>
          </a:p>
        </p:txBody>
      </p:sp>
      <p:pic>
        <p:nvPicPr>
          <p:cNvPr id="24" name="Picture 8" descr="Dietetyk Rodzinny Dietetyka Lekarz żywienia, Zdrowy, Grafika, Waga Obraz  PNG i kliparty do pobrania za darmo">
            <a:extLst>
              <a:ext uri="{FF2B5EF4-FFF2-40B4-BE49-F238E27FC236}">
                <a16:creationId xmlns:a16="http://schemas.microsoft.com/office/drawing/2014/main" id="{47A2BC97-D1D4-9926-3B70-E534E4084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64" y="5899504"/>
            <a:ext cx="1754509" cy="98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Blood Sugar Testing Grafika przez Uidesigns · Creative Fabrica">
            <a:extLst>
              <a:ext uri="{FF2B5EF4-FFF2-40B4-BE49-F238E27FC236}">
                <a16:creationId xmlns:a16="http://schemas.microsoft.com/office/drawing/2014/main" id="{147A3381-6E76-9866-1485-39D4F40C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7327">
            <a:off x="5237485" y="5391077"/>
            <a:ext cx="1452042" cy="109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6552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263</Words>
  <Application>Microsoft Office PowerPoint</Application>
  <PresentationFormat>Niestandardowy</PresentationFormat>
  <Paragraphs>21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Lato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Marcin Szczupak</dc:creator>
  <cp:lastModifiedBy>PSSE Wałcz - Marta Mikołajczak-Brusiło</cp:lastModifiedBy>
  <cp:revision>8</cp:revision>
  <cp:lastPrinted>2026-03-25T08:27:14Z</cp:lastPrinted>
  <dcterms:created xsi:type="dcterms:W3CDTF">2025-01-27T09:22:14Z</dcterms:created>
  <dcterms:modified xsi:type="dcterms:W3CDTF">2026-03-25T08:28:48Z</dcterms:modified>
</cp:coreProperties>
</file>