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6" r:id="rId1"/>
    <p:sldMasterId id="2147483688" r:id="rId2"/>
  </p:sldMasterIdLst>
  <p:notesMasterIdLst>
    <p:notesMasterId r:id="rId13"/>
  </p:notesMasterIdLst>
  <p:handoutMasterIdLst>
    <p:handoutMasterId r:id="rId14"/>
  </p:handoutMasterIdLst>
  <p:sldIdLst>
    <p:sldId id="272" r:id="rId3"/>
    <p:sldId id="586" r:id="rId4"/>
    <p:sldId id="588" r:id="rId5"/>
    <p:sldId id="589" r:id="rId6"/>
    <p:sldId id="582" r:id="rId7"/>
    <p:sldId id="587" r:id="rId8"/>
    <p:sldId id="583" r:id="rId9"/>
    <p:sldId id="584" r:id="rId10"/>
    <p:sldId id="585" r:id="rId11"/>
    <p:sldId id="591" r:id="rId12"/>
  </p:sldIdLst>
  <p:sldSz cx="24384000" cy="13716000"/>
  <p:notesSz cx="6805613" cy="9944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ar Marcin" initials="SM" lastIdx="1" clrIdx="0">
    <p:extLst/>
  </p:cmAuthor>
  <p:cmAuthor id="2" name="Maśniak Leszek CDO" initials="MLC" lastIdx="13" clrIdx="1">
    <p:extLst/>
  </p:cmAuthor>
  <p:cmAuthor id="3" name="Kowalska Karolina" initials="KK" lastIdx="2" clrIdx="2">
    <p:extLst/>
  </p:cmAuthor>
  <p:cmAuthor id="4" name="Leszek Masniak" initials="LM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10" y="77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66" Type="http://schemas.microsoft.com/office/2015/10/relationships/revisionInfo" Target="NUL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05175-A9CD-4066-95E1-3FEC3C1D783D}" type="datetimeFigureOut">
              <a:rPr lang="pl-PL" smtClean="0"/>
              <a:t>04.04.2019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6B766-5BEA-4AA0-BE7E-F738EB752F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216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111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0969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6248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44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362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371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032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7901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235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870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04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04.04.2019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761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04.04.2019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248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04.04.2019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554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867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9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04.04.2019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346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476895" y="3518824"/>
            <a:ext cx="20718088" cy="8817263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  Kliknij, aby edytować style wzorca tekstu</a:t>
            </a:r>
          </a:p>
          <a:p>
            <a:pPr lvl="1"/>
            <a:r>
              <a:rPr lang="pl-PL" dirty="0"/>
              <a:t>  Drugi poziom</a:t>
            </a:r>
          </a:p>
          <a:p>
            <a:pPr lvl="2"/>
            <a:r>
              <a:rPr lang="pl-PL" dirty="0"/>
              <a:t>  Trzeci poziom</a:t>
            </a:r>
          </a:p>
          <a:p>
            <a:pPr lvl="3"/>
            <a:r>
              <a:rPr lang="pl-PL" dirty="0"/>
              <a:t>  Czwarty poziom</a:t>
            </a:r>
          </a:p>
          <a:p>
            <a:pPr lvl="4"/>
            <a:r>
              <a:rPr lang="pl-PL" dirty="0"/>
              <a:t>  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04.04.2019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0031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6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04.04.2019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131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04.04.2019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986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04.04.2019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186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04.04.2019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521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895" y="3518824"/>
            <a:ext cx="20718088" cy="8817263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04.04.2019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3809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04.04.2019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86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04.04.2019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2255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04.04.2019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469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04.04.2019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9013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04.04.2019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2059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2056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77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6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04.04.2019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28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04.04.2019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23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04.04.2019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10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48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04.04.2019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760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04.04.2019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5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227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04.04.2019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3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04.04.2019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227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6567F-3B0C-4C5B-B16F-D0F602FE51B8}" type="datetimeFigureOut">
              <a:rPr lang="pl-PL" smtClean="0"/>
              <a:t>04.04.2019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016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75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pl-PL" sz="4700" b="0" i="0" u="none" strike="noStrike" kern="1200" cap="none" spc="0" normalizeH="0" baseline="0" dirty="0" smtClean="0">
          <a:ln>
            <a:noFill/>
          </a:ln>
          <a:solidFill>
            <a:srgbClr val="53585F"/>
          </a:solidFill>
          <a:effectLst/>
          <a:uFillTx/>
          <a:latin typeface="Roboto Medium"/>
          <a:ea typeface="+mn-ea"/>
          <a:cs typeface="+mn-cs"/>
          <a:sym typeface="Bebas Neue Bold"/>
        </a:defRPr>
      </a:lvl1pPr>
      <a:lvl2pPr marL="1028700" indent="-571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04.04.2019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 Medium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31698" y="7092929"/>
            <a:ext cx="18920604" cy="1388534"/>
          </a:xfrm>
        </p:spPr>
        <p:txBody>
          <a:bodyPr/>
          <a:lstStyle/>
          <a:p>
            <a:pPr algn="ctr"/>
            <a:r>
              <a:rPr lang="pl-PL" sz="6000" dirty="0" smtClean="0">
                <a:latin typeface="+mn-lt"/>
                <a:cs typeface="Arial" panose="020B0604020202020204" pitchFamily="34" charset="0"/>
              </a:rPr>
              <a:t>Wymiarowanie projektów informatycznych</a:t>
            </a:r>
            <a:br>
              <a:rPr lang="pl-PL" sz="6000" dirty="0" smtClean="0">
                <a:latin typeface="+mn-lt"/>
                <a:cs typeface="Arial" panose="020B0604020202020204" pitchFamily="34" charset="0"/>
              </a:rPr>
            </a:br>
            <a:r>
              <a:rPr lang="pl-PL" sz="60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pl-PL" sz="6000" dirty="0" smtClean="0">
                <a:latin typeface="+mn-lt"/>
                <a:cs typeface="Arial" panose="020B0604020202020204" pitchFamily="34" charset="0"/>
              </a:rPr>
            </a:br>
            <a:endParaRPr lang="pl-PL" sz="6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5463396" y="5702259"/>
            <a:ext cx="14173200" cy="55584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pl-PL" sz="8000" b="0" i="0" u="none" strike="noStrike" kern="1200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lang="pl-PL" sz="4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545" y="8148185"/>
            <a:ext cx="1946403" cy="2169273"/>
          </a:xfrm>
          <a:prstGeom prst="rect">
            <a:avLst/>
          </a:prstGeom>
        </p:spPr>
      </p:pic>
      <p:sp>
        <p:nvSpPr>
          <p:cNvPr id="9" name="Podtytuł 2"/>
          <p:cNvSpPr txBox="1">
            <a:spLocks/>
          </p:cNvSpPr>
          <p:nvPr/>
        </p:nvSpPr>
        <p:spPr>
          <a:xfrm>
            <a:off x="7047186" y="7844288"/>
            <a:ext cx="1339879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6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/>
            </a:r>
            <a:br>
              <a:rPr kumimoji="0" lang="pl-PL" sz="6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</a:br>
            <a:endParaRPr kumimoji="0" lang="pl-PL" sz="6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Symbol zastępczy tekstu 6"/>
          <p:cNvSpPr txBox="1">
            <a:spLocks/>
          </p:cNvSpPr>
          <p:nvPr/>
        </p:nvSpPr>
        <p:spPr>
          <a:xfrm>
            <a:off x="5753434" y="10951984"/>
            <a:ext cx="15223542" cy="879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3200" noProof="0" dirty="0" smtClean="0">
                <a:latin typeface="Calibri" panose="020F0502020204030204"/>
              </a:rPr>
              <a:t>Marcin Molski – Departament Analiz Centralne Biuro Antykorupcyjne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3200" noProof="0" dirty="0" smtClean="0">
                <a:latin typeface="Calibri" panose="020F0502020204030204"/>
              </a:rPr>
              <a:t>Tomasz Kasprzycki - Biuro Analiz i Projektów Strategicznych Ministerstwa Cyfryzacji</a:t>
            </a:r>
            <a:endParaRPr kumimoji="0" lang="pl-PL" sz="3200" i="0" u="none" strike="noStrike" kern="1200" cap="none" spc="0" normalizeH="0" baseline="0" noProof="0" dirty="0" smtClean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671" y="8319558"/>
            <a:ext cx="15525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5702259"/>
            <a:ext cx="18920604" cy="1388534"/>
          </a:xfrm>
        </p:spPr>
        <p:txBody>
          <a:bodyPr/>
          <a:lstStyle/>
          <a:p>
            <a:r>
              <a:rPr lang="pl-PL" sz="7200" dirty="0" smtClean="0">
                <a:latin typeface="+mn-lt"/>
                <a:cs typeface="Arial" panose="020B0604020202020204" pitchFamily="34" charset="0"/>
              </a:rPr>
              <a:t>Dziękujemy</a:t>
            </a:r>
            <a:endParaRPr lang="pl-PL" sz="7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5463396" y="5702259"/>
            <a:ext cx="14173200" cy="55584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pl-PL" sz="8000" b="0" i="0" u="none" strike="noStrike" kern="1200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lang="pl-PL" sz="4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230" y="12400909"/>
            <a:ext cx="1062771" cy="11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1231205"/>
          </a:xfrm>
        </p:spPr>
        <p:txBody>
          <a:bodyPr>
            <a:normAutofit/>
          </a:bodyPr>
          <a:lstStyle/>
          <a:p>
            <a:r>
              <a:rPr lang="pl-PL" sz="6600" dirty="0" smtClean="0">
                <a:latin typeface="+mn-lt"/>
              </a:rPr>
              <a:t>Geneza pomysłu</a:t>
            </a:r>
            <a:endParaRPr lang="pl-PL" sz="6600" dirty="0">
              <a:latin typeface="+mn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174776" y="2609528"/>
            <a:ext cx="20522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algn="l">
              <a:buFont typeface="Arial" panose="020B0604020202020204" pitchFamily="34" charset="0"/>
              <a:buChar char="•"/>
            </a:pPr>
            <a:endParaRPr lang="pl-PL" sz="6000" dirty="0" smtClean="0">
              <a:solidFill>
                <a:srgbClr val="53585F"/>
              </a:solidFill>
              <a:sym typeface="Times New Roman"/>
            </a:endParaRPr>
          </a:p>
          <a:p>
            <a:pPr lvl="0" algn="l"/>
            <a:endParaRPr lang="pl-PL" sz="6000" dirty="0">
              <a:solidFill>
                <a:srgbClr val="53585F"/>
              </a:solidFill>
              <a:sym typeface="Times New Roman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74776" y="2609528"/>
            <a:ext cx="205222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Działalność CBA w obszarze informatyzacji</a:t>
            </a:r>
          </a:p>
          <a:p>
            <a:pPr marL="1620838" lvl="0" indent="-85725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5400" dirty="0">
                <a:solidFill>
                  <a:srgbClr val="53585F"/>
                </a:solidFill>
                <a:sym typeface="Times New Roman"/>
              </a:rPr>
              <a:t>a</a:t>
            </a: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naliza strategiczna</a:t>
            </a:r>
          </a:p>
          <a:p>
            <a:pPr marL="1620838" lvl="0" indent="-85725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5400" dirty="0">
                <a:solidFill>
                  <a:srgbClr val="53585F"/>
                </a:solidFill>
                <a:sym typeface="Times New Roman"/>
              </a:rPr>
              <a:t>o</a:t>
            </a: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chrona interesu ekonomicznego państwa</a:t>
            </a:r>
          </a:p>
          <a:p>
            <a:pPr marL="1620838" lvl="0" indent="-85725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5400" dirty="0">
                <a:solidFill>
                  <a:srgbClr val="53585F"/>
                </a:solidFill>
                <a:sym typeface="Times New Roman"/>
              </a:rPr>
              <a:t>p</a:t>
            </a: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rewencja i zapobieganie stratom Skarbu Państwa</a:t>
            </a:r>
          </a:p>
          <a:p>
            <a:pPr marL="685800" lvl="0" indent="-6858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Diagnoza problemu</a:t>
            </a:r>
          </a:p>
          <a:p>
            <a:pPr marL="1620838" lvl="0" indent="-85725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5400" dirty="0">
                <a:solidFill>
                  <a:srgbClr val="53585F"/>
                </a:solidFill>
                <a:sym typeface="Times New Roman"/>
              </a:rPr>
              <a:t>r</a:t>
            </a: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ealizacja projektów informatycznych</a:t>
            </a:r>
          </a:p>
          <a:p>
            <a:pPr marL="1620838" lvl="0" indent="-85725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5400" dirty="0">
                <a:solidFill>
                  <a:srgbClr val="53585F"/>
                </a:solidFill>
                <a:sym typeface="Times New Roman"/>
              </a:rPr>
              <a:t>z</a:t>
            </a: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amówienia publiczne</a:t>
            </a:r>
            <a:endParaRPr lang="pl-PL" sz="5400" dirty="0">
              <a:solidFill>
                <a:srgbClr val="53585F"/>
              </a:solidFill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34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1231205"/>
          </a:xfrm>
        </p:spPr>
        <p:txBody>
          <a:bodyPr>
            <a:normAutofit/>
          </a:bodyPr>
          <a:lstStyle/>
          <a:p>
            <a:r>
              <a:rPr lang="pl-PL" sz="6600" dirty="0" smtClean="0">
                <a:latin typeface="+mn-lt"/>
              </a:rPr>
              <a:t>Historia prac zespołu</a:t>
            </a:r>
            <a:endParaRPr lang="pl-PL" sz="6600" dirty="0">
              <a:latin typeface="+mn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174776" y="2609528"/>
            <a:ext cx="20522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algn="l">
              <a:buFont typeface="Arial" panose="020B0604020202020204" pitchFamily="34" charset="0"/>
              <a:buChar char="•"/>
            </a:pPr>
            <a:endParaRPr lang="pl-PL" sz="6000" dirty="0" smtClean="0">
              <a:solidFill>
                <a:srgbClr val="53585F"/>
              </a:solidFill>
              <a:sym typeface="Times New Roman"/>
            </a:endParaRPr>
          </a:p>
          <a:p>
            <a:pPr lvl="0" algn="l"/>
            <a:endParaRPr lang="pl-PL" sz="6000" dirty="0">
              <a:solidFill>
                <a:srgbClr val="53585F"/>
              </a:solidFill>
              <a:sym typeface="Times New Roman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74776" y="2609528"/>
            <a:ext cx="20522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algn="l">
              <a:buFont typeface="Arial" panose="020B0604020202020204" pitchFamily="34" charset="0"/>
              <a:buChar char="•"/>
            </a:pPr>
            <a:endParaRPr lang="pl-PL" sz="6000" dirty="0" smtClean="0">
              <a:solidFill>
                <a:srgbClr val="53585F"/>
              </a:solidFill>
              <a:sym typeface="Times New Roman"/>
            </a:endParaRPr>
          </a:p>
          <a:p>
            <a:pPr marL="914400" lvl="0" indent="-914400" algn="l">
              <a:buFont typeface="Arial" panose="020B0604020202020204" pitchFamily="34" charset="0"/>
              <a:buChar char="•"/>
            </a:pPr>
            <a:endParaRPr lang="pl-PL" sz="6000" dirty="0" smtClean="0">
              <a:solidFill>
                <a:srgbClr val="53585F"/>
              </a:solidFill>
              <a:sym typeface="Times New Roman"/>
            </a:endParaRPr>
          </a:p>
          <a:p>
            <a:pPr lvl="0" algn="l"/>
            <a:endParaRPr lang="pl-PL" sz="6000" dirty="0">
              <a:solidFill>
                <a:srgbClr val="53585F"/>
              </a:solidFill>
              <a:sym typeface="Times New Roman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502894" y="2609528"/>
            <a:ext cx="20522280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Zespół ds. wymiarowania projektów informatycznych został zainicjowany 29.06.2018 decyzją Ministra Marka Zagórskiego</a:t>
            </a: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pl-PL" sz="5400" dirty="0" smtClean="0">
              <a:solidFill>
                <a:srgbClr val="53585F"/>
              </a:solidFill>
              <a:sym typeface="Times New Roman"/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W skład wchodzą:</a:t>
            </a: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pl-PL" sz="5400" dirty="0" smtClean="0">
              <a:solidFill>
                <a:srgbClr val="53585F"/>
              </a:solidFill>
              <a:sym typeface="Times New Roman"/>
            </a:endParaRPr>
          </a:p>
          <a:p>
            <a:pPr marL="914400" lvl="1" indent="-9144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Marcin Molski CBA, </a:t>
            </a:r>
          </a:p>
          <a:p>
            <a:pPr marL="914400" lvl="1" indent="-9144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Sebastian Jaworski </a:t>
            </a:r>
            <a:r>
              <a:rPr lang="pl-PL" sz="5400" dirty="0" err="1" smtClean="0">
                <a:solidFill>
                  <a:srgbClr val="53585F"/>
                </a:solidFill>
                <a:sym typeface="Times New Roman"/>
              </a:rPr>
              <a:t>ARiMR</a:t>
            </a: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,</a:t>
            </a:r>
          </a:p>
          <a:p>
            <a:pPr marL="914400" lvl="1" indent="-9144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5400" dirty="0">
                <a:solidFill>
                  <a:srgbClr val="53585F"/>
                </a:solidFill>
                <a:sym typeface="Times New Roman"/>
              </a:rPr>
              <a:t>Michał Gadomski </a:t>
            </a: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PSMO (Polskie Stow. Miar Oprogramowania), </a:t>
            </a:r>
          </a:p>
          <a:p>
            <a:pPr marL="914400" lvl="8" indent="-9144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5400" dirty="0">
                <a:solidFill>
                  <a:srgbClr val="53585F"/>
                </a:solidFill>
                <a:sym typeface="Times New Roman"/>
              </a:rPr>
              <a:t>Jacek Paziewski BAiPS, </a:t>
            </a:r>
          </a:p>
          <a:p>
            <a:pPr marL="914400" lvl="1" indent="-9144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5400" dirty="0">
                <a:solidFill>
                  <a:srgbClr val="53585F"/>
                </a:solidFill>
                <a:sym typeface="Times New Roman"/>
              </a:rPr>
              <a:t>Tomasz Kasprzycki </a:t>
            </a: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BAiPS</a:t>
            </a:r>
            <a:endParaRPr lang="pl-PL" sz="5400" dirty="0">
              <a:solidFill>
                <a:srgbClr val="53585F"/>
              </a:solidFill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83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1231205"/>
          </a:xfrm>
        </p:spPr>
        <p:txBody>
          <a:bodyPr>
            <a:normAutofit/>
          </a:bodyPr>
          <a:lstStyle/>
          <a:p>
            <a:r>
              <a:rPr lang="pl-PL" sz="6600" dirty="0" smtClean="0">
                <a:latin typeface="+mn-lt"/>
              </a:rPr>
              <a:t>Historia prac zespołu</a:t>
            </a:r>
            <a:endParaRPr lang="pl-PL" sz="6600" dirty="0">
              <a:latin typeface="+mn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174776" y="2609528"/>
            <a:ext cx="20522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algn="l">
              <a:buFont typeface="Arial" panose="020B0604020202020204" pitchFamily="34" charset="0"/>
              <a:buChar char="•"/>
            </a:pPr>
            <a:endParaRPr lang="pl-PL" sz="6000" dirty="0" smtClean="0">
              <a:solidFill>
                <a:srgbClr val="53585F"/>
              </a:solidFill>
              <a:sym typeface="Times New Roman"/>
            </a:endParaRPr>
          </a:p>
          <a:p>
            <a:pPr lvl="0" algn="l"/>
            <a:endParaRPr lang="pl-PL" sz="6000" dirty="0">
              <a:solidFill>
                <a:srgbClr val="53585F"/>
              </a:solidFill>
              <a:sym typeface="Times New Roman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74776" y="2609528"/>
            <a:ext cx="20522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algn="l">
              <a:buFont typeface="Arial" panose="020B0604020202020204" pitchFamily="34" charset="0"/>
              <a:buChar char="•"/>
            </a:pPr>
            <a:endParaRPr lang="pl-PL" sz="6000" dirty="0" smtClean="0">
              <a:solidFill>
                <a:srgbClr val="53585F"/>
              </a:solidFill>
              <a:sym typeface="Times New Roman"/>
            </a:endParaRPr>
          </a:p>
          <a:p>
            <a:pPr marL="914400" lvl="0" indent="-914400" algn="l">
              <a:buFont typeface="Arial" panose="020B0604020202020204" pitchFamily="34" charset="0"/>
              <a:buChar char="•"/>
            </a:pPr>
            <a:endParaRPr lang="pl-PL" sz="6000" dirty="0" smtClean="0">
              <a:solidFill>
                <a:srgbClr val="53585F"/>
              </a:solidFill>
              <a:sym typeface="Times New Roman"/>
            </a:endParaRPr>
          </a:p>
          <a:p>
            <a:pPr lvl="0" algn="l"/>
            <a:endParaRPr lang="pl-PL" sz="6000" dirty="0">
              <a:solidFill>
                <a:srgbClr val="53585F"/>
              </a:solidFill>
              <a:sym typeface="Times New Roman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76894" y="2321496"/>
            <a:ext cx="21031200" cy="875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ts val="300"/>
              </a:spcBef>
              <a:spcAft>
                <a:spcPts val="300"/>
              </a:spcAft>
            </a:pPr>
            <a:r>
              <a:rPr lang="pl-PL" sz="4400" dirty="0" smtClean="0">
                <a:solidFill>
                  <a:srgbClr val="53585F"/>
                </a:solidFill>
              </a:rPr>
              <a:t>Nawiązanie kontaktu: </a:t>
            </a:r>
            <a:endParaRPr lang="pl-PL" sz="4400" dirty="0">
              <a:solidFill>
                <a:srgbClr val="53585F"/>
              </a:solidFill>
            </a:endParaRPr>
          </a:p>
          <a:p>
            <a:pPr marL="914400" lvl="1" indent="-9144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4400" dirty="0" smtClean="0">
                <a:solidFill>
                  <a:srgbClr val="53585F"/>
                </a:solidFill>
              </a:rPr>
              <a:t>ze specjalistami </a:t>
            </a:r>
            <a:r>
              <a:rPr lang="pl-PL" sz="4400" dirty="0">
                <a:solidFill>
                  <a:srgbClr val="53585F"/>
                </a:solidFill>
              </a:rPr>
              <a:t>w UK, Holandii, Włoszech, Meksyku i Brazylii pracujących przy </a:t>
            </a:r>
            <a:r>
              <a:rPr lang="pl-PL" sz="4400" dirty="0" smtClean="0">
                <a:solidFill>
                  <a:srgbClr val="53585F"/>
                </a:solidFill>
              </a:rPr>
              <a:t>wymiarowaniu </a:t>
            </a:r>
            <a:r>
              <a:rPr lang="pl-PL" sz="4400" dirty="0">
                <a:solidFill>
                  <a:srgbClr val="53585F"/>
                </a:solidFill>
              </a:rPr>
              <a:t>projektów w administracji</a:t>
            </a:r>
          </a:p>
          <a:p>
            <a:pPr marL="914400" lvl="1" indent="-9144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4400" dirty="0">
                <a:solidFill>
                  <a:srgbClr val="53585F"/>
                </a:solidFill>
              </a:rPr>
              <a:t>z współzałożycielem i byłym prezesem organizacji COSMIC p. Charlesem </a:t>
            </a:r>
            <a:r>
              <a:rPr lang="pl-PL" sz="4400" dirty="0" err="1">
                <a:solidFill>
                  <a:srgbClr val="53585F"/>
                </a:solidFill>
              </a:rPr>
              <a:t>Symonsem</a:t>
            </a:r>
            <a:r>
              <a:rPr lang="pl-PL" sz="4400" dirty="0">
                <a:solidFill>
                  <a:srgbClr val="53585F"/>
                </a:solidFill>
              </a:rPr>
              <a:t>, </a:t>
            </a:r>
            <a:endParaRPr lang="pl-PL" sz="4400" dirty="0" smtClean="0">
              <a:solidFill>
                <a:srgbClr val="53585F"/>
              </a:solidFill>
            </a:endParaRPr>
          </a:p>
          <a:p>
            <a:pPr marL="914400" lvl="1" indent="-9144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4400" dirty="0" smtClean="0">
                <a:solidFill>
                  <a:srgbClr val="53585F"/>
                </a:solidFill>
              </a:rPr>
              <a:t>z pracownikami HMRC (Her </a:t>
            </a:r>
            <a:r>
              <a:rPr lang="pl-PL" sz="4400" dirty="0" err="1" smtClean="0">
                <a:solidFill>
                  <a:srgbClr val="53585F"/>
                </a:solidFill>
              </a:rPr>
              <a:t>Majesty’s</a:t>
            </a:r>
            <a:r>
              <a:rPr lang="pl-PL" sz="4400" dirty="0" smtClean="0">
                <a:solidFill>
                  <a:srgbClr val="53585F"/>
                </a:solidFill>
              </a:rPr>
              <a:t> </a:t>
            </a:r>
            <a:r>
              <a:rPr lang="pl-PL" sz="4400" dirty="0" err="1" smtClean="0">
                <a:solidFill>
                  <a:srgbClr val="53585F"/>
                </a:solidFill>
              </a:rPr>
              <a:t>Revenue</a:t>
            </a:r>
            <a:r>
              <a:rPr lang="pl-PL" sz="4400" dirty="0" smtClean="0">
                <a:solidFill>
                  <a:srgbClr val="53585F"/>
                </a:solidFill>
              </a:rPr>
              <a:t> &amp; </a:t>
            </a:r>
            <a:r>
              <a:rPr lang="pl-PL" sz="4400" dirty="0" err="1" smtClean="0">
                <a:solidFill>
                  <a:srgbClr val="53585F"/>
                </a:solidFill>
              </a:rPr>
              <a:t>Customs</a:t>
            </a:r>
            <a:r>
              <a:rPr lang="pl-PL" sz="4400" dirty="0" smtClean="0">
                <a:solidFill>
                  <a:srgbClr val="53585F"/>
                </a:solidFill>
              </a:rPr>
              <a:t>) używającymi od lat metod punktów funkcyjnych do wymiarowania projektów</a:t>
            </a:r>
          </a:p>
          <a:p>
            <a:pPr marL="914400" lvl="1" indent="-9144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l-PL" sz="4400" dirty="0">
              <a:solidFill>
                <a:srgbClr val="53585F"/>
              </a:solidFill>
            </a:endParaRPr>
          </a:p>
          <a:p>
            <a:pPr lvl="1" indent="0" algn="l">
              <a:spcBef>
                <a:spcPts val="300"/>
              </a:spcBef>
              <a:spcAft>
                <a:spcPts val="300"/>
              </a:spcAft>
            </a:pPr>
            <a:r>
              <a:rPr lang="pl-PL" sz="4400" dirty="0" smtClean="0">
                <a:solidFill>
                  <a:srgbClr val="53585F"/>
                </a:solidFill>
              </a:rPr>
              <a:t>Analiza materiałów związanych z obszarem wymiarowania w wybranych rynkach.</a:t>
            </a:r>
          </a:p>
          <a:p>
            <a:pPr marL="914400" lvl="1" indent="-9144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l-PL" sz="4400" dirty="0">
              <a:solidFill>
                <a:srgbClr val="53585F"/>
              </a:solidFill>
            </a:endParaRPr>
          </a:p>
          <a:p>
            <a:pPr lvl="1" indent="0" algn="l">
              <a:spcBef>
                <a:spcPts val="300"/>
              </a:spcBef>
              <a:spcAft>
                <a:spcPts val="300"/>
              </a:spcAft>
            </a:pPr>
            <a:r>
              <a:rPr lang="pl-PL" sz="4400" dirty="0" smtClean="0">
                <a:solidFill>
                  <a:srgbClr val="53585F"/>
                </a:solidFill>
              </a:rPr>
              <a:t>Weryfikacja stosowania wymiarowania w ARIMR z perspektywy zarówno Agencji jak i PSMO.</a:t>
            </a:r>
          </a:p>
        </p:txBody>
      </p:sp>
    </p:spTree>
    <p:extLst>
      <p:ext uri="{BB962C8B-B14F-4D97-AF65-F5344CB8AC3E}">
        <p14:creationId xmlns:p14="http://schemas.microsoft.com/office/powerpoint/2010/main" val="31448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1231205"/>
          </a:xfrm>
        </p:spPr>
        <p:txBody>
          <a:bodyPr>
            <a:normAutofit/>
          </a:bodyPr>
          <a:lstStyle/>
          <a:p>
            <a:r>
              <a:rPr lang="pl-PL" sz="6600" dirty="0" smtClean="0">
                <a:latin typeface="+mn-lt"/>
              </a:rPr>
              <a:t>Metody szacowania projektów</a:t>
            </a:r>
            <a:endParaRPr lang="pl-PL" sz="6600" dirty="0">
              <a:latin typeface="+mn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174776" y="2609528"/>
            <a:ext cx="20522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algn="l">
              <a:buFont typeface="Arial" panose="020B0604020202020204" pitchFamily="34" charset="0"/>
              <a:buChar char="•"/>
            </a:pPr>
            <a:endParaRPr lang="pl-PL" sz="6000" dirty="0" smtClean="0">
              <a:solidFill>
                <a:srgbClr val="53585F"/>
              </a:solidFill>
              <a:sym typeface="Times New Roman"/>
            </a:endParaRPr>
          </a:p>
          <a:p>
            <a:pPr lvl="0" algn="l"/>
            <a:endParaRPr lang="pl-PL" sz="6000" dirty="0">
              <a:solidFill>
                <a:srgbClr val="53585F"/>
              </a:solidFill>
              <a:sym typeface="Times New Roman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74776" y="2609528"/>
            <a:ext cx="20522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algn="l">
              <a:buFont typeface="Arial" panose="020B0604020202020204" pitchFamily="34" charset="0"/>
              <a:buChar char="•"/>
            </a:pPr>
            <a:endParaRPr lang="pl-PL" sz="6000" dirty="0" smtClean="0">
              <a:solidFill>
                <a:srgbClr val="53585F"/>
              </a:solidFill>
              <a:sym typeface="Times New Roman"/>
            </a:endParaRPr>
          </a:p>
          <a:p>
            <a:pPr marL="914400" lvl="0" indent="-914400" algn="l">
              <a:buFont typeface="Arial" panose="020B0604020202020204" pitchFamily="34" charset="0"/>
              <a:buChar char="•"/>
            </a:pPr>
            <a:endParaRPr lang="pl-PL" sz="6000" dirty="0" smtClean="0">
              <a:solidFill>
                <a:srgbClr val="53585F"/>
              </a:solidFill>
              <a:sym typeface="Times New Roman"/>
            </a:endParaRPr>
          </a:p>
          <a:p>
            <a:pPr lvl="0" algn="l"/>
            <a:endParaRPr lang="pl-PL" sz="6000" dirty="0">
              <a:solidFill>
                <a:srgbClr val="53585F"/>
              </a:solidFill>
              <a:sym typeface="Times New Roman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502894" y="2609528"/>
            <a:ext cx="20522280" cy="8479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pl-PL" sz="5400" dirty="0" smtClean="0">
                <a:solidFill>
                  <a:srgbClr val="53585F"/>
                </a:solidFill>
              </a:rPr>
              <a:t>Szacowanie </a:t>
            </a:r>
            <a:r>
              <a:rPr lang="pl-PL" sz="5400" dirty="0">
                <a:solidFill>
                  <a:srgbClr val="53585F"/>
                </a:solidFill>
              </a:rPr>
              <a:t>przez analogię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pl-PL" sz="5400" dirty="0" smtClean="0">
                <a:solidFill>
                  <a:srgbClr val="53585F"/>
                </a:solidFill>
              </a:rPr>
              <a:t>Indywidualna </a:t>
            </a:r>
            <a:r>
              <a:rPr lang="pl-PL" sz="5400" dirty="0">
                <a:solidFill>
                  <a:srgbClr val="53585F"/>
                </a:solidFill>
              </a:rPr>
              <a:t>ocena ekspercka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pl-PL" sz="5400" dirty="0">
                <a:solidFill>
                  <a:srgbClr val="53585F"/>
                </a:solidFill>
              </a:rPr>
              <a:t>Grupowa ocena ekspercka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pl-PL" sz="5400" dirty="0">
                <a:solidFill>
                  <a:srgbClr val="53585F"/>
                </a:solidFill>
              </a:rPr>
              <a:t>COCOMO 2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pl-PL" sz="5400" dirty="0">
                <a:solidFill>
                  <a:srgbClr val="53585F"/>
                </a:solidFill>
              </a:rPr>
              <a:t>Dekompozycja i </a:t>
            </a:r>
            <a:r>
              <a:rPr lang="pl-PL" sz="5400" dirty="0" smtClean="0">
                <a:solidFill>
                  <a:srgbClr val="53585F"/>
                </a:solidFill>
              </a:rPr>
              <a:t>rekonstrukcja</a:t>
            </a:r>
            <a:endParaRPr lang="pl-PL" sz="5400" dirty="0">
              <a:solidFill>
                <a:srgbClr val="53585F"/>
              </a:solidFill>
            </a:endParaRP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pl-PL" sz="5400" dirty="0">
                <a:solidFill>
                  <a:srgbClr val="53585F"/>
                </a:solidFill>
              </a:rPr>
              <a:t>Szacowanie oparte na zastępstwie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pl-PL" sz="5400" dirty="0">
                <a:solidFill>
                  <a:srgbClr val="53585F"/>
                </a:solidFill>
              </a:rPr>
              <a:t>Metoda </a:t>
            </a:r>
            <a:r>
              <a:rPr lang="pl-PL" sz="5400" dirty="0" err="1">
                <a:solidFill>
                  <a:srgbClr val="53585F"/>
                </a:solidFill>
              </a:rPr>
              <a:t>Use</a:t>
            </a:r>
            <a:r>
              <a:rPr lang="pl-PL" sz="5400" dirty="0">
                <a:solidFill>
                  <a:srgbClr val="53585F"/>
                </a:solidFill>
              </a:rPr>
              <a:t> Case Point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pl-PL" sz="5400" dirty="0">
                <a:solidFill>
                  <a:srgbClr val="53585F"/>
                </a:solidFill>
              </a:rPr>
              <a:t>Metoda Zliczania Punktów Funkcyjnych (IFPUG)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pl-PL" sz="5400" dirty="0" smtClean="0">
                <a:solidFill>
                  <a:srgbClr val="53585F"/>
                </a:solidFill>
              </a:rPr>
              <a:t>COSMIC-FFP </a:t>
            </a:r>
            <a:r>
              <a:rPr lang="pl-PL" sz="5400" dirty="0">
                <a:solidFill>
                  <a:srgbClr val="53585F"/>
                </a:solidFill>
              </a:rPr>
              <a:t>– metoda punktów funkcyjnych drugiej generacji</a:t>
            </a: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pl-PL" sz="5400" dirty="0" smtClean="0">
              <a:solidFill>
                <a:srgbClr val="53585F"/>
              </a:solidFill>
              <a:sym typeface="Times New Roman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822848" y="10934861"/>
            <a:ext cx="21458384" cy="194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pl-PL" sz="5400" kern="1200" dirty="0">
                <a:solidFill>
                  <a:srgbClr val="53585F"/>
                </a:solidFill>
                <a:latin typeface="+mn-lt"/>
                <a:ea typeface="Times New Roman"/>
                <a:cs typeface="Times New Roman"/>
                <a:sym typeface="Times New Roman"/>
              </a:rPr>
              <a:t>W 2006 r organizacje ISO/IEC uznały miary funkcjonalne oprogramowania za jedyny obiektywny mechanizm określania rozmiaru </a:t>
            </a:r>
            <a:r>
              <a:rPr lang="pl-PL" sz="5400" kern="1200" dirty="0" smtClean="0">
                <a:solidFill>
                  <a:srgbClr val="53585F"/>
                </a:solidFill>
                <a:latin typeface="+mn-lt"/>
                <a:ea typeface="Times New Roman"/>
                <a:cs typeface="Times New Roman"/>
                <a:sym typeface="Times New Roman"/>
              </a:rPr>
              <a:t>oprogramowania</a:t>
            </a:r>
          </a:p>
        </p:txBody>
      </p:sp>
    </p:spTree>
    <p:extLst>
      <p:ext uri="{BB962C8B-B14F-4D97-AF65-F5344CB8AC3E}">
        <p14:creationId xmlns:p14="http://schemas.microsoft.com/office/powerpoint/2010/main" val="87318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1231205"/>
          </a:xfrm>
        </p:spPr>
        <p:txBody>
          <a:bodyPr>
            <a:noAutofit/>
          </a:bodyPr>
          <a:lstStyle/>
          <a:p>
            <a:r>
              <a:rPr lang="pl-PL" sz="6600" dirty="0">
                <a:solidFill>
                  <a:srgbClr val="636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Pracochłonność i dokładność estymacji - porównanie</a:t>
            </a:r>
          </a:p>
        </p:txBody>
      </p:sp>
      <p:sp>
        <p:nvSpPr>
          <p:cNvPr id="2" name="Prostokąt 1"/>
          <p:cNvSpPr/>
          <p:nvPr/>
        </p:nvSpPr>
        <p:spPr>
          <a:xfrm>
            <a:off x="1174776" y="2609528"/>
            <a:ext cx="20522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algn="l">
              <a:buFont typeface="Arial" panose="020B0604020202020204" pitchFamily="34" charset="0"/>
              <a:buChar char="•"/>
            </a:pPr>
            <a:endParaRPr lang="pl-PL" sz="6000" dirty="0" smtClean="0">
              <a:solidFill>
                <a:srgbClr val="53585F"/>
              </a:solidFill>
              <a:sym typeface="Times New Roman"/>
            </a:endParaRPr>
          </a:p>
          <a:p>
            <a:pPr lvl="0" algn="l"/>
            <a:endParaRPr lang="pl-PL" sz="6000" dirty="0">
              <a:solidFill>
                <a:srgbClr val="53585F"/>
              </a:solidFill>
              <a:sym typeface="Times New Roman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74776" y="2609528"/>
            <a:ext cx="20522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algn="l">
              <a:buFont typeface="Arial" panose="020B0604020202020204" pitchFamily="34" charset="0"/>
              <a:buChar char="•"/>
            </a:pPr>
            <a:endParaRPr lang="pl-PL" sz="6000" dirty="0" smtClean="0">
              <a:solidFill>
                <a:srgbClr val="53585F"/>
              </a:solidFill>
              <a:sym typeface="Times New Roman"/>
            </a:endParaRPr>
          </a:p>
          <a:p>
            <a:pPr marL="914400" lvl="0" indent="-914400" algn="l">
              <a:buFont typeface="Arial" panose="020B0604020202020204" pitchFamily="34" charset="0"/>
              <a:buChar char="•"/>
            </a:pPr>
            <a:endParaRPr lang="pl-PL" sz="6000" dirty="0" smtClean="0">
              <a:solidFill>
                <a:srgbClr val="53585F"/>
              </a:solidFill>
              <a:sym typeface="Times New Roman"/>
            </a:endParaRPr>
          </a:p>
          <a:p>
            <a:pPr lvl="0" algn="l"/>
            <a:endParaRPr lang="pl-PL" sz="6000" dirty="0">
              <a:solidFill>
                <a:srgbClr val="53585F"/>
              </a:solidFill>
              <a:sym typeface="Times New Roman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55989"/>
              </p:ext>
            </p:extLst>
          </p:nvPr>
        </p:nvGraphicFramePr>
        <p:xfrm>
          <a:off x="2974976" y="2321497"/>
          <a:ext cx="15913767" cy="6768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3437"/>
                <a:gridCol w="5305165"/>
                <a:gridCol w="5305165"/>
              </a:tblGrid>
              <a:tr h="858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 dirty="0">
                          <a:effectLst/>
                        </a:rPr>
                        <a:t>Technika</a:t>
                      </a:r>
                      <a:endParaRPr lang="pl-PL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>
                          <a:effectLst/>
                        </a:rPr>
                        <a:t>Dokładność</a:t>
                      </a:r>
                      <a:endParaRPr lang="pl-PL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>
                          <a:effectLst/>
                        </a:rPr>
                        <a:t>Koszt (czas)</a:t>
                      </a:r>
                      <a:endParaRPr lang="pl-PL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858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>
                          <a:effectLst/>
                        </a:rPr>
                        <a:t>Ekspert</a:t>
                      </a:r>
                      <a:endParaRPr lang="pl-PL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+/- 60%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½ dnia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858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 dirty="0">
                          <a:effectLst/>
                        </a:rPr>
                        <a:t>Delphi</a:t>
                      </a:r>
                      <a:endParaRPr lang="pl-PL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+/- 50%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½ dnia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858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>
                          <a:effectLst/>
                        </a:rPr>
                        <a:t>Analogia</a:t>
                      </a:r>
                      <a:endParaRPr lang="pl-PL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+/- 50%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½ dnia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858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>
                          <a:effectLst/>
                        </a:rPr>
                        <a:t>Zastępstwo</a:t>
                      </a:r>
                      <a:endParaRPr lang="pl-PL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+/- 35%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½ dnia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858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>
                          <a:effectLst/>
                        </a:rPr>
                        <a:t>Punkty funkcyjne</a:t>
                      </a:r>
                      <a:endParaRPr lang="pl-PL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+/- 5%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1-7 </a:t>
                      </a:r>
                      <a:r>
                        <a:rPr lang="pl-PL" sz="4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dni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1615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>
                          <a:effectLst/>
                        </a:rPr>
                        <a:t>Punkty funkcyjne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effectLst/>
                        </a:rPr>
                        <a:t>(techniki uproszczone)</a:t>
                      </a:r>
                      <a:endParaRPr lang="pl-PL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+/- 20%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4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1-3 </a:t>
                      </a:r>
                      <a:r>
                        <a:rPr lang="pl-PL" sz="4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dni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8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1231205"/>
          </a:xfrm>
        </p:spPr>
        <p:txBody>
          <a:bodyPr>
            <a:normAutofit/>
          </a:bodyPr>
          <a:lstStyle/>
          <a:p>
            <a:r>
              <a:rPr lang="pl-PL" sz="6600" dirty="0" smtClean="0">
                <a:latin typeface="+mn-lt"/>
              </a:rPr>
              <a:t>Zalety wdrożenia metodyki punktów funkcyjnych</a:t>
            </a:r>
            <a:endParaRPr lang="pl-PL" sz="6600" dirty="0">
              <a:latin typeface="+mn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174776" y="2609528"/>
            <a:ext cx="20522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algn="l">
              <a:buFont typeface="Arial" panose="020B0604020202020204" pitchFamily="34" charset="0"/>
              <a:buChar char="•"/>
            </a:pPr>
            <a:endParaRPr lang="pl-PL" sz="6000" dirty="0" smtClean="0">
              <a:solidFill>
                <a:srgbClr val="53585F"/>
              </a:solidFill>
              <a:sym typeface="Times New Roman"/>
            </a:endParaRPr>
          </a:p>
          <a:p>
            <a:pPr lvl="0" algn="l"/>
            <a:endParaRPr lang="pl-PL" sz="6000" dirty="0">
              <a:solidFill>
                <a:srgbClr val="53585F"/>
              </a:solidFill>
              <a:sym typeface="Times New Roman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74776" y="2393504"/>
            <a:ext cx="21746416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Racjonalizacja wydatków publicznych</a:t>
            </a:r>
          </a:p>
          <a:p>
            <a:pPr marL="685800" lvl="0" indent="-6858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Standaryzacja </a:t>
            </a:r>
            <a:r>
              <a:rPr lang="pl-PL" sz="5400" dirty="0">
                <a:solidFill>
                  <a:srgbClr val="53585F"/>
                </a:solidFill>
                <a:sym typeface="Times New Roman"/>
              </a:rPr>
              <a:t>gromadzenia i dokumentowania wymagań, w rezultacie podnosząca jakość dostarczonych rozwiązań</a:t>
            </a:r>
          </a:p>
          <a:p>
            <a:pPr marL="685800" lvl="0" indent="-6858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5400" dirty="0" err="1">
                <a:solidFill>
                  <a:srgbClr val="53585F"/>
                </a:solidFill>
                <a:sym typeface="Times New Roman"/>
              </a:rPr>
              <a:t>Mitygacja</a:t>
            </a:r>
            <a:r>
              <a:rPr lang="pl-PL" sz="5400" dirty="0">
                <a:solidFill>
                  <a:srgbClr val="53585F"/>
                </a:solidFill>
                <a:sym typeface="Times New Roman"/>
              </a:rPr>
              <a:t> ryzyka dostarczenia rozwiązania niesatysfakcjonującego</a:t>
            </a:r>
          </a:p>
          <a:p>
            <a:pPr marL="685800" lvl="0" indent="-6858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5400" dirty="0">
                <a:solidFill>
                  <a:srgbClr val="53585F"/>
                </a:solidFill>
                <a:sym typeface="Times New Roman"/>
              </a:rPr>
              <a:t>Poprawa jakości zamówień i ich </a:t>
            </a: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standaryzacja</a:t>
            </a:r>
            <a:endParaRPr lang="pl-PL" sz="5400" dirty="0">
              <a:solidFill>
                <a:srgbClr val="53585F"/>
              </a:solidFill>
              <a:sym typeface="Times New Roman"/>
            </a:endParaRPr>
          </a:p>
          <a:p>
            <a:pPr marL="685800" lvl="0" indent="-6858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5400" dirty="0">
                <a:solidFill>
                  <a:srgbClr val="53585F"/>
                </a:solidFill>
                <a:sym typeface="Times New Roman"/>
              </a:rPr>
              <a:t>Jasna i jednolita ścieżka </a:t>
            </a:r>
            <a:r>
              <a:rPr lang="pl-PL" sz="5400" dirty="0" err="1">
                <a:solidFill>
                  <a:srgbClr val="53585F"/>
                </a:solidFill>
                <a:sym typeface="Times New Roman"/>
              </a:rPr>
              <a:t>audytowa</a:t>
            </a:r>
            <a:r>
              <a:rPr lang="pl-PL" sz="5400" dirty="0">
                <a:solidFill>
                  <a:srgbClr val="53585F"/>
                </a:solidFill>
                <a:sym typeface="Times New Roman"/>
              </a:rPr>
              <a:t> w przypadku </a:t>
            </a: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kontroli</a:t>
            </a:r>
            <a:endParaRPr lang="pl-PL" sz="5400" dirty="0">
              <a:solidFill>
                <a:srgbClr val="53585F"/>
              </a:solidFill>
              <a:sym typeface="Times New Roman"/>
            </a:endParaRPr>
          </a:p>
          <a:p>
            <a:pPr marL="685800" lvl="0" indent="-6858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Gromadzenie </a:t>
            </a:r>
            <a:r>
              <a:rPr lang="pl-PL" sz="5400" dirty="0">
                <a:solidFill>
                  <a:srgbClr val="53585F"/>
                </a:solidFill>
                <a:sym typeface="Times New Roman"/>
              </a:rPr>
              <a:t>bazy wiedzy projektów w </a:t>
            </a:r>
            <a:r>
              <a:rPr lang="pl-PL" sz="5400" dirty="0" smtClean="0">
                <a:solidFill>
                  <a:srgbClr val="53585F"/>
                </a:solidFill>
                <a:sym typeface="Times New Roman"/>
              </a:rPr>
              <a:t>administracji</a:t>
            </a:r>
          </a:p>
          <a:p>
            <a:pPr marL="685800" indent="-6858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5400" kern="1200" dirty="0" smtClean="0">
                <a:solidFill>
                  <a:srgbClr val="53585F"/>
                </a:solidFill>
                <a:ea typeface="Times New Roman"/>
                <a:cs typeface="Times New Roman"/>
              </a:rPr>
              <a:t>Metoda niezależna </a:t>
            </a:r>
            <a:r>
              <a:rPr lang="pl-PL" sz="5400" kern="1200" dirty="0">
                <a:solidFill>
                  <a:srgbClr val="53585F"/>
                </a:solidFill>
                <a:ea typeface="Times New Roman"/>
                <a:cs typeface="Times New Roman"/>
              </a:rPr>
              <a:t>od </a:t>
            </a:r>
            <a:r>
              <a:rPr lang="pl-PL" sz="5400" kern="1200" dirty="0" smtClean="0">
                <a:solidFill>
                  <a:srgbClr val="53585F"/>
                </a:solidFill>
                <a:ea typeface="Times New Roman"/>
                <a:cs typeface="Times New Roman"/>
              </a:rPr>
              <a:t>technologii, zrozumiała </a:t>
            </a:r>
            <a:r>
              <a:rPr lang="pl-PL" sz="5400" kern="1200" dirty="0">
                <a:solidFill>
                  <a:srgbClr val="53585F"/>
                </a:solidFill>
                <a:ea typeface="Times New Roman"/>
                <a:cs typeface="Times New Roman"/>
              </a:rPr>
              <a:t>dla </a:t>
            </a:r>
            <a:r>
              <a:rPr lang="pl-PL" sz="5400" kern="1200" dirty="0" smtClean="0">
                <a:solidFill>
                  <a:srgbClr val="53585F"/>
                </a:solidFill>
                <a:ea typeface="Times New Roman"/>
                <a:cs typeface="Times New Roman"/>
              </a:rPr>
              <a:t>klienta</a:t>
            </a:r>
          </a:p>
          <a:p>
            <a:pPr marL="685800" indent="-6858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5400" kern="1200" dirty="0" smtClean="0">
                <a:solidFill>
                  <a:srgbClr val="53585F"/>
                </a:solidFill>
                <a:ea typeface="Times New Roman"/>
                <a:cs typeface="Times New Roman"/>
              </a:rPr>
              <a:t>Metoda umożliwia niezależne porównywanie </a:t>
            </a:r>
            <a:r>
              <a:rPr lang="pl-PL" sz="5400" kern="1200" dirty="0">
                <a:solidFill>
                  <a:srgbClr val="53585F"/>
                </a:solidFill>
                <a:ea typeface="Times New Roman"/>
                <a:cs typeface="Times New Roman"/>
              </a:rPr>
              <a:t>systemów </a:t>
            </a:r>
            <a:endParaRPr lang="pl-PL" sz="5400" dirty="0" smtClean="0">
              <a:solidFill>
                <a:srgbClr val="53585F"/>
              </a:solidFill>
              <a:sym typeface="Times New Roman"/>
            </a:endParaRPr>
          </a:p>
          <a:p>
            <a:pPr marL="685800" lvl="0" indent="-6858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l-PL" sz="5400" dirty="0">
              <a:solidFill>
                <a:srgbClr val="53585F"/>
              </a:solidFill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57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1231205"/>
          </a:xfrm>
        </p:spPr>
        <p:txBody>
          <a:bodyPr>
            <a:normAutofit/>
          </a:bodyPr>
          <a:lstStyle/>
          <a:p>
            <a:r>
              <a:rPr lang="pl-PL" sz="6600" dirty="0" smtClean="0">
                <a:latin typeface="+mn-lt"/>
              </a:rPr>
              <a:t>Plan wdrożenia rekomendacji</a:t>
            </a:r>
            <a:endParaRPr lang="pl-PL" sz="6600" dirty="0">
              <a:latin typeface="+mn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174776" y="2609528"/>
            <a:ext cx="20522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algn="l">
              <a:buFont typeface="Arial" panose="020B0604020202020204" pitchFamily="34" charset="0"/>
              <a:buChar char="•"/>
            </a:pPr>
            <a:endParaRPr lang="pl-PL" sz="6000" dirty="0" smtClean="0">
              <a:solidFill>
                <a:srgbClr val="53585F"/>
              </a:solidFill>
              <a:sym typeface="Times New Roman"/>
            </a:endParaRPr>
          </a:p>
          <a:p>
            <a:pPr lvl="0" algn="l"/>
            <a:endParaRPr lang="pl-PL" sz="6000" dirty="0">
              <a:solidFill>
                <a:srgbClr val="53585F"/>
              </a:solidFill>
              <a:sym typeface="Times New Roman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318792" y="2609528"/>
            <a:ext cx="21746416" cy="97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6858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4400" dirty="0" smtClean="0">
                <a:solidFill>
                  <a:schemeClr val="tx2"/>
                </a:solidFill>
              </a:rPr>
              <a:t>wprowadzenie </a:t>
            </a:r>
            <a:r>
              <a:rPr lang="pl-PL" sz="4400" dirty="0">
                <a:solidFill>
                  <a:schemeClr val="tx2"/>
                </a:solidFill>
              </a:rPr>
              <a:t>do wzoru raportu </a:t>
            </a:r>
            <a:r>
              <a:rPr lang="pl-PL" sz="4400" dirty="0" smtClean="0">
                <a:solidFill>
                  <a:schemeClr val="tx2"/>
                </a:solidFill>
              </a:rPr>
              <a:t>kwartalnego z </a:t>
            </a:r>
            <a:r>
              <a:rPr lang="pl-PL" sz="4400" dirty="0">
                <a:solidFill>
                  <a:schemeClr val="tx2"/>
                </a:solidFill>
              </a:rPr>
              <a:t>postępu rzeczowo-finansowego projektu załącznika stanowiącego </a:t>
            </a:r>
            <a:r>
              <a:rPr lang="pl-PL" sz="4400" b="1" dirty="0">
                <a:solidFill>
                  <a:schemeClr val="tx2"/>
                </a:solidFill>
              </a:rPr>
              <a:t>protokół poświadczający wykonanie wymiarowania</a:t>
            </a:r>
            <a:r>
              <a:rPr lang="pl-PL" sz="4400" dirty="0">
                <a:solidFill>
                  <a:schemeClr val="tx2"/>
                </a:solidFill>
              </a:rPr>
              <a:t> (zmiana wzoru raportu w drodze uchwały KRMC</a:t>
            </a:r>
            <a:r>
              <a:rPr lang="pl-PL" sz="4400" dirty="0" smtClean="0">
                <a:solidFill>
                  <a:schemeClr val="tx2"/>
                </a:solidFill>
              </a:rPr>
              <a:t>) – czerwiec 2019.</a:t>
            </a:r>
            <a:br>
              <a:rPr lang="pl-PL" sz="4400" dirty="0" smtClean="0">
                <a:solidFill>
                  <a:schemeClr val="tx2"/>
                </a:solidFill>
              </a:rPr>
            </a:br>
            <a:endParaRPr lang="pl-PL" sz="4400" dirty="0" smtClean="0">
              <a:solidFill>
                <a:schemeClr val="tx2"/>
              </a:solidFill>
            </a:endParaRPr>
          </a:p>
          <a:p>
            <a:pPr marL="685800" lvl="1" indent="-6858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4400" dirty="0">
                <a:solidFill>
                  <a:schemeClr val="tx2"/>
                </a:solidFill>
              </a:rPr>
              <a:t>przy </a:t>
            </a:r>
            <a:r>
              <a:rPr lang="pl-PL" sz="4400" dirty="0" smtClean="0">
                <a:solidFill>
                  <a:schemeClr val="tx2"/>
                </a:solidFill>
              </a:rPr>
              <a:t>wydawaniu </a:t>
            </a:r>
            <a:r>
              <a:rPr lang="pl-PL" sz="4400" dirty="0">
                <a:solidFill>
                  <a:schemeClr val="tx2"/>
                </a:solidFill>
              </a:rPr>
              <a:t>zgody na realizację projektu przez KRMC, formułowanie zobowiązania dla projektów, </a:t>
            </a:r>
            <a:r>
              <a:rPr lang="pl-PL" sz="4400" b="1" dirty="0" smtClean="0">
                <a:solidFill>
                  <a:schemeClr val="tx2"/>
                </a:solidFill>
              </a:rPr>
              <a:t>w </a:t>
            </a:r>
            <a:r>
              <a:rPr lang="pl-PL" sz="4400" b="1" dirty="0">
                <a:solidFill>
                  <a:schemeClr val="tx2"/>
                </a:solidFill>
              </a:rPr>
              <a:t>których zidentyfikowano zamówienia </a:t>
            </a:r>
            <a:r>
              <a:rPr lang="pl-PL" sz="4400" b="1" dirty="0" smtClean="0">
                <a:solidFill>
                  <a:schemeClr val="tx2"/>
                </a:solidFill>
              </a:rPr>
              <a:t>publiczne o szacunkowej wartości 10 </a:t>
            </a:r>
            <a:r>
              <a:rPr lang="pl-PL" sz="4400" b="1" dirty="0">
                <a:solidFill>
                  <a:schemeClr val="tx2"/>
                </a:solidFill>
              </a:rPr>
              <a:t>mln </a:t>
            </a:r>
            <a:r>
              <a:rPr lang="pl-PL" sz="4400" b="1" dirty="0" smtClean="0">
                <a:solidFill>
                  <a:schemeClr val="tx2"/>
                </a:solidFill>
              </a:rPr>
              <a:t>zł na tworzenie oprogramowania </a:t>
            </a:r>
            <a:r>
              <a:rPr lang="pl-PL" sz="4400" dirty="0" smtClean="0">
                <a:solidFill>
                  <a:schemeClr val="tx2"/>
                </a:solidFill>
              </a:rPr>
              <a:t>do </a:t>
            </a:r>
            <a:r>
              <a:rPr lang="pl-PL" sz="4400" dirty="0">
                <a:solidFill>
                  <a:schemeClr val="tx2"/>
                </a:solidFill>
              </a:rPr>
              <a:t>przedstawienia </a:t>
            </a:r>
            <a:r>
              <a:rPr lang="pl-PL" sz="4400" dirty="0" smtClean="0">
                <a:solidFill>
                  <a:schemeClr val="tx2"/>
                </a:solidFill>
              </a:rPr>
              <a:t>w </a:t>
            </a:r>
            <a:r>
              <a:rPr lang="pl-PL" sz="4400" dirty="0">
                <a:solidFill>
                  <a:schemeClr val="tx2"/>
                </a:solidFill>
              </a:rPr>
              <a:t>ramach raportowania kwartalnego dokumentacji przeprowadzenia wymiarowania (sankcja: wezwanie do usunięcia wady / wyjaśnienia, podobnie jak w przypadku oceny raportów kwartalnych</a:t>
            </a:r>
            <a:r>
              <a:rPr lang="pl-PL" sz="4400" dirty="0" smtClean="0">
                <a:solidFill>
                  <a:schemeClr val="tx2"/>
                </a:solidFill>
              </a:rPr>
              <a:t>),</a:t>
            </a:r>
            <a:br>
              <a:rPr lang="pl-PL" sz="4400" dirty="0" smtClean="0">
                <a:solidFill>
                  <a:schemeClr val="tx2"/>
                </a:solidFill>
              </a:rPr>
            </a:br>
            <a:endParaRPr lang="pl-PL" sz="4400" dirty="0" smtClean="0">
              <a:solidFill>
                <a:schemeClr val="tx2"/>
              </a:solidFill>
            </a:endParaRPr>
          </a:p>
          <a:p>
            <a:pPr marL="685800" lvl="1" indent="-6858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4400" dirty="0">
                <a:solidFill>
                  <a:schemeClr val="tx2"/>
                </a:solidFill>
              </a:rPr>
              <a:t>ograniczenie wymogu wymiarowania tylko do zamówień </a:t>
            </a:r>
            <a:r>
              <a:rPr lang="pl-PL" sz="4400" dirty="0" smtClean="0">
                <a:solidFill>
                  <a:schemeClr val="tx2"/>
                </a:solidFill>
              </a:rPr>
              <a:t>publicznych planowanych </a:t>
            </a:r>
            <a:r>
              <a:rPr lang="pl-PL" sz="4400" dirty="0">
                <a:solidFill>
                  <a:schemeClr val="tx2"/>
                </a:solidFill>
              </a:rPr>
              <a:t>do udzielenia w ramach </a:t>
            </a:r>
            <a:r>
              <a:rPr lang="pl-PL" sz="4400" b="1" dirty="0">
                <a:solidFill>
                  <a:schemeClr val="tx2"/>
                </a:solidFill>
              </a:rPr>
              <a:t>nowych projektów, inicjowanych</a:t>
            </a:r>
            <a:r>
              <a:rPr lang="pl-PL" sz="4400" dirty="0">
                <a:solidFill>
                  <a:schemeClr val="tx2"/>
                </a:solidFill>
              </a:rPr>
              <a:t> </a:t>
            </a:r>
            <a:r>
              <a:rPr lang="pl-PL" sz="4400" b="1" dirty="0">
                <a:solidFill>
                  <a:schemeClr val="tx2"/>
                </a:solidFill>
              </a:rPr>
              <a:t>po upływie </a:t>
            </a:r>
            <a:r>
              <a:rPr lang="pl-PL" sz="4400" b="1" dirty="0" smtClean="0">
                <a:solidFill>
                  <a:schemeClr val="tx2"/>
                </a:solidFill>
              </a:rPr>
              <a:t>6 </a:t>
            </a:r>
            <a:r>
              <a:rPr lang="pl-PL" sz="4400" b="1" dirty="0">
                <a:solidFill>
                  <a:schemeClr val="tx2"/>
                </a:solidFill>
              </a:rPr>
              <a:t>miesięcy </a:t>
            </a:r>
            <a:r>
              <a:rPr lang="pl-PL" sz="4400" dirty="0">
                <a:solidFill>
                  <a:schemeClr val="tx2"/>
                </a:solidFill>
              </a:rPr>
              <a:t>od dnia wejścia w życie regulacji w tym zakresie</a:t>
            </a:r>
            <a:r>
              <a:rPr lang="pl-PL" sz="4400" dirty="0" smtClean="0">
                <a:solidFill>
                  <a:schemeClr val="tx2"/>
                </a:solidFill>
              </a:rPr>
              <a:t>,</a:t>
            </a:r>
            <a:endParaRPr lang="pl-PL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1231205"/>
          </a:xfrm>
        </p:spPr>
        <p:txBody>
          <a:bodyPr>
            <a:normAutofit/>
          </a:bodyPr>
          <a:lstStyle/>
          <a:p>
            <a:r>
              <a:rPr lang="pl-PL" sz="6600" dirty="0" smtClean="0">
                <a:latin typeface="+mn-lt"/>
              </a:rPr>
              <a:t>Pytania i odpowiedzi</a:t>
            </a:r>
            <a:endParaRPr lang="pl-PL" sz="6600" dirty="0">
              <a:latin typeface="+mn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174776" y="2609528"/>
            <a:ext cx="20522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algn="l">
              <a:buFont typeface="Arial" panose="020B0604020202020204" pitchFamily="34" charset="0"/>
              <a:buChar char="•"/>
            </a:pPr>
            <a:endParaRPr lang="pl-PL" sz="6000" dirty="0" smtClean="0">
              <a:solidFill>
                <a:srgbClr val="53585F"/>
              </a:solidFill>
              <a:sym typeface="Times New Roman"/>
            </a:endParaRPr>
          </a:p>
          <a:p>
            <a:pPr lvl="0" algn="l"/>
            <a:endParaRPr lang="pl-PL" sz="6000" dirty="0">
              <a:solidFill>
                <a:srgbClr val="53585F"/>
              </a:solidFill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97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2.xml><?xml version="1.0" encoding="utf-8"?>
<a:theme xmlns:a="http://schemas.openxmlformats.org/drawingml/2006/main" name="1_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FF5100"/>
            </a:solidFill>
            <a:effectLst/>
            <a:uFillTx/>
            <a:latin typeface="Bebas Neue Bold"/>
            <a:ea typeface="Bebas Neue Bold"/>
            <a:cs typeface="Bebas Neue Bold"/>
            <a:sym typeface="Bebas Neu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387</Words>
  <Application>Microsoft Office PowerPoint</Application>
  <PresentationFormat>Niestandardowy</PresentationFormat>
  <Paragraphs>99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20" baseType="lpstr">
      <vt:lpstr>Arial</vt:lpstr>
      <vt:lpstr>Bebas Neue Bold</vt:lpstr>
      <vt:lpstr>Calibri</vt:lpstr>
      <vt:lpstr>Calibri Light</vt:lpstr>
      <vt:lpstr>Helvetica Neue</vt:lpstr>
      <vt:lpstr>Roboto Medium</vt:lpstr>
      <vt:lpstr>Times New Roman</vt:lpstr>
      <vt:lpstr>Wingdings</vt:lpstr>
      <vt:lpstr>Projekt niestandardowy</vt:lpstr>
      <vt:lpstr>1_Projekt niestandardowy</vt:lpstr>
      <vt:lpstr>Wymiarowanie projektów informatycznych  </vt:lpstr>
      <vt:lpstr>Geneza pomysłu</vt:lpstr>
      <vt:lpstr>Historia prac zespołu</vt:lpstr>
      <vt:lpstr>Historia prac zespołu</vt:lpstr>
      <vt:lpstr>Metody szacowania projektów</vt:lpstr>
      <vt:lpstr>Pracochłonność i dokładność estymacji - porównanie</vt:lpstr>
      <vt:lpstr>Zalety wdrożenia metodyki punktów funkcyjnych</vt:lpstr>
      <vt:lpstr>Plan wdrożenia rekomendacji</vt:lpstr>
      <vt:lpstr>Pytania i odpowiedzi</vt:lpstr>
      <vt:lpstr>Dziękujemy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Wspólna Infrastruktura Państwa 2.0  wizja biznesowa</dc:title>
  <dc:creator>Leszek Masniak</dc:creator>
  <cp:lastModifiedBy>Kasprzycki Tomasz PPM</cp:lastModifiedBy>
  <cp:revision>111</cp:revision>
  <dcterms:modified xsi:type="dcterms:W3CDTF">2019-04-04T13:25:32Z</dcterms:modified>
</cp:coreProperties>
</file>